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6"/>
  </p:notesMasterIdLst>
  <p:handoutMasterIdLst>
    <p:handoutMasterId r:id="rId17"/>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53"/>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2023/3/8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2023/3/8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2023/3/8</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2023/3/8</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2023/3/8</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2023/3/8</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2023/3/8</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2023/3/8</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2023/3/8</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2023/3/8</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2023/3/8</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2023/3/8</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2023/3/8</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2023/3/8</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Day21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9) What is </a:t>
            </a:r>
            <a:r>
              <a:rPr lang="en-US" altLang="zh-CN" sz="3200" b="0" i="0" dirty="0" err="1">
                <a:solidFill>
                  <a:srgbClr val="343541"/>
                </a:solidFill>
                <a:effectLst/>
                <a:latin typeface="Söhne"/>
              </a:rPr>
              <a:t>href</a:t>
            </a:r>
            <a:r>
              <a:rPr lang="en-US" altLang="zh-CN" sz="3200" b="0" i="0" dirty="0">
                <a:solidFill>
                  <a:srgbClr val="343541"/>
                </a:solidFill>
                <a:effectLst/>
                <a:latin typeface="Söhne"/>
              </a:rPr>
              <a:t> and Anchor Tag.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246769"/>
          </a:xfrm>
          <a:prstGeom prst="rect">
            <a:avLst/>
          </a:prstGeom>
          <a:noFill/>
        </p:spPr>
        <p:txBody>
          <a:bodyPr wrap="square">
            <a:spAutoFit/>
          </a:bodyPr>
          <a:lstStyle/>
          <a:p>
            <a:r>
              <a:rPr lang="en-US" altLang="zh-CN" sz="2800" b="0" i="0" dirty="0">
                <a:solidFill>
                  <a:srgbClr val="374151"/>
                </a:solidFill>
                <a:effectLst/>
                <a:latin typeface="Söhne"/>
              </a:rPr>
              <a:t>The </a:t>
            </a:r>
            <a:r>
              <a:rPr lang="en-US" altLang="zh-CN" sz="2800" b="0" i="0" dirty="0" err="1">
                <a:solidFill>
                  <a:srgbClr val="374151"/>
                </a:solidFill>
                <a:effectLst/>
                <a:latin typeface="Söhne"/>
              </a:rPr>
              <a:t>href</a:t>
            </a:r>
            <a:r>
              <a:rPr lang="en-US" altLang="zh-CN" sz="2800" b="0" i="0" dirty="0">
                <a:solidFill>
                  <a:srgbClr val="374151"/>
                </a:solidFill>
                <a:effectLst/>
                <a:latin typeface="Söhne"/>
              </a:rPr>
              <a:t> attribute is used in conjunction with the anchor tag &lt;a&gt; to create hyperlinks in HTML. The </a:t>
            </a:r>
            <a:r>
              <a:rPr lang="en-US" altLang="zh-CN" sz="2800" b="0" i="0" dirty="0" err="1">
                <a:solidFill>
                  <a:srgbClr val="374151"/>
                </a:solidFill>
                <a:effectLst/>
                <a:latin typeface="Söhne"/>
              </a:rPr>
              <a:t>href</a:t>
            </a:r>
            <a:r>
              <a:rPr lang="en-US" altLang="zh-CN" sz="2800" b="0" i="0" dirty="0">
                <a:solidFill>
                  <a:srgbClr val="374151"/>
                </a:solidFill>
                <a:effectLst/>
                <a:latin typeface="Söhne"/>
              </a:rPr>
              <a:t> attribute specifies the URL of the page or file that the link points to. Here is an example of an anchor tag with an </a:t>
            </a:r>
            <a:r>
              <a:rPr lang="en-US" altLang="zh-CN" sz="2800" b="0" i="0" dirty="0" err="1">
                <a:solidFill>
                  <a:srgbClr val="374151"/>
                </a:solidFill>
                <a:effectLst/>
                <a:latin typeface="Söhne"/>
              </a:rPr>
              <a:t>href</a:t>
            </a:r>
            <a:r>
              <a:rPr lang="en-US" altLang="zh-CN" sz="2800" b="0" i="0" dirty="0">
                <a:solidFill>
                  <a:srgbClr val="374151"/>
                </a:solidFill>
                <a:effectLst/>
                <a:latin typeface="Söhne"/>
              </a:rPr>
              <a:t> attribute</a:t>
            </a:r>
            <a:endParaRPr lang="zh-CN" altLang="en-US" sz="2800" dirty="0">
              <a:solidFill>
                <a:srgbClr val="222222"/>
              </a:solidFill>
              <a:latin typeface="Source Sans Pro" panose="020B0503030403020204" pitchFamily="34" charset="0"/>
            </a:endParaRPr>
          </a:p>
        </p:txBody>
      </p:sp>
      <p:sp>
        <p:nvSpPr>
          <p:cNvPr id="7" name="文本框 6">
            <a:extLst>
              <a:ext uri="{FF2B5EF4-FFF2-40B4-BE49-F238E27FC236}">
                <a16:creationId xmlns:a16="http://schemas.microsoft.com/office/drawing/2014/main" id="{87938FA7-8C4D-57DD-4564-B789F6963173}"/>
              </a:ext>
            </a:extLst>
          </p:cNvPr>
          <p:cNvSpPr txBox="1"/>
          <p:nvPr/>
        </p:nvSpPr>
        <p:spPr>
          <a:xfrm>
            <a:off x="2212758" y="4094628"/>
            <a:ext cx="6094520" cy="369332"/>
          </a:xfrm>
          <a:prstGeom prst="rect">
            <a:avLst/>
          </a:prstGeom>
          <a:noFill/>
        </p:spPr>
        <p:txBody>
          <a:bodyPr wrap="square">
            <a:spAutoFit/>
          </a:bodyPr>
          <a:lstStyle/>
          <a:p>
            <a:r>
              <a:rPr lang="zh-CN" altLang="en-US" dirty="0"/>
              <a:t>&lt;a href="https://www.example.com"&gt;Click here&lt;/a&gt;</a:t>
            </a: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10)How to Add image in HTML page example.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384995"/>
          </a:xfrm>
          <a:prstGeom prst="rect">
            <a:avLst/>
          </a:prstGeom>
          <a:noFill/>
        </p:spPr>
        <p:txBody>
          <a:bodyPr wrap="square">
            <a:spAutoFit/>
          </a:bodyPr>
          <a:lstStyle/>
          <a:p>
            <a:r>
              <a:rPr lang="en-US" altLang="zh-CN" sz="2800" b="0" i="0" u="none" strike="noStrike" dirty="0">
                <a:effectLst/>
                <a:latin typeface="hurme_no2-webfont"/>
              </a:rPr>
              <a:t>No, Java does not allow using both super() and this() in same constructor. As per Java specification, super() or this() must be the first statement in a constructor.</a:t>
            </a:r>
            <a:endParaRPr lang="zh-CN" altLang="en-US" sz="2800" dirty="0">
              <a:solidFill>
                <a:srgbClr val="222222"/>
              </a:solidFill>
              <a:latin typeface="Source Sans Pro" panose="020B0503030403020204" pitchFamily="34" charset="0"/>
            </a:endParaRPr>
          </a:p>
        </p:txBody>
      </p:sp>
      <p:sp>
        <p:nvSpPr>
          <p:cNvPr id="11" name="文本框 10">
            <a:extLst>
              <a:ext uri="{FF2B5EF4-FFF2-40B4-BE49-F238E27FC236}">
                <a16:creationId xmlns:a16="http://schemas.microsoft.com/office/drawing/2014/main" id="{969EFA39-8284-D275-3627-50A495DE8B08}"/>
              </a:ext>
            </a:extLst>
          </p:cNvPr>
          <p:cNvSpPr txBox="1"/>
          <p:nvPr/>
        </p:nvSpPr>
        <p:spPr>
          <a:xfrm>
            <a:off x="2274902" y="3449038"/>
            <a:ext cx="8528373" cy="369332"/>
          </a:xfrm>
          <a:prstGeom prst="rect">
            <a:avLst/>
          </a:prstGeom>
          <a:noFill/>
        </p:spPr>
        <p:txBody>
          <a:bodyPr wrap="square">
            <a:spAutoFit/>
          </a:bodyPr>
          <a:lstStyle/>
          <a:p>
            <a:r>
              <a:rPr lang="zh-CN" altLang="en-US" dirty="0"/>
              <a:t>&lt;img src="image.jpg" alt="Example Image" width="500" height="300"&gt;</a:t>
            </a:r>
          </a:p>
        </p:txBody>
      </p:sp>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11) What is CSS.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pPr algn="l">
              <a:buFont typeface="+mj-lt"/>
              <a:buAutoNum type="arabicPeriod" startAt="11"/>
            </a:pPr>
            <a:r>
              <a:rPr lang="en-US" altLang="zh-CN" sz="2400" b="0" i="0" dirty="0">
                <a:solidFill>
                  <a:srgbClr val="374151"/>
                </a:solidFill>
                <a:effectLst/>
                <a:latin typeface="Söhne"/>
              </a:rPr>
              <a:t>CSS stands for Cascading Style Sheets. It is a language used to describe the presentation of HTML and XML documents, including colors, layouts, fonts, and other visual elements. CSS is used to separate the content of a webpage from its presentation, allowing designers to create complex layouts and designs that are consistent across multiple pages.</a:t>
            </a:r>
          </a:p>
        </p:txBody>
      </p:sp>
    </p:spTree>
    <p:extLst>
      <p:ext uri="{BB962C8B-B14F-4D97-AF65-F5344CB8AC3E}">
        <p14:creationId xmlns:p14="http://schemas.microsoft.com/office/powerpoint/2010/main" val="42372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12)Show </a:t>
            </a:r>
            <a:r>
              <a:rPr lang="en-US" altLang="zh-CN" sz="3200" b="0" i="0" dirty="0" err="1">
                <a:solidFill>
                  <a:srgbClr val="343541"/>
                </a:solidFill>
                <a:effectLst/>
                <a:latin typeface="Söhne"/>
              </a:rPr>
              <a:t>woring</a:t>
            </a:r>
            <a:r>
              <a:rPr lang="en-US" altLang="zh-CN" sz="3200" b="0" i="0" dirty="0">
                <a:solidFill>
                  <a:srgbClr val="343541"/>
                </a:solidFill>
                <a:effectLst/>
                <a:latin typeface="Söhne"/>
              </a:rPr>
              <a:t> </a:t>
            </a:r>
            <a:r>
              <a:rPr lang="en-US" altLang="zh-CN" sz="3200" b="0" i="0" dirty="0" err="1">
                <a:solidFill>
                  <a:srgbClr val="343541"/>
                </a:solidFill>
                <a:effectLst/>
                <a:latin typeface="Söhne"/>
              </a:rPr>
              <a:t>og</a:t>
            </a:r>
            <a:r>
              <a:rPr lang="en-US" altLang="zh-CN" sz="3200" b="0" i="0" dirty="0">
                <a:solidFill>
                  <a:srgbClr val="343541"/>
                </a:solidFill>
                <a:effectLst/>
                <a:latin typeface="Söhne"/>
              </a:rPr>
              <a:t> Inline CSS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200329"/>
          </a:xfrm>
          <a:prstGeom prst="rect">
            <a:avLst/>
          </a:prstGeom>
          <a:noFill/>
        </p:spPr>
        <p:txBody>
          <a:bodyPr wrap="square">
            <a:spAutoFit/>
          </a:bodyPr>
          <a:lstStyle/>
          <a:p>
            <a:pPr algn="l"/>
            <a:r>
              <a:rPr lang="en-US" altLang="zh-CN" sz="2400" b="0" i="0" dirty="0">
                <a:solidFill>
                  <a:srgbClr val="374151"/>
                </a:solidFill>
                <a:effectLst/>
                <a:latin typeface="Söhne"/>
              </a:rPr>
              <a:t>Inline CSS refers to CSS code that is applied directly to individual HTML elements using the style attribute. Here is an example of inline CSS:</a:t>
            </a:r>
          </a:p>
        </p:txBody>
      </p:sp>
      <p:sp>
        <p:nvSpPr>
          <p:cNvPr id="5" name="文本框 4">
            <a:extLst>
              <a:ext uri="{FF2B5EF4-FFF2-40B4-BE49-F238E27FC236}">
                <a16:creationId xmlns:a16="http://schemas.microsoft.com/office/drawing/2014/main" id="{49F26121-8822-F058-600A-27B074954E47}"/>
              </a:ext>
            </a:extLst>
          </p:cNvPr>
          <p:cNvSpPr txBox="1"/>
          <p:nvPr/>
        </p:nvSpPr>
        <p:spPr>
          <a:xfrm>
            <a:off x="3047260" y="3108054"/>
            <a:ext cx="6094520" cy="646331"/>
          </a:xfrm>
          <a:prstGeom prst="rect">
            <a:avLst/>
          </a:prstGeom>
          <a:noFill/>
        </p:spPr>
        <p:txBody>
          <a:bodyPr wrap="square">
            <a:spAutoFit/>
          </a:bodyPr>
          <a:lstStyle/>
          <a:p>
            <a:r>
              <a:rPr lang="zh-CN" altLang="en-US" dirty="0"/>
              <a:t>&lt;p style="color: red; font-size: 24px;"&gt;This text is styled with inline CSS&lt;/p&gt;</a:t>
            </a:r>
          </a:p>
        </p:txBody>
      </p:sp>
    </p:spTree>
    <p:extLst>
      <p:ext uri="{BB962C8B-B14F-4D97-AF65-F5344CB8AC3E}">
        <p14:creationId xmlns:p14="http://schemas.microsoft.com/office/powerpoint/2010/main" val="15014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13)Show working of </a:t>
            </a:r>
            <a:r>
              <a:rPr lang="en-US" altLang="zh-CN" sz="3200" b="0" i="0" dirty="0" err="1">
                <a:solidFill>
                  <a:srgbClr val="343541"/>
                </a:solidFill>
                <a:effectLst/>
                <a:latin typeface="Söhne"/>
              </a:rPr>
              <a:t>Inyetnal</a:t>
            </a:r>
            <a:r>
              <a:rPr lang="en-US" altLang="zh-CN" sz="3200" b="0" i="0" dirty="0">
                <a:solidFill>
                  <a:srgbClr val="343541"/>
                </a:solidFill>
                <a:effectLst/>
                <a:latin typeface="Söhne"/>
              </a:rPr>
              <a:t> CSS.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200329"/>
          </a:xfrm>
          <a:prstGeom prst="rect">
            <a:avLst/>
          </a:prstGeom>
          <a:noFill/>
        </p:spPr>
        <p:txBody>
          <a:bodyPr wrap="square">
            <a:spAutoFit/>
          </a:bodyPr>
          <a:lstStyle/>
          <a:p>
            <a:pPr algn="l"/>
            <a:r>
              <a:rPr lang="en-US" altLang="zh-CN" sz="2400" b="0" i="0" dirty="0">
                <a:solidFill>
                  <a:srgbClr val="374151"/>
                </a:solidFill>
                <a:effectLst/>
                <a:latin typeface="Söhne"/>
              </a:rPr>
              <a:t>Internal CSS refers to CSS code that is contained within the head section of an HTML document, using the &lt;style&gt; tag. Here is an example of internal CSS:</a:t>
            </a:r>
          </a:p>
        </p:txBody>
      </p:sp>
      <p:sp>
        <p:nvSpPr>
          <p:cNvPr id="5" name="文本框 4">
            <a:extLst>
              <a:ext uri="{FF2B5EF4-FFF2-40B4-BE49-F238E27FC236}">
                <a16:creationId xmlns:a16="http://schemas.microsoft.com/office/drawing/2014/main" id="{138D7057-8E5B-8F8E-E526-79626B28D7FB}"/>
              </a:ext>
            </a:extLst>
          </p:cNvPr>
          <p:cNvSpPr txBox="1"/>
          <p:nvPr/>
        </p:nvSpPr>
        <p:spPr>
          <a:xfrm>
            <a:off x="2301536" y="2696705"/>
            <a:ext cx="6094520" cy="3139321"/>
          </a:xfrm>
          <a:prstGeom prst="rect">
            <a:avLst/>
          </a:prstGeom>
          <a:noFill/>
        </p:spPr>
        <p:txBody>
          <a:bodyPr wrap="square">
            <a:spAutoFit/>
          </a:bodyPr>
          <a:lstStyle/>
          <a:p>
            <a:r>
              <a:rPr lang="zh-CN" altLang="en-US" dirty="0"/>
              <a:t>&lt;head&gt;</a:t>
            </a:r>
          </a:p>
          <a:p>
            <a:r>
              <a:rPr lang="zh-CN" altLang="en-US" dirty="0"/>
              <a:t>  &lt;style&gt;</a:t>
            </a:r>
          </a:p>
          <a:p>
            <a:r>
              <a:rPr lang="zh-CN" altLang="en-US" dirty="0"/>
              <a:t>    p {</a:t>
            </a:r>
          </a:p>
          <a:p>
            <a:r>
              <a:rPr lang="zh-CN" altLang="en-US" dirty="0"/>
              <a:t>      color: red;</a:t>
            </a:r>
          </a:p>
          <a:p>
            <a:r>
              <a:rPr lang="zh-CN" altLang="en-US" dirty="0"/>
              <a:t>      font-size: 24px;</a:t>
            </a:r>
          </a:p>
          <a:p>
            <a:r>
              <a:rPr lang="zh-CN" altLang="en-US" dirty="0"/>
              <a:t>    }</a:t>
            </a:r>
          </a:p>
          <a:p>
            <a:r>
              <a:rPr lang="zh-CN" altLang="en-US" dirty="0"/>
              <a:t>  &lt;/style&gt;</a:t>
            </a:r>
          </a:p>
          <a:p>
            <a:r>
              <a:rPr lang="zh-CN" altLang="en-US" dirty="0"/>
              <a:t>&lt;/head&gt;</a:t>
            </a:r>
          </a:p>
          <a:p>
            <a:r>
              <a:rPr lang="zh-CN" altLang="en-US" dirty="0"/>
              <a:t>&lt;body&gt;</a:t>
            </a:r>
          </a:p>
          <a:p>
            <a:r>
              <a:rPr lang="zh-CN" altLang="en-US" dirty="0"/>
              <a:t>  &lt;p&gt;This text is styled with internal CSS&lt;/p&gt;</a:t>
            </a:r>
          </a:p>
          <a:p>
            <a:r>
              <a:rPr lang="zh-CN" altLang="en-US" dirty="0"/>
              <a:t>&lt;/body&gt;</a:t>
            </a:r>
          </a:p>
        </p:txBody>
      </p:sp>
    </p:spTree>
    <p:extLst>
      <p:ext uri="{BB962C8B-B14F-4D97-AF65-F5344CB8AC3E}">
        <p14:creationId xmlns:p14="http://schemas.microsoft.com/office/powerpoint/2010/main" val="335310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1) what is tag in HTML</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pPr algn="l">
              <a:buFont typeface="+mj-lt"/>
              <a:buAutoNum type="arabicPeriod"/>
            </a:pPr>
            <a:r>
              <a:rPr lang="en-US" altLang="zh-CN" sz="2400" b="0" i="0" dirty="0">
                <a:solidFill>
                  <a:srgbClr val="374151"/>
                </a:solidFill>
                <a:effectLst/>
                <a:latin typeface="Söhne"/>
              </a:rPr>
              <a:t>In HTML, a tag is a piece of code that represents a specific type of content or formatting. HTML tags are used to define the structure and appearance of web pages, and they are enclosed in angle brackets. Examples of HTML tags include &lt;h1&gt; for headings, &lt;p&gt; for paragraphs, &lt;</a:t>
            </a:r>
            <a:r>
              <a:rPr lang="en-US" altLang="zh-CN" sz="2400" b="0" i="0" dirty="0" err="1">
                <a:solidFill>
                  <a:srgbClr val="374151"/>
                </a:solidFill>
                <a:effectLst/>
                <a:latin typeface="Söhne"/>
              </a:rPr>
              <a:t>img</a:t>
            </a:r>
            <a:r>
              <a:rPr lang="en-US" altLang="zh-CN" sz="2400" b="0" i="0" dirty="0">
                <a:solidFill>
                  <a:srgbClr val="374151"/>
                </a:solidFill>
                <a:effectLst/>
                <a:latin typeface="Söhne"/>
              </a:rPr>
              <a:t>&gt; for images, and &lt;a&gt; for links.</a:t>
            </a: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2)HTML stand for ?</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pPr algn="l">
              <a:buFont typeface="+mj-lt"/>
              <a:buAutoNum type="arabicPeriod"/>
            </a:pPr>
            <a:r>
              <a:rPr lang="en-US" altLang="zh-CN" sz="2400" b="0" i="0" dirty="0">
                <a:solidFill>
                  <a:srgbClr val="374151"/>
                </a:solidFill>
                <a:effectLst/>
                <a:latin typeface="Söhne"/>
              </a:rPr>
              <a:t>HTML stands for Hypertext Markup Language. It is a standard markup language used for creating web pages and other documents that are displayed in web browsers. HTML provides a way to define the structure, content, and appearance of web pages using a set of predefined tags and attributes.</a:t>
            </a: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3)List Any 20 Tags in HTML</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91113" y="1226161"/>
            <a:ext cx="11773640" cy="4845942"/>
          </a:xfrm>
          <a:prstGeom prst="rect">
            <a:avLst/>
          </a:prstGeom>
          <a:noFill/>
        </p:spPr>
        <p:txBody>
          <a:bodyPr wrap="square">
            <a:spAutoFit/>
          </a:bodyPr>
          <a:lstStyle/>
          <a:p>
            <a:pPr algn="l">
              <a:lnSpc>
                <a:spcPct val="70000"/>
              </a:lnSpc>
              <a:buFont typeface="+mj-lt"/>
              <a:buAutoNum type="arabicPeriod"/>
            </a:pPr>
            <a:r>
              <a:rPr lang="en-US" altLang="zh-CN" sz="2000" b="0" i="0" dirty="0">
                <a:solidFill>
                  <a:srgbClr val="374151"/>
                </a:solidFill>
                <a:effectLst/>
                <a:latin typeface="Söhne"/>
              </a:rPr>
              <a:t>Here are 20 common HTML tags:</a:t>
            </a:r>
          </a:p>
          <a:p>
            <a:pPr algn="l">
              <a:lnSpc>
                <a:spcPct val="70000"/>
              </a:lnSpc>
              <a:buFont typeface="Arial" panose="020B0604020202020204" pitchFamily="34" charset="0"/>
              <a:buChar char="•"/>
            </a:pPr>
            <a:r>
              <a:rPr lang="en-US" altLang="zh-CN" sz="2000" b="0" i="0" dirty="0">
                <a:solidFill>
                  <a:srgbClr val="374151"/>
                </a:solidFill>
                <a:effectLst/>
                <a:latin typeface="Söhne"/>
              </a:rPr>
              <a:t>&lt;html&gt; - defines the root element of an HTML document</a:t>
            </a:r>
          </a:p>
          <a:p>
            <a:pPr algn="l">
              <a:lnSpc>
                <a:spcPct val="70000"/>
              </a:lnSpc>
              <a:buFont typeface="Arial" panose="020B0604020202020204" pitchFamily="34" charset="0"/>
              <a:buChar char="•"/>
            </a:pPr>
            <a:r>
              <a:rPr lang="en-US" altLang="zh-CN" sz="2000" b="0" i="0" dirty="0">
                <a:solidFill>
                  <a:srgbClr val="374151"/>
                </a:solidFill>
                <a:effectLst/>
                <a:latin typeface="Söhne"/>
              </a:rPr>
              <a:t>&lt;head&gt; - contains metadata about the document, including the title and links to stylesheets and scripts</a:t>
            </a:r>
          </a:p>
          <a:p>
            <a:pPr algn="l">
              <a:lnSpc>
                <a:spcPct val="70000"/>
              </a:lnSpc>
              <a:buFont typeface="Arial" panose="020B0604020202020204" pitchFamily="34" charset="0"/>
              <a:buChar char="•"/>
            </a:pPr>
            <a:r>
              <a:rPr lang="en-US" altLang="zh-CN" sz="2000" b="0" i="0" dirty="0">
                <a:solidFill>
                  <a:srgbClr val="374151"/>
                </a:solidFill>
                <a:effectLst/>
                <a:latin typeface="Söhne"/>
              </a:rPr>
              <a:t>&lt;title&gt; - specifies the title of the document, which appears in the browser tab or window</a:t>
            </a:r>
          </a:p>
          <a:p>
            <a:pPr algn="l">
              <a:lnSpc>
                <a:spcPct val="70000"/>
              </a:lnSpc>
              <a:buFont typeface="Arial" panose="020B0604020202020204" pitchFamily="34" charset="0"/>
              <a:buChar char="•"/>
            </a:pPr>
            <a:r>
              <a:rPr lang="en-US" altLang="zh-CN" sz="2000" b="0" i="0" dirty="0">
                <a:solidFill>
                  <a:srgbClr val="374151"/>
                </a:solidFill>
                <a:effectLst/>
                <a:latin typeface="Söhne"/>
              </a:rPr>
              <a:t>&lt;body&gt; - contains the main content of the document</a:t>
            </a:r>
          </a:p>
          <a:p>
            <a:pPr algn="l">
              <a:lnSpc>
                <a:spcPct val="70000"/>
              </a:lnSpc>
              <a:buFont typeface="Arial" panose="020B0604020202020204" pitchFamily="34" charset="0"/>
              <a:buChar char="•"/>
            </a:pPr>
            <a:r>
              <a:rPr lang="en-US" altLang="zh-CN" sz="2000" b="0" i="0" dirty="0">
                <a:solidFill>
                  <a:srgbClr val="374151"/>
                </a:solidFill>
                <a:effectLst/>
                <a:latin typeface="Söhne"/>
              </a:rPr>
              <a:t>&lt;h1&gt; to &lt;h6&gt; - defines headings of different sizes and levels of importance</a:t>
            </a:r>
          </a:p>
          <a:p>
            <a:pPr algn="l">
              <a:lnSpc>
                <a:spcPct val="70000"/>
              </a:lnSpc>
              <a:buFont typeface="Arial" panose="020B0604020202020204" pitchFamily="34" charset="0"/>
              <a:buChar char="•"/>
            </a:pPr>
            <a:r>
              <a:rPr lang="en-US" altLang="zh-CN" sz="2000" b="0" i="0" dirty="0">
                <a:solidFill>
                  <a:srgbClr val="374151"/>
                </a:solidFill>
                <a:effectLst/>
                <a:latin typeface="Söhne"/>
              </a:rPr>
              <a:t>&lt;p&gt; - defines a paragraph of text</a:t>
            </a:r>
          </a:p>
          <a:p>
            <a:pPr algn="l">
              <a:lnSpc>
                <a:spcPct val="70000"/>
              </a:lnSpc>
              <a:buFont typeface="Arial" panose="020B0604020202020204" pitchFamily="34" charset="0"/>
              <a:buChar char="•"/>
            </a:pPr>
            <a:r>
              <a:rPr lang="en-US" altLang="zh-CN" sz="2000" b="0" i="0" dirty="0">
                <a:solidFill>
                  <a:srgbClr val="374151"/>
                </a:solidFill>
                <a:effectLst/>
                <a:latin typeface="Söhne"/>
              </a:rPr>
              <a:t>&lt;a&gt; - creates a hyperlink to another page or resource</a:t>
            </a:r>
          </a:p>
          <a:p>
            <a:pPr algn="l">
              <a:lnSpc>
                <a:spcPct val="70000"/>
              </a:lnSpc>
              <a:buFont typeface="Arial" panose="020B0604020202020204" pitchFamily="34" charset="0"/>
              <a:buChar char="•"/>
            </a:pPr>
            <a:r>
              <a:rPr lang="en-US" altLang="zh-CN" sz="2000" b="0" i="0" dirty="0">
                <a:solidFill>
                  <a:srgbClr val="374151"/>
                </a:solidFill>
                <a:effectLst/>
                <a:latin typeface="Söhne"/>
              </a:rPr>
              <a:t>&lt;</a:t>
            </a:r>
            <a:r>
              <a:rPr lang="en-US" altLang="zh-CN" sz="2000" b="0" i="0" dirty="0" err="1">
                <a:solidFill>
                  <a:srgbClr val="374151"/>
                </a:solidFill>
                <a:effectLst/>
                <a:latin typeface="Söhne"/>
              </a:rPr>
              <a:t>img</a:t>
            </a:r>
            <a:r>
              <a:rPr lang="en-US" altLang="zh-CN" sz="2000" b="0" i="0" dirty="0">
                <a:solidFill>
                  <a:srgbClr val="374151"/>
                </a:solidFill>
                <a:effectLst/>
                <a:latin typeface="Söhne"/>
              </a:rPr>
              <a:t>&gt; - inserts an image into the document</a:t>
            </a:r>
          </a:p>
          <a:p>
            <a:pPr algn="l">
              <a:lnSpc>
                <a:spcPct val="70000"/>
              </a:lnSpc>
              <a:buFont typeface="Arial" panose="020B0604020202020204" pitchFamily="34" charset="0"/>
              <a:buChar char="•"/>
            </a:pPr>
            <a:r>
              <a:rPr lang="en-US" altLang="zh-CN" sz="2000" b="0" i="0" dirty="0">
                <a:solidFill>
                  <a:srgbClr val="374151"/>
                </a:solidFill>
                <a:effectLst/>
                <a:latin typeface="Söhne"/>
              </a:rPr>
              <a:t>&lt;</a:t>
            </a:r>
            <a:r>
              <a:rPr lang="en-US" altLang="zh-CN" sz="2000" b="0" i="0" dirty="0" err="1">
                <a:solidFill>
                  <a:srgbClr val="374151"/>
                </a:solidFill>
                <a:effectLst/>
                <a:latin typeface="Söhne"/>
              </a:rPr>
              <a:t>ul</a:t>
            </a:r>
            <a:r>
              <a:rPr lang="en-US" altLang="zh-CN" sz="2000" b="0" i="0" dirty="0">
                <a:solidFill>
                  <a:srgbClr val="374151"/>
                </a:solidFill>
                <a:effectLst/>
                <a:latin typeface="Söhne"/>
              </a:rPr>
              <a:t>&gt; - creates an unordered list</a:t>
            </a:r>
          </a:p>
          <a:p>
            <a:pPr algn="l">
              <a:lnSpc>
                <a:spcPct val="70000"/>
              </a:lnSpc>
              <a:buFont typeface="Arial" panose="020B0604020202020204" pitchFamily="34" charset="0"/>
              <a:buChar char="•"/>
            </a:pPr>
            <a:r>
              <a:rPr lang="en-US" altLang="zh-CN" sz="2000" b="0" i="0" dirty="0">
                <a:solidFill>
                  <a:srgbClr val="374151"/>
                </a:solidFill>
                <a:effectLst/>
                <a:latin typeface="Söhne"/>
              </a:rPr>
              <a:t>&lt;</a:t>
            </a:r>
            <a:r>
              <a:rPr lang="en-US" altLang="zh-CN" sz="2000" b="0" i="0" dirty="0" err="1">
                <a:solidFill>
                  <a:srgbClr val="374151"/>
                </a:solidFill>
                <a:effectLst/>
                <a:latin typeface="Söhne"/>
              </a:rPr>
              <a:t>ol</a:t>
            </a:r>
            <a:r>
              <a:rPr lang="en-US" altLang="zh-CN" sz="2000" b="0" i="0" dirty="0">
                <a:solidFill>
                  <a:srgbClr val="374151"/>
                </a:solidFill>
                <a:effectLst/>
                <a:latin typeface="Söhne"/>
              </a:rPr>
              <a:t>&gt; - creates an ordered list</a:t>
            </a:r>
          </a:p>
          <a:p>
            <a:pPr algn="l">
              <a:lnSpc>
                <a:spcPct val="70000"/>
              </a:lnSpc>
              <a:buFont typeface="Arial" panose="020B0604020202020204" pitchFamily="34" charset="0"/>
              <a:buChar char="•"/>
            </a:pPr>
            <a:r>
              <a:rPr lang="en-US" altLang="zh-CN" sz="2000" b="0" i="0" dirty="0">
                <a:solidFill>
                  <a:srgbClr val="374151"/>
                </a:solidFill>
                <a:effectLst/>
                <a:latin typeface="Söhne"/>
              </a:rPr>
              <a:t>&lt;li&gt; - defines a list item</a:t>
            </a:r>
          </a:p>
          <a:p>
            <a:pPr algn="l">
              <a:lnSpc>
                <a:spcPct val="70000"/>
              </a:lnSpc>
              <a:buFont typeface="Arial" panose="020B0604020202020204" pitchFamily="34" charset="0"/>
              <a:buChar char="•"/>
            </a:pPr>
            <a:r>
              <a:rPr lang="en-US" altLang="zh-CN" sz="2000" b="0" i="0" dirty="0">
                <a:solidFill>
                  <a:srgbClr val="374151"/>
                </a:solidFill>
                <a:effectLst/>
                <a:latin typeface="Söhne"/>
              </a:rPr>
              <a:t>&lt;table&gt; - creates a table</a:t>
            </a:r>
          </a:p>
          <a:p>
            <a:pPr algn="l">
              <a:lnSpc>
                <a:spcPct val="70000"/>
              </a:lnSpc>
              <a:buFont typeface="Arial" panose="020B0604020202020204" pitchFamily="34" charset="0"/>
              <a:buChar char="•"/>
            </a:pPr>
            <a:r>
              <a:rPr lang="en-US" altLang="zh-CN" sz="2000" b="0" i="0" dirty="0">
                <a:solidFill>
                  <a:srgbClr val="374151"/>
                </a:solidFill>
                <a:effectLst/>
                <a:latin typeface="Söhne"/>
              </a:rPr>
              <a:t>&lt;tr&gt; - defines a table row</a:t>
            </a:r>
          </a:p>
          <a:p>
            <a:pPr algn="l">
              <a:lnSpc>
                <a:spcPct val="70000"/>
              </a:lnSpc>
              <a:buFont typeface="Arial" panose="020B0604020202020204" pitchFamily="34" charset="0"/>
              <a:buChar char="•"/>
            </a:pPr>
            <a:r>
              <a:rPr lang="en-US" altLang="zh-CN" sz="2000" b="0" i="0" dirty="0">
                <a:solidFill>
                  <a:srgbClr val="374151"/>
                </a:solidFill>
                <a:effectLst/>
                <a:latin typeface="Söhne"/>
              </a:rPr>
              <a:t>&lt;td&gt; - defines a table cell</a:t>
            </a:r>
          </a:p>
          <a:p>
            <a:pPr algn="l">
              <a:lnSpc>
                <a:spcPct val="70000"/>
              </a:lnSpc>
              <a:buFont typeface="Arial" panose="020B0604020202020204" pitchFamily="34" charset="0"/>
              <a:buChar char="•"/>
            </a:pPr>
            <a:r>
              <a:rPr lang="en-US" altLang="zh-CN" sz="2000" b="0" i="0" dirty="0">
                <a:solidFill>
                  <a:srgbClr val="374151"/>
                </a:solidFill>
                <a:effectLst/>
                <a:latin typeface="Söhne"/>
              </a:rPr>
              <a:t>&lt;form&gt; - creates a form for user input</a:t>
            </a:r>
          </a:p>
          <a:p>
            <a:pPr algn="l">
              <a:lnSpc>
                <a:spcPct val="70000"/>
              </a:lnSpc>
              <a:buFont typeface="Arial" panose="020B0604020202020204" pitchFamily="34" charset="0"/>
              <a:buChar char="•"/>
            </a:pPr>
            <a:r>
              <a:rPr lang="en-US" altLang="zh-CN" sz="2000" b="0" i="0" dirty="0">
                <a:solidFill>
                  <a:srgbClr val="374151"/>
                </a:solidFill>
                <a:effectLst/>
                <a:latin typeface="Söhne"/>
              </a:rPr>
              <a:t>&lt;input&gt; - creates an input field, such as a text box or checkbox</a:t>
            </a:r>
          </a:p>
          <a:p>
            <a:pPr algn="l">
              <a:lnSpc>
                <a:spcPct val="70000"/>
              </a:lnSpc>
              <a:buFont typeface="Arial" panose="020B0604020202020204" pitchFamily="34" charset="0"/>
              <a:buChar char="•"/>
            </a:pPr>
            <a:r>
              <a:rPr lang="en-US" altLang="zh-CN" sz="2000" b="0" i="0" dirty="0">
                <a:solidFill>
                  <a:srgbClr val="374151"/>
                </a:solidFill>
                <a:effectLst/>
                <a:latin typeface="Söhne"/>
              </a:rPr>
              <a:t>&lt;select&gt; - creates a drop-down list</a:t>
            </a:r>
          </a:p>
          <a:p>
            <a:pPr algn="l">
              <a:lnSpc>
                <a:spcPct val="70000"/>
              </a:lnSpc>
              <a:buFont typeface="Arial" panose="020B0604020202020204" pitchFamily="34" charset="0"/>
              <a:buChar char="•"/>
            </a:pPr>
            <a:r>
              <a:rPr lang="en-US" altLang="zh-CN" sz="2000" b="0" i="0" dirty="0">
                <a:solidFill>
                  <a:srgbClr val="374151"/>
                </a:solidFill>
                <a:effectLst/>
                <a:latin typeface="Söhne"/>
              </a:rPr>
              <a:t>&lt;option&gt; - defines an option in a drop-down list</a:t>
            </a:r>
          </a:p>
          <a:p>
            <a:pPr algn="l">
              <a:lnSpc>
                <a:spcPct val="70000"/>
              </a:lnSpc>
              <a:buFont typeface="Arial" panose="020B0604020202020204" pitchFamily="34" charset="0"/>
              <a:buChar char="•"/>
            </a:pPr>
            <a:r>
              <a:rPr lang="en-US" altLang="zh-CN" sz="2000" b="0" i="0" dirty="0">
                <a:solidFill>
                  <a:srgbClr val="374151"/>
                </a:solidFill>
                <a:effectLst/>
                <a:latin typeface="Söhne"/>
              </a:rPr>
              <a:t>&lt;button&gt; - creates a clickable button</a:t>
            </a:r>
          </a:p>
          <a:p>
            <a:pPr algn="l">
              <a:lnSpc>
                <a:spcPct val="70000"/>
              </a:lnSpc>
              <a:buFont typeface="Arial" panose="020B0604020202020204" pitchFamily="34" charset="0"/>
              <a:buChar char="•"/>
            </a:pPr>
            <a:r>
              <a:rPr lang="en-US" altLang="zh-CN" sz="2000" b="0" i="0" dirty="0">
                <a:solidFill>
                  <a:srgbClr val="374151"/>
                </a:solidFill>
                <a:effectLst/>
                <a:latin typeface="Söhne"/>
              </a:rPr>
              <a:t>&lt;div&gt; - defines a section or division of the document</a:t>
            </a:r>
          </a:p>
          <a:p>
            <a:pPr algn="l">
              <a:lnSpc>
                <a:spcPct val="70000"/>
              </a:lnSpc>
              <a:buFont typeface="Arial" panose="020B0604020202020204" pitchFamily="34" charset="0"/>
              <a:buChar char="•"/>
            </a:pPr>
            <a:r>
              <a:rPr lang="en-US" altLang="zh-CN" sz="2000" b="0" i="0" dirty="0">
                <a:solidFill>
                  <a:srgbClr val="374151"/>
                </a:solidFill>
                <a:effectLst/>
                <a:latin typeface="Söhne"/>
              </a:rPr>
              <a:t>&lt;span&gt; - defines a small section of text or inline element</a:t>
            </a: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4)Show working of Any 5 Tags in HTML</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3785652"/>
          </a:xfrm>
          <a:prstGeom prst="rect">
            <a:avLst/>
          </a:prstGeom>
          <a:noFill/>
        </p:spPr>
        <p:txBody>
          <a:bodyPr wrap="square">
            <a:spAutoFit/>
          </a:bodyPr>
          <a:lstStyle/>
          <a:p>
            <a:pPr algn="l">
              <a:buFont typeface="+mj-lt"/>
              <a:buAutoNum type="arabicPeriod" startAt="4"/>
            </a:pPr>
            <a:r>
              <a:rPr lang="en-US" altLang="zh-CN" sz="2400" b="0" i="0" dirty="0">
                <a:solidFill>
                  <a:srgbClr val="374151"/>
                </a:solidFill>
                <a:effectLst/>
                <a:latin typeface="Söhne"/>
              </a:rPr>
              <a:t>Here are the working examples of 5 HTML tags:</a:t>
            </a:r>
          </a:p>
          <a:p>
            <a:pPr algn="l">
              <a:buFont typeface="Arial" panose="020B0604020202020204" pitchFamily="34" charset="0"/>
              <a:buChar char="•"/>
            </a:pPr>
            <a:r>
              <a:rPr lang="en-US" altLang="zh-CN" sz="2400" b="0" i="0" dirty="0">
                <a:solidFill>
                  <a:srgbClr val="374151"/>
                </a:solidFill>
                <a:effectLst/>
                <a:latin typeface="Söhne"/>
              </a:rPr>
              <a:t>&lt;</a:t>
            </a:r>
            <a:r>
              <a:rPr lang="en-US" altLang="zh-CN" sz="2400" b="0" i="0" dirty="0" err="1">
                <a:solidFill>
                  <a:srgbClr val="374151"/>
                </a:solidFill>
                <a:effectLst/>
                <a:latin typeface="Söhne"/>
              </a:rPr>
              <a:t>img</a:t>
            </a:r>
            <a:r>
              <a:rPr lang="en-US" altLang="zh-CN" sz="2400" b="0" i="0" dirty="0">
                <a:solidFill>
                  <a:srgbClr val="374151"/>
                </a:solidFill>
                <a:effectLst/>
                <a:latin typeface="Söhne"/>
              </a:rPr>
              <a:t>&gt;: This tag is used to insert an image into the document. Example: &lt;</a:t>
            </a:r>
            <a:r>
              <a:rPr lang="en-US" altLang="zh-CN" sz="2400" b="0" i="0" dirty="0" err="1">
                <a:solidFill>
                  <a:srgbClr val="374151"/>
                </a:solidFill>
                <a:effectLst/>
                <a:latin typeface="Söhne"/>
              </a:rPr>
              <a:t>img</a:t>
            </a:r>
            <a:r>
              <a:rPr lang="en-US" altLang="zh-CN" sz="2400" b="0" i="0" dirty="0">
                <a:solidFill>
                  <a:srgbClr val="374151"/>
                </a:solidFill>
                <a:effectLst/>
                <a:latin typeface="Söhne"/>
              </a:rPr>
              <a:t> </a:t>
            </a:r>
            <a:r>
              <a:rPr lang="en-US" altLang="zh-CN" sz="2400" b="0" i="0" dirty="0" err="1">
                <a:solidFill>
                  <a:srgbClr val="374151"/>
                </a:solidFill>
                <a:effectLst/>
                <a:latin typeface="Söhne"/>
              </a:rPr>
              <a:t>src</a:t>
            </a:r>
            <a:r>
              <a:rPr lang="en-US" altLang="zh-CN" sz="2400" b="0" i="0" dirty="0">
                <a:solidFill>
                  <a:srgbClr val="374151"/>
                </a:solidFill>
                <a:effectLst/>
                <a:latin typeface="Söhne"/>
              </a:rPr>
              <a:t>="example.jpg" alt="Example Image"&gt;</a:t>
            </a:r>
          </a:p>
          <a:p>
            <a:pPr algn="l">
              <a:buFont typeface="Arial" panose="020B0604020202020204" pitchFamily="34" charset="0"/>
              <a:buChar char="•"/>
            </a:pPr>
            <a:r>
              <a:rPr lang="en-US" altLang="zh-CN" sz="2400" b="0" i="0" dirty="0">
                <a:solidFill>
                  <a:srgbClr val="374151"/>
                </a:solidFill>
                <a:effectLst/>
                <a:latin typeface="Söhne"/>
              </a:rPr>
              <a:t>&lt;a&gt;: This tag is used to create a hyperlink to another page or resource. Example: &lt;a </a:t>
            </a:r>
            <a:r>
              <a:rPr lang="en-US" altLang="zh-CN" sz="2400" b="0" i="0" dirty="0" err="1">
                <a:solidFill>
                  <a:srgbClr val="374151"/>
                </a:solidFill>
                <a:effectLst/>
                <a:latin typeface="Söhne"/>
              </a:rPr>
              <a:t>href</a:t>
            </a:r>
            <a:r>
              <a:rPr lang="en-US" altLang="zh-CN" sz="2400" b="0" i="0" dirty="0">
                <a:solidFill>
                  <a:srgbClr val="374151"/>
                </a:solidFill>
                <a:effectLst/>
                <a:latin typeface="Söhne"/>
              </a:rPr>
              <a:t>="http://www.example.com"&gt;Example Link&lt;/a&gt;</a:t>
            </a:r>
          </a:p>
          <a:p>
            <a:pPr algn="l">
              <a:buFont typeface="Arial" panose="020B0604020202020204" pitchFamily="34" charset="0"/>
              <a:buChar char="•"/>
            </a:pPr>
            <a:r>
              <a:rPr lang="en-US" altLang="zh-CN" sz="2400" b="0" i="0" dirty="0">
                <a:solidFill>
                  <a:srgbClr val="374151"/>
                </a:solidFill>
                <a:effectLst/>
                <a:latin typeface="Söhne"/>
              </a:rPr>
              <a:t>&lt;form&gt;: This tag is used to create a form for user input. Example: &lt;form action="</a:t>
            </a:r>
            <a:r>
              <a:rPr lang="en-US" altLang="zh-CN" sz="2400" b="0" i="0" dirty="0" err="1">
                <a:solidFill>
                  <a:srgbClr val="374151"/>
                </a:solidFill>
                <a:effectLst/>
                <a:latin typeface="Söhne"/>
              </a:rPr>
              <a:t>submit.php</a:t>
            </a:r>
            <a:r>
              <a:rPr lang="en-US" altLang="zh-CN" sz="2400" b="0" i="0" dirty="0">
                <a:solidFill>
                  <a:srgbClr val="374151"/>
                </a:solidFill>
                <a:effectLst/>
                <a:latin typeface="Söhne"/>
              </a:rPr>
              <a:t>" method="post"&gt;Form fields go here&lt;/form&gt;</a:t>
            </a:r>
          </a:p>
          <a:p>
            <a:pPr algn="l">
              <a:buFont typeface="Arial" panose="020B0604020202020204" pitchFamily="34" charset="0"/>
              <a:buChar char="•"/>
            </a:pPr>
            <a:r>
              <a:rPr lang="en-US" altLang="zh-CN" sz="2400" b="0" i="0" dirty="0">
                <a:solidFill>
                  <a:srgbClr val="374151"/>
                </a:solidFill>
                <a:effectLst/>
                <a:latin typeface="Söhne"/>
              </a:rPr>
              <a:t>&lt;h1&gt;: This tag is used to define a top-level heading. Example: &lt;h1&gt;Page Title&lt;/h1&gt;</a:t>
            </a:r>
          </a:p>
          <a:p>
            <a:pPr algn="l">
              <a:buFont typeface="Arial" panose="020B0604020202020204" pitchFamily="34" charset="0"/>
              <a:buChar char="•"/>
            </a:pPr>
            <a:r>
              <a:rPr lang="en-US" altLang="zh-CN" sz="2400" b="0" i="0" dirty="0">
                <a:solidFill>
                  <a:srgbClr val="374151"/>
                </a:solidFill>
                <a:effectLst/>
                <a:latin typeface="Söhne"/>
              </a:rPr>
              <a:t>&lt;</a:t>
            </a:r>
            <a:r>
              <a:rPr lang="en-US" altLang="zh-CN" sz="2400" b="0" i="0" dirty="0" err="1">
                <a:solidFill>
                  <a:srgbClr val="374151"/>
                </a:solidFill>
                <a:effectLst/>
                <a:latin typeface="Söhne"/>
              </a:rPr>
              <a:t>ul</a:t>
            </a:r>
            <a:r>
              <a:rPr lang="en-US" altLang="zh-CN" sz="2400" b="0" i="0" dirty="0">
                <a:solidFill>
                  <a:srgbClr val="374151"/>
                </a:solidFill>
                <a:effectLst/>
                <a:latin typeface="Söhne"/>
              </a:rPr>
              <a:t>&gt;: This tag is used to create an unordered list. Example: &lt;</a:t>
            </a:r>
            <a:r>
              <a:rPr lang="en-US" altLang="zh-CN" sz="2400" b="0" i="0" dirty="0" err="1">
                <a:solidFill>
                  <a:srgbClr val="374151"/>
                </a:solidFill>
                <a:effectLst/>
                <a:latin typeface="Söhne"/>
              </a:rPr>
              <a:t>ul</a:t>
            </a:r>
            <a:r>
              <a:rPr lang="en-US" altLang="zh-CN" sz="2400" b="0" i="0" dirty="0">
                <a:solidFill>
                  <a:srgbClr val="374151"/>
                </a:solidFill>
                <a:effectLst/>
                <a:latin typeface="Söhne"/>
              </a:rPr>
              <a:t>&gt;&lt;li&gt;Item 1&lt;/li&gt;&lt;li&gt;Item 2&lt;/li&gt;&lt;/</a:t>
            </a:r>
            <a:r>
              <a:rPr lang="en-US" altLang="zh-CN" sz="2400" b="0" i="0" dirty="0" err="1">
                <a:solidFill>
                  <a:srgbClr val="374151"/>
                </a:solidFill>
                <a:effectLst/>
                <a:latin typeface="Söhne"/>
              </a:rPr>
              <a:t>ul</a:t>
            </a:r>
            <a:r>
              <a:rPr lang="en-US" altLang="zh-CN" sz="2400" b="0" i="0" dirty="0">
                <a:solidFill>
                  <a:srgbClr val="374151"/>
                </a:solidFill>
                <a:effectLst/>
                <a:latin typeface="Söhne"/>
              </a:rPr>
              <a:t>&gt;</a:t>
            </a: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5)What is UL tag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938992"/>
          </a:xfrm>
          <a:prstGeom prst="rect">
            <a:avLst/>
          </a:prstGeom>
          <a:noFill/>
        </p:spPr>
        <p:txBody>
          <a:bodyPr wrap="square">
            <a:spAutoFit/>
          </a:bodyPr>
          <a:lstStyle/>
          <a:p>
            <a:r>
              <a:rPr lang="en-US" altLang="zh-CN" sz="2400" b="0" i="0" dirty="0">
                <a:solidFill>
                  <a:srgbClr val="374151"/>
                </a:solidFill>
                <a:effectLst/>
                <a:latin typeface="Söhne"/>
              </a:rPr>
              <a:t>The UL tag in HTML is used to create an unordered list. An unordered list is a list of items that are marked with bullet points instead of numbers. The UL tag is often used in conjunction with the LI (list item) tag, which defines each individual item in the list.</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6)What is DIV tag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1569660"/>
          </a:xfrm>
          <a:prstGeom prst="rect">
            <a:avLst/>
          </a:prstGeom>
          <a:noFill/>
        </p:spPr>
        <p:txBody>
          <a:bodyPr wrap="square">
            <a:spAutoFit/>
          </a:bodyPr>
          <a:lstStyle/>
          <a:p>
            <a:r>
              <a:rPr lang="en-US" altLang="zh-CN" sz="2400" b="0" i="0" dirty="0">
                <a:solidFill>
                  <a:srgbClr val="374151"/>
                </a:solidFill>
                <a:effectLst/>
                <a:latin typeface="Söhne"/>
              </a:rPr>
              <a:t>The DIV tag in HTML is used to create a container or division within an HTML document. The DIV tag is often used to group together related elements, such as a set of paragraphs or a series of images. The DIV tag can also be used to apply styles to a group of elements at once. </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7)How to Create form in HTML.</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921155" y="1152887"/>
            <a:ext cx="10548795" cy="1200329"/>
          </a:xfrm>
          <a:prstGeom prst="rect">
            <a:avLst/>
          </a:prstGeom>
          <a:noFill/>
        </p:spPr>
        <p:txBody>
          <a:bodyPr wrap="square">
            <a:spAutoFit/>
          </a:bodyPr>
          <a:lstStyle/>
          <a:p>
            <a:pPr algn="l">
              <a:buFont typeface="+mj-lt"/>
              <a:buAutoNum type="arabicPeriod" startAt="7"/>
            </a:pPr>
            <a:r>
              <a:rPr lang="en-US" altLang="zh-CN" sz="2400" b="0" i="0" dirty="0">
                <a:solidFill>
                  <a:srgbClr val="374151"/>
                </a:solidFill>
                <a:effectLst/>
                <a:latin typeface="Söhne"/>
              </a:rPr>
              <a:t>To create a form in HTML, you need to use the &lt;form&gt; tag. This tag defines the container for the form and contains all the form elements, such as input fields, checkboxes, and buttons. Here is an example of a basic HTML form:</a:t>
            </a:r>
          </a:p>
        </p:txBody>
      </p:sp>
      <p:sp>
        <p:nvSpPr>
          <p:cNvPr id="5" name="文本框 4">
            <a:extLst>
              <a:ext uri="{FF2B5EF4-FFF2-40B4-BE49-F238E27FC236}">
                <a16:creationId xmlns:a16="http://schemas.microsoft.com/office/drawing/2014/main" id="{DB7A3EA5-28D4-6883-14B2-CC34B6F6B122}"/>
              </a:ext>
            </a:extLst>
          </p:cNvPr>
          <p:cNvSpPr txBox="1"/>
          <p:nvPr/>
        </p:nvSpPr>
        <p:spPr>
          <a:xfrm>
            <a:off x="2212758" y="2623856"/>
            <a:ext cx="6094520" cy="3693319"/>
          </a:xfrm>
          <a:prstGeom prst="rect">
            <a:avLst/>
          </a:prstGeom>
          <a:noFill/>
        </p:spPr>
        <p:txBody>
          <a:bodyPr wrap="square">
            <a:spAutoFit/>
          </a:bodyPr>
          <a:lstStyle/>
          <a:p>
            <a:r>
              <a:rPr lang="zh-CN" altLang="en-US" dirty="0"/>
              <a:t>&lt;form action="submit-form.php" method="post"&gt;</a:t>
            </a:r>
          </a:p>
          <a:p>
            <a:r>
              <a:rPr lang="zh-CN" altLang="en-US" dirty="0"/>
              <a:t>  &lt;label for="name"&gt;Name:&lt;/label&gt;</a:t>
            </a:r>
          </a:p>
          <a:p>
            <a:r>
              <a:rPr lang="zh-CN" altLang="en-US" dirty="0"/>
              <a:t>  &lt;input type="text" id="name" name="name"&gt;&lt;br&gt;</a:t>
            </a:r>
          </a:p>
          <a:p>
            <a:endParaRPr lang="zh-CN" altLang="en-US" dirty="0"/>
          </a:p>
          <a:p>
            <a:r>
              <a:rPr lang="zh-CN" altLang="en-US" dirty="0"/>
              <a:t>  &lt;label for="email"&gt;Email:&lt;/label&gt;</a:t>
            </a:r>
          </a:p>
          <a:p>
            <a:r>
              <a:rPr lang="zh-CN" altLang="en-US" dirty="0"/>
              <a:t>  &lt;input type="email" id="email" name="email"&gt;&lt;br&gt;</a:t>
            </a:r>
          </a:p>
          <a:p>
            <a:endParaRPr lang="zh-CN" altLang="en-US" dirty="0"/>
          </a:p>
          <a:p>
            <a:r>
              <a:rPr lang="zh-CN" altLang="en-US" dirty="0"/>
              <a:t>  &lt;label for="message"&gt;Message:&lt;/label&gt;</a:t>
            </a:r>
          </a:p>
          <a:p>
            <a:r>
              <a:rPr lang="zh-CN" altLang="en-US" dirty="0"/>
              <a:t>  &lt;textarea id="message" name="message"&gt;&lt;/textarea&gt;&lt;br&gt;</a:t>
            </a:r>
          </a:p>
          <a:p>
            <a:endParaRPr lang="zh-CN" altLang="en-US" dirty="0"/>
          </a:p>
          <a:p>
            <a:r>
              <a:rPr lang="zh-CN" altLang="en-US" dirty="0"/>
              <a:t>  &lt;input type="submit" value="Submit"&gt;</a:t>
            </a:r>
          </a:p>
          <a:p>
            <a:r>
              <a:rPr lang="zh-CN" altLang="en-US" dirty="0"/>
              <a:t>&lt;/form&gt;</a:t>
            </a: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2023/3/8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b="0" i="0" dirty="0">
                <a:solidFill>
                  <a:srgbClr val="343541"/>
                </a:solidFill>
                <a:effectLst/>
                <a:latin typeface="Söhne"/>
              </a:rPr>
              <a:t>8)What is </a:t>
            </a:r>
            <a:r>
              <a:rPr lang="en-US" altLang="zh-CN" sz="3200" b="0" i="0" dirty="0" err="1">
                <a:solidFill>
                  <a:srgbClr val="343541"/>
                </a:solidFill>
                <a:effectLst/>
                <a:latin typeface="Söhne"/>
              </a:rPr>
              <a:t>TAble</a:t>
            </a:r>
            <a:r>
              <a:rPr lang="en-US" altLang="zh-CN" sz="3200" b="0" i="0" dirty="0">
                <a:solidFill>
                  <a:srgbClr val="343541"/>
                </a:solidFill>
                <a:effectLst/>
                <a:latin typeface="Söhne"/>
              </a:rPr>
              <a:t> tag ,Show working.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337351" y="1375166"/>
            <a:ext cx="11683013" cy="1384995"/>
          </a:xfrm>
          <a:prstGeom prst="rect">
            <a:avLst/>
          </a:prstGeom>
          <a:noFill/>
        </p:spPr>
        <p:txBody>
          <a:bodyPr wrap="square">
            <a:spAutoFit/>
          </a:bodyPr>
          <a:lstStyle/>
          <a:p>
            <a:pPr algn="l">
              <a:buFont typeface="+mj-lt"/>
              <a:buAutoNum type="arabicPeriod" startAt="8"/>
            </a:pPr>
            <a:r>
              <a:rPr lang="en-US" altLang="zh-CN" sz="2800" b="0" i="0" dirty="0">
                <a:solidFill>
                  <a:srgbClr val="374151"/>
                </a:solidFill>
                <a:effectLst/>
                <a:latin typeface="Söhne"/>
              </a:rPr>
              <a:t>The TABLE tag in HTML is used to create a table. A table is a grid of cells organized into rows and columns, where each cell can contain text, images, or other HTML elements. Here is an example of a basic HTML table:</a:t>
            </a:r>
          </a:p>
        </p:txBody>
      </p:sp>
      <p:sp>
        <p:nvSpPr>
          <p:cNvPr id="5" name="文本框 4">
            <a:extLst>
              <a:ext uri="{FF2B5EF4-FFF2-40B4-BE49-F238E27FC236}">
                <a16:creationId xmlns:a16="http://schemas.microsoft.com/office/drawing/2014/main" id="{5F22C743-F515-C393-1A50-D278C5BA1510}"/>
              </a:ext>
            </a:extLst>
          </p:cNvPr>
          <p:cNvSpPr txBox="1"/>
          <p:nvPr/>
        </p:nvSpPr>
        <p:spPr>
          <a:xfrm>
            <a:off x="836721" y="2760161"/>
            <a:ext cx="5359893" cy="2585323"/>
          </a:xfrm>
          <a:prstGeom prst="rect">
            <a:avLst/>
          </a:prstGeom>
          <a:noFill/>
        </p:spPr>
        <p:txBody>
          <a:bodyPr wrap="square">
            <a:spAutoFit/>
          </a:bodyPr>
          <a:lstStyle/>
          <a:p>
            <a:r>
              <a:rPr lang="zh-CN" altLang="en-US" dirty="0"/>
              <a:t>&lt;table&gt;</a:t>
            </a:r>
          </a:p>
          <a:p>
            <a:r>
              <a:rPr lang="zh-CN" altLang="en-US" dirty="0"/>
              <a:t>  &lt;tr&gt;</a:t>
            </a:r>
          </a:p>
          <a:p>
            <a:r>
              <a:rPr lang="zh-CN" altLang="en-US" dirty="0"/>
              <a:t>    &lt;th&gt;Product&lt;/th&gt;</a:t>
            </a:r>
          </a:p>
          <a:p>
            <a:r>
              <a:rPr lang="zh-CN" altLang="en-US" dirty="0"/>
              <a:t>    &lt;th&gt;Price&lt;/th&gt;</a:t>
            </a:r>
          </a:p>
          <a:p>
            <a:r>
              <a:rPr lang="zh-CN" altLang="en-US" dirty="0"/>
              <a:t>    &lt;th&gt;Quantity&lt;/th&gt;</a:t>
            </a:r>
          </a:p>
          <a:p>
            <a:r>
              <a:rPr lang="zh-CN" altLang="en-US" dirty="0"/>
              <a:t>  &lt;/tr&gt;</a:t>
            </a:r>
          </a:p>
          <a:p>
            <a:r>
              <a:rPr lang="zh-CN" altLang="en-US" dirty="0"/>
              <a:t>  &lt;tr&gt;</a:t>
            </a:r>
          </a:p>
          <a:p>
            <a:r>
              <a:rPr lang="zh-CN" altLang="en-US" dirty="0"/>
              <a:t>    &lt;td&gt;Product 1&lt;/td&gt;</a:t>
            </a:r>
          </a:p>
          <a:p>
            <a:r>
              <a:rPr lang="zh-CN" altLang="en-US" dirty="0"/>
              <a:t>    &lt;td&gt;$10&lt;/td&gt;</a:t>
            </a:r>
          </a:p>
        </p:txBody>
      </p:sp>
      <p:sp>
        <p:nvSpPr>
          <p:cNvPr id="6" name="文本框 5">
            <a:extLst>
              <a:ext uri="{FF2B5EF4-FFF2-40B4-BE49-F238E27FC236}">
                <a16:creationId xmlns:a16="http://schemas.microsoft.com/office/drawing/2014/main" id="{C0248CD9-5510-A5CC-6FCB-03C6B4A993D5}"/>
              </a:ext>
            </a:extLst>
          </p:cNvPr>
          <p:cNvSpPr txBox="1"/>
          <p:nvPr/>
        </p:nvSpPr>
        <p:spPr>
          <a:xfrm>
            <a:off x="3748595" y="2838143"/>
            <a:ext cx="5359893" cy="2308324"/>
          </a:xfrm>
          <a:prstGeom prst="rect">
            <a:avLst/>
          </a:prstGeom>
          <a:noFill/>
        </p:spPr>
        <p:txBody>
          <a:bodyPr wrap="square">
            <a:spAutoFit/>
          </a:bodyPr>
          <a:lstStyle/>
          <a:p>
            <a:r>
              <a:rPr lang="zh-CN" altLang="en-US" dirty="0"/>
              <a:t>&lt;td&gt;2&lt;/td&gt;</a:t>
            </a:r>
          </a:p>
          <a:p>
            <a:r>
              <a:rPr lang="zh-CN" altLang="en-US" dirty="0"/>
              <a:t>  &lt;/tr&gt;</a:t>
            </a:r>
          </a:p>
          <a:p>
            <a:r>
              <a:rPr lang="zh-CN" altLang="en-US" dirty="0"/>
              <a:t>  &lt;tr&gt;</a:t>
            </a:r>
          </a:p>
          <a:p>
            <a:r>
              <a:rPr lang="zh-CN" altLang="en-US" dirty="0"/>
              <a:t>    &lt;td&gt;Product 2&lt;/td&gt;</a:t>
            </a:r>
          </a:p>
          <a:p>
            <a:r>
              <a:rPr lang="zh-CN" altLang="en-US" dirty="0"/>
              <a:t>    &lt;td&gt;$20&lt;/td&gt;</a:t>
            </a:r>
          </a:p>
          <a:p>
            <a:r>
              <a:rPr lang="zh-CN" altLang="en-US" dirty="0"/>
              <a:t>    &lt;td&gt;1&lt;/td&gt;</a:t>
            </a:r>
          </a:p>
          <a:p>
            <a:r>
              <a:rPr lang="zh-CN" altLang="en-US" dirty="0"/>
              <a:t>  &lt;/tr&gt;</a:t>
            </a:r>
          </a:p>
          <a:p>
            <a:r>
              <a:rPr lang="zh-CN" altLang="en-US" dirty="0"/>
              <a:t>&lt;/table&gt;</a:t>
            </a: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62</TotalTime>
  <Words>1414</Words>
  <Application>Microsoft Office PowerPoint</Application>
  <PresentationFormat>宽屏</PresentationFormat>
  <Paragraphs>110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hurme_no2-webfont</vt:lpstr>
      <vt:lpstr>Microsoft YaHei UI</vt:lpstr>
      <vt:lpstr>Söhne</vt:lpstr>
      <vt:lpstr>新宋体</vt:lpstr>
      <vt:lpstr>Arial</vt:lpstr>
      <vt:lpstr>Calibri</vt:lpstr>
      <vt:lpstr>Franklin Gothic Book</vt:lpstr>
      <vt:lpstr>Source Sans Pro</vt:lpstr>
      <vt:lpstr>1_RetrospectVTI</vt:lpstr>
      <vt:lpstr>Day21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10</cp:revision>
  <dcterms:created xsi:type="dcterms:W3CDTF">2023-02-08T21:18:15Z</dcterms:created>
  <dcterms:modified xsi:type="dcterms:W3CDTF">2023-03-08T23:42:59Z</dcterms:modified>
</cp:coreProperties>
</file>