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53"/>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2023/2/13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2023/2/13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2023/2/13</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2023/2/13</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2023/2/13</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2023/2/13</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2023/2/13</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2023/2/13</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2023/2/13</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2023/2/13</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2023/2/13</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2023/2/13</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2023/2/13</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2023/2/13</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Day5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9. What is the purpose of ‘super’ keyword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401205"/>
          </a:xfrm>
          <a:prstGeom prst="rect">
            <a:avLst/>
          </a:prstGeom>
          <a:noFill/>
        </p:spPr>
        <p:txBody>
          <a:bodyPr wrap="square">
            <a:spAutoFit/>
          </a:bodyPr>
          <a:lstStyle/>
          <a:p>
            <a:r>
              <a:rPr lang="en-US" altLang="zh-CN" sz="2800" b="0" i="0" dirty="0">
                <a:solidFill>
                  <a:srgbClr val="1A1D28"/>
                </a:solidFill>
                <a:effectLst/>
                <a:latin typeface="hurme_no2-webfont"/>
              </a:rPr>
              <a:t>super' keyword is used in the methods or constructor of a child class. It refers to immediate parent class of an object.</a:t>
            </a:r>
            <a:br>
              <a:rPr lang="en-US" altLang="zh-CN" sz="2800" dirty="0"/>
            </a:br>
            <a:br>
              <a:rPr lang="en-US" altLang="zh-CN" sz="2800" dirty="0"/>
            </a:br>
            <a:r>
              <a:rPr lang="en-US" altLang="zh-CN" sz="2800" b="0" i="0" dirty="0">
                <a:solidFill>
                  <a:srgbClr val="1A1D28"/>
                </a:solidFill>
                <a:effectLst/>
                <a:latin typeface="hurme_no2-webfont"/>
              </a:rPr>
              <a:t>By using 'super' we can call a method of parent class from the method of a child class.</a:t>
            </a:r>
            <a:br>
              <a:rPr lang="en-US" altLang="zh-CN" sz="2800" dirty="0"/>
            </a:br>
            <a:br>
              <a:rPr lang="en-US" altLang="zh-CN" sz="2800" dirty="0"/>
            </a:br>
            <a:r>
              <a:rPr lang="en-US" altLang="zh-CN" sz="2800" b="0" i="0" dirty="0">
                <a:solidFill>
                  <a:srgbClr val="1A1D28"/>
                </a:solidFill>
                <a:effectLst/>
                <a:latin typeface="hurme_no2-webfont"/>
              </a:rPr>
              <a:t>We can also call the constructor of a parent class from the constructor of a child class by using 'super' keyword.</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10. Is it possible to use this() and super() both in same constructor?</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384995"/>
          </a:xfrm>
          <a:prstGeom prst="rect">
            <a:avLst/>
          </a:prstGeom>
          <a:noFill/>
        </p:spPr>
        <p:txBody>
          <a:bodyPr wrap="square">
            <a:spAutoFit/>
          </a:bodyPr>
          <a:lstStyle/>
          <a:p>
            <a:r>
              <a:rPr lang="en-US" altLang="zh-CN" sz="2800" b="0" i="0" u="none" strike="noStrike" dirty="0">
                <a:effectLst/>
                <a:latin typeface="hurme_no2-webfont"/>
              </a:rPr>
              <a:t>No, Java does not allow using both super() and this() in same constructor. As per Java specification, super() or this() must be the first statement in a constructor.</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11. What is the meaning of object cloning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677656"/>
          </a:xfrm>
          <a:prstGeom prst="rect">
            <a:avLst/>
          </a:prstGeom>
          <a:noFill/>
        </p:spPr>
        <p:txBody>
          <a:bodyPr wrap="square">
            <a:spAutoFit/>
          </a:bodyPr>
          <a:lstStyle/>
          <a:p>
            <a:r>
              <a:rPr lang="en-US" altLang="zh-CN" sz="2400" b="0" i="0" dirty="0" err="1">
                <a:solidFill>
                  <a:srgbClr val="1A1D28"/>
                </a:solidFill>
                <a:effectLst/>
                <a:latin typeface="hurme_no2-webfont"/>
              </a:rPr>
              <a:t>Object.clone</a:t>
            </a:r>
            <a:r>
              <a:rPr lang="en-US" altLang="zh-CN" sz="2400" b="0" i="0" dirty="0">
                <a:solidFill>
                  <a:srgbClr val="1A1D28"/>
                </a:solidFill>
                <a:effectLst/>
                <a:latin typeface="hurme_no2-webfont"/>
              </a:rPr>
              <a:t>() method is used for creating an exact copy of the object in Java. It acts like a copy constructor. It creates and returns a copy of the object, with the same class and with all the fields having same values as of the original object.</a:t>
            </a:r>
            <a:br>
              <a:rPr lang="en-US" altLang="zh-CN" sz="2400" dirty="0"/>
            </a:br>
            <a:br>
              <a:rPr lang="en-US" altLang="zh-CN" sz="2400" dirty="0"/>
            </a:br>
            <a:r>
              <a:rPr lang="en-US" altLang="zh-CN" sz="2400" b="0" i="0" dirty="0">
                <a:solidFill>
                  <a:srgbClr val="1A1D28"/>
                </a:solidFill>
                <a:effectLst/>
                <a:latin typeface="hurme_no2-webfont"/>
              </a:rPr>
              <a:t>One disadvantage of cloning is that the return type is an Object. It has to be explicitly cast to actual type.</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423724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1.What is the purpose of 'this' keyword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154984"/>
          </a:xfrm>
          <a:prstGeom prst="rect">
            <a:avLst/>
          </a:prstGeom>
          <a:noFill/>
        </p:spPr>
        <p:txBody>
          <a:bodyPr wrap="square">
            <a:spAutoFit/>
          </a:bodyPr>
          <a:lstStyle/>
          <a:p>
            <a:r>
              <a:rPr lang="en-US" altLang="zh-CN" sz="2400" dirty="0">
                <a:solidFill>
                  <a:srgbClr val="222222"/>
                </a:solidFill>
                <a:latin typeface="Source Sans Pro" panose="020B0503030403020204" pitchFamily="34" charset="0"/>
              </a:rPr>
              <a:t>In Java, 'this' keyword refers to current instance of the object.</a:t>
            </a:r>
            <a:br>
              <a:rPr lang="en-US" altLang="zh-CN" sz="2400" dirty="0">
                <a:solidFill>
                  <a:srgbClr val="222222"/>
                </a:solidFill>
                <a:latin typeface="Source Sans Pro" panose="020B0503030403020204" pitchFamily="34" charset="0"/>
              </a:rPr>
            </a:br>
            <a:br>
              <a:rPr lang="en-US" altLang="zh-CN" sz="2400" dirty="0">
                <a:solidFill>
                  <a:srgbClr val="222222"/>
                </a:solidFill>
                <a:latin typeface="Source Sans Pro" panose="020B0503030403020204" pitchFamily="34" charset="0"/>
              </a:rPr>
            </a:br>
            <a:r>
              <a:rPr lang="en-US" altLang="zh-CN" sz="2400" dirty="0">
                <a:solidFill>
                  <a:srgbClr val="222222"/>
                </a:solidFill>
                <a:latin typeface="Source Sans Pro" panose="020B0503030403020204" pitchFamily="34" charset="0"/>
              </a:rPr>
              <a:t>It is useful for differentiating between instance variables and local variables.</a:t>
            </a:r>
            <a:br>
              <a:rPr lang="en-US" altLang="zh-CN" sz="2400" dirty="0">
                <a:solidFill>
                  <a:srgbClr val="222222"/>
                </a:solidFill>
                <a:latin typeface="Source Sans Pro" panose="020B0503030403020204" pitchFamily="34" charset="0"/>
              </a:rPr>
            </a:br>
            <a:br>
              <a:rPr lang="en-US" altLang="zh-CN" sz="2400" dirty="0">
                <a:solidFill>
                  <a:srgbClr val="222222"/>
                </a:solidFill>
                <a:latin typeface="Source Sans Pro" panose="020B0503030403020204" pitchFamily="34" charset="0"/>
              </a:rPr>
            </a:br>
            <a:r>
              <a:rPr lang="en-US" altLang="zh-CN" sz="2400" dirty="0">
                <a:solidFill>
                  <a:srgbClr val="222222"/>
                </a:solidFill>
                <a:latin typeface="Source Sans Pro" panose="020B0503030403020204" pitchFamily="34" charset="0"/>
              </a:rPr>
              <a:t>It can be used to call constructors. Or it can be used to refer to the instance.</a:t>
            </a:r>
            <a:br>
              <a:rPr lang="en-US" altLang="zh-CN" sz="2400" dirty="0">
                <a:solidFill>
                  <a:srgbClr val="222222"/>
                </a:solidFill>
                <a:latin typeface="Source Sans Pro" panose="020B0503030403020204" pitchFamily="34" charset="0"/>
              </a:rPr>
            </a:br>
            <a:br>
              <a:rPr lang="en-US" altLang="zh-CN" sz="2400" dirty="0">
                <a:solidFill>
                  <a:srgbClr val="222222"/>
                </a:solidFill>
                <a:latin typeface="Source Sans Pro" panose="020B0503030403020204" pitchFamily="34" charset="0"/>
              </a:rPr>
            </a:br>
            <a:r>
              <a:rPr lang="en-US" altLang="zh-CN" sz="2400" dirty="0">
                <a:solidFill>
                  <a:srgbClr val="222222"/>
                </a:solidFill>
                <a:latin typeface="Source Sans Pro" panose="020B0503030403020204" pitchFamily="34" charset="0"/>
              </a:rPr>
              <a:t>In case of method overriding, this is used for falling the method of current class.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2. Explain the concept of Inheritance?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4524315"/>
          </a:xfrm>
          <a:prstGeom prst="rect">
            <a:avLst/>
          </a:prstGeom>
          <a:noFill/>
        </p:spPr>
        <p:txBody>
          <a:bodyPr wrap="square">
            <a:spAutoFit/>
          </a:bodyPr>
          <a:lstStyle/>
          <a:p>
            <a:r>
              <a:rPr lang="en-US" altLang="zh-CN" sz="2400" b="0" i="0" dirty="0">
                <a:solidFill>
                  <a:srgbClr val="1A1D28"/>
                </a:solidFill>
                <a:effectLst/>
                <a:latin typeface="hurme_no2-webfont"/>
              </a:rPr>
              <a:t>Inheritance is an important concept in Object Oriented Programming. Some objects share certain characteristics and behavior. By using Inheritance, we can put the common behavior and characteristics in a base class which also known as super class. And then all the objects with common behavior inherit from this base class.</a:t>
            </a:r>
            <a:br>
              <a:rPr lang="en-US" altLang="zh-CN" sz="2400" dirty="0"/>
            </a:br>
            <a:br>
              <a:rPr lang="en-US" altLang="zh-CN" sz="2400" dirty="0"/>
            </a:br>
            <a:r>
              <a:rPr lang="en-US" altLang="zh-CN" sz="2400" b="0" i="0" dirty="0">
                <a:solidFill>
                  <a:srgbClr val="1A1D28"/>
                </a:solidFill>
                <a:effectLst/>
                <a:latin typeface="hurme_no2-webfont"/>
              </a:rPr>
              <a:t>It is also represented by IS-A relationship.</a:t>
            </a:r>
            <a:br>
              <a:rPr lang="en-US" altLang="zh-CN" sz="2400" dirty="0"/>
            </a:br>
            <a:br>
              <a:rPr lang="en-US" altLang="zh-CN" sz="2400" dirty="0"/>
            </a:br>
            <a:r>
              <a:rPr lang="en-US" altLang="zh-CN" sz="2400" b="0" i="0" dirty="0">
                <a:solidFill>
                  <a:srgbClr val="1A1D28"/>
                </a:solidFill>
                <a:effectLst/>
                <a:latin typeface="hurme_no2-webfont"/>
              </a:rPr>
              <a:t>Inheritance promotes, code reuse, method overriding and poly- morphism.</a:t>
            </a:r>
            <a:br>
              <a:rPr lang="en-US" altLang="zh-CN" sz="2400" dirty="0"/>
            </a:b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3. Which class in Java is superclass of every other class?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199812" y="2948635"/>
            <a:ext cx="7792375" cy="1569660"/>
          </a:xfrm>
          <a:prstGeom prst="rect">
            <a:avLst/>
          </a:prstGeom>
          <a:noFill/>
        </p:spPr>
        <p:txBody>
          <a:bodyPr wrap="square">
            <a:spAutoFit/>
          </a:bodyPr>
          <a:lstStyle/>
          <a:p>
            <a:r>
              <a:rPr lang="en-US" altLang="zh-CN" sz="3200" b="0" i="0" u="none" strike="noStrike" dirty="0">
                <a:effectLst/>
                <a:latin typeface="hurme_no2-webfont"/>
              </a:rPr>
              <a:t>Java is an object oriented programming language. In Java, Object class is the superclass of every other class.</a:t>
            </a:r>
            <a:endParaRPr lang="zh-CN" altLang="en-US" sz="32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 Why Java does not support multiple inheritance?</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4524315"/>
          </a:xfrm>
          <a:prstGeom prst="rect">
            <a:avLst/>
          </a:prstGeom>
          <a:noFill/>
        </p:spPr>
        <p:txBody>
          <a:bodyPr wrap="square">
            <a:spAutoFit/>
          </a:bodyPr>
          <a:lstStyle/>
          <a:p>
            <a:r>
              <a:rPr lang="en-US" altLang="zh-CN" sz="2400" b="0" i="0" dirty="0">
                <a:solidFill>
                  <a:srgbClr val="1A1D28"/>
                </a:solidFill>
                <a:effectLst/>
                <a:latin typeface="hurme_no2-webfont"/>
              </a:rPr>
              <a:t>Multiple Inheritance means that a class can inherit behavior from two or more parent classes.</a:t>
            </a:r>
            <a:br>
              <a:rPr lang="en-US" altLang="zh-CN" sz="2400" dirty="0"/>
            </a:br>
            <a:r>
              <a:rPr lang="en-US" altLang="zh-CN" sz="2400" b="0" i="0" dirty="0">
                <a:solidFill>
                  <a:srgbClr val="1A1D28"/>
                </a:solidFill>
                <a:effectLst/>
                <a:latin typeface="hurme_no2-webfont"/>
              </a:rPr>
              <a:t>The issue with Multiple Inheritance is that both the parent classes may have different implementation for the same method. So they have different ways of doing the same thing. Now which implementation should the child class choose?</a:t>
            </a:r>
            <a:br>
              <a:rPr lang="en-US" altLang="zh-CN" sz="2400" dirty="0"/>
            </a:br>
            <a:r>
              <a:rPr lang="en-US" altLang="zh-CN" sz="2400" b="0" i="0" dirty="0">
                <a:solidFill>
                  <a:srgbClr val="1A1D28"/>
                </a:solidFill>
                <a:effectLst/>
                <a:latin typeface="hurme_no2-webfont"/>
              </a:rPr>
              <a:t>This leads to ambiguity in Multiple Inheritance. This is the main reason for Java not supporting Multiple Inheritance in implementation.</a:t>
            </a:r>
            <a:br>
              <a:rPr lang="en-US" altLang="zh-CN" sz="2400" dirty="0"/>
            </a:br>
            <a:r>
              <a:rPr lang="en-US" altLang="zh-CN" sz="2400" b="0" i="0" dirty="0">
                <a:solidFill>
                  <a:srgbClr val="1A1D28"/>
                </a:solidFill>
                <a:effectLst/>
                <a:latin typeface="hurme_no2-webfont"/>
              </a:rPr>
              <a:t>Lets say you have a class TV and another class </a:t>
            </a:r>
            <a:r>
              <a:rPr lang="en-US" altLang="zh-CN" sz="2400" b="0" i="0" dirty="0" err="1">
                <a:solidFill>
                  <a:srgbClr val="1A1D28"/>
                </a:solidFill>
                <a:effectLst/>
                <a:latin typeface="hurme_no2-webfont"/>
              </a:rPr>
              <a:t>AtomBomb</a:t>
            </a:r>
            <a:r>
              <a:rPr lang="en-US" altLang="zh-CN" sz="2400" b="0" i="0" dirty="0">
                <a:solidFill>
                  <a:srgbClr val="1A1D28"/>
                </a:solidFill>
                <a:effectLst/>
                <a:latin typeface="hurme_no2-webfont"/>
              </a:rPr>
              <a:t>. Both have method </a:t>
            </a:r>
            <a:r>
              <a:rPr lang="en-US" altLang="zh-CN" sz="2400" b="0" i="0" dirty="0" err="1">
                <a:solidFill>
                  <a:srgbClr val="1A1D28"/>
                </a:solidFill>
                <a:effectLst/>
                <a:latin typeface="hurme_no2-webfont"/>
              </a:rPr>
              <a:t>switchOn</a:t>
            </a:r>
            <a:r>
              <a:rPr lang="en-US" altLang="zh-CN" sz="2400" b="0" i="0" dirty="0">
                <a:solidFill>
                  <a:srgbClr val="1A1D28"/>
                </a:solidFill>
                <a:effectLst/>
                <a:latin typeface="hurme_no2-webfont"/>
              </a:rPr>
              <a:t>() but only TV has </a:t>
            </a:r>
            <a:r>
              <a:rPr lang="en-US" altLang="zh-CN" sz="2400" b="0" i="0" dirty="0" err="1">
                <a:solidFill>
                  <a:srgbClr val="1A1D28"/>
                </a:solidFill>
                <a:effectLst/>
                <a:latin typeface="hurme_no2-webfont"/>
              </a:rPr>
              <a:t>switchOff</a:t>
            </a:r>
            <a:r>
              <a:rPr lang="en-US" altLang="zh-CN" sz="2400" b="0" i="0" dirty="0">
                <a:solidFill>
                  <a:srgbClr val="1A1D28"/>
                </a:solidFill>
                <a:effectLst/>
                <a:latin typeface="hurme_no2-webfont"/>
              </a:rPr>
              <a:t>() method. If your class inherits from both these classes then you have an issue that you can </a:t>
            </a:r>
            <a:r>
              <a:rPr lang="en-US" altLang="zh-CN" sz="2400" b="0" i="0" dirty="0" err="1">
                <a:solidFill>
                  <a:srgbClr val="1A1D28"/>
                </a:solidFill>
                <a:effectLst/>
                <a:latin typeface="hurme_no2-webfont"/>
              </a:rPr>
              <a:t>switchOn</a:t>
            </a:r>
            <a:r>
              <a:rPr lang="en-US" altLang="zh-CN" sz="2400" b="0" i="0" dirty="0">
                <a:solidFill>
                  <a:srgbClr val="1A1D28"/>
                </a:solidFill>
                <a:effectLst/>
                <a:latin typeface="hurme_no2-webfont"/>
              </a:rPr>
              <a:t>() both parents, but </a:t>
            </a:r>
            <a:r>
              <a:rPr lang="en-US" altLang="zh-CN" sz="2400" b="0" i="0" dirty="0" err="1">
                <a:solidFill>
                  <a:srgbClr val="1A1D28"/>
                </a:solidFill>
                <a:effectLst/>
                <a:latin typeface="hurme_no2-webfont"/>
              </a:rPr>
              <a:t>switchOff</a:t>
            </a:r>
            <a:r>
              <a:rPr lang="en-US" altLang="zh-CN" sz="2400" b="0" i="0" dirty="0">
                <a:solidFill>
                  <a:srgbClr val="1A1D28"/>
                </a:solidFill>
                <a:effectLst/>
                <a:latin typeface="hurme_no2-webfont"/>
              </a:rPr>
              <a:t> will only </a:t>
            </a:r>
            <a:r>
              <a:rPr lang="en-US" altLang="zh-CN" sz="2400" b="0" i="0" dirty="0" err="1">
                <a:solidFill>
                  <a:srgbClr val="1A1D28"/>
                </a:solidFill>
                <a:effectLst/>
                <a:latin typeface="hurme_no2-webfont"/>
              </a:rPr>
              <a:t>switchOff</a:t>
            </a:r>
            <a:r>
              <a:rPr lang="en-US" altLang="zh-CN" sz="2400" b="0" i="0" dirty="0">
                <a:solidFill>
                  <a:srgbClr val="1A1D28"/>
                </a:solidFill>
                <a:effectLst/>
                <a:latin typeface="hurme_no2-webfont"/>
              </a:rPr>
              <a:t>() TV.</a:t>
            </a:r>
            <a:br>
              <a:rPr lang="en-US" altLang="zh-CN" sz="2400" dirty="0"/>
            </a:br>
            <a:r>
              <a:rPr lang="en-US" altLang="zh-CN" sz="2400" b="0" i="0" dirty="0">
                <a:solidFill>
                  <a:srgbClr val="1A1D28"/>
                </a:solidFill>
                <a:effectLst/>
                <a:latin typeface="hurme_no2-webfont"/>
              </a:rPr>
              <a:t>But you can implement multiple interfaces in Java.</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 In OOPS, what is meant by composition?</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2308324"/>
          </a:xfrm>
          <a:prstGeom prst="rect">
            <a:avLst/>
          </a:prstGeom>
          <a:noFill/>
        </p:spPr>
        <p:txBody>
          <a:bodyPr wrap="square">
            <a:spAutoFit/>
          </a:bodyPr>
          <a:lstStyle/>
          <a:p>
            <a:r>
              <a:rPr lang="en-US" altLang="zh-CN" sz="2400" b="0" i="0" u="none" strike="noStrike" dirty="0">
                <a:effectLst/>
                <a:latin typeface="hurme_no2-webfont"/>
              </a:rPr>
              <a:t>Composition is also known as "has-a" relationship. In composition, "has-a" relation relates two classes. E.g. Class Car has a steering wheel.</a:t>
            </a:r>
            <a:br>
              <a:rPr lang="en-US" altLang="zh-CN" sz="2400" b="0" i="0" u="none" strike="noStrike" dirty="0">
                <a:effectLst/>
                <a:latin typeface="hurme_no2-webfont"/>
              </a:rPr>
            </a:br>
            <a:br>
              <a:rPr lang="en-US" altLang="zh-CN" sz="2400" b="0" i="0" u="none" strike="noStrike" dirty="0">
                <a:effectLst/>
                <a:latin typeface="hurme_no2-webfont"/>
              </a:rPr>
            </a:br>
            <a:r>
              <a:rPr lang="en-US" altLang="zh-CN" sz="2400" b="0" i="0" u="none" strike="noStrike" dirty="0">
                <a:effectLst/>
                <a:latin typeface="hurme_no2-webfont"/>
              </a:rPr>
              <a:t>If a class holds the instance of another class, then it is called composition.</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 How aggregation and composition are different concepts?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4893647"/>
          </a:xfrm>
          <a:prstGeom prst="rect">
            <a:avLst/>
          </a:prstGeom>
          <a:noFill/>
        </p:spPr>
        <p:txBody>
          <a:bodyPr wrap="square">
            <a:spAutoFit/>
          </a:bodyPr>
          <a:lstStyle/>
          <a:p>
            <a:r>
              <a:rPr lang="en-US" altLang="zh-CN" sz="2400" b="0" i="0" dirty="0">
                <a:solidFill>
                  <a:srgbClr val="1A1D28"/>
                </a:solidFill>
                <a:effectLst/>
                <a:latin typeface="hurme_no2-webfont"/>
              </a:rPr>
              <a:t>In OOPS, Aggregation and Composition are the types of association relations. A composition is a strong relationship. If the composite object is destroyed, then all its parts are destroyed. E.g. A Car has a Steering Wheel. If Car object is destroyed, then there is no meaning of Steering Wheel.</a:t>
            </a:r>
            <a:br>
              <a:rPr lang="en-US" altLang="zh-CN" sz="2400" dirty="0"/>
            </a:br>
            <a:br>
              <a:rPr lang="en-US" altLang="zh-CN" sz="2400" dirty="0"/>
            </a:br>
            <a:r>
              <a:rPr lang="en-US" altLang="zh-CN" sz="2400" b="0" i="0" dirty="0">
                <a:solidFill>
                  <a:srgbClr val="1A1D28"/>
                </a:solidFill>
                <a:effectLst/>
                <a:latin typeface="hurme_no2-webfont"/>
              </a:rPr>
              <a:t>In Aggregation, the relationship is weaker than Composition.</a:t>
            </a:r>
            <a:br>
              <a:rPr lang="en-US" altLang="zh-CN" sz="2400" dirty="0"/>
            </a:br>
            <a:br>
              <a:rPr lang="en-US" altLang="zh-CN" sz="2400" dirty="0"/>
            </a:br>
            <a:r>
              <a:rPr lang="en-US" altLang="zh-CN" sz="2400" b="0" i="0" dirty="0">
                <a:solidFill>
                  <a:srgbClr val="1A1D28"/>
                </a:solidFill>
                <a:effectLst/>
                <a:latin typeface="hurme_no2-webfont"/>
              </a:rPr>
              <a:t>E.g. A Library has students. If a Library is destroyed, Students still exist. So Library and Student are related by Aggregation. A Library has Books. If Library is destroyed, the Books are also destroyed. Books of a Library cannot exist without the Library. So Book and Library are related by Composition.</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 Why there are no pointers in Java?</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3416320"/>
          </a:xfrm>
          <a:prstGeom prst="rect">
            <a:avLst/>
          </a:prstGeom>
          <a:noFill/>
        </p:spPr>
        <p:txBody>
          <a:bodyPr wrap="square">
            <a:spAutoFit/>
          </a:bodyPr>
          <a:lstStyle/>
          <a:p>
            <a:r>
              <a:rPr lang="en-US" altLang="zh-CN" sz="2400" b="0" i="0" dirty="0">
                <a:solidFill>
                  <a:srgbClr val="1A1D28"/>
                </a:solidFill>
                <a:effectLst/>
                <a:latin typeface="hurme_no2-webfont"/>
              </a:rPr>
              <a:t>In Java there are references instead of pointers. These references point to objects in memory. But there is no direct access to these memory locations. JVM is free to move the objects within VM memory.</a:t>
            </a:r>
            <a:br>
              <a:rPr lang="en-US" altLang="zh-CN" sz="2400" dirty="0"/>
            </a:br>
            <a:br>
              <a:rPr lang="en-US" altLang="zh-CN" sz="2400" dirty="0"/>
            </a:br>
            <a:r>
              <a:rPr lang="en-US" altLang="zh-CN" sz="2400" b="0" i="0" dirty="0">
                <a:solidFill>
                  <a:srgbClr val="1A1D28"/>
                </a:solidFill>
                <a:effectLst/>
                <a:latin typeface="hurme_no2-webfont"/>
              </a:rPr>
              <a:t>The absence of pointers helps Java in managing memory and garbage collection effectively. Also it provides developers with convenience of not getting worried about memory allocation and de- allocation.</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2023/2/13</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 If there are no pointers in Java, then why do we get </a:t>
            </a:r>
            <a:r>
              <a:rPr lang="en-US" altLang="zh-CN" sz="3200" dirty="0" err="1"/>
              <a:t>NullPointerException</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166941" y="1838927"/>
            <a:ext cx="7792375" cy="3539430"/>
          </a:xfrm>
          <a:prstGeom prst="rect">
            <a:avLst/>
          </a:prstGeom>
          <a:noFill/>
        </p:spPr>
        <p:txBody>
          <a:bodyPr wrap="square">
            <a:spAutoFit/>
          </a:bodyPr>
          <a:lstStyle/>
          <a:p>
            <a:r>
              <a:rPr lang="en-US" altLang="zh-CN" sz="2800" b="0" i="0" dirty="0">
                <a:solidFill>
                  <a:srgbClr val="1A1D28"/>
                </a:solidFill>
                <a:effectLst/>
                <a:latin typeface="hurme_no2-webfont"/>
              </a:rPr>
              <a:t>In Java, the pointer equivalent is Object reference. When we use a . it points to object reference. So JVM uses pointers but programmers only see object references.</a:t>
            </a:r>
            <a:br>
              <a:rPr lang="en-US" altLang="zh-CN" sz="2800" dirty="0"/>
            </a:br>
            <a:br>
              <a:rPr lang="en-US" altLang="zh-CN" sz="2800" dirty="0"/>
            </a:br>
            <a:r>
              <a:rPr lang="en-US" altLang="zh-CN" sz="2800" b="0" i="0" dirty="0">
                <a:solidFill>
                  <a:srgbClr val="1A1D28"/>
                </a:solidFill>
                <a:effectLst/>
                <a:latin typeface="hurme_no2-webfont"/>
              </a:rPr>
              <a:t>In case an object reference points to null object, and we try to access a method or member variable on it, then we get </a:t>
            </a:r>
            <a:r>
              <a:rPr lang="en-US" altLang="zh-CN" sz="2800" b="0" i="0" dirty="0" err="1">
                <a:solidFill>
                  <a:srgbClr val="1A1D28"/>
                </a:solidFill>
                <a:effectLst/>
                <a:latin typeface="hurme_no2-webfont"/>
              </a:rPr>
              <a:t>NullPointerException</a:t>
            </a:r>
            <a:r>
              <a:rPr lang="en-US" altLang="zh-CN" sz="2800" b="0" i="0" dirty="0">
                <a:solidFill>
                  <a:srgbClr val="1A1D28"/>
                </a:solidFill>
                <a:effectLst/>
                <a:latin typeface="hurme_no2-webfont"/>
              </a:rPr>
              <a:t>.</a:t>
            </a:r>
            <a:endParaRPr lang="zh-CN" altLang="en-US" sz="28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51</TotalTime>
  <Words>971</Words>
  <Application>Microsoft Office PowerPoint</Application>
  <PresentationFormat>宽屏</PresentationFormat>
  <Paragraphs>35</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hurme_no2-webfont</vt:lpstr>
      <vt:lpstr>Microsoft YaHei UI</vt:lpstr>
      <vt:lpstr>新宋体</vt:lpstr>
      <vt:lpstr>Calibri</vt:lpstr>
      <vt:lpstr>Franklin Gothic Book</vt:lpstr>
      <vt:lpstr>Source Sans Pro</vt:lpstr>
      <vt:lpstr>1_RetrospectVTI</vt:lpstr>
      <vt:lpstr>Day5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4</cp:revision>
  <dcterms:created xsi:type="dcterms:W3CDTF">2023-02-08T21:18:15Z</dcterms:created>
  <dcterms:modified xsi:type="dcterms:W3CDTF">2023-02-13T21:47:31Z</dcterms:modified>
</cp:coreProperties>
</file>