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7"/>
  </p:notesMasterIdLst>
  <p:handoutMasterIdLst>
    <p:handoutMasterId r:id="rId18"/>
  </p:handoutMasterIdLst>
  <p:sldIdLst>
    <p:sldId id="257" r:id="rId2"/>
    <p:sldId id="260"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54" d="100"/>
          <a:sy n="54" d="100"/>
        </p:scale>
        <p:origin x="45" y="453"/>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3A8DBB9-FF4D-4FDA-AD34-27FA86519578}" type="datetime1">
              <a:rPr lang="zh-CN" altLang="en-US" smtClean="0"/>
              <a:t>2023/2/16</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1CCE20-FD2F-40C5-ABE3-3369F20AA0E6}" type="datetime1">
              <a:rPr lang="zh-CN" altLang="en-US" smtClean="0"/>
              <a:t>2023/2/16</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a:t>单击此处编辑母版副标题样式</a:t>
            </a:r>
            <a:endParaRPr lang="en-US" dirty="0"/>
          </a:p>
        </p:txBody>
      </p:sp>
      <p:cxnSp>
        <p:nvCxnSpPr>
          <p:cNvPr id="9" name="直接连接符​​(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203234F-2943-4AD6-8E73-34C216403FC9}" type="datetime1">
              <a:rPr lang="zh-CN" altLang="en-US" smtClean="0"/>
              <a:t>2023/2/16</a:t>
            </a:fld>
            <a:endParaRPr lang="en-US" dirty="0"/>
          </a:p>
        </p:txBody>
      </p:sp>
      <p:sp>
        <p:nvSpPr>
          <p:cNvPr id="5" name="页脚占位符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灯片编号占位符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6818B044-5115-4C63-8F06-0D627F0729F0}" type="datetime1">
              <a:rPr lang="zh-CN" altLang="en-US" smtClean="0"/>
              <a:t>2023/2/16</a:t>
            </a:fld>
            <a:endParaRPr lang="en-US" dirty="0"/>
          </a:p>
        </p:txBody>
      </p:sp>
      <p:sp>
        <p:nvSpPr>
          <p:cNvPr id="8" name="页脚占位符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标题与文本">
    <p:spTree>
      <p:nvGrpSpPr>
        <p:cNvPr id="1" name=""/>
        <p:cNvGrpSpPr/>
        <p:nvPr/>
      </p:nvGrpSpPr>
      <p:grpSpPr>
        <a:xfrm>
          <a:off x="0" y="0"/>
          <a:ext cx="0" cy="0"/>
          <a:chOff x="0" y="0"/>
          <a:chExt cx="0" cy="0"/>
        </a:xfrm>
      </p:grpSpPr>
      <p:sp>
        <p:nvSpPr>
          <p:cNvPr id="9" name="长方形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垂直标题 1"/>
          <p:cNvSpPr>
            <a:spLocks noGrp="1"/>
          </p:cNvSpPr>
          <p:nvPr>
            <p:ph type="title" orient="vert"/>
          </p:nvPr>
        </p:nvSpPr>
        <p:spPr>
          <a:xfrm>
            <a:off x="8724900" y="412302"/>
            <a:ext cx="2628900" cy="5759898"/>
          </a:xfrm>
        </p:spPr>
        <p:txBody>
          <a:bodyPr vert="eaVert"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838200" y="412302"/>
            <a:ext cx="7734300" cy="5759898"/>
          </a:xfrm>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C0E476C3-78BD-40CB-9C6F-0D41DD7E1D50}" type="datetime1">
              <a:rPr lang="zh-CN" altLang="en-US" smtClean="0"/>
              <a:t>2023/2/16</a:t>
            </a:fld>
            <a:endParaRPr lang="en-US" dirty="0"/>
          </a:p>
        </p:txBody>
      </p:sp>
      <p:sp>
        <p:nvSpPr>
          <p:cNvPr id="8" name="页脚占位符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灯片编号占位符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A24A4C0A-F292-41BE-9CD1-530467B1B9F8}" type="datetime1">
              <a:rPr lang="zh-CN" altLang="en-US" smtClean="0"/>
              <a:t>2023/2/16</a:t>
            </a:fld>
            <a:endParaRPr lang="en-US" dirty="0"/>
          </a:p>
        </p:txBody>
      </p:sp>
      <p:sp>
        <p:nvSpPr>
          <p:cNvPr id="8" name="页脚占位符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cxnSp>
        <p:nvCxnSpPr>
          <p:cNvPr id="9" name="直接连接符​​(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C31630FC-7090-4D1C-93D5-113C82941F4E}" type="datetime1">
              <a:rPr lang="zh-CN" altLang="en-US" smtClean="0"/>
              <a:t>2023/2/16</a:t>
            </a:fld>
            <a:endParaRPr lang="en-US" dirty="0"/>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1097280" y="2120900"/>
            <a:ext cx="4639736" cy="3748193"/>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515944" y="2120900"/>
            <a:ext cx="4639736" cy="3748194"/>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81EDFCFC-F8E9-4049-95DD-C79391CC7BFF}" type="datetime1">
              <a:rPr lang="zh-CN" altLang="en-US" smtClean="0"/>
              <a:t>2023/2/16</a:t>
            </a:fld>
            <a:endParaRPr lang="en-US" dirty="0"/>
          </a:p>
        </p:txBody>
      </p:sp>
      <p:sp>
        <p:nvSpPr>
          <p:cNvPr id="9" name="页脚占位符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97280" y="2958274"/>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515944" y="2958273"/>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EFBE5E81-E012-42C1-892B-1E2892457684}" type="datetime1">
              <a:rPr lang="zh-CN" altLang="en-US" smtClean="0"/>
              <a:t>2023/2/16</a:t>
            </a:fld>
            <a:endParaRPr lang="en-US" dirty="0"/>
          </a:p>
        </p:txBody>
      </p:sp>
      <p:sp>
        <p:nvSpPr>
          <p:cNvPr id="11" name="页脚占位符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灯片编号占位符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6" name="日期占位符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DA05DBCF-E3D4-4FC7-9203-C0C05B2BAA55}" type="datetime1">
              <a:rPr lang="zh-CN" altLang="en-US" smtClean="0"/>
              <a:t>2023/2/16</a:t>
            </a:fld>
            <a:endParaRPr lang="en-US" dirty="0"/>
          </a:p>
        </p:txBody>
      </p:sp>
      <p:sp>
        <p:nvSpPr>
          <p:cNvPr id="7" name="页脚占位符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灯片编号占位符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4910A522-F0F5-43AE-870D-B1652467F5E7}" type="datetime1">
              <a:rPr lang="zh-CN" altLang="en-US" smtClean="0"/>
              <a:t>2023/2/16</a:t>
            </a:fld>
            <a:endParaRPr lang="en-US" dirty="0"/>
          </a:p>
        </p:txBody>
      </p:sp>
      <p:sp>
        <p:nvSpPr>
          <p:cNvPr id="3" name="页脚占位符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灯片编号占位符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5458984" y="812799"/>
            <a:ext cx="5928344" cy="5294757"/>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a:xfrm>
            <a:off x="643464" y="6446520"/>
            <a:ext cx="3517568" cy="365125"/>
          </a:xfrm>
        </p:spPr>
        <p:txBody>
          <a:bodyPr rtlCol="0"/>
          <a:lstStyle>
            <a:lvl1pPr algn="l">
              <a:defRPr/>
            </a:lvl1pPr>
          </a:lstStyle>
          <a:p>
            <a:pPr rtl="0"/>
            <a:fld id="{4571CF06-CFCF-4651-AD58-EA72AF9A9AA5}" type="datetime1">
              <a:rPr lang="zh-CN" altLang="en-US" smtClean="0"/>
              <a:t>2023/2/16</a:t>
            </a:fld>
            <a:endParaRPr lang="en-US" dirty="0"/>
          </a:p>
        </p:txBody>
      </p:sp>
      <p:sp>
        <p:nvSpPr>
          <p:cNvPr id="6" name="页脚占位符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幻灯片编号占位符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2" name="标题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lvl1pPr>
              <a:defRPr/>
            </a:lvl1pPr>
          </a:lstStyle>
          <a:p>
            <a:pPr rtl="0"/>
            <a:fld id="{A78803E1-1726-4879-80E3-452B390141DD}" type="datetime1">
              <a:rPr lang="zh-CN" altLang="en-US" smtClean="0"/>
              <a:t>2023/2/16</a:t>
            </a:fld>
            <a:endParaRPr lang="en-US" dirty="0"/>
          </a:p>
        </p:txBody>
      </p:sp>
      <p:sp>
        <p:nvSpPr>
          <p:cNvPr id="6" name="页脚占位符 5"/>
          <p:cNvSpPr>
            <a:spLocks noGrp="1"/>
          </p:cNvSpPr>
          <p:nvPr>
            <p:ph type="ftr" sz="quarter" idx="11"/>
          </p:nvPr>
        </p:nvSpPr>
        <p:spPr>
          <a:xfrm>
            <a:off x="1097279" y="6446838"/>
            <a:ext cx="6818262" cy="365125"/>
          </a:xfrm>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lang="en-US" dirty="0"/>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YaHei UI" panose="020B0503020204020204" pitchFamily="34" charset="-122"/>
                <a:ea typeface="Microsoft YaHei UI" panose="020B0503020204020204" pitchFamily="34" charset="-122"/>
              </a:defRPr>
            </a:lvl1pPr>
          </a:lstStyle>
          <a:p>
            <a:fld id="{4ECCA8BC-1B61-46E2-9581-00FC2FDA063C}" type="datetime1">
              <a:rPr lang="zh-CN" altLang="en-US" smtClean="0"/>
              <a:t>2023/2/16</a:t>
            </a:fld>
            <a:endParaRPr lang="en-US" dirty="0"/>
          </a:p>
        </p:txBody>
      </p:sp>
      <p:sp>
        <p:nvSpPr>
          <p:cNvPr id="5" name="页脚占位符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cxnSp>
        <p:nvCxnSpPr>
          <p:cNvPr id="10" name="直接连接符​​(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长方形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en-US" altLang="zh-CN" sz="8000" dirty="0"/>
              <a:t>Day7 Questions</a:t>
            </a:r>
            <a:endParaRPr lang="zh-cn" sz="8000" dirty="0"/>
          </a:p>
        </p:txBody>
      </p:sp>
      <p:sp>
        <p:nvSpPr>
          <p:cNvPr id="3" name="副标题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en-US" altLang="zh-CN" sz="2400" dirty="0">
                <a:solidFill>
                  <a:schemeClr val="tx1">
                    <a:lumMod val="85000"/>
                    <a:lumOff val="15000"/>
                  </a:schemeClr>
                </a:solidFill>
              </a:rPr>
              <a:t>Le Cai</a:t>
            </a:r>
            <a:endParaRPr lang="zh-cn" sz="2400" dirty="0">
              <a:solidFill>
                <a:schemeClr val="tx1">
                  <a:lumMod val="85000"/>
                  <a:lumOff val="15000"/>
                </a:schemeClr>
              </a:solidFill>
            </a:endParaRPr>
          </a:p>
        </p:txBody>
      </p:sp>
      <p:pic>
        <p:nvPicPr>
          <p:cNvPr id="5" name="图片 4" descr="一张显示了建筑物、坐姿、长凳和侧边的图片&#10;&#10;说明自动生成">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直接连接符​​(S)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2023/2/16</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fontScale="92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9. What is Abstraction in Object Oriented programming?</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199812" y="1417520"/>
            <a:ext cx="7792375" cy="4832092"/>
          </a:xfrm>
          <a:prstGeom prst="rect">
            <a:avLst/>
          </a:prstGeom>
          <a:noFill/>
        </p:spPr>
        <p:txBody>
          <a:bodyPr wrap="square">
            <a:spAutoFit/>
          </a:bodyPr>
          <a:lstStyle/>
          <a:p>
            <a:r>
              <a:rPr lang="en-US" altLang="zh-CN" sz="2800" b="0" i="0" dirty="0">
                <a:solidFill>
                  <a:srgbClr val="1A1D28"/>
                </a:solidFill>
                <a:effectLst/>
                <a:latin typeface="hurme_no2-webfont"/>
              </a:rPr>
              <a:t>Abstraction is the process of hiding certain implementation details of an object and showing only essential features of the object to outside world.</a:t>
            </a:r>
            <a:br>
              <a:rPr lang="en-US" altLang="zh-CN" sz="2800" dirty="0"/>
            </a:br>
            <a:br>
              <a:rPr lang="en-US" altLang="zh-CN" sz="2800" dirty="0"/>
            </a:br>
            <a:r>
              <a:rPr lang="en-US" altLang="zh-CN" sz="2800" b="0" i="0" dirty="0">
                <a:solidFill>
                  <a:srgbClr val="1A1D28"/>
                </a:solidFill>
                <a:effectLst/>
                <a:latin typeface="hurme_no2-webfont"/>
              </a:rPr>
              <a:t>It is different from Abstract class in Java.</a:t>
            </a:r>
            <a:br>
              <a:rPr lang="en-US" altLang="zh-CN" sz="2800" dirty="0"/>
            </a:br>
            <a:br>
              <a:rPr lang="en-US" altLang="zh-CN" sz="2800" dirty="0"/>
            </a:br>
            <a:r>
              <a:rPr lang="en-US" altLang="zh-CN" sz="2800" b="0" i="0" dirty="0">
                <a:solidFill>
                  <a:srgbClr val="1A1D28"/>
                </a:solidFill>
                <a:effectLst/>
                <a:latin typeface="hurme_no2-webfont"/>
              </a:rPr>
              <a:t>Abstraction process identifies commonalities and hides the complexity of implementation. It helps us in focusing on the interface that we share with the outside world.</a:t>
            </a:r>
            <a:endParaRPr lang="zh-CN" altLang="en-US" sz="28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775715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2023/2/16</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fontScale="92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10. How is Abstraction different from Encapsulation?</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199528"/>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3970318"/>
          </a:xfrm>
          <a:prstGeom prst="rect">
            <a:avLst/>
          </a:prstGeom>
          <a:noFill/>
        </p:spPr>
        <p:txBody>
          <a:bodyPr wrap="square">
            <a:spAutoFit/>
          </a:bodyPr>
          <a:lstStyle/>
          <a:p>
            <a:r>
              <a:rPr lang="en-US" altLang="zh-CN" sz="2800" b="0" i="0" dirty="0">
                <a:solidFill>
                  <a:srgbClr val="1A1D28"/>
                </a:solidFill>
                <a:effectLst/>
                <a:latin typeface="hurme_no2-webfont"/>
              </a:rPr>
              <a:t>Abstraction happens at class level design. It results in hiding the implementation details. Encapsulation is also known as "Information Hiding". An example of encapsulation is marking the member variables private and providing getter and setter for these member variables.</a:t>
            </a:r>
            <a:br>
              <a:rPr lang="en-US" altLang="zh-CN" sz="2800" dirty="0"/>
            </a:br>
            <a:br>
              <a:rPr lang="en-US" altLang="zh-CN" sz="2800" dirty="0"/>
            </a:br>
            <a:r>
              <a:rPr lang="en-US" altLang="zh-CN" sz="2800" b="0" i="0" dirty="0">
                <a:solidFill>
                  <a:srgbClr val="1A1D28"/>
                </a:solidFill>
                <a:effectLst/>
                <a:latin typeface="hurme_no2-webfont"/>
              </a:rPr>
              <a:t>Encapsulation-- Information hiding</a:t>
            </a:r>
            <a:br>
              <a:rPr lang="en-US" altLang="zh-CN" sz="2800" dirty="0"/>
            </a:br>
            <a:r>
              <a:rPr lang="en-US" altLang="zh-CN" sz="2800" b="0" i="0" dirty="0">
                <a:solidFill>
                  <a:srgbClr val="1A1D28"/>
                </a:solidFill>
                <a:effectLst/>
                <a:latin typeface="hurme_no2-webfont"/>
              </a:rPr>
              <a:t>Abstraction-- Implementation hiding.</a:t>
            </a:r>
            <a:endParaRPr lang="zh-CN" altLang="en-US" sz="28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1991900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2023/2/16</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11. What is an abstract class in Java?</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2677656"/>
          </a:xfrm>
          <a:prstGeom prst="rect">
            <a:avLst/>
          </a:prstGeom>
          <a:noFill/>
        </p:spPr>
        <p:txBody>
          <a:bodyPr wrap="square">
            <a:spAutoFit/>
          </a:bodyPr>
          <a:lstStyle/>
          <a:p>
            <a:r>
              <a:rPr lang="en-US" altLang="zh-CN" sz="2400" b="0" i="0" dirty="0">
                <a:solidFill>
                  <a:srgbClr val="1A1D28"/>
                </a:solidFill>
                <a:effectLst/>
                <a:latin typeface="hurme_no2-webfont"/>
              </a:rPr>
              <a:t>An abstract class in Java has one or more abstract methods. An abstract method is just declared in the abstract class, but it is not implemented.</a:t>
            </a:r>
            <a:br>
              <a:rPr lang="en-US" altLang="zh-CN" sz="2400" dirty="0"/>
            </a:br>
            <a:br>
              <a:rPr lang="en-US" altLang="zh-CN" sz="2400" dirty="0"/>
            </a:br>
            <a:r>
              <a:rPr lang="en-US" altLang="zh-CN" sz="2400" b="0" i="0" dirty="0">
                <a:solidFill>
                  <a:srgbClr val="1A1D28"/>
                </a:solidFill>
                <a:effectLst/>
                <a:latin typeface="hurme_no2-webfont"/>
              </a:rPr>
              <a:t>An abstract class has to be extended in Java and its abstract methods have to be implemented by a child class. Also Java does not allow new instance of Abstract class.</a:t>
            </a: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4237249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2023/2/16</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12. Is it allowed to mark a method abstract method without marking </a:t>
            </a:r>
            <a:r>
              <a:rPr lang="en-US" altLang="zh-CN" sz="3200" dirty="0" err="1"/>
              <a:t>theclass</a:t>
            </a:r>
            <a:r>
              <a:rPr lang="en-US" altLang="zh-CN" sz="3200" dirty="0"/>
              <a:t> abstract?</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830997"/>
          </a:xfrm>
          <a:prstGeom prst="rect">
            <a:avLst/>
          </a:prstGeom>
          <a:noFill/>
        </p:spPr>
        <p:txBody>
          <a:bodyPr wrap="square">
            <a:spAutoFit/>
          </a:bodyPr>
          <a:lstStyle/>
          <a:p>
            <a:r>
              <a:rPr lang="en-US" altLang="zh-CN" sz="2400" b="0" i="0" u="none" strike="noStrike" dirty="0">
                <a:effectLst/>
                <a:latin typeface="hurme_no2-webfont"/>
              </a:rPr>
              <a:t>No. Java specification says that if there is at least one abstract method in a class, the class has to be marked abstract.</a:t>
            </a: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2670592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2023/2/16</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13. Is it allowed to mark a method abstract as well as final?</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2308324"/>
          </a:xfrm>
          <a:prstGeom prst="rect">
            <a:avLst/>
          </a:prstGeom>
          <a:noFill/>
        </p:spPr>
        <p:txBody>
          <a:bodyPr wrap="square">
            <a:spAutoFit/>
          </a:bodyPr>
          <a:lstStyle/>
          <a:p>
            <a:r>
              <a:rPr lang="en-US" altLang="zh-CN" sz="2400" b="0" i="0" u="none" strike="noStrike" dirty="0">
                <a:effectLst/>
                <a:latin typeface="hurme_no2-webfont"/>
              </a:rPr>
              <a:t>No. It will be contradictory statement to mark a method abstract as well as final.</a:t>
            </a:r>
            <a:br>
              <a:rPr lang="en-US" altLang="zh-CN" sz="2400" b="0" i="0" u="none" strike="noStrike" dirty="0">
                <a:effectLst/>
                <a:latin typeface="hurme_no2-webfont"/>
              </a:rPr>
            </a:br>
            <a:br>
              <a:rPr lang="en-US" altLang="zh-CN" sz="2400" b="0" i="0" u="none" strike="noStrike" dirty="0">
                <a:effectLst/>
                <a:latin typeface="hurme_no2-webfont"/>
              </a:rPr>
            </a:br>
            <a:r>
              <a:rPr lang="en-US" altLang="zh-CN" sz="2400" b="0" i="0" u="none" strike="noStrike" dirty="0">
                <a:effectLst/>
                <a:latin typeface="hurme_no2-webfont"/>
              </a:rPr>
              <a:t>An abstract method has to be overridden by a child class. And a final method cannot be overridden. Therefore a method can be either abstract or final in Java.</a:t>
            </a: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2265141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2023/2/16</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14. Can we instantiate an abstract class in Java?</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461665"/>
          </a:xfrm>
          <a:prstGeom prst="rect">
            <a:avLst/>
          </a:prstGeom>
          <a:noFill/>
        </p:spPr>
        <p:txBody>
          <a:bodyPr wrap="square">
            <a:spAutoFit/>
          </a:bodyPr>
          <a:lstStyle/>
          <a:p>
            <a:r>
              <a:rPr lang="en-US" altLang="zh-CN" sz="2400" b="0" i="0" u="none" strike="noStrike" dirty="0">
                <a:effectLst/>
                <a:latin typeface="hurme_no2-webfont"/>
              </a:rPr>
              <a:t>No. We cannot create an instance of an abstract class in Java.</a:t>
            </a: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522709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2023/2/16</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fontScale="92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1. Why Java does not allow overriding a static method?</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1938992"/>
          </a:xfrm>
          <a:prstGeom prst="rect">
            <a:avLst/>
          </a:prstGeom>
          <a:noFill/>
        </p:spPr>
        <p:txBody>
          <a:bodyPr wrap="square">
            <a:spAutoFit/>
          </a:bodyPr>
          <a:lstStyle/>
          <a:p>
            <a:r>
              <a:rPr lang="en-US" altLang="zh-CN" sz="2400" b="0" i="0" u="none" strike="noStrike" dirty="0">
                <a:effectLst/>
                <a:latin typeface="hurme_no2-webfont"/>
              </a:rPr>
              <a:t>To override a method, you need an instance of a class. Static method is not associated with any instance of the class. So the concept of overriding does not apply here.</a:t>
            </a:r>
            <a:br>
              <a:rPr lang="en-US" altLang="zh-CN" sz="2400" b="0" i="0" u="none" strike="noStrike" dirty="0">
                <a:effectLst/>
                <a:latin typeface="hurme_no2-webfont"/>
              </a:rPr>
            </a:br>
            <a:br>
              <a:rPr lang="en-US" altLang="zh-CN" sz="2400" b="0" i="0" u="none" strike="noStrike" dirty="0">
                <a:effectLst/>
                <a:latin typeface="hurme_no2-webfont"/>
              </a:rPr>
            </a:br>
            <a:r>
              <a:rPr lang="en-US" altLang="zh-CN" sz="2400" b="0" i="0" u="none" strike="noStrike" dirty="0">
                <a:effectLst/>
                <a:latin typeface="hurme_no2-webfont"/>
              </a:rPr>
              <a:t>Therefore, Java does not allow overriding a static method.</a:t>
            </a: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2155584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2023/2/16</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2. Is it allowed to override an overloaded method?</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461665"/>
          </a:xfrm>
          <a:prstGeom prst="rect">
            <a:avLst/>
          </a:prstGeom>
          <a:noFill/>
        </p:spPr>
        <p:txBody>
          <a:bodyPr wrap="square">
            <a:spAutoFit/>
          </a:bodyPr>
          <a:lstStyle/>
          <a:p>
            <a:r>
              <a:rPr lang="en-US" altLang="zh-CN" sz="2400" b="0" i="0" u="none" strike="noStrike" dirty="0">
                <a:effectLst/>
                <a:latin typeface="hurme_no2-webfont"/>
              </a:rPr>
              <a:t>Yes. You can override an overloaded method in Java.</a:t>
            </a: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1958068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2023/2/16</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3. What is the difference between method overloading and method overriding in Java?</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226161"/>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70833" y="1519330"/>
            <a:ext cx="7792375" cy="4832092"/>
          </a:xfrm>
          <a:prstGeom prst="rect">
            <a:avLst/>
          </a:prstGeom>
          <a:noFill/>
        </p:spPr>
        <p:txBody>
          <a:bodyPr wrap="square">
            <a:spAutoFit/>
          </a:bodyPr>
          <a:lstStyle/>
          <a:p>
            <a:r>
              <a:rPr lang="en-US" altLang="zh-CN" sz="2800" b="0" i="0" dirty="0">
                <a:solidFill>
                  <a:srgbClr val="1A1D28"/>
                </a:solidFill>
                <a:effectLst/>
                <a:latin typeface="hurme_no2-webfont"/>
              </a:rPr>
              <a:t>Differences between method overloading and overriding are:</a:t>
            </a:r>
            <a:br>
              <a:rPr lang="en-US" altLang="zh-CN" sz="2800" dirty="0"/>
            </a:br>
            <a:r>
              <a:rPr lang="en-US" altLang="zh-CN" sz="2800" b="0" i="0" dirty="0">
                <a:solidFill>
                  <a:srgbClr val="1A1D28"/>
                </a:solidFill>
                <a:effectLst/>
                <a:latin typeface="hurme_no2-webfont"/>
              </a:rPr>
              <a:t>Method overloading is static polymorphism. Method overriding is runtime polymorphism.</a:t>
            </a:r>
            <a:br>
              <a:rPr lang="en-US" altLang="zh-CN" sz="2800" dirty="0"/>
            </a:br>
            <a:r>
              <a:rPr lang="en-US" altLang="zh-CN" sz="2800" b="0" i="0" dirty="0">
                <a:solidFill>
                  <a:srgbClr val="1A1D28"/>
                </a:solidFill>
                <a:effectLst/>
                <a:latin typeface="hurme_no2-webfont"/>
              </a:rPr>
              <a:t>Method overloading occurs within the same class. Method overriding happens in two classes with hierarchy relationship.</a:t>
            </a:r>
            <a:br>
              <a:rPr lang="en-US" altLang="zh-CN" sz="2800" dirty="0"/>
            </a:br>
            <a:r>
              <a:rPr lang="en-US" altLang="zh-CN" sz="2800" b="0" i="0" dirty="0">
                <a:solidFill>
                  <a:srgbClr val="1A1D28"/>
                </a:solidFill>
                <a:effectLst/>
                <a:latin typeface="hurme_no2-webfont"/>
              </a:rPr>
              <a:t>Parameters must be different in method overloading. Parameters must be same in method overriding.</a:t>
            </a:r>
            <a:br>
              <a:rPr lang="en-US" altLang="zh-CN" sz="2800" dirty="0"/>
            </a:br>
            <a:r>
              <a:rPr lang="en-US" altLang="zh-CN" sz="2800" b="0" i="0" dirty="0">
                <a:solidFill>
                  <a:srgbClr val="1A1D28"/>
                </a:solidFill>
                <a:effectLst/>
                <a:latin typeface="hurme_no2-webfont"/>
              </a:rPr>
              <a:t>Method overloading is a compile time concept. Method overriding is a runtime concept.</a:t>
            </a:r>
            <a:endParaRPr lang="zh-CN" altLang="en-US" sz="28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337480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2023/2/16</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4. Does Java allow virtual functions??</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719090" y="1625863"/>
            <a:ext cx="11123721" cy="830997"/>
          </a:xfrm>
          <a:prstGeom prst="rect">
            <a:avLst/>
          </a:prstGeom>
          <a:noFill/>
        </p:spPr>
        <p:txBody>
          <a:bodyPr wrap="square">
            <a:spAutoFit/>
          </a:bodyPr>
          <a:lstStyle/>
          <a:p>
            <a:r>
              <a:rPr lang="en-US" altLang="zh-CN" sz="2400" b="0" i="0" u="none" strike="noStrike" dirty="0">
                <a:effectLst/>
                <a:latin typeface="hurme_no2-webfont"/>
              </a:rPr>
              <a:t>Yes. All instance methods in Java are virtual functions by default. Only class methods and private instance methods are not virtual methods in Java.</a:t>
            </a: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363896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2023/2/16</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5. What is meant by covariant return type in Java?</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4893647"/>
          </a:xfrm>
          <a:prstGeom prst="rect">
            <a:avLst/>
          </a:prstGeom>
          <a:noFill/>
        </p:spPr>
        <p:txBody>
          <a:bodyPr wrap="square">
            <a:spAutoFit/>
          </a:bodyPr>
          <a:lstStyle/>
          <a:p>
            <a:r>
              <a:rPr lang="en-US" altLang="zh-CN" sz="2400" b="0" i="0" dirty="0">
                <a:solidFill>
                  <a:srgbClr val="1A1D28"/>
                </a:solidFill>
                <a:effectLst/>
                <a:latin typeface="hurme_no2-webfont"/>
              </a:rPr>
              <a:t>A covariant return type of a method is one that can be replaced by a "narrower" type when the method is overridden in a subclass.</a:t>
            </a:r>
            <a:br>
              <a:rPr lang="en-US" altLang="zh-CN" sz="2400" dirty="0"/>
            </a:br>
            <a:r>
              <a:rPr lang="en-US" altLang="zh-CN" sz="2400" b="0" i="0" dirty="0">
                <a:solidFill>
                  <a:srgbClr val="1A1D28"/>
                </a:solidFill>
                <a:effectLst/>
                <a:latin typeface="hurme_no2-webfont"/>
              </a:rPr>
              <a:t>Let say class B is child of class A. There is a get() method in class A as well as class B. get() method of class A can return an instance of A, and get() method of class B return an instance of B. Here class B overrides get() method, but the return type is different.</a:t>
            </a:r>
            <a:br>
              <a:rPr lang="en-US" altLang="zh-CN" sz="2400" dirty="0"/>
            </a:br>
            <a:r>
              <a:rPr lang="en-US" altLang="zh-CN" sz="2400" b="0" i="0" dirty="0">
                <a:solidFill>
                  <a:srgbClr val="1A1D28"/>
                </a:solidFill>
                <a:effectLst/>
                <a:latin typeface="hurme_no2-webfont"/>
              </a:rPr>
              <a:t>Before Java 5, any method that overrides the method of parent class would have same return type.</a:t>
            </a:r>
            <a:br>
              <a:rPr lang="en-US" altLang="zh-CN" sz="2400" dirty="0"/>
            </a:br>
            <a:r>
              <a:rPr lang="en-US" altLang="zh-CN" sz="2400" b="0" i="0" dirty="0">
                <a:solidFill>
                  <a:srgbClr val="1A1D28"/>
                </a:solidFill>
                <a:effectLst/>
                <a:latin typeface="hurme_no2-webfont"/>
              </a:rPr>
              <a:t>From Java 5 onwards, a child class can override a method of parent class and the child class method can return an object that is child of object return by parent class method.</a:t>
            </a: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963777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2023/2/16</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6. What is Runtime Polymorphism?</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306059"/>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1621654" y="1546267"/>
            <a:ext cx="8948692" cy="2677656"/>
          </a:xfrm>
          <a:prstGeom prst="rect">
            <a:avLst/>
          </a:prstGeom>
          <a:noFill/>
        </p:spPr>
        <p:txBody>
          <a:bodyPr wrap="square">
            <a:spAutoFit/>
          </a:bodyPr>
          <a:lstStyle/>
          <a:p>
            <a:r>
              <a:rPr lang="en-US" altLang="zh-CN" sz="2400" b="0" i="0" dirty="0">
                <a:solidFill>
                  <a:srgbClr val="1A1D28"/>
                </a:solidFill>
                <a:effectLst/>
                <a:latin typeface="hurme_no2-webfont"/>
              </a:rPr>
              <a:t>Runtime Polymorphism or Dynamic Polymorphism is the polymorphism that exists at runtime. In case of method overriding it is not known which method will be called at runtime. Based on the type of object, JVM decides the exact method that should be called.</a:t>
            </a:r>
            <a:br>
              <a:rPr lang="en-US" altLang="zh-CN" sz="2400" dirty="0"/>
            </a:br>
            <a:br>
              <a:rPr lang="en-US" altLang="zh-CN" sz="2400" dirty="0"/>
            </a:br>
            <a:r>
              <a:rPr lang="en-US" altLang="zh-CN" sz="2400" b="0" i="0" dirty="0">
                <a:solidFill>
                  <a:srgbClr val="1A1D28"/>
                </a:solidFill>
                <a:effectLst/>
                <a:latin typeface="hurme_no2-webfont"/>
              </a:rPr>
              <a:t>So at compile time it is not known which method will be called at run time.</a:t>
            </a: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1410109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2023/2/16</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7. Is it possible to achieve Runtime Polymorphism by data members in Java?</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830997"/>
          </a:xfrm>
          <a:prstGeom prst="rect">
            <a:avLst/>
          </a:prstGeom>
          <a:noFill/>
        </p:spPr>
        <p:txBody>
          <a:bodyPr wrap="square">
            <a:spAutoFit/>
          </a:bodyPr>
          <a:lstStyle/>
          <a:p>
            <a:r>
              <a:rPr lang="en-US" altLang="zh-CN" sz="2400" b="0" i="0" u="none" strike="noStrike" dirty="0">
                <a:effectLst/>
                <a:latin typeface="hurme_no2-webfont"/>
              </a:rPr>
              <a:t>No. We need to create Runtime Polymorphism by implementing methods at two levels of inheritance in Java.</a:t>
            </a: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1756529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2023/2/16</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8. Explain the difference between static and dynamic binding?</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297183"/>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166941" y="1838927"/>
            <a:ext cx="7792375" cy="4401205"/>
          </a:xfrm>
          <a:prstGeom prst="rect">
            <a:avLst/>
          </a:prstGeom>
          <a:noFill/>
        </p:spPr>
        <p:txBody>
          <a:bodyPr wrap="square">
            <a:spAutoFit/>
          </a:bodyPr>
          <a:lstStyle/>
          <a:p>
            <a:r>
              <a:rPr lang="en-US" altLang="zh-CN" sz="2800" b="0" i="0" u="none" strike="noStrike" dirty="0">
                <a:effectLst/>
                <a:latin typeface="hurme_no2-webfont"/>
              </a:rPr>
              <a:t>In Static binding references are resolved at compile time. In Dynamic binding references are resolved at Run time.</a:t>
            </a:r>
            <a:br>
              <a:rPr lang="en-US" altLang="zh-CN" sz="2800" b="0" i="0" u="none" strike="noStrike" dirty="0">
                <a:effectLst/>
                <a:latin typeface="hurme_no2-webfont"/>
              </a:rPr>
            </a:br>
            <a:r>
              <a:rPr lang="en-US" altLang="zh-CN" sz="2800" b="0" i="0" u="none" strike="noStrike" dirty="0">
                <a:effectLst/>
                <a:latin typeface="hurme_no2-webfont"/>
              </a:rPr>
              <a:t>E.g.</a:t>
            </a:r>
            <a:br>
              <a:rPr lang="en-US" altLang="zh-CN" sz="2800" b="0" i="0" u="none" strike="noStrike" dirty="0">
                <a:effectLst/>
                <a:latin typeface="hurme_no2-webfont"/>
              </a:rPr>
            </a:br>
            <a:r>
              <a:rPr lang="en-US" altLang="zh-CN" sz="2800" b="0" i="0" u="none" strike="noStrike" dirty="0">
                <a:effectLst/>
                <a:latin typeface="hurme_no2-webfont"/>
              </a:rPr>
              <a:t>Person p = new Person();</a:t>
            </a:r>
            <a:br>
              <a:rPr lang="en-US" altLang="zh-CN" sz="2800" b="0" i="0" u="none" strike="noStrike" dirty="0">
                <a:effectLst/>
                <a:latin typeface="hurme_no2-webfont"/>
              </a:rPr>
            </a:br>
            <a:r>
              <a:rPr lang="en-US" altLang="zh-CN" sz="2800" b="0" i="0" u="none" strike="noStrike" dirty="0" err="1">
                <a:effectLst/>
                <a:latin typeface="hurme_no2-webfont"/>
              </a:rPr>
              <a:t>p.walk</a:t>
            </a:r>
            <a:r>
              <a:rPr lang="en-US" altLang="zh-CN" sz="2800" b="0" i="0" u="none" strike="noStrike" dirty="0">
                <a:effectLst/>
                <a:latin typeface="hurme_no2-webfont"/>
              </a:rPr>
              <a:t>(); // Java compiler resolves this binding at compile time.</a:t>
            </a:r>
            <a:br>
              <a:rPr lang="en-US" altLang="zh-CN" sz="2800" b="0" i="0" u="none" strike="noStrike" dirty="0">
                <a:effectLst/>
                <a:latin typeface="hurme_no2-webfont"/>
              </a:rPr>
            </a:br>
            <a:r>
              <a:rPr lang="en-US" altLang="zh-CN" sz="2800" b="0" i="0" u="none" strike="noStrike" dirty="0">
                <a:effectLst/>
                <a:latin typeface="hurme_no2-webfont"/>
              </a:rPr>
              <a:t>public void walk(Object o){</a:t>
            </a:r>
            <a:br>
              <a:rPr lang="en-US" altLang="zh-CN" sz="2800" b="0" i="0" u="none" strike="noStrike" dirty="0">
                <a:effectLst/>
                <a:latin typeface="hurme_no2-webfont"/>
              </a:rPr>
            </a:br>
            <a:r>
              <a:rPr lang="en-US" altLang="zh-CN" sz="2800" b="0" i="0" u="none" strike="noStrike" dirty="0">
                <a:effectLst/>
                <a:latin typeface="hurme_no2-webfont"/>
              </a:rPr>
              <a:t>((Person) o).walk(); // this is dynamic binding.</a:t>
            </a:r>
            <a:br>
              <a:rPr lang="en-US" altLang="zh-CN" sz="2800" b="0" i="0" u="none" strike="noStrike" dirty="0">
                <a:effectLst/>
                <a:latin typeface="hurme_no2-webfont"/>
              </a:rPr>
            </a:br>
            <a:r>
              <a:rPr lang="en-US" altLang="zh-CN" sz="2800" b="0" i="0" u="none" strike="noStrike" dirty="0">
                <a:effectLst/>
                <a:latin typeface="hurme_no2-webfont"/>
              </a:rPr>
              <a:t>}</a:t>
            </a:r>
            <a:endParaRPr lang="zh-CN" altLang="en-US" sz="28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38783597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650_TF56160789.potx" id="{3F1A5A69-5FBD-4BC0-A5BD-1C78ACF4E2B8}" vid="{F8855046-FD5E-4BF4-A180-69AC9E1877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{E35FB42B-0A7D-4864-988D-1490733221D2}tf56160789_win32</Template>
  <TotalTime>60</TotalTime>
  <Words>921</Words>
  <Application>Microsoft Office PowerPoint</Application>
  <PresentationFormat>宽屏</PresentationFormat>
  <Paragraphs>44</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hurme_no2-webfont</vt:lpstr>
      <vt:lpstr>Microsoft YaHei UI</vt:lpstr>
      <vt:lpstr>新宋体</vt:lpstr>
      <vt:lpstr>Calibri</vt:lpstr>
      <vt:lpstr>Franklin Gothic Book</vt:lpstr>
      <vt:lpstr>Source Sans Pro</vt:lpstr>
      <vt:lpstr>1_RetrospectVTI</vt:lpstr>
      <vt:lpstr>Day7 Questions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Questions</dc:title>
  <dc:creator>Connie</dc:creator>
  <cp:lastModifiedBy>Connie</cp:lastModifiedBy>
  <cp:revision>5</cp:revision>
  <dcterms:created xsi:type="dcterms:W3CDTF">2023-02-08T21:18:15Z</dcterms:created>
  <dcterms:modified xsi:type="dcterms:W3CDTF">2023-02-16T09:33:08Z</dcterms:modified>
</cp:coreProperties>
</file>