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7"/>
  </p:notesMasterIdLst>
  <p:handoutMasterIdLst>
    <p:handoutMasterId r:id="rId18"/>
  </p:handoutMasterIdLst>
  <p:sldIdLst>
    <p:sldId id="257" r:id="rId2"/>
    <p:sldId id="260"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0" d="100"/>
          <a:sy n="80" d="100"/>
        </p:scale>
        <p:origin x="69" y="129"/>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2023/2/20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2023/2/20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2023/2/20</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2023/2/20</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2023/2/20</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2023/2/20</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2023/2/20</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2023/2/20</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2023/2/20</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2023/2/20</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2023/2/20</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2023/2/20</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2023/2/20</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2023/2/20</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Day10 Questions</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Le Cai</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9. What are the differences between Comparable and Comparator?</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199812" y="1417520"/>
            <a:ext cx="7792375" cy="5078313"/>
          </a:xfrm>
          <a:prstGeom prst="rect">
            <a:avLst/>
          </a:prstGeom>
          <a:noFill/>
        </p:spPr>
        <p:txBody>
          <a:bodyPr wrap="square">
            <a:spAutoFit/>
          </a:bodyPr>
          <a:lstStyle/>
          <a:p>
            <a:r>
              <a:rPr lang="en-US" altLang="zh-CN" b="0" i="0" dirty="0">
                <a:solidFill>
                  <a:srgbClr val="1A1D28"/>
                </a:solidFill>
                <a:effectLst/>
                <a:latin typeface="hurme_no2-webfont"/>
              </a:rPr>
              <a:t>Main differences between Comparable and Comparator are:</a:t>
            </a:r>
            <a:br>
              <a:rPr lang="en-US" altLang="zh-CN" dirty="0"/>
            </a:br>
            <a:r>
              <a:rPr lang="en-US" altLang="zh-CN" b="0" i="0" dirty="0">
                <a:solidFill>
                  <a:srgbClr val="1A1D28"/>
                </a:solidFill>
                <a:effectLst/>
                <a:latin typeface="hurme_no2-webfont"/>
              </a:rPr>
              <a:t>Type: Comparable&lt;T&gt; is an interface in Java where T is the type of objects that this object may be compared to.</a:t>
            </a:r>
            <a:br>
              <a:rPr lang="en-US" altLang="zh-CN" dirty="0"/>
            </a:br>
            <a:r>
              <a:rPr lang="en-US" altLang="zh-CN" b="0" i="0" dirty="0">
                <a:solidFill>
                  <a:srgbClr val="1A1D28"/>
                </a:solidFill>
                <a:effectLst/>
                <a:latin typeface="hurme_no2-webfont"/>
              </a:rPr>
              <a:t>Comparator&lt;T&gt; is also an interface where T is the type of objects that may be compared by this comparator.</a:t>
            </a:r>
            <a:br>
              <a:rPr lang="en-US" altLang="zh-CN" dirty="0"/>
            </a:br>
            <a:r>
              <a:rPr lang="en-US" altLang="zh-CN" b="0" i="0" dirty="0">
                <a:solidFill>
                  <a:srgbClr val="1A1D28"/>
                </a:solidFill>
                <a:effectLst/>
                <a:latin typeface="hurme_no2-webfont"/>
              </a:rPr>
              <a:t>Sorting: In Comparable, we can only create one sort sequence. In Comparator we can create multiple sort sequences.</a:t>
            </a:r>
            <a:br>
              <a:rPr lang="en-US" altLang="zh-CN" dirty="0"/>
            </a:br>
            <a:r>
              <a:rPr lang="en-US" altLang="zh-CN" b="0" i="0" dirty="0">
                <a:solidFill>
                  <a:srgbClr val="1A1D28"/>
                </a:solidFill>
                <a:effectLst/>
                <a:latin typeface="hurme_no2-webfont"/>
              </a:rPr>
              <a:t>Method Used: Comparator&lt;T&gt; interface in Java has method public int compare (Object o1, Object o2) that returns a negative integer, zero, or a positive integer when the object o1 is less than, equal to, or greater than the object o2. A Comparable&lt;T&gt; interface has method public int </a:t>
            </a:r>
            <a:r>
              <a:rPr lang="en-US" altLang="zh-CN" b="0" i="0" dirty="0" err="1">
                <a:solidFill>
                  <a:srgbClr val="1A1D28"/>
                </a:solidFill>
                <a:effectLst/>
                <a:latin typeface="hurme_no2-webfont"/>
              </a:rPr>
              <a:t>compareTo</a:t>
            </a:r>
            <a:r>
              <a:rPr lang="en-US" altLang="zh-CN" b="0" i="0" dirty="0">
                <a:solidFill>
                  <a:srgbClr val="1A1D28"/>
                </a:solidFill>
                <a:effectLst/>
                <a:latin typeface="hurme_no2-webfont"/>
              </a:rPr>
              <a:t>(Object o) that returns a negative integer, zero, or a positive integer when this object is less than, equal to, or greater than the object o.</a:t>
            </a:r>
            <a:br>
              <a:rPr lang="en-US" altLang="zh-CN" dirty="0"/>
            </a:br>
            <a:r>
              <a:rPr lang="en-US" altLang="zh-CN" b="0" i="0" dirty="0">
                <a:solidFill>
                  <a:srgbClr val="1A1D28"/>
                </a:solidFill>
                <a:effectLst/>
                <a:latin typeface="hurme_no2-webfont"/>
              </a:rPr>
              <a:t>Objects for Comparison: The Comparator compares two objects given to it as input. Comparable interface compares "this" reference with the object given as input.</a:t>
            </a:r>
            <a:br>
              <a:rPr lang="en-US" altLang="zh-CN" dirty="0"/>
            </a:br>
            <a:r>
              <a:rPr lang="en-US" altLang="zh-CN" b="0" i="0" dirty="0">
                <a:solidFill>
                  <a:srgbClr val="1A1D28"/>
                </a:solidFill>
                <a:effectLst/>
                <a:latin typeface="hurme_no2-webfont"/>
              </a:rPr>
              <a:t>Package location: Comparable interface in Java is defined in </a:t>
            </a:r>
            <a:r>
              <a:rPr lang="en-US" altLang="zh-CN" b="0" i="0" dirty="0" err="1">
                <a:solidFill>
                  <a:srgbClr val="1A1D28"/>
                </a:solidFill>
                <a:effectLst/>
                <a:latin typeface="hurme_no2-webfont"/>
              </a:rPr>
              <a:t>java.lang</a:t>
            </a:r>
            <a:r>
              <a:rPr lang="en-US" altLang="zh-CN" b="0" i="0" dirty="0">
                <a:solidFill>
                  <a:srgbClr val="1A1D28"/>
                </a:solidFill>
                <a:effectLst/>
                <a:latin typeface="hurme_no2-webfont"/>
              </a:rPr>
              <a:t> package. Comparator interface in Java is defined in </a:t>
            </a:r>
            <a:r>
              <a:rPr lang="en-US" altLang="zh-CN" b="0" i="0" dirty="0" err="1">
                <a:solidFill>
                  <a:srgbClr val="1A1D28"/>
                </a:solidFill>
                <a:effectLst/>
                <a:latin typeface="hurme_no2-webfont"/>
              </a:rPr>
              <a:t>java.util</a:t>
            </a:r>
            <a:r>
              <a:rPr lang="en-US" altLang="zh-CN" b="0" i="0" dirty="0">
                <a:solidFill>
                  <a:srgbClr val="1A1D28"/>
                </a:solidFill>
                <a:effectLst/>
                <a:latin typeface="hurme_no2-webfont"/>
              </a:rPr>
              <a:t> package.</a:t>
            </a:r>
            <a:endParaRPr lang="zh-CN" altLang="en-US"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77571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10. In Java, what is the purpose of Properties file?</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19952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942354" y="1625863"/>
            <a:ext cx="8062780" cy="4401205"/>
          </a:xfrm>
          <a:prstGeom prst="rect">
            <a:avLst/>
          </a:prstGeom>
          <a:noFill/>
        </p:spPr>
        <p:txBody>
          <a:bodyPr wrap="square">
            <a:spAutoFit/>
          </a:bodyPr>
          <a:lstStyle/>
          <a:p>
            <a:r>
              <a:rPr lang="en-US" altLang="zh-CN" sz="2800" b="0" i="0" dirty="0">
                <a:solidFill>
                  <a:srgbClr val="1A1D28"/>
                </a:solidFill>
                <a:effectLst/>
                <a:latin typeface="hurme_no2-webfont"/>
              </a:rPr>
              <a:t>A Properties file in Java is a list of key-value pairs that can be parsed by </a:t>
            </a:r>
            <a:r>
              <a:rPr lang="en-US" altLang="zh-CN" sz="2800" b="0" i="0" dirty="0" err="1">
                <a:solidFill>
                  <a:srgbClr val="1A1D28"/>
                </a:solidFill>
                <a:effectLst/>
                <a:latin typeface="hurme_no2-webfont"/>
              </a:rPr>
              <a:t>java.util.Properties</a:t>
            </a:r>
            <a:r>
              <a:rPr lang="en-US" altLang="zh-CN" sz="2800" b="0" i="0" dirty="0">
                <a:solidFill>
                  <a:srgbClr val="1A1D28"/>
                </a:solidFill>
                <a:effectLst/>
                <a:latin typeface="hurme_no2-webfont"/>
              </a:rPr>
              <a:t> class.</a:t>
            </a:r>
            <a:br>
              <a:rPr lang="en-US" altLang="zh-CN" sz="2800" dirty="0"/>
            </a:br>
            <a:r>
              <a:rPr lang="en-US" altLang="zh-CN" sz="2800" b="0" i="0" dirty="0">
                <a:solidFill>
                  <a:srgbClr val="1A1D28"/>
                </a:solidFill>
                <a:effectLst/>
                <a:latin typeface="hurme_no2-webfont"/>
              </a:rPr>
              <a:t>Generally a Properties file has extension .properties e.g. </a:t>
            </a:r>
            <a:r>
              <a:rPr lang="en-US" altLang="zh-CN" sz="2800" b="0" i="0" dirty="0" err="1">
                <a:solidFill>
                  <a:srgbClr val="1A1D28"/>
                </a:solidFill>
                <a:effectLst/>
                <a:latin typeface="hurme_no2-webfont"/>
              </a:rPr>
              <a:t>myapp.properties</a:t>
            </a:r>
            <a:r>
              <a:rPr lang="en-US" altLang="zh-CN" sz="2800" b="0" i="0" dirty="0">
                <a:solidFill>
                  <a:srgbClr val="1A1D28"/>
                </a:solidFill>
                <a:effectLst/>
                <a:latin typeface="hurme_no2-webfont"/>
              </a:rPr>
              <a:t>.</a:t>
            </a:r>
            <a:br>
              <a:rPr lang="en-US" altLang="zh-CN" sz="2800" dirty="0"/>
            </a:br>
            <a:r>
              <a:rPr lang="en-US" altLang="zh-CN" sz="2800" b="0" i="0" dirty="0">
                <a:solidFill>
                  <a:srgbClr val="1A1D28"/>
                </a:solidFill>
                <a:effectLst/>
                <a:latin typeface="hurme_no2-webfont"/>
              </a:rPr>
              <a:t>Properties files are used for many purposes in all kinds of Java applications. Some of the uses are to store configuration, initial data, application options etc.</a:t>
            </a:r>
            <a:br>
              <a:rPr lang="en-US" altLang="zh-CN" sz="2800" dirty="0"/>
            </a:br>
            <a:r>
              <a:rPr lang="en-US" altLang="zh-CN" sz="2800" b="0" i="0" dirty="0">
                <a:solidFill>
                  <a:srgbClr val="1A1D28"/>
                </a:solidFill>
                <a:effectLst/>
                <a:latin typeface="hurme_no2-webfont"/>
              </a:rPr>
              <a:t>When we change the value of a key in a properties file, there is no need to recompile the Java application. So it provides benefit of changing values at runtime.</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99190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11. What is the reason for overriding equals() method?</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154984"/>
          </a:xfrm>
          <a:prstGeom prst="rect">
            <a:avLst/>
          </a:prstGeom>
          <a:noFill/>
        </p:spPr>
        <p:txBody>
          <a:bodyPr wrap="square">
            <a:spAutoFit/>
          </a:bodyPr>
          <a:lstStyle/>
          <a:p>
            <a:r>
              <a:rPr lang="en-US" altLang="zh-CN" sz="2400" b="0" i="0" dirty="0">
                <a:solidFill>
                  <a:srgbClr val="1A1D28"/>
                </a:solidFill>
                <a:effectLst/>
                <a:latin typeface="hurme_no2-webfont"/>
              </a:rPr>
              <a:t>The equals() method in Object class is used to check whether two objects are same or not. If we want a custom implementation we can override this method.</a:t>
            </a:r>
            <a:br>
              <a:rPr lang="en-US" altLang="zh-CN" sz="2400" dirty="0"/>
            </a:br>
            <a:br>
              <a:rPr lang="en-US" altLang="zh-CN" sz="2400" dirty="0"/>
            </a:br>
            <a:r>
              <a:rPr lang="en-US" altLang="zh-CN" sz="2400" b="0" i="0" dirty="0">
                <a:solidFill>
                  <a:srgbClr val="1A1D28"/>
                </a:solidFill>
                <a:effectLst/>
                <a:latin typeface="hurme_no2-webfont"/>
              </a:rPr>
              <a:t>For example, a Person class has first name, last name and age. If we want two Person objects to be equal based on name and age, then we can override equals() method to compare the first name, last name and age of Person objects.</a:t>
            </a:r>
            <a:br>
              <a:rPr lang="en-US" altLang="zh-CN" sz="2400" dirty="0"/>
            </a:br>
            <a:br>
              <a:rPr lang="en-US" altLang="zh-CN" sz="2400" dirty="0"/>
            </a:br>
            <a:r>
              <a:rPr lang="en-US" altLang="zh-CN" sz="2400" b="0" i="0" dirty="0">
                <a:solidFill>
                  <a:srgbClr val="1A1D28"/>
                </a:solidFill>
                <a:effectLst/>
                <a:latin typeface="hurme_no2-webfont"/>
              </a:rPr>
              <a:t>Generally in HashMap implementation, if we want to use an object as key, then we override equals() method.</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423724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12. How does </a:t>
            </a:r>
            <a:r>
              <a:rPr lang="en-US" altLang="zh-CN" sz="3200" dirty="0" err="1"/>
              <a:t>hashCode</a:t>
            </a:r>
            <a:r>
              <a:rPr lang="en-US" altLang="zh-CN" sz="3200" dirty="0"/>
              <a:t>() method work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154984"/>
          </a:xfrm>
          <a:prstGeom prst="rect">
            <a:avLst/>
          </a:prstGeom>
          <a:noFill/>
        </p:spPr>
        <p:txBody>
          <a:bodyPr wrap="square">
            <a:spAutoFit/>
          </a:bodyPr>
          <a:lstStyle/>
          <a:p>
            <a:r>
              <a:rPr lang="en-US" altLang="zh-CN" sz="2400" b="0" i="0" dirty="0">
                <a:solidFill>
                  <a:srgbClr val="1A1D28"/>
                </a:solidFill>
                <a:effectLst/>
                <a:latin typeface="hurme_no2-webfont"/>
              </a:rPr>
              <a:t>Object class in Java has </a:t>
            </a:r>
            <a:r>
              <a:rPr lang="en-US" altLang="zh-CN" sz="2400" b="0" i="0" dirty="0" err="1">
                <a:solidFill>
                  <a:srgbClr val="1A1D28"/>
                </a:solidFill>
                <a:effectLst/>
                <a:latin typeface="hurme_no2-webfont"/>
              </a:rPr>
              <a:t>hashCode</a:t>
            </a:r>
            <a:r>
              <a:rPr lang="en-US" altLang="zh-CN" sz="2400" b="0" i="0" dirty="0">
                <a:solidFill>
                  <a:srgbClr val="1A1D28"/>
                </a:solidFill>
                <a:effectLst/>
                <a:latin typeface="hurme_no2-webfont"/>
              </a:rPr>
              <a:t>() method. This method returns a hash code value, which is an integer.</a:t>
            </a:r>
            <a:br>
              <a:rPr lang="en-US" altLang="zh-CN" sz="2400" dirty="0"/>
            </a:br>
            <a:br>
              <a:rPr lang="en-US" altLang="zh-CN" sz="2400" dirty="0"/>
            </a:br>
            <a:r>
              <a:rPr lang="en-US" altLang="zh-CN" sz="2400" b="0" i="0" dirty="0">
                <a:solidFill>
                  <a:srgbClr val="1A1D28"/>
                </a:solidFill>
                <a:effectLst/>
                <a:latin typeface="hurme_no2-webfont"/>
              </a:rPr>
              <a:t>The </a:t>
            </a:r>
            <a:r>
              <a:rPr lang="en-US" altLang="zh-CN" sz="2400" b="0" i="0" dirty="0" err="1">
                <a:solidFill>
                  <a:srgbClr val="1A1D28"/>
                </a:solidFill>
                <a:effectLst/>
                <a:latin typeface="hurme_no2-webfont"/>
              </a:rPr>
              <a:t>hashCode</a:t>
            </a:r>
            <a:r>
              <a:rPr lang="en-US" altLang="zh-CN" sz="2400" b="0" i="0" dirty="0">
                <a:solidFill>
                  <a:srgbClr val="1A1D28"/>
                </a:solidFill>
                <a:effectLst/>
                <a:latin typeface="hurme_no2-webfont"/>
              </a:rPr>
              <a:t>() is a native method and its implementation is not pure Java.</a:t>
            </a:r>
            <a:br>
              <a:rPr lang="en-US" altLang="zh-CN" sz="2400" dirty="0"/>
            </a:br>
            <a:br>
              <a:rPr lang="en-US" altLang="zh-CN" sz="2400" dirty="0"/>
            </a:br>
            <a:r>
              <a:rPr lang="en-US" altLang="zh-CN" sz="2400" b="0" i="0" dirty="0">
                <a:solidFill>
                  <a:srgbClr val="1A1D28"/>
                </a:solidFill>
                <a:effectLst/>
                <a:latin typeface="hurme_no2-webfont"/>
              </a:rPr>
              <a:t>Java doesn't generate </a:t>
            </a:r>
            <a:r>
              <a:rPr lang="en-US" altLang="zh-CN" sz="2400" b="0" i="0" dirty="0" err="1">
                <a:solidFill>
                  <a:srgbClr val="1A1D28"/>
                </a:solidFill>
                <a:effectLst/>
                <a:latin typeface="hurme_no2-webfont"/>
              </a:rPr>
              <a:t>hashCode</a:t>
            </a:r>
            <a:r>
              <a:rPr lang="en-US" altLang="zh-CN" sz="2400" b="0" i="0" dirty="0">
                <a:solidFill>
                  <a:srgbClr val="1A1D28"/>
                </a:solidFill>
                <a:effectLst/>
                <a:latin typeface="hurme_no2-webfont"/>
              </a:rPr>
              <a:t>(). However, Object generates a </a:t>
            </a:r>
            <a:r>
              <a:rPr lang="en-US" altLang="zh-CN" sz="2400" b="0" i="0" dirty="0" err="1">
                <a:solidFill>
                  <a:srgbClr val="1A1D28"/>
                </a:solidFill>
                <a:effectLst/>
                <a:latin typeface="hurme_no2-webfont"/>
              </a:rPr>
              <a:t>HashCode</a:t>
            </a:r>
            <a:r>
              <a:rPr lang="en-US" altLang="zh-CN" sz="2400" b="0" i="0" dirty="0">
                <a:solidFill>
                  <a:srgbClr val="1A1D28"/>
                </a:solidFill>
                <a:effectLst/>
                <a:latin typeface="hurme_no2-webfont"/>
              </a:rPr>
              <a:t> based on the memory address of the instance of the object.</a:t>
            </a:r>
            <a:br>
              <a:rPr lang="en-US" altLang="zh-CN" sz="2400" dirty="0"/>
            </a:br>
            <a:br>
              <a:rPr lang="en-US" altLang="zh-CN" sz="2400" dirty="0"/>
            </a:br>
            <a:r>
              <a:rPr lang="en-US" altLang="zh-CN" sz="2400" b="0" i="0" dirty="0">
                <a:solidFill>
                  <a:srgbClr val="1A1D28"/>
                </a:solidFill>
                <a:effectLst/>
                <a:latin typeface="hurme_no2-webfont"/>
              </a:rPr>
              <a:t>If two objects are same then their </a:t>
            </a:r>
            <a:r>
              <a:rPr lang="en-US" altLang="zh-CN" sz="2400" b="0" i="0" dirty="0" err="1">
                <a:solidFill>
                  <a:srgbClr val="1A1D28"/>
                </a:solidFill>
                <a:effectLst/>
                <a:latin typeface="hurme_no2-webfont"/>
              </a:rPr>
              <a:t>hashCode</a:t>
            </a:r>
            <a:r>
              <a:rPr lang="en-US" altLang="zh-CN" sz="2400" b="0" i="0" dirty="0">
                <a:solidFill>
                  <a:srgbClr val="1A1D28"/>
                </a:solidFill>
                <a:effectLst/>
                <a:latin typeface="hurme_no2-webfont"/>
              </a:rPr>
              <a:t>() is also same.</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67059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13. Is it a good idea to use Generics in collections?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308324"/>
          </a:xfrm>
          <a:prstGeom prst="rect">
            <a:avLst/>
          </a:prstGeom>
          <a:noFill/>
        </p:spPr>
        <p:txBody>
          <a:bodyPr wrap="square">
            <a:spAutoFit/>
          </a:bodyPr>
          <a:lstStyle/>
          <a:p>
            <a:r>
              <a:rPr lang="en-US" altLang="zh-CN" sz="2400" b="0" i="0" dirty="0">
                <a:solidFill>
                  <a:srgbClr val="1A1D28"/>
                </a:solidFill>
                <a:effectLst/>
                <a:latin typeface="hurme_no2-webfont"/>
              </a:rPr>
              <a:t>Yes. A collection is a group of elements put together in an order or based on a property. Often the type of element can vary. But the properties and behavior of a Collection remains same. Therefore it is good to create a Collection with Generics so that it is type-safe and it can be used with wide variety of elements.</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26514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14. What is packaging available? </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3785652"/>
          </a:xfrm>
          <a:prstGeom prst="rect">
            <a:avLst/>
          </a:prstGeom>
          <a:noFill/>
        </p:spPr>
        <p:txBody>
          <a:bodyPr wrap="square">
            <a:spAutoFit/>
          </a:bodyPr>
          <a:lstStyle/>
          <a:p>
            <a:pPr algn="l"/>
            <a:r>
              <a:rPr lang="en-US" altLang="zh-CN" sz="2400" b="0" i="0" dirty="0">
                <a:solidFill>
                  <a:srgbClr val="000000"/>
                </a:solidFill>
                <a:effectLst/>
                <a:latin typeface="Verdana" panose="020B0604030504040204" pitchFamily="34" charset="0"/>
              </a:rPr>
              <a:t>A package in Java is used to group related classes. Think of it as </a:t>
            </a:r>
            <a:r>
              <a:rPr lang="en-US" altLang="zh-CN" sz="2400" b="1" i="0" dirty="0">
                <a:solidFill>
                  <a:srgbClr val="000000"/>
                </a:solidFill>
                <a:effectLst/>
                <a:latin typeface="Verdana" panose="020B0604030504040204" pitchFamily="34" charset="0"/>
              </a:rPr>
              <a:t>a folder in a file directory</a:t>
            </a:r>
            <a:r>
              <a:rPr lang="en-US" altLang="zh-CN" sz="2400" b="0" i="0" dirty="0">
                <a:solidFill>
                  <a:srgbClr val="000000"/>
                </a:solidFill>
                <a:effectLst/>
                <a:latin typeface="Verdana" panose="020B0604030504040204" pitchFamily="34" charset="0"/>
              </a:rPr>
              <a:t>. We use packages to avoid name conflicts, and to write a better maintainable code. Packages are divided into two categories:</a:t>
            </a:r>
          </a:p>
          <a:p>
            <a:pPr algn="l">
              <a:buFont typeface="Arial" panose="020B0604020202020204" pitchFamily="34" charset="0"/>
              <a:buChar char="•"/>
            </a:pPr>
            <a:r>
              <a:rPr lang="en-US" altLang="zh-CN" sz="2400" b="0" i="0" dirty="0">
                <a:solidFill>
                  <a:srgbClr val="000000"/>
                </a:solidFill>
                <a:effectLst/>
                <a:latin typeface="Verdana" panose="020B0604030504040204" pitchFamily="34" charset="0"/>
              </a:rPr>
              <a:t>Built-in Packages (packages from the Java API)</a:t>
            </a:r>
          </a:p>
          <a:p>
            <a:pPr algn="l">
              <a:buFont typeface="Arial" panose="020B0604020202020204" pitchFamily="34" charset="0"/>
              <a:buChar char="•"/>
            </a:pPr>
            <a:r>
              <a:rPr lang="en-US" altLang="zh-CN" sz="2400" b="0" i="0" dirty="0">
                <a:solidFill>
                  <a:srgbClr val="000000"/>
                </a:solidFill>
                <a:effectLst/>
                <a:latin typeface="Verdana" panose="020B0604030504040204" pitchFamily="34" charset="0"/>
              </a:rPr>
              <a:t>User-defined Packages (create your own packages)</a:t>
            </a:r>
          </a:p>
          <a:p>
            <a:br>
              <a:rPr lang="en-US" altLang="zh-CN" sz="2400"/>
            </a:b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52270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400" dirty="0"/>
              <a:t>1. </a:t>
            </a:r>
            <a:r>
              <a:rPr lang="en-US" altLang="zh-CN" sz="2400" b="0" i="0" u="none" strike="noStrike" dirty="0">
                <a:effectLst/>
                <a:latin typeface="hurme_no2-webfont"/>
              </a:rPr>
              <a:t>What are the differences between the two data structures: a Vector and an </a:t>
            </a:r>
            <a:r>
              <a:rPr lang="en-US" altLang="zh-CN" sz="2400" b="0" i="0" u="none" strike="noStrike" dirty="0" err="1">
                <a:effectLst/>
                <a:latin typeface="hurme_no2-webfont"/>
              </a:rPr>
              <a:t>ArrayList</a:t>
            </a:r>
            <a:r>
              <a:rPr lang="en-US" altLang="zh-CN" sz="2400" b="0" i="0" u="none" strike="noStrike" dirty="0">
                <a:effectLst/>
                <a:latin typeface="hurme_no2-webfont"/>
              </a:rPr>
              <a:t>?</a:t>
            </a:r>
            <a:endParaRPr lang="zh-CN" altLang="en-US" sz="24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154984"/>
          </a:xfrm>
          <a:prstGeom prst="rect">
            <a:avLst/>
          </a:prstGeom>
          <a:noFill/>
        </p:spPr>
        <p:txBody>
          <a:bodyPr wrap="square">
            <a:spAutoFit/>
          </a:bodyPr>
          <a:lstStyle/>
          <a:p>
            <a:r>
              <a:rPr lang="en-US" altLang="zh-CN" sz="2400" b="0" i="0" dirty="0">
                <a:solidFill>
                  <a:srgbClr val="1A1D28"/>
                </a:solidFill>
                <a:effectLst/>
                <a:latin typeface="hurme_no2-webfont"/>
              </a:rPr>
              <a:t>An </a:t>
            </a:r>
            <a:r>
              <a:rPr lang="en-US" altLang="zh-CN" sz="2400" b="0" i="0" dirty="0" err="1">
                <a:solidFill>
                  <a:srgbClr val="1A1D28"/>
                </a:solidFill>
                <a:effectLst/>
                <a:latin typeface="hurme_no2-webfont"/>
              </a:rPr>
              <a:t>ArrayList</a:t>
            </a:r>
            <a:r>
              <a:rPr lang="en-US" altLang="zh-CN" sz="2400" b="0" i="0" dirty="0">
                <a:solidFill>
                  <a:srgbClr val="1A1D28"/>
                </a:solidFill>
                <a:effectLst/>
                <a:latin typeface="hurme_no2-webfont"/>
              </a:rPr>
              <a:t> is a newer class than a Vector. A Vector is considered a legacy class in Java. The differences are:</a:t>
            </a:r>
            <a:br>
              <a:rPr lang="en-US" altLang="zh-CN" sz="2400" dirty="0"/>
            </a:br>
            <a:br>
              <a:rPr lang="en-US" altLang="zh-CN" sz="2400" dirty="0"/>
            </a:br>
            <a:br>
              <a:rPr lang="en-US" altLang="zh-CN" sz="2400" dirty="0"/>
            </a:br>
            <a:r>
              <a:rPr lang="en-US" altLang="zh-CN" sz="2400" b="0" i="0" dirty="0">
                <a:solidFill>
                  <a:srgbClr val="1A1D28"/>
                </a:solidFill>
                <a:effectLst/>
                <a:latin typeface="hurme_no2-webfont"/>
              </a:rPr>
              <a:t>Synchronization: Vector is synchronized, but the </a:t>
            </a:r>
            <a:r>
              <a:rPr lang="en-US" altLang="zh-CN" sz="2400" b="0" i="0" dirty="0" err="1">
                <a:solidFill>
                  <a:srgbClr val="1A1D28"/>
                </a:solidFill>
                <a:effectLst/>
                <a:latin typeface="hurme_no2-webfont"/>
              </a:rPr>
              <a:t>ArrayList</a:t>
            </a:r>
            <a:r>
              <a:rPr lang="en-US" altLang="zh-CN" sz="2400" b="0" i="0" dirty="0">
                <a:solidFill>
                  <a:srgbClr val="1A1D28"/>
                </a:solidFill>
                <a:effectLst/>
                <a:latin typeface="hurme_no2-webfont"/>
              </a:rPr>
              <a:t> is not synchronized. So an </a:t>
            </a:r>
            <a:r>
              <a:rPr lang="en-US" altLang="zh-CN" sz="2400" b="0" i="0" dirty="0" err="1">
                <a:solidFill>
                  <a:srgbClr val="1A1D28"/>
                </a:solidFill>
                <a:effectLst/>
                <a:latin typeface="hurme_no2-webfont"/>
              </a:rPr>
              <a:t>ArrayList</a:t>
            </a:r>
            <a:r>
              <a:rPr lang="en-US" altLang="zh-CN" sz="2400" b="0" i="0" dirty="0">
                <a:solidFill>
                  <a:srgbClr val="1A1D28"/>
                </a:solidFill>
                <a:effectLst/>
                <a:latin typeface="hurme_no2-webfont"/>
              </a:rPr>
              <a:t> has faster operations than a Vector.</a:t>
            </a:r>
            <a:br>
              <a:rPr lang="en-US" altLang="zh-CN" sz="2400" dirty="0"/>
            </a:br>
            <a:r>
              <a:rPr lang="en-US" altLang="zh-CN" sz="2400" b="0" i="0" dirty="0">
                <a:solidFill>
                  <a:srgbClr val="1A1D28"/>
                </a:solidFill>
                <a:effectLst/>
                <a:latin typeface="hurme_no2-webfont"/>
              </a:rPr>
              <a:t>Data Growth: Internally both an </a:t>
            </a:r>
            <a:r>
              <a:rPr lang="en-US" altLang="zh-CN" sz="2400" b="0" i="0" dirty="0" err="1">
                <a:solidFill>
                  <a:srgbClr val="1A1D28"/>
                </a:solidFill>
                <a:effectLst/>
                <a:latin typeface="hurme_no2-webfont"/>
              </a:rPr>
              <a:t>ArrayList</a:t>
            </a:r>
            <a:r>
              <a:rPr lang="en-US" altLang="zh-CN" sz="2400" b="0" i="0" dirty="0">
                <a:solidFill>
                  <a:srgbClr val="1A1D28"/>
                </a:solidFill>
                <a:effectLst/>
                <a:latin typeface="hurme_no2-webfont"/>
              </a:rPr>
              <a:t> and Vector use an array to store data. When an </a:t>
            </a:r>
            <a:r>
              <a:rPr lang="en-US" altLang="zh-CN" sz="2400" b="0" i="0" dirty="0" err="1">
                <a:solidFill>
                  <a:srgbClr val="1A1D28"/>
                </a:solidFill>
                <a:effectLst/>
                <a:latin typeface="hurme_no2-webfont"/>
              </a:rPr>
              <a:t>ArrayList</a:t>
            </a:r>
            <a:r>
              <a:rPr lang="en-US" altLang="zh-CN" sz="2400" b="0" i="0" dirty="0">
                <a:solidFill>
                  <a:srgbClr val="1A1D28"/>
                </a:solidFill>
                <a:effectLst/>
                <a:latin typeface="hurme_no2-webfont"/>
              </a:rPr>
              <a:t> is almost full it increases its size by 50% of the array size. Whereas a Vector increases it by doubling the underlying array size.</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155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800" b="0" i="0" u="none" strike="noStrike" dirty="0">
                <a:effectLst/>
                <a:latin typeface="hurme_no2-webfont"/>
              </a:rPr>
              <a:t>2. What are the differences between Collection and Collections in Java?</a:t>
            </a:r>
            <a:endParaRPr lang="zh-CN" altLang="en-US" sz="28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3785652"/>
          </a:xfrm>
          <a:prstGeom prst="rect">
            <a:avLst/>
          </a:prstGeom>
          <a:noFill/>
        </p:spPr>
        <p:txBody>
          <a:bodyPr wrap="square">
            <a:spAutoFit/>
          </a:bodyPr>
          <a:lstStyle/>
          <a:p>
            <a:r>
              <a:rPr lang="en-US" altLang="zh-CN" sz="2400" b="0" i="0" dirty="0">
                <a:solidFill>
                  <a:srgbClr val="1A1D28"/>
                </a:solidFill>
                <a:effectLst/>
                <a:latin typeface="hurme_no2-webfont"/>
              </a:rPr>
              <a:t>Main differences between Collection and Collections are:</a:t>
            </a:r>
            <a:br>
              <a:rPr lang="en-US" altLang="zh-CN" sz="2400" dirty="0"/>
            </a:br>
            <a:br>
              <a:rPr lang="en-US" altLang="zh-CN" sz="2400" dirty="0"/>
            </a:br>
            <a:r>
              <a:rPr lang="en-US" altLang="zh-CN" sz="2400" b="0" i="0" dirty="0">
                <a:solidFill>
                  <a:srgbClr val="1A1D28"/>
                </a:solidFill>
                <a:effectLst/>
                <a:latin typeface="hurme_no2-webfont"/>
              </a:rPr>
              <a:t>Type: Collection is an interface in Java. Collections is a class.</a:t>
            </a:r>
            <a:br>
              <a:rPr lang="en-US" altLang="zh-CN" sz="2400" dirty="0"/>
            </a:br>
            <a:r>
              <a:rPr lang="en-US" altLang="zh-CN" sz="2400" b="0" i="0" dirty="0">
                <a:solidFill>
                  <a:srgbClr val="1A1D28"/>
                </a:solidFill>
                <a:effectLst/>
                <a:latin typeface="hurme_no2-webfont"/>
              </a:rPr>
              <a:t>Features: Collection interface provides basic features of data structure to List, Set and Queue interfaces. Collections is a utility class to sort and synchronize collection elements. It has polymorphic algorithms to operate on collections.</a:t>
            </a:r>
            <a:br>
              <a:rPr lang="en-US" altLang="zh-CN" sz="2400" dirty="0"/>
            </a:br>
            <a:r>
              <a:rPr lang="en-US" altLang="zh-CN" sz="2400" b="0" i="0" dirty="0">
                <a:solidFill>
                  <a:srgbClr val="1A1D28"/>
                </a:solidFill>
                <a:effectLst/>
                <a:latin typeface="hurme_no2-webfont"/>
              </a:rPr>
              <a:t>Method Type: Most of the methods in Collection are at instance level. Collections class has mainly static methods that can work on an instance of Collection.</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95806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800" b="0" i="0" u="none" strike="noStrike" dirty="0">
                <a:effectLst/>
                <a:latin typeface="hurme_no2-webfont"/>
              </a:rPr>
              <a:t>3. In which scenario, LinkedList is better than </a:t>
            </a:r>
            <a:r>
              <a:rPr lang="en-US" altLang="zh-CN" sz="2800" b="0" i="0" u="none" strike="noStrike" dirty="0" err="1">
                <a:effectLst/>
                <a:latin typeface="hurme_no2-webfont"/>
              </a:rPr>
              <a:t>ArrayList</a:t>
            </a:r>
            <a:r>
              <a:rPr lang="en-US" altLang="zh-CN" sz="2800" b="0" i="0" u="none" strike="noStrike" dirty="0">
                <a:effectLst/>
                <a:latin typeface="hurme_no2-webfont"/>
              </a:rPr>
              <a:t> in Java?</a:t>
            </a:r>
            <a:endParaRPr lang="zh-CN" altLang="en-US" sz="28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2616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70833" y="1519330"/>
            <a:ext cx="7792375" cy="3108543"/>
          </a:xfrm>
          <a:prstGeom prst="rect">
            <a:avLst/>
          </a:prstGeom>
          <a:noFill/>
        </p:spPr>
        <p:txBody>
          <a:bodyPr wrap="square">
            <a:spAutoFit/>
          </a:bodyPr>
          <a:lstStyle/>
          <a:p>
            <a:r>
              <a:rPr lang="en-US" altLang="zh-CN" sz="2800" b="0" i="0" u="none" strike="noStrike" dirty="0" err="1">
                <a:effectLst/>
                <a:latin typeface="hurme_no2-webfont"/>
              </a:rPr>
              <a:t>ArrayList</a:t>
            </a:r>
            <a:r>
              <a:rPr lang="en-US" altLang="zh-CN" sz="2800" b="0" i="0" u="none" strike="noStrike" dirty="0">
                <a:effectLst/>
                <a:latin typeface="hurme_no2-webfont"/>
              </a:rPr>
              <a:t> is more popular than LinkedList in Java due to its ease of use and random access to elements feature.</a:t>
            </a:r>
            <a:br>
              <a:rPr lang="en-US" altLang="zh-CN" sz="2800" b="0" i="0" u="none" strike="noStrike" dirty="0">
                <a:effectLst/>
                <a:latin typeface="hurme_no2-webfont"/>
              </a:rPr>
            </a:br>
            <a:br>
              <a:rPr lang="en-US" altLang="zh-CN" sz="2800" b="0" i="0" u="none" strike="noStrike" dirty="0">
                <a:effectLst/>
                <a:latin typeface="hurme_no2-webfont"/>
              </a:rPr>
            </a:br>
            <a:r>
              <a:rPr lang="en-US" altLang="zh-CN" sz="2800" b="0" i="0" u="none" strike="noStrike" dirty="0">
                <a:effectLst/>
                <a:latin typeface="hurme_no2-webfont"/>
              </a:rPr>
              <a:t>But LinkedList is better in the scenario when we do not need random access to elements or there are a lot of insertion, deletion of elements.</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3748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4. What are the differences between a List and Set collection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14034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719090" y="1625863"/>
            <a:ext cx="11123721" cy="4154984"/>
          </a:xfrm>
          <a:prstGeom prst="rect">
            <a:avLst/>
          </a:prstGeom>
          <a:noFill/>
        </p:spPr>
        <p:txBody>
          <a:bodyPr wrap="square">
            <a:spAutoFit/>
          </a:bodyPr>
          <a:lstStyle/>
          <a:p>
            <a:r>
              <a:rPr lang="en-US" altLang="zh-CN" sz="2400" b="0" i="0" dirty="0">
                <a:solidFill>
                  <a:srgbClr val="1A1D28"/>
                </a:solidFill>
                <a:effectLst/>
                <a:latin typeface="hurme_no2-webfont"/>
              </a:rPr>
              <a:t>Main differences between a List and a Set are:</a:t>
            </a:r>
            <a:br>
              <a:rPr lang="en-US" altLang="zh-CN" sz="2400" dirty="0"/>
            </a:br>
            <a:br>
              <a:rPr lang="en-US" altLang="zh-CN" sz="2400" dirty="0"/>
            </a:br>
            <a:r>
              <a:rPr lang="en-US" altLang="zh-CN" sz="2400" b="0" i="0" dirty="0">
                <a:solidFill>
                  <a:srgbClr val="1A1D28"/>
                </a:solidFill>
                <a:effectLst/>
                <a:latin typeface="hurme_no2-webfont"/>
              </a:rPr>
              <a:t>Order: List collection is an ordered sequence of elements. A Set is just a distinct collection of elements that is unordered.</a:t>
            </a:r>
            <a:br>
              <a:rPr lang="en-US" altLang="zh-CN" sz="2400" dirty="0"/>
            </a:br>
            <a:br>
              <a:rPr lang="en-US" altLang="zh-CN" sz="2400" dirty="0"/>
            </a:br>
            <a:r>
              <a:rPr lang="en-US" altLang="zh-CN" sz="2400" b="0" i="0" dirty="0">
                <a:solidFill>
                  <a:srgbClr val="1A1D28"/>
                </a:solidFill>
                <a:effectLst/>
                <a:latin typeface="hurme_no2-webfont"/>
              </a:rPr>
              <a:t>Positional Access: When we use a List, we can specify where exactly we want to insert an element. In a Set there is no order, so we can insert element anywhere without worrying about order.</a:t>
            </a:r>
            <a:br>
              <a:rPr lang="en-US" altLang="zh-CN" sz="2400" dirty="0"/>
            </a:br>
            <a:br>
              <a:rPr lang="en-US" altLang="zh-CN" sz="2400" dirty="0"/>
            </a:br>
            <a:r>
              <a:rPr lang="en-US" altLang="zh-CN" sz="2400" b="0" i="0" dirty="0">
                <a:solidFill>
                  <a:srgbClr val="1A1D28"/>
                </a:solidFill>
                <a:effectLst/>
                <a:latin typeface="hurme_no2-webfont"/>
              </a:rPr>
              <a:t>Duplicate: In a List we can store duplicate elements. A Set can hold only unique elements.</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6389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 What are the differences between a HashSet and </a:t>
            </a:r>
            <a:r>
              <a:rPr lang="en-US" altLang="zh-CN" sz="3200" dirty="0" err="1"/>
              <a:t>TreeSet</a:t>
            </a:r>
            <a:r>
              <a:rPr lang="en-US" altLang="zh-CN" sz="3200" dirty="0"/>
              <a:t> </a:t>
            </a:r>
            <a:r>
              <a:rPr lang="en-US" altLang="zh-CN" sz="3200" dirty="0" err="1"/>
              <a:t>collectionin</a:t>
            </a:r>
            <a:r>
              <a:rPr lang="en-US" altLang="zh-CN" sz="3200" dirty="0"/>
              <a:t>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42686" y="1131466"/>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942686" y="1625863"/>
            <a:ext cx="10261600" cy="4708981"/>
          </a:xfrm>
          <a:prstGeom prst="rect">
            <a:avLst/>
          </a:prstGeom>
          <a:noFill/>
        </p:spPr>
        <p:txBody>
          <a:bodyPr wrap="square">
            <a:spAutoFit/>
          </a:bodyPr>
          <a:lstStyle/>
          <a:p>
            <a:r>
              <a:rPr lang="en-US" altLang="zh-CN" sz="2000" b="0" i="0" dirty="0">
                <a:solidFill>
                  <a:srgbClr val="1A1D28"/>
                </a:solidFill>
                <a:effectLst/>
                <a:latin typeface="hurme_no2-webfont"/>
              </a:rPr>
              <a:t>Main differences between a HashSet and </a:t>
            </a:r>
            <a:r>
              <a:rPr lang="en-US" altLang="zh-CN" sz="2000" b="0" i="0" dirty="0" err="1">
                <a:solidFill>
                  <a:srgbClr val="1A1D28"/>
                </a:solidFill>
                <a:effectLst/>
                <a:latin typeface="hurme_no2-webfont"/>
              </a:rPr>
              <a:t>TreeSet</a:t>
            </a:r>
            <a:r>
              <a:rPr lang="en-US" altLang="zh-CN" sz="2000" b="0" i="0" dirty="0">
                <a:solidFill>
                  <a:srgbClr val="1A1D28"/>
                </a:solidFill>
                <a:effectLst/>
                <a:latin typeface="hurme_no2-webfont"/>
              </a:rPr>
              <a:t> are:</a:t>
            </a:r>
            <a:br>
              <a:rPr lang="en-US" altLang="zh-CN" sz="2000" dirty="0"/>
            </a:br>
            <a:r>
              <a:rPr lang="en-US" altLang="zh-CN" sz="2000" b="0" i="0" dirty="0">
                <a:solidFill>
                  <a:srgbClr val="1A1D28"/>
                </a:solidFill>
                <a:effectLst/>
                <a:latin typeface="hurme_no2-webfont"/>
              </a:rPr>
              <a:t>Ordering: In a HashSet elements are stored in a random order. In a </a:t>
            </a:r>
            <a:r>
              <a:rPr lang="en-US" altLang="zh-CN" sz="2000" b="0" i="0" dirty="0" err="1">
                <a:solidFill>
                  <a:srgbClr val="1A1D28"/>
                </a:solidFill>
                <a:effectLst/>
                <a:latin typeface="hurme_no2-webfont"/>
              </a:rPr>
              <a:t>TreeSet</a:t>
            </a:r>
            <a:r>
              <a:rPr lang="en-US" altLang="zh-CN" sz="2000" b="0" i="0" dirty="0">
                <a:solidFill>
                  <a:srgbClr val="1A1D28"/>
                </a:solidFill>
                <a:effectLst/>
                <a:latin typeface="hurme_no2-webfont"/>
              </a:rPr>
              <a:t>, elements are stored according to natural ordering.</a:t>
            </a:r>
            <a:br>
              <a:rPr lang="en-US" altLang="zh-CN" sz="2000" dirty="0"/>
            </a:br>
            <a:r>
              <a:rPr lang="en-US" altLang="zh-CN" sz="2000" b="0" i="0" dirty="0">
                <a:solidFill>
                  <a:srgbClr val="1A1D28"/>
                </a:solidFill>
                <a:effectLst/>
                <a:latin typeface="hurme_no2-webfont"/>
              </a:rPr>
              <a:t>Null Value Element: We can store null value object in a HashSet. A </a:t>
            </a:r>
            <a:r>
              <a:rPr lang="en-US" altLang="zh-CN" sz="2000" b="0" i="0" dirty="0" err="1">
                <a:solidFill>
                  <a:srgbClr val="1A1D28"/>
                </a:solidFill>
                <a:effectLst/>
                <a:latin typeface="hurme_no2-webfont"/>
              </a:rPr>
              <a:t>TreeSet</a:t>
            </a:r>
            <a:r>
              <a:rPr lang="en-US" altLang="zh-CN" sz="2000" b="0" i="0" dirty="0">
                <a:solidFill>
                  <a:srgbClr val="1A1D28"/>
                </a:solidFill>
                <a:effectLst/>
                <a:latin typeface="hurme_no2-webfont"/>
              </a:rPr>
              <a:t> does not allow to add a null value object.</a:t>
            </a:r>
            <a:br>
              <a:rPr lang="en-US" altLang="zh-CN" sz="2000" dirty="0"/>
            </a:br>
            <a:r>
              <a:rPr lang="en-US" altLang="zh-CN" sz="2000" b="0" i="0" dirty="0">
                <a:solidFill>
                  <a:srgbClr val="1A1D28"/>
                </a:solidFill>
                <a:effectLst/>
                <a:latin typeface="hurme_no2-webfont"/>
              </a:rPr>
              <a:t>Performance: HashSet performs basic operations like add(), remove(), contains(), size() </a:t>
            </a:r>
            <a:r>
              <a:rPr lang="en-US" altLang="zh-CN" sz="2000" b="0" i="0" dirty="0" err="1">
                <a:solidFill>
                  <a:srgbClr val="1A1D28"/>
                </a:solidFill>
                <a:effectLst/>
                <a:latin typeface="hurme_no2-webfont"/>
              </a:rPr>
              <a:t>etc</a:t>
            </a:r>
            <a:r>
              <a:rPr lang="en-US" altLang="zh-CN" sz="2000" b="0" i="0" dirty="0">
                <a:solidFill>
                  <a:srgbClr val="1A1D28"/>
                </a:solidFill>
                <a:effectLst/>
                <a:latin typeface="hurme_no2-webfont"/>
              </a:rPr>
              <a:t> in a constant size time. A </a:t>
            </a:r>
            <a:r>
              <a:rPr lang="en-US" altLang="zh-CN" sz="2000" b="0" i="0" dirty="0" err="1">
                <a:solidFill>
                  <a:srgbClr val="1A1D28"/>
                </a:solidFill>
                <a:effectLst/>
                <a:latin typeface="hurme_no2-webfont"/>
              </a:rPr>
              <a:t>TreeSet</a:t>
            </a:r>
            <a:r>
              <a:rPr lang="en-US" altLang="zh-CN" sz="2000" b="0" i="0" dirty="0">
                <a:solidFill>
                  <a:srgbClr val="1A1D28"/>
                </a:solidFill>
                <a:effectLst/>
                <a:latin typeface="hurme_no2-webfont"/>
              </a:rPr>
              <a:t> performs these operations at the order of log(n) time.</a:t>
            </a:r>
            <a:br>
              <a:rPr lang="en-US" altLang="zh-CN" sz="2000" dirty="0"/>
            </a:br>
            <a:r>
              <a:rPr lang="en-US" altLang="zh-CN" sz="2000" b="0" i="0" dirty="0">
                <a:solidFill>
                  <a:srgbClr val="1A1D28"/>
                </a:solidFill>
                <a:effectLst/>
                <a:latin typeface="hurme_no2-webfont"/>
              </a:rPr>
              <a:t>Speed: A HashSet is better than a </a:t>
            </a:r>
            <a:r>
              <a:rPr lang="en-US" altLang="zh-CN" sz="2000" b="0" i="0" dirty="0" err="1">
                <a:solidFill>
                  <a:srgbClr val="1A1D28"/>
                </a:solidFill>
                <a:effectLst/>
                <a:latin typeface="hurme_no2-webfont"/>
              </a:rPr>
              <a:t>TreeSet</a:t>
            </a:r>
            <a:r>
              <a:rPr lang="en-US" altLang="zh-CN" sz="2000" b="0" i="0" dirty="0">
                <a:solidFill>
                  <a:srgbClr val="1A1D28"/>
                </a:solidFill>
                <a:effectLst/>
                <a:latin typeface="hurme_no2-webfont"/>
              </a:rPr>
              <a:t> in performance for most of operations like add(), remove(), contains(), size() </a:t>
            </a:r>
            <a:r>
              <a:rPr lang="en-US" altLang="zh-CN" sz="2000" b="0" i="0" dirty="0" err="1">
                <a:solidFill>
                  <a:srgbClr val="1A1D28"/>
                </a:solidFill>
                <a:effectLst/>
                <a:latin typeface="hurme_no2-webfont"/>
              </a:rPr>
              <a:t>etc</a:t>
            </a:r>
            <a:r>
              <a:rPr lang="en-US" altLang="zh-CN" sz="2000" b="0" i="0" dirty="0">
                <a:solidFill>
                  <a:srgbClr val="1A1D28"/>
                </a:solidFill>
                <a:effectLst/>
                <a:latin typeface="hurme_no2-webfont"/>
              </a:rPr>
              <a:t> .</a:t>
            </a:r>
            <a:br>
              <a:rPr lang="en-US" altLang="zh-CN" sz="2000" dirty="0"/>
            </a:br>
            <a:r>
              <a:rPr lang="en-US" altLang="zh-CN" sz="2000" b="0" i="0" dirty="0">
                <a:solidFill>
                  <a:srgbClr val="1A1D28"/>
                </a:solidFill>
                <a:effectLst/>
                <a:latin typeface="hurme_no2-webfont"/>
              </a:rPr>
              <a:t>Internal Structure: a HashMap in Java internally backs a HashSet. A </a:t>
            </a:r>
            <a:r>
              <a:rPr lang="en-US" altLang="zh-CN" sz="2000" b="0" i="0" dirty="0" err="1">
                <a:solidFill>
                  <a:srgbClr val="1A1D28"/>
                </a:solidFill>
                <a:effectLst/>
                <a:latin typeface="hurme_no2-webfont"/>
              </a:rPr>
              <a:t>NavigableMap</a:t>
            </a:r>
            <a:r>
              <a:rPr lang="en-US" altLang="zh-CN" sz="2000" b="0" i="0" dirty="0">
                <a:solidFill>
                  <a:srgbClr val="1A1D28"/>
                </a:solidFill>
                <a:effectLst/>
                <a:latin typeface="hurme_no2-webfont"/>
              </a:rPr>
              <a:t> backs a </a:t>
            </a:r>
            <a:r>
              <a:rPr lang="en-US" altLang="zh-CN" sz="2000" b="0" i="0" dirty="0" err="1">
                <a:solidFill>
                  <a:srgbClr val="1A1D28"/>
                </a:solidFill>
                <a:effectLst/>
                <a:latin typeface="hurme_no2-webfont"/>
              </a:rPr>
              <a:t>TreeSet</a:t>
            </a:r>
            <a:r>
              <a:rPr lang="en-US" altLang="zh-CN" sz="2000" b="0" i="0" dirty="0">
                <a:solidFill>
                  <a:srgbClr val="1A1D28"/>
                </a:solidFill>
                <a:effectLst/>
                <a:latin typeface="hurme_no2-webfont"/>
              </a:rPr>
              <a:t> internally.</a:t>
            </a:r>
            <a:br>
              <a:rPr lang="en-US" altLang="zh-CN" sz="2000" dirty="0"/>
            </a:br>
            <a:r>
              <a:rPr lang="en-US" altLang="zh-CN" sz="2000" b="0" i="0" dirty="0">
                <a:solidFill>
                  <a:srgbClr val="1A1D28"/>
                </a:solidFill>
                <a:effectLst/>
                <a:latin typeface="hurme_no2-webfont"/>
              </a:rPr>
              <a:t>Features: A </a:t>
            </a:r>
            <a:r>
              <a:rPr lang="en-US" altLang="zh-CN" sz="2000" b="0" i="0" dirty="0" err="1">
                <a:solidFill>
                  <a:srgbClr val="1A1D28"/>
                </a:solidFill>
                <a:effectLst/>
                <a:latin typeface="hurme_no2-webfont"/>
              </a:rPr>
              <a:t>TreeSet</a:t>
            </a:r>
            <a:r>
              <a:rPr lang="en-US" altLang="zh-CN" sz="2000" b="0" i="0" dirty="0">
                <a:solidFill>
                  <a:srgbClr val="1A1D28"/>
                </a:solidFill>
                <a:effectLst/>
                <a:latin typeface="hurme_no2-webfont"/>
              </a:rPr>
              <a:t> has more features compared to a HashSet. It has methods like </a:t>
            </a:r>
            <a:r>
              <a:rPr lang="en-US" altLang="zh-CN" sz="2000" b="0" i="0" dirty="0" err="1">
                <a:solidFill>
                  <a:srgbClr val="1A1D28"/>
                </a:solidFill>
                <a:effectLst/>
                <a:latin typeface="hurme_no2-webfont"/>
              </a:rPr>
              <a:t>pollFirst</a:t>
            </a:r>
            <a:r>
              <a:rPr lang="en-US" altLang="zh-CN" sz="2000" b="0" i="0" dirty="0">
                <a:solidFill>
                  <a:srgbClr val="1A1D28"/>
                </a:solidFill>
                <a:effectLst/>
                <a:latin typeface="hurme_no2-webfont"/>
              </a:rPr>
              <a:t>(), </a:t>
            </a:r>
            <a:r>
              <a:rPr lang="en-US" altLang="zh-CN" sz="2000" b="0" i="0" dirty="0" err="1">
                <a:solidFill>
                  <a:srgbClr val="1A1D28"/>
                </a:solidFill>
                <a:effectLst/>
                <a:latin typeface="hurme_no2-webfont"/>
              </a:rPr>
              <a:t>pollLast</a:t>
            </a:r>
            <a:r>
              <a:rPr lang="en-US" altLang="zh-CN" sz="2000" b="0" i="0" dirty="0">
                <a:solidFill>
                  <a:srgbClr val="1A1D28"/>
                </a:solidFill>
                <a:effectLst/>
                <a:latin typeface="hurme_no2-webfont"/>
              </a:rPr>
              <a:t>(), first(), last(), ceiling(), lower() etc.</a:t>
            </a:r>
            <a:br>
              <a:rPr lang="en-US" altLang="zh-CN" sz="2000" dirty="0"/>
            </a:br>
            <a:r>
              <a:rPr lang="en-US" altLang="zh-CN" sz="2000" b="0" i="0" dirty="0">
                <a:solidFill>
                  <a:srgbClr val="1A1D28"/>
                </a:solidFill>
                <a:effectLst/>
                <a:latin typeface="hurme_no2-webfont"/>
              </a:rPr>
              <a:t>Element Comparison: A HashSet uses equals() method for comparison. A </a:t>
            </a:r>
            <a:r>
              <a:rPr lang="en-US" altLang="zh-CN" sz="2000" b="0" i="0" dirty="0" err="1">
                <a:solidFill>
                  <a:srgbClr val="1A1D28"/>
                </a:solidFill>
                <a:effectLst/>
                <a:latin typeface="hurme_no2-webfont"/>
              </a:rPr>
              <a:t>TreeSet</a:t>
            </a:r>
            <a:r>
              <a:rPr lang="en-US" altLang="zh-CN" sz="2000" b="0" i="0" dirty="0">
                <a:solidFill>
                  <a:srgbClr val="1A1D28"/>
                </a:solidFill>
                <a:effectLst/>
                <a:latin typeface="hurme_no2-webfont"/>
              </a:rPr>
              <a:t> uses </a:t>
            </a:r>
            <a:r>
              <a:rPr lang="en-US" altLang="zh-CN" sz="2000" b="0" i="0" dirty="0" err="1">
                <a:solidFill>
                  <a:srgbClr val="1A1D28"/>
                </a:solidFill>
                <a:effectLst/>
                <a:latin typeface="hurme_no2-webfont"/>
              </a:rPr>
              <a:t>compareTo</a:t>
            </a:r>
            <a:r>
              <a:rPr lang="en-US" altLang="zh-CN" sz="2000" b="0" i="0" dirty="0">
                <a:solidFill>
                  <a:srgbClr val="1A1D28"/>
                </a:solidFill>
                <a:effectLst/>
                <a:latin typeface="hurme_no2-webfont"/>
              </a:rPr>
              <a:t>() method for comparison to maintain ordering of elements.</a:t>
            </a:r>
            <a:endParaRPr lang="zh-CN" altLang="en-US" sz="20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9637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6. In Java, how will you decide when to use a List, Set or a </a:t>
            </a:r>
            <a:r>
              <a:rPr lang="en-US" altLang="zh-CN" sz="3200" dirty="0" err="1"/>
              <a:t>Mapcollection</a:t>
            </a:r>
            <a:r>
              <a:rPr lang="en-US" altLang="zh-CN" sz="3200" dirty="0"/>
              <a: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06059"/>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621654" y="1546267"/>
            <a:ext cx="8948692" cy="4893647"/>
          </a:xfrm>
          <a:prstGeom prst="rect">
            <a:avLst/>
          </a:prstGeom>
          <a:noFill/>
        </p:spPr>
        <p:txBody>
          <a:bodyPr wrap="square">
            <a:spAutoFit/>
          </a:bodyPr>
          <a:lstStyle/>
          <a:p>
            <a:r>
              <a:rPr lang="en-US" altLang="zh-CN" sz="2400" b="0" i="0" dirty="0">
                <a:solidFill>
                  <a:srgbClr val="1A1D28"/>
                </a:solidFill>
                <a:effectLst/>
                <a:latin typeface="hurme_no2-webfont"/>
              </a:rPr>
              <a:t>If we want a Collection that does not store duplicate values, then we use a Set based collection.</a:t>
            </a:r>
            <a:br>
              <a:rPr lang="en-US" altLang="zh-CN" sz="2400" dirty="0"/>
            </a:br>
            <a:r>
              <a:rPr lang="en-US" altLang="zh-CN" sz="2400" b="0" i="0" dirty="0">
                <a:solidFill>
                  <a:srgbClr val="1A1D28"/>
                </a:solidFill>
                <a:effectLst/>
                <a:latin typeface="hurme_no2-webfont"/>
              </a:rPr>
              <a:t>If we want to frequently access elements operations based on an index value then we use a List based collection. E.g. </a:t>
            </a:r>
            <a:r>
              <a:rPr lang="en-US" altLang="zh-CN" sz="2400" b="0" i="0" dirty="0" err="1">
                <a:solidFill>
                  <a:srgbClr val="1A1D28"/>
                </a:solidFill>
                <a:effectLst/>
                <a:latin typeface="hurme_no2-webfont"/>
              </a:rPr>
              <a:t>ArrayList</a:t>
            </a:r>
            <a:br>
              <a:rPr lang="en-US" altLang="zh-CN" sz="2400" dirty="0"/>
            </a:br>
            <a:br>
              <a:rPr lang="en-US" altLang="zh-CN" sz="2400" dirty="0"/>
            </a:br>
            <a:r>
              <a:rPr lang="en-US" altLang="zh-CN" sz="2400" b="0" i="0" dirty="0">
                <a:solidFill>
                  <a:srgbClr val="1A1D28"/>
                </a:solidFill>
                <a:effectLst/>
                <a:latin typeface="hurme_no2-webfont"/>
              </a:rPr>
              <a:t>If we want to maintain the insertion order of elements in a collection then we use a List based collection.</a:t>
            </a:r>
            <a:br>
              <a:rPr lang="en-US" altLang="zh-CN" sz="2400" dirty="0"/>
            </a:br>
            <a:br>
              <a:rPr lang="en-US" altLang="zh-CN" sz="2400" dirty="0"/>
            </a:br>
            <a:r>
              <a:rPr lang="en-US" altLang="zh-CN" sz="2400" b="0" i="0" dirty="0">
                <a:solidFill>
                  <a:srgbClr val="1A1D28"/>
                </a:solidFill>
                <a:effectLst/>
                <a:latin typeface="hurme_no2-webfont"/>
              </a:rPr>
              <a:t>For fast search operation based on a key, value pair, we use a HashMap based collection.</a:t>
            </a:r>
            <a:br>
              <a:rPr lang="en-US" altLang="zh-CN" sz="2400" dirty="0"/>
            </a:br>
            <a:br>
              <a:rPr lang="en-US" altLang="zh-CN" sz="2400" dirty="0"/>
            </a:br>
            <a:r>
              <a:rPr lang="en-US" altLang="zh-CN" sz="2400" b="0" i="0" dirty="0">
                <a:solidFill>
                  <a:srgbClr val="1A1D28"/>
                </a:solidFill>
                <a:effectLst/>
                <a:latin typeface="hurme_no2-webfont"/>
              </a:rPr>
              <a:t>If we want to maintain the elements in a sorted order, then we use a </a:t>
            </a:r>
            <a:r>
              <a:rPr lang="en-US" altLang="zh-CN" sz="2400" b="0" i="0" dirty="0" err="1">
                <a:solidFill>
                  <a:srgbClr val="1A1D28"/>
                </a:solidFill>
                <a:effectLst/>
                <a:latin typeface="hurme_no2-webfont"/>
              </a:rPr>
              <a:t>TreeSet</a:t>
            </a:r>
            <a:r>
              <a:rPr lang="en-US" altLang="zh-CN" sz="2400" b="0" i="0" dirty="0">
                <a:solidFill>
                  <a:srgbClr val="1A1D28"/>
                </a:solidFill>
                <a:effectLst/>
                <a:latin typeface="hurme_no2-webfont"/>
              </a:rPr>
              <a:t> based collection.</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41010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7. What are the differences between a HashMap and a </a:t>
            </a:r>
            <a:r>
              <a:rPr lang="en-US" altLang="zh-CN" sz="3200" dirty="0" err="1"/>
              <a:t>Hashtable</a:t>
            </a:r>
            <a:r>
              <a:rPr lang="en-US" altLang="zh-CN" sz="3200" dirty="0"/>
              <a:t> </a:t>
            </a:r>
            <a:r>
              <a:rPr lang="en-US" altLang="zh-CN" sz="3200" dirty="0" err="1"/>
              <a:t>inJava</a:t>
            </a:r>
            <a:r>
              <a:rPr lang="en-US" altLang="zh-CN" sz="3200" dirty="0"/>
              <a: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171388" y="1625863"/>
            <a:ext cx="10055412" cy="4801314"/>
          </a:xfrm>
          <a:prstGeom prst="rect">
            <a:avLst/>
          </a:prstGeom>
          <a:noFill/>
        </p:spPr>
        <p:txBody>
          <a:bodyPr wrap="square">
            <a:spAutoFit/>
          </a:bodyPr>
          <a:lstStyle/>
          <a:p>
            <a:r>
              <a:rPr lang="en-US" altLang="zh-CN" b="0" i="0" dirty="0">
                <a:solidFill>
                  <a:srgbClr val="1A1D28"/>
                </a:solidFill>
                <a:effectLst/>
                <a:latin typeface="hurme_no2-webfont"/>
              </a:rPr>
              <a:t>Main differences between a HashMap and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are:</a:t>
            </a:r>
            <a:br>
              <a:rPr lang="en-US" altLang="zh-CN" dirty="0"/>
            </a:br>
            <a:r>
              <a:rPr lang="en-US" altLang="zh-CN" b="0" i="0" dirty="0">
                <a:solidFill>
                  <a:srgbClr val="1A1D28"/>
                </a:solidFill>
                <a:effectLst/>
                <a:latin typeface="hurme_no2-webfont"/>
              </a:rPr>
              <a:t>Synchronization: HashMap is not a synchronized collection. If it is used in multi-thread environment, it may not provide thread safety.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is a synchronized collection. Not more than one thread can access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at a given moment of time. The thread that works on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acquires a lock on it and it makes other threads wait till its work is completed.</a:t>
            </a:r>
            <a:br>
              <a:rPr lang="en-US" altLang="zh-CN" dirty="0"/>
            </a:br>
            <a:r>
              <a:rPr lang="en-US" altLang="zh-CN" b="0" i="0" dirty="0">
                <a:solidFill>
                  <a:srgbClr val="1A1D28"/>
                </a:solidFill>
                <a:effectLst/>
                <a:latin typeface="hurme_no2-webfont"/>
              </a:rPr>
              <a:t>Null values: A HashMap allows only one null key and any number of null values.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does not allow null keys and null values.</a:t>
            </a:r>
            <a:br>
              <a:rPr lang="en-US" altLang="zh-CN" dirty="0"/>
            </a:br>
            <a:r>
              <a:rPr lang="en-US" altLang="zh-CN" b="0" i="0" dirty="0">
                <a:solidFill>
                  <a:srgbClr val="1A1D28"/>
                </a:solidFill>
                <a:effectLst/>
                <a:latin typeface="hurme_no2-webfont"/>
              </a:rPr>
              <a:t>Ordering: A HashMap implementation by </a:t>
            </a:r>
            <a:r>
              <a:rPr lang="en-US" altLang="zh-CN" b="0" i="0" dirty="0" err="1">
                <a:solidFill>
                  <a:srgbClr val="1A1D28"/>
                </a:solidFill>
                <a:effectLst/>
                <a:latin typeface="hurme_no2-webfont"/>
              </a:rPr>
              <a:t>LinkedHashMap</a:t>
            </a:r>
            <a:r>
              <a:rPr lang="en-US" altLang="zh-CN" b="0" i="0" dirty="0">
                <a:solidFill>
                  <a:srgbClr val="1A1D28"/>
                </a:solidFill>
                <a:effectLst/>
                <a:latin typeface="hurme_no2-webfont"/>
              </a:rPr>
              <a:t> maintains the insertion order of elements. A </a:t>
            </a:r>
            <a:r>
              <a:rPr lang="en-US" altLang="zh-CN" b="0" i="0" dirty="0" err="1">
                <a:solidFill>
                  <a:srgbClr val="1A1D28"/>
                </a:solidFill>
                <a:effectLst/>
                <a:latin typeface="hurme_no2-webfont"/>
              </a:rPr>
              <a:t>TreeMap</a:t>
            </a:r>
            <a:r>
              <a:rPr lang="en-US" altLang="zh-CN" b="0" i="0" dirty="0">
                <a:solidFill>
                  <a:srgbClr val="1A1D28"/>
                </a:solidFill>
                <a:effectLst/>
                <a:latin typeface="hurme_no2-webfont"/>
              </a:rPr>
              <a:t> sorts the mappings based on the ascending order of keys. On the other hand,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does not provide guarantee of any kind of order of elements. It does not maintain the mappings of key values in any specific order.</a:t>
            </a:r>
            <a:br>
              <a:rPr lang="en-US" altLang="zh-CN" dirty="0"/>
            </a:br>
            <a:r>
              <a:rPr lang="en-US" altLang="zh-CN" b="0" i="0" dirty="0">
                <a:solidFill>
                  <a:srgbClr val="1A1D28"/>
                </a:solidFill>
                <a:effectLst/>
                <a:latin typeface="hurme_no2-webfont"/>
              </a:rPr>
              <a:t>Legacy: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was not the initial part of collection framework in Java. It has been made a collection framework member, after being retrofitted to implement the Map interface. A HashMap implements Map interface and is a part of collection framework since the beginning.</a:t>
            </a:r>
            <a:br>
              <a:rPr lang="en-US" altLang="zh-CN" dirty="0"/>
            </a:br>
            <a:r>
              <a:rPr lang="en-US" altLang="zh-CN" b="0" i="0" dirty="0">
                <a:solidFill>
                  <a:srgbClr val="1A1D28"/>
                </a:solidFill>
                <a:effectLst/>
                <a:latin typeface="hurme_no2-webfont"/>
              </a:rPr>
              <a:t>Iterator: The Iterator of HashMap is a fail-fast and it throws </a:t>
            </a:r>
            <a:r>
              <a:rPr lang="en-US" altLang="zh-CN" b="0" i="0" dirty="0" err="1">
                <a:solidFill>
                  <a:srgbClr val="1A1D28"/>
                </a:solidFill>
                <a:effectLst/>
                <a:latin typeface="hurme_no2-webfont"/>
              </a:rPr>
              <a:t>ConcurrentModificationException</a:t>
            </a:r>
            <a:r>
              <a:rPr lang="en-US" altLang="zh-CN" b="0" i="0" dirty="0">
                <a:solidFill>
                  <a:srgbClr val="1A1D28"/>
                </a:solidFill>
                <a:effectLst/>
                <a:latin typeface="hurme_no2-webfont"/>
              </a:rPr>
              <a:t> if any other Thread modifies the map by inserting or removing any element except iterator's own remove() method.</a:t>
            </a:r>
            <a:br>
              <a:rPr lang="en-US" altLang="zh-CN" dirty="0"/>
            </a:br>
            <a:r>
              <a:rPr lang="en-US" altLang="zh-CN" b="0" i="0" dirty="0">
                <a:solidFill>
                  <a:srgbClr val="1A1D28"/>
                </a:solidFill>
                <a:effectLst/>
                <a:latin typeface="hurme_no2-webfont"/>
              </a:rPr>
              <a:t>Enumerator of the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is not fail-fast.</a:t>
            </a:r>
            <a:endParaRPr lang="zh-CN" altLang="en-US"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75652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2023/2/20</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8. What are the differences between a HashMap and a </a:t>
            </a:r>
            <a:r>
              <a:rPr lang="en-US" altLang="zh-CN" sz="3200" dirty="0" err="1"/>
              <a:t>TreeMap</a:t>
            </a:r>
            <a:r>
              <a:rPr lang="en-US" altLang="zh-CN" sz="3200" dirty="0"/>
              <a: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97183"/>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525929" y="1375166"/>
            <a:ext cx="11140141" cy="4524315"/>
          </a:xfrm>
          <a:prstGeom prst="rect">
            <a:avLst/>
          </a:prstGeom>
          <a:noFill/>
        </p:spPr>
        <p:txBody>
          <a:bodyPr wrap="square">
            <a:spAutoFit/>
          </a:bodyPr>
          <a:lstStyle/>
          <a:p>
            <a:r>
              <a:rPr lang="en-US" altLang="zh-CN" b="0" i="0" dirty="0">
                <a:solidFill>
                  <a:srgbClr val="1A1D28"/>
                </a:solidFill>
                <a:effectLst/>
                <a:latin typeface="hurme_no2-webfont"/>
              </a:rPr>
              <a:t>Main differences between a HashMap and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are:</a:t>
            </a:r>
            <a:br>
              <a:rPr lang="en-US" altLang="zh-CN" dirty="0"/>
            </a:br>
            <a:r>
              <a:rPr lang="en-US" altLang="zh-CN" b="0" i="0" dirty="0">
                <a:solidFill>
                  <a:srgbClr val="1A1D28"/>
                </a:solidFill>
                <a:effectLst/>
                <a:latin typeface="hurme_no2-webfont"/>
              </a:rPr>
              <a:t>Synchronization: HashMap is not a synchronized collection. If it is used in multi-thread environment, it may not provide thread safety.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is a synchronized collection. Not more than one thread can access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at a given moment of time. The thread that works on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acquires a lock on it and it makes other threads wait till its work is completed.</a:t>
            </a:r>
            <a:br>
              <a:rPr lang="en-US" altLang="zh-CN" dirty="0"/>
            </a:br>
            <a:r>
              <a:rPr lang="en-US" altLang="zh-CN" b="0" i="0" dirty="0">
                <a:solidFill>
                  <a:srgbClr val="1A1D28"/>
                </a:solidFill>
                <a:effectLst/>
                <a:latin typeface="hurme_no2-webfont"/>
              </a:rPr>
              <a:t>Null values: A HashMap allows only one null key and any number of null values.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does not allow null keys and null values.</a:t>
            </a:r>
            <a:br>
              <a:rPr lang="en-US" altLang="zh-CN" dirty="0"/>
            </a:br>
            <a:r>
              <a:rPr lang="en-US" altLang="zh-CN" b="0" i="0" dirty="0">
                <a:solidFill>
                  <a:srgbClr val="1A1D28"/>
                </a:solidFill>
                <a:effectLst/>
                <a:latin typeface="hurme_no2-webfont"/>
              </a:rPr>
              <a:t>Ordering: A HashMap implementation by </a:t>
            </a:r>
            <a:r>
              <a:rPr lang="en-US" altLang="zh-CN" b="0" i="0" dirty="0" err="1">
                <a:solidFill>
                  <a:srgbClr val="1A1D28"/>
                </a:solidFill>
                <a:effectLst/>
                <a:latin typeface="hurme_no2-webfont"/>
              </a:rPr>
              <a:t>LinkedHashMap</a:t>
            </a:r>
            <a:r>
              <a:rPr lang="en-US" altLang="zh-CN" b="0" i="0" dirty="0">
                <a:solidFill>
                  <a:srgbClr val="1A1D28"/>
                </a:solidFill>
                <a:effectLst/>
                <a:latin typeface="hurme_no2-webfont"/>
              </a:rPr>
              <a:t> maintains the insertion order of elements. A </a:t>
            </a:r>
            <a:r>
              <a:rPr lang="en-US" altLang="zh-CN" b="0" i="0" dirty="0" err="1">
                <a:solidFill>
                  <a:srgbClr val="1A1D28"/>
                </a:solidFill>
                <a:effectLst/>
                <a:latin typeface="hurme_no2-webfont"/>
              </a:rPr>
              <a:t>TreeMap</a:t>
            </a:r>
            <a:r>
              <a:rPr lang="en-US" altLang="zh-CN" b="0" i="0" dirty="0">
                <a:solidFill>
                  <a:srgbClr val="1A1D28"/>
                </a:solidFill>
                <a:effectLst/>
                <a:latin typeface="hurme_no2-webfont"/>
              </a:rPr>
              <a:t> sorts the mappings based on the ascending order of keys. On the other hand, a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does not provide guarantee of any kind of order of elements. It does not maintain the mappings of key values in any specific order.</a:t>
            </a:r>
            <a:br>
              <a:rPr lang="en-US" altLang="zh-CN" dirty="0"/>
            </a:br>
            <a:r>
              <a:rPr lang="en-US" altLang="zh-CN" b="0" i="0" dirty="0">
                <a:solidFill>
                  <a:srgbClr val="1A1D28"/>
                </a:solidFill>
                <a:effectLst/>
                <a:latin typeface="hurme_no2-webfont"/>
              </a:rPr>
              <a:t>Legacy: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was not the initial part of collection framework in Java. It has been made a collection framework member, after being retrofitted to implement the Map interface. A HashMap implements Map interface and is a part of collection framework since the beginning.</a:t>
            </a:r>
            <a:br>
              <a:rPr lang="en-US" altLang="zh-CN" dirty="0"/>
            </a:br>
            <a:r>
              <a:rPr lang="en-US" altLang="zh-CN" b="0" i="0" dirty="0">
                <a:solidFill>
                  <a:srgbClr val="1A1D28"/>
                </a:solidFill>
                <a:effectLst/>
                <a:latin typeface="hurme_no2-webfont"/>
              </a:rPr>
              <a:t>Iterator: The Iterator of HashMap is a fail-fast and it throws </a:t>
            </a:r>
            <a:r>
              <a:rPr lang="en-US" altLang="zh-CN" b="0" i="0" dirty="0" err="1">
                <a:solidFill>
                  <a:srgbClr val="1A1D28"/>
                </a:solidFill>
                <a:effectLst/>
                <a:latin typeface="hurme_no2-webfont"/>
              </a:rPr>
              <a:t>ConcurrentModificationException</a:t>
            </a:r>
            <a:r>
              <a:rPr lang="en-US" altLang="zh-CN" b="0" i="0" dirty="0">
                <a:solidFill>
                  <a:srgbClr val="1A1D28"/>
                </a:solidFill>
                <a:effectLst/>
                <a:latin typeface="hurme_no2-webfont"/>
              </a:rPr>
              <a:t> if any other Thread modifies the map by inserting or removing any element except iterator‘s own remove() method.</a:t>
            </a:r>
            <a:br>
              <a:rPr lang="en-US" altLang="zh-CN" dirty="0"/>
            </a:br>
            <a:r>
              <a:rPr lang="en-US" altLang="zh-CN" b="0" i="0" dirty="0">
                <a:solidFill>
                  <a:srgbClr val="1A1D28"/>
                </a:solidFill>
                <a:effectLst/>
                <a:latin typeface="hurme_no2-webfont"/>
              </a:rPr>
              <a:t>Enumerator of the </a:t>
            </a:r>
            <a:r>
              <a:rPr lang="en-US" altLang="zh-CN" b="0" i="0" dirty="0" err="1">
                <a:solidFill>
                  <a:srgbClr val="1A1D28"/>
                </a:solidFill>
                <a:effectLst/>
                <a:latin typeface="hurme_no2-webfont"/>
              </a:rPr>
              <a:t>Hashtable</a:t>
            </a:r>
            <a:r>
              <a:rPr lang="en-US" altLang="zh-CN" b="0" i="0" dirty="0">
                <a:solidFill>
                  <a:srgbClr val="1A1D28"/>
                </a:solidFill>
                <a:effectLst/>
                <a:latin typeface="hurme_no2-webfont"/>
              </a:rPr>
              <a:t> is not fail-fast.</a:t>
            </a:r>
            <a:endParaRPr lang="zh-CN" altLang="en-US"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8783597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{E35FB42B-0A7D-4864-988D-1490733221D2}tf56160789_win32</Template>
  <TotalTime>86</TotalTime>
  <Words>2049</Words>
  <Application>Microsoft Office PowerPoint</Application>
  <PresentationFormat>宽屏</PresentationFormat>
  <Paragraphs>47</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hurme_no2-webfont</vt:lpstr>
      <vt:lpstr>Microsoft YaHei UI</vt:lpstr>
      <vt:lpstr>新宋体</vt:lpstr>
      <vt:lpstr>Arial</vt:lpstr>
      <vt:lpstr>Calibri</vt:lpstr>
      <vt:lpstr>Franklin Gothic Book</vt:lpstr>
      <vt:lpstr>Source Sans Pro</vt:lpstr>
      <vt:lpstr>Verdana</vt:lpstr>
      <vt:lpstr>1_RetrospectVTI</vt:lpstr>
      <vt:lpstr>Day10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Questions</dc:title>
  <dc:creator>Connie</dc:creator>
  <cp:lastModifiedBy>Connie</cp:lastModifiedBy>
  <cp:revision>7</cp:revision>
  <dcterms:created xsi:type="dcterms:W3CDTF">2023-02-08T21:18:15Z</dcterms:created>
  <dcterms:modified xsi:type="dcterms:W3CDTF">2023-02-20T21:29:13Z</dcterms:modified>
</cp:coreProperties>
</file>