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handoutMasterIdLst>
    <p:handoutMasterId r:id="rId16"/>
  </p:handout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0" d="100"/>
          <a:sy n="80" d="100"/>
        </p:scale>
        <p:origin x="69" y="129"/>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2023/2/8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2023/2/8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2023/2/8</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2023/2/8</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2023/2/8</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2023/2/8</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2023/2/8</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2023/2/8</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2023/2/8</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2023/2/8</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2023/2/8</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2023/2/8</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2023/2/8</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2023/2/8</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12 Questions</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Le Cai</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9.	Can we write main method as public void static instead of public static void?</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32750"/>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1645524"/>
            <a:ext cx="9410758" cy="2677656"/>
          </a:xfrm>
          <a:prstGeom prst="rect">
            <a:avLst/>
          </a:prstGeom>
          <a:noFill/>
        </p:spPr>
        <p:txBody>
          <a:bodyPr wrap="square">
            <a:spAutoFit/>
          </a:bodyPr>
          <a:lstStyle/>
          <a:p>
            <a:pPr algn="l" rtl="0"/>
            <a:r>
              <a:rPr lang="en-US" altLang="zh-CN" sz="2800" b="1" i="0" dirty="0">
                <a:solidFill>
                  <a:srgbClr val="202124"/>
                </a:solidFill>
                <a:effectLst/>
                <a:latin typeface="Roboto" panose="02000000000000000000" pitchFamily="2" charset="0"/>
              </a:rPr>
              <a:t>Yes, we can change the order of public static void main() to static public void main()</a:t>
            </a:r>
            <a:r>
              <a:rPr lang="en-US" altLang="zh-CN" sz="2800" b="0" i="0" dirty="0">
                <a:solidFill>
                  <a:srgbClr val="202124"/>
                </a:solidFill>
                <a:effectLst/>
                <a:latin typeface="Roboto" panose="02000000000000000000" pitchFamily="2" charset="0"/>
              </a:rPr>
              <a:t> in Java, the compiler doesn't throw any compile-time or runtime error. In Java, we can declare access modifiers in any order, the method name comes last, the return type comes second to last and then after it's our choice.</a:t>
            </a:r>
            <a:endParaRPr lang="en-US" altLang="zh-CN" sz="2800" b="0" i="0" dirty="0">
              <a:solidFill>
                <a:srgbClr val="282829"/>
              </a:solidFill>
              <a:effectLst/>
              <a:latin typeface="-apple-system"/>
            </a:endParaRPr>
          </a:p>
        </p:txBody>
      </p:sp>
    </p:spTree>
    <p:extLst>
      <p:ext uri="{BB962C8B-B14F-4D97-AF65-F5344CB8AC3E}">
        <p14:creationId xmlns:p14="http://schemas.microsoft.com/office/powerpoint/2010/main" val="177647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000" dirty="0"/>
              <a:t>10.	In Java, if we do not specify any value for local variables, then what will be the default value of the local variables?</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954295"/>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2458320"/>
            <a:ext cx="9410758" cy="1815882"/>
          </a:xfrm>
          <a:prstGeom prst="rect">
            <a:avLst/>
          </a:prstGeom>
          <a:noFill/>
        </p:spPr>
        <p:txBody>
          <a:bodyPr wrap="square">
            <a:spAutoFit/>
          </a:bodyPr>
          <a:lstStyle/>
          <a:p>
            <a:pPr algn="l" rtl="0"/>
            <a:r>
              <a:rPr lang="en-US" altLang="zh-CN" sz="2800" b="1" i="0" dirty="0">
                <a:solidFill>
                  <a:srgbClr val="202124"/>
                </a:solidFill>
                <a:effectLst/>
                <a:latin typeface="Roboto" panose="02000000000000000000" pitchFamily="2" charset="0"/>
              </a:rPr>
              <a:t>The local variables do not have any default values in Java</a:t>
            </a:r>
            <a:r>
              <a:rPr lang="en-US" altLang="zh-CN" sz="2800" b="0" i="0" dirty="0">
                <a:solidFill>
                  <a:srgbClr val="202124"/>
                </a:solidFill>
                <a:effectLst/>
                <a:latin typeface="Roboto" panose="02000000000000000000" pitchFamily="2" charset="0"/>
              </a:rPr>
              <a:t>. This means that they can be declared and assigned a value before the variables are used for the first time, otherwise, the compiler throws an error.</a:t>
            </a:r>
            <a:endParaRPr lang="en-US" altLang="zh-CN" sz="2800" b="0" i="0" dirty="0">
              <a:solidFill>
                <a:srgbClr val="282829"/>
              </a:solidFill>
              <a:effectLst/>
              <a:latin typeface="-apple-system"/>
            </a:endParaRPr>
          </a:p>
        </p:txBody>
      </p:sp>
    </p:spTree>
    <p:extLst>
      <p:ext uri="{BB962C8B-B14F-4D97-AF65-F5344CB8AC3E}">
        <p14:creationId xmlns:p14="http://schemas.microsoft.com/office/powerpoint/2010/main" val="43046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000" dirty="0"/>
              <a:t>11.	Let say, we run a java class without passing any arguments. What will be the value of String array of arguments in Main method?</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954295"/>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2458320"/>
            <a:ext cx="9410758" cy="954107"/>
          </a:xfrm>
          <a:prstGeom prst="rect">
            <a:avLst/>
          </a:prstGeom>
          <a:noFill/>
        </p:spPr>
        <p:txBody>
          <a:bodyPr wrap="square">
            <a:spAutoFit/>
          </a:bodyPr>
          <a:lstStyle/>
          <a:p>
            <a:pPr algn="l" rtl="0"/>
            <a:r>
              <a:rPr lang="en-US" altLang="zh-CN" sz="2800" b="0" i="0" u="none" strike="noStrike" dirty="0">
                <a:effectLst/>
                <a:latin typeface="hurme_no2-webfont"/>
              </a:rPr>
              <a:t>By default, the value of String array of arguments is empty in Java. It is not null.</a:t>
            </a:r>
            <a:endParaRPr lang="en-US" altLang="zh-CN" sz="2800" b="0" i="0" dirty="0">
              <a:solidFill>
                <a:srgbClr val="282829"/>
              </a:solidFill>
              <a:effectLst/>
              <a:latin typeface="-apple-system"/>
            </a:endParaRPr>
          </a:p>
        </p:txBody>
      </p:sp>
    </p:spTree>
    <p:extLst>
      <p:ext uri="{BB962C8B-B14F-4D97-AF65-F5344CB8AC3E}">
        <p14:creationId xmlns:p14="http://schemas.microsoft.com/office/powerpoint/2010/main" val="96419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000" dirty="0"/>
              <a:t>12.	What is the difference between byte and char data types in Java?</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553873"/>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504174" y="1799753"/>
            <a:ext cx="9410758" cy="4401205"/>
          </a:xfrm>
          <a:prstGeom prst="rect">
            <a:avLst/>
          </a:prstGeom>
          <a:noFill/>
        </p:spPr>
        <p:txBody>
          <a:bodyPr wrap="square">
            <a:spAutoFit/>
          </a:bodyPr>
          <a:lstStyle/>
          <a:p>
            <a:pPr algn="l" rtl="0"/>
            <a:r>
              <a:rPr lang="en-US" altLang="zh-CN" sz="2800" b="0" i="0" dirty="0">
                <a:solidFill>
                  <a:srgbClr val="1A1D28"/>
                </a:solidFill>
                <a:effectLst/>
                <a:latin typeface="hurme_no2-webfont"/>
              </a:rPr>
              <a:t>Both byte and char are numeric data types in Java. They are used to represent numbers in a specific range.</a:t>
            </a:r>
            <a:br>
              <a:rPr lang="en-US" altLang="zh-CN" sz="2800" dirty="0"/>
            </a:br>
            <a:br>
              <a:rPr lang="en-US" altLang="zh-CN" sz="2800" dirty="0"/>
            </a:br>
            <a:r>
              <a:rPr lang="en-US" altLang="zh-CN" sz="2800" b="0" i="0" dirty="0">
                <a:solidFill>
                  <a:srgbClr val="1A1D28"/>
                </a:solidFill>
                <a:effectLst/>
                <a:latin typeface="hurme_no2-webfont"/>
              </a:rPr>
              <a:t>Major difference between them is that a byte can store raw binary data where as a char stores characters or text data.</a:t>
            </a:r>
            <a:br>
              <a:rPr lang="en-US" altLang="zh-CN" sz="2800" dirty="0"/>
            </a:br>
            <a:br>
              <a:rPr lang="en-US" altLang="zh-CN" sz="2800" dirty="0"/>
            </a:br>
            <a:r>
              <a:rPr lang="en-US" altLang="zh-CN" sz="2800" b="0" i="0" dirty="0">
                <a:solidFill>
                  <a:srgbClr val="1A1D28"/>
                </a:solidFill>
                <a:effectLst/>
                <a:latin typeface="hurme_no2-webfont"/>
              </a:rPr>
              <a:t>Usage of char is E.g. char </a:t>
            </a:r>
            <a:r>
              <a:rPr lang="en-US" altLang="zh-CN" sz="2800" b="0" i="0" dirty="0" err="1">
                <a:solidFill>
                  <a:srgbClr val="1A1D28"/>
                </a:solidFill>
                <a:effectLst/>
                <a:latin typeface="hurme_no2-webfont"/>
              </a:rPr>
              <a:t>ch</a:t>
            </a:r>
            <a:r>
              <a:rPr lang="en-US" altLang="zh-CN" sz="2800" b="0" i="0" dirty="0">
                <a:solidFill>
                  <a:srgbClr val="1A1D28"/>
                </a:solidFill>
                <a:effectLst/>
                <a:latin typeface="hurme_no2-webfont"/>
              </a:rPr>
              <a:t> = 'x'; Byte values range from -128 to 127.</a:t>
            </a:r>
            <a:br>
              <a:rPr lang="en-US" altLang="zh-CN" sz="2800" dirty="0"/>
            </a:br>
            <a:r>
              <a:rPr lang="en-US" altLang="zh-CN" sz="2800" b="0" i="0" dirty="0">
                <a:solidFill>
                  <a:srgbClr val="1A1D28"/>
                </a:solidFill>
                <a:effectLst/>
                <a:latin typeface="hurme_no2-webfont"/>
              </a:rPr>
              <a:t>A byte is made of 8 bits. But a char is made of 16 bits. So it is equivalent to 2 bytes.</a:t>
            </a:r>
            <a:endParaRPr lang="en-US" altLang="zh-CN" sz="2800" b="0" i="0" dirty="0">
              <a:solidFill>
                <a:srgbClr val="282829"/>
              </a:solidFill>
              <a:effectLst/>
              <a:latin typeface="-apple-system"/>
            </a:endParaRPr>
          </a:p>
        </p:txBody>
      </p:sp>
    </p:spTree>
    <p:extLst>
      <p:ext uri="{BB962C8B-B14F-4D97-AF65-F5344CB8AC3E}">
        <p14:creationId xmlns:p14="http://schemas.microsoft.com/office/powerpoint/2010/main" val="306126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a:t>1.	What is the difference between JDK and JRE?</a:t>
            </a:r>
            <a:endParaRPr lang="zh-CN" altLang="en-US" sz="3200" dirty="0"/>
          </a:p>
        </p:txBody>
      </p:sp>
      <p:pic>
        <p:nvPicPr>
          <p:cNvPr id="9" name="图片 8">
            <a:extLst>
              <a:ext uri="{FF2B5EF4-FFF2-40B4-BE49-F238E27FC236}">
                <a16:creationId xmlns:a16="http://schemas.microsoft.com/office/drawing/2014/main" id="{8B053F3C-CB35-12C4-EE10-C1685F32673D}"/>
              </a:ext>
            </a:extLst>
          </p:cNvPr>
          <p:cNvPicPr>
            <a:picLocks noChangeAspect="1"/>
          </p:cNvPicPr>
          <p:nvPr/>
        </p:nvPicPr>
        <p:blipFill>
          <a:blip r:embed="rId2"/>
          <a:stretch>
            <a:fillRect/>
          </a:stretch>
        </p:blipFill>
        <p:spPr>
          <a:xfrm>
            <a:off x="1116310" y="1286291"/>
            <a:ext cx="4704773" cy="4101030"/>
          </a:xfrm>
          <a:prstGeom prst="rect">
            <a:avLst/>
          </a:prstGeom>
        </p:spPr>
      </p:pic>
      <p:pic>
        <p:nvPicPr>
          <p:cNvPr id="10" name="图片 9">
            <a:extLst>
              <a:ext uri="{FF2B5EF4-FFF2-40B4-BE49-F238E27FC236}">
                <a16:creationId xmlns:a16="http://schemas.microsoft.com/office/drawing/2014/main" id="{7BC3AEF3-A6C8-5F1B-1BF3-48CE0C6676BD}"/>
              </a:ext>
            </a:extLst>
          </p:cNvPr>
          <p:cNvPicPr>
            <a:picLocks noChangeAspect="1"/>
          </p:cNvPicPr>
          <p:nvPr/>
        </p:nvPicPr>
        <p:blipFill>
          <a:blip r:embed="rId3"/>
          <a:stretch>
            <a:fillRect/>
          </a:stretch>
        </p:blipFill>
        <p:spPr>
          <a:xfrm>
            <a:off x="6418269" y="1159040"/>
            <a:ext cx="4652173" cy="2741069"/>
          </a:xfrm>
          <a:prstGeom prst="rect">
            <a:avLst/>
          </a:prstGeom>
        </p:spPr>
      </p:pic>
      <p:pic>
        <p:nvPicPr>
          <p:cNvPr id="11" name="Picture 2" descr="JDK">
            <a:extLst>
              <a:ext uri="{FF2B5EF4-FFF2-40B4-BE49-F238E27FC236}">
                <a16:creationId xmlns:a16="http://schemas.microsoft.com/office/drawing/2014/main" id="{60141E9A-CCE4-D6E6-E426-4D99C97FA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827" y="3900109"/>
            <a:ext cx="4704773" cy="235238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5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2.	What is Java Virtual Machine (JVM)?</a:t>
            </a:r>
          </a:p>
          <a:p>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390621" y="2408518"/>
            <a:ext cx="9410758" cy="2308324"/>
          </a:xfrm>
          <a:prstGeom prst="rect">
            <a:avLst/>
          </a:prstGeom>
          <a:noFill/>
        </p:spPr>
        <p:txBody>
          <a:bodyPr wrap="square">
            <a:spAutoFit/>
          </a:bodyPr>
          <a:lstStyle/>
          <a:p>
            <a:pPr algn="just"/>
            <a:r>
              <a:rPr lang="en-US" altLang="zh-CN" sz="2400" b="1" i="0" dirty="0">
                <a:solidFill>
                  <a:srgbClr val="222222"/>
                </a:solidFill>
                <a:effectLst/>
                <a:latin typeface="Source Sans Pro" panose="020B0503030403020204" pitchFamily="34" charset="0"/>
              </a:rPr>
              <a:t>Java Virtual Machine (JVM)</a:t>
            </a:r>
            <a:r>
              <a:rPr lang="en-US" altLang="zh-CN" sz="2400" b="0" i="0" dirty="0">
                <a:solidFill>
                  <a:srgbClr val="222222"/>
                </a:solidFill>
                <a:effectLst/>
                <a:latin typeface="Source Sans Pro" panose="020B0503030403020204" pitchFamily="34" charset="0"/>
              </a:rPr>
              <a:t> is a engine that provides runtime environment to drive the Java Code or applications. It converts Java bytecode into machines language. JVM is a part of Java Runtime Environment (JRE). In other programming languages, the compiler produces machine code for a particular system. However, Java compiler produces code for a Virtual Machine known as Java Virtual Machine.</a:t>
            </a:r>
            <a:endParaRPr lang="zh-CN" altLang="en-US" sz="2400" dirty="0"/>
          </a:p>
        </p:txBody>
      </p:sp>
    </p:spTree>
    <p:extLst>
      <p:ext uri="{BB962C8B-B14F-4D97-AF65-F5344CB8AC3E}">
        <p14:creationId xmlns:p14="http://schemas.microsoft.com/office/powerpoint/2010/main" val="225425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3. What are the different types of memory areas allocated by JVM?</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8056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1645524"/>
            <a:ext cx="9410758" cy="4801314"/>
          </a:xfrm>
          <a:prstGeom prst="rect">
            <a:avLst/>
          </a:prstGeom>
          <a:noFill/>
        </p:spPr>
        <p:txBody>
          <a:bodyPr wrap="square">
            <a:spAutoFit/>
          </a:bodyPr>
          <a:lstStyle/>
          <a:p>
            <a:pPr algn="l"/>
            <a:r>
              <a:rPr lang="en-US" altLang="zh-CN" b="0" i="0" dirty="0">
                <a:solidFill>
                  <a:srgbClr val="000000"/>
                </a:solidFill>
                <a:effectLst/>
                <a:latin typeface="Verdana" panose="020B0604030504040204" pitchFamily="34" charset="0"/>
              </a:rPr>
              <a:t>Different functions can take different forms of memory structure. In JVM, the memory can be divided into 5 different parts:</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Class(Method) Area</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Heap</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Stack</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Program Counter Register</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Native Method Stack</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Class Loader:</a:t>
            </a:r>
          </a:p>
          <a:p>
            <a:pPr algn="l"/>
            <a:r>
              <a:rPr lang="en-US" altLang="zh-CN" b="0" i="0" dirty="0">
                <a:solidFill>
                  <a:srgbClr val="000000"/>
                </a:solidFill>
                <a:effectLst/>
                <a:latin typeface="Verdana" panose="020B0604030504040204" pitchFamily="34" charset="0"/>
              </a:rPr>
              <a:t>As a subsystem of JVM, the Class Loader is used to load class files and is principally responsible for the below activities.</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Loading</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Linking</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Initialization</a:t>
            </a:r>
          </a:p>
          <a:p>
            <a:pPr algn="l">
              <a:buFont typeface="Arial" panose="020B0604020202020204" pitchFamily="34" charset="0"/>
              <a:buChar char="•"/>
            </a:pPr>
            <a:r>
              <a:rPr lang="en-US" altLang="zh-CN" b="0" i="0" dirty="0">
                <a:solidFill>
                  <a:srgbClr val="000000"/>
                </a:solidFill>
                <a:effectLst/>
                <a:latin typeface="Verdana" panose="020B0604030504040204" pitchFamily="34" charset="0"/>
              </a:rPr>
              <a:t>Class(Method) Area:</a:t>
            </a:r>
          </a:p>
          <a:p>
            <a:pPr algn="l"/>
            <a:r>
              <a:rPr lang="en-US" altLang="zh-CN" b="0" i="0" dirty="0">
                <a:solidFill>
                  <a:srgbClr val="000000"/>
                </a:solidFill>
                <a:effectLst/>
                <a:latin typeface="Verdana" panose="020B0604030504040204" pitchFamily="34" charset="0"/>
              </a:rPr>
              <a:t>The class-level data of every class is stored by the Class(Method) Area. This class level data can be a runtime constant pool, field and method data, or the code for methods.</a:t>
            </a:r>
          </a:p>
        </p:txBody>
      </p:sp>
    </p:spTree>
    <p:extLst>
      <p:ext uri="{BB962C8B-B14F-4D97-AF65-F5344CB8AC3E}">
        <p14:creationId xmlns:p14="http://schemas.microsoft.com/office/powerpoint/2010/main" val="222630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4.	What is JIT compiler?</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171390"/>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1645524"/>
            <a:ext cx="9410758" cy="2677656"/>
          </a:xfrm>
          <a:prstGeom prst="rect">
            <a:avLst/>
          </a:prstGeom>
          <a:noFill/>
        </p:spPr>
        <p:txBody>
          <a:bodyPr wrap="square">
            <a:spAutoFit/>
          </a:bodyPr>
          <a:lstStyle/>
          <a:p>
            <a:pPr algn="l"/>
            <a:r>
              <a:rPr lang="en-US" altLang="zh-CN" sz="2400" b="0" i="0" dirty="0">
                <a:solidFill>
                  <a:srgbClr val="000000"/>
                </a:solidFill>
                <a:effectLst/>
                <a:latin typeface="Verdana" panose="020B0604030504040204" pitchFamily="34" charset="0"/>
              </a:rPr>
              <a:t>In computing, just-in-time (JIT) compilation (also dynamic translation or run-time compilations) is a way of executing computer code that involves compilation during execution of a program (at run time) rather than before execution. This may consist of source code translation but is more commonly bytecode translation to machine code, which is then executed directly.</a:t>
            </a:r>
          </a:p>
        </p:txBody>
      </p:sp>
    </p:spTree>
    <p:extLst>
      <p:ext uri="{BB962C8B-B14F-4D97-AF65-F5344CB8AC3E}">
        <p14:creationId xmlns:p14="http://schemas.microsoft.com/office/powerpoint/2010/main" val="42413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	How Java platform is different from other platforms?</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32750"/>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1645524"/>
            <a:ext cx="9410758" cy="3785652"/>
          </a:xfrm>
          <a:prstGeom prst="rect">
            <a:avLst/>
          </a:prstGeom>
          <a:noFill/>
        </p:spPr>
        <p:txBody>
          <a:bodyPr wrap="square">
            <a:spAutoFit/>
          </a:bodyPr>
          <a:lstStyle/>
          <a:p>
            <a:pPr algn="l" rtl="0"/>
            <a:r>
              <a:rPr lang="en-US" altLang="zh-CN" sz="2400" b="0" i="0" dirty="0">
                <a:solidFill>
                  <a:srgbClr val="282829"/>
                </a:solidFill>
                <a:effectLst/>
                <a:latin typeface="-apple-system"/>
              </a:rPr>
              <a:t>The three major differences between Java platform and most other platforms are:</a:t>
            </a:r>
          </a:p>
          <a:p>
            <a:pPr algn="l" rtl="0"/>
            <a:r>
              <a:rPr lang="en-US" altLang="zh-CN" sz="2400" b="0" i="0" dirty="0">
                <a:solidFill>
                  <a:srgbClr val="282829"/>
                </a:solidFill>
                <a:effectLst/>
                <a:latin typeface="-apple-system"/>
              </a:rPr>
              <a:t>• It is a software-based platform while others can be hardware based or hardware software platform.</a:t>
            </a:r>
          </a:p>
          <a:p>
            <a:pPr algn="l" rtl="0"/>
            <a:r>
              <a:rPr lang="en-US" altLang="zh-CN" sz="2400" b="0" i="0" dirty="0">
                <a:solidFill>
                  <a:srgbClr val="282829"/>
                </a:solidFill>
                <a:effectLst/>
                <a:latin typeface="-apple-system"/>
              </a:rPr>
              <a:t>•Java supports WORA (Write once run anywhere),which means it is platform independent, but many of other platforms does not provide such feature.</a:t>
            </a:r>
          </a:p>
          <a:p>
            <a:pPr algn="l" rtl="0"/>
            <a:r>
              <a:rPr lang="en-US" altLang="zh-CN" sz="2400" b="0" i="0" dirty="0">
                <a:solidFill>
                  <a:srgbClr val="282829"/>
                </a:solidFill>
                <a:effectLst/>
                <a:latin typeface="-apple-system"/>
              </a:rPr>
              <a:t>• The Java API enable users to write java program, which are converted to byte code by interpreter and then into machine language by complier, whereas other platform provide either complier or interpreter.</a:t>
            </a:r>
          </a:p>
        </p:txBody>
      </p:sp>
    </p:spTree>
    <p:extLst>
      <p:ext uri="{BB962C8B-B14F-4D97-AF65-F5344CB8AC3E}">
        <p14:creationId xmlns:p14="http://schemas.microsoft.com/office/powerpoint/2010/main" val="367508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6.	Why people say that Java is 'write once and run anywhere' language?</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32750"/>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1645524"/>
            <a:ext cx="9410758" cy="1815882"/>
          </a:xfrm>
          <a:prstGeom prst="rect">
            <a:avLst/>
          </a:prstGeom>
          <a:noFill/>
        </p:spPr>
        <p:txBody>
          <a:bodyPr wrap="square">
            <a:spAutoFit/>
          </a:bodyPr>
          <a:lstStyle/>
          <a:p>
            <a:pPr algn="l" rtl="0"/>
            <a:r>
              <a:rPr lang="en-US" altLang="zh-CN" sz="2800" b="0" i="0" dirty="0">
                <a:solidFill>
                  <a:srgbClr val="202124"/>
                </a:solidFill>
                <a:effectLst/>
                <a:latin typeface="Roboto" panose="02000000000000000000" pitchFamily="2" charset="0"/>
              </a:rPr>
              <a:t>Java applications are called WORA (Write Once Run Anywhere). This means </a:t>
            </a:r>
            <a:r>
              <a:rPr lang="en-US" altLang="zh-CN" sz="2800" b="1" i="0" dirty="0">
                <a:solidFill>
                  <a:srgbClr val="202124"/>
                </a:solidFill>
                <a:effectLst/>
                <a:latin typeface="Roboto" panose="02000000000000000000" pitchFamily="2" charset="0"/>
              </a:rPr>
              <a:t>a programmer can develop Java code on one system and can expect it to run on any other Java-enabled system without any adjustment</a:t>
            </a:r>
            <a:r>
              <a:rPr lang="en-US" altLang="zh-CN" sz="2800" b="0" i="0" dirty="0">
                <a:solidFill>
                  <a:srgbClr val="202124"/>
                </a:solidFill>
                <a:effectLst/>
                <a:latin typeface="Roboto" panose="02000000000000000000" pitchFamily="2" charset="0"/>
              </a:rPr>
              <a:t>.</a:t>
            </a:r>
            <a:endParaRPr lang="en-US" altLang="zh-CN" sz="2800" b="0" i="0" dirty="0">
              <a:solidFill>
                <a:srgbClr val="282829"/>
              </a:solidFill>
              <a:effectLst/>
              <a:latin typeface="-apple-system"/>
            </a:endParaRPr>
          </a:p>
        </p:txBody>
      </p:sp>
    </p:spTree>
    <p:extLst>
      <p:ext uri="{BB962C8B-B14F-4D97-AF65-F5344CB8AC3E}">
        <p14:creationId xmlns:p14="http://schemas.microsoft.com/office/powerpoint/2010/main" val="180348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7.	How does </a:t>
            </a:r>
            <a:r>
              <a:rPr lang="en-US" altLang="zh-CN" sz="3200" dirty="0" err="1"/>
              <a:t>ClassLoader</a:t>
            </a:r>
            <a:r>
              <a:rPr lang="en-US" altLang="zh-CN" sz="3200" dirty="0"/>
              <a:t> work in Java?</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32750"/>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1645524"/>
            <a:ext cx="9410758" cy="2677656"/>
          </a:xfrm>
          <a:prstGeom prst="rect">
            <a:avLst/>
          </a:prstGeom>
          <a:noFill/>
        </p:spPr>
        <p:txBody>
          <a:bodyPr wrap="square">
            <a:spAutoFit/>
          </a:bodyPr>
          <a:lstStyle/>
          <a:p>
            <a:pPr algn="l" rtl="0"/>
            <a:r>
              <a:rPr lang="en-US" altLang="zh-CN" sz="2800" b="0" i="0" dirty="0">
                <a:solidFill>
                  <a:srgbClr val="202124"/>
                </a:solidFill>
                <a:effectLst/>
                <a:latin typeface="Roboto" panose="02000000000000000000" pitchFamily="2" charset="0"/>
              </a:rPr>
              <a:t>The Java </a:t>
            </a:r>
            <a:r>
              <a:rPr lang="en-US" altLang="zh-CN" sz="2800" b="0" i="0" dirty="0" err="1">
                <a:solidFill>
                  <a:srgbClr val="202124"/>
                </a:solidFill>
                <a:effectLst/>
                <a:latin typeface="Roboto" panose="02000000000000000000" pitchFamily="2" charset="0"/>
              </a:rPr>
              <a:t>ClassLoader</a:t>
            </a:r>
            <a:r>
              <a:rPr lang="en-US" altLang="zh-CN" sz="2800" b="0" i="0" dirty="0">
                <a:solidFill>
                  <a:srgbClr val="202124"/>
                </a:solidFill>
                <a:effectLst/>
                <a:latin typeface="Roboto" panose="02000000000000000000" pitchFamily="2" charset="0"/>
              </a:rPr>
              <a:t> is a part of the Java Runtime Environment that </a:t>
            </a:r>
            <a:r>
              <a:rPr lang="en-US" altLang="zh-CN" sz="2800" b="1" i="0" dirty="0">
                <a:solidFill>
                  <a:srgbClr val="202124"/>
                </a:solidFill>
                <a:effectLst/>
                <a:latin typeface="Roboto" panose="02000000000000000000" pitchFamily="2" charset="0"/>
              </a:rPr>
              <a:t>dynamically loads Java classes into the Java Virtual Machine</a:t>
            </a:r>
            <a:r>
              <a:rPr lang="en-US" altLang="zh-CN" sz="2800" b="0" i="0" dirty="0">
                <a:solidFill>
                  <a:srgbClr val="202124"/>
                </a:solidFill>
                <a:effectLst/>
                <a:latin typeface="Roboto" panose="02000000000000000000" pitchFamily="2" charset="0"/>
              </a:rPr>
              <a:t>. The Java run time system does not need to know about files and file systems because of </a:t>
            </a:r>
            <a:r>
              <a:rPr lang="en-US" altLang="zh-CN" sz="2800" b="0" i="0" dirty="0" err="1">
                <a:solidFill>
                  <a:srgbClr val="202124"/>
                </a:solidFill>
                <a:effectLst/>
                <a:latin typeface="Roboto" panose="02000000000000000000" pitchFamily="2" charset="0"/>
              </a:rPr>
              <a:t>classloaders</a:t>
            </a:r>
            <a:r>
              <a:rPr lang="en-US" altLang="zh-CN" sz="2800" b="0" i="0" dirty="0">
                <a:solidFill>
                  <a:srgbClr val="202124"/>
                </a:solidFill>
                <a:effectLst/>
                <a:latin typeface="Roboto" panose="02000000000000000000" pitchFamily="2" charset="0"/>
              </a:rPr>
              <a:t>. Java classes aren't loaded into memory all at once, but when required by an application.</a:t>
            </a:r>
            <a:endParaRPr lang="en-US" altLang="zh-CN" sz="2800" b="0" i="0" dirty="0">
              <a:solidFill>
                <a:srgbClr val="282829"/>
              </a:solidFill>
              <a:effectLst/>
              <a:latin typeface="-apple-system"/>
            </a:endParaRPr>
          </a:p>
        </p:txBody>
      </p:sp>
    </p:spTree>
    <p:extLst>
      <p:ext uri="{BB962C8B-B14F-4D97-AF65-F5344CB8AC3E}">
        <p14:creationId xmlns:p14="http://schemas.microsoft.com/office/powerpoint/2010/main" val="123787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531639"/>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8.	Do you think 'main’ used for main method is a keyword in Java?</a:t>
            </a: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32750"/>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421237A4-C8D0-AFA3-4A77-A26A0971486B}"/>
              </a:ext>
            </a:extLst>
          </p:cNvPr>
          <p:cNvSpPr txBox="1"/>
          <p:nvPr/>
        </p:nvSpPr>
        <p:spPr>
          <a:xfrm>
            <a:off x="1480268" y="1645524"/>
            <a:ext cx="9410758" cy="2677656"/>
          </a:xfrm>
          <a:prstGeom prst="rect">
            <a:avLst/>
          </a:prstGeom>
          <a:noFill/>
        </p:spPr>
        <p:txBody>
          <a:bodyPr wrap="square">
            <a:spAutoFit/>
          </a:bodyPr>
          <a:lstStyle/>
          <a:p>
            <a:pPr algn="l" rtl="0"/>
            <a:r>
              <a:rPr lang="en-US" altLang="zh-CN" sz="2800" b="0" i="0" dirty="0">
                <a:solidFill>
                  <a:srgbClr val="202124"/>
                </a:solidFill>
                <a:effectLst/>
                <a:latin typeface="Roboto" panose="02000000000000000000" pitchFamily="2" charset="0"/>
              </a:rPr>
              <a:t>Main is not a keyword in Java. When you try to execute a java code using "java" command, the runtime will load the public class that you are trying to execute and then call the main method defined in the class. </a:t>
            </a:r>
            <a:r>
              <a:rPr lang="en-US" altLang="zh-CN" sz="2800" b="1" i="0" dirty="0">
                <a:solidFill>
                  <a:srgbClr val="202124"/>
                </a:solidFill>
                <a:effectLst/>
                <a:latin typeface="Roboto" panose="02000000000000000000" pitchFamily="2" charset="0"/>
              </a:rPr>
              <a:t>The runtime knows that "main" is the method to look for as it is designed that way</a:t>
            </a:r>
            <a:r>
              <a:rPr lang="en-US" altLang="zh-CN" sz="2800" b="0" i="0" dirty="0">
                <a:solidFill>
                  <a:srgbClr val="202124"/>
                </a:solidFill>
                <a:effectLst/>
                <a:latin typeface="Roboto" panose="02000000000000000000" pitchFamily="2" charset="0"/>
              </a:rPr>
              <a:t>.</a:t>
            </a:r>
            <a:endParaRPr lang="en-US" altLang="zh-CN" sz="2800" b="0" i="0" dirty="0">
              <a:solidFill>
                <a:srgbClr val="282829"/>
              </a:solidFill>
              <a:effectLst/>
              <a:latin typeface="-apple-system"/>
            </a:endParaRPr>
          </a:p>
        </p:txBody>
      </p:sp>
    </p:spTree>
    <p:extLst>
      <p:ext uri="{BB962C8B-B14F-4D97-AF65-F5344CB8AC3E}">
        <p14:creationId xmlns:p14="http://schemas.microsoft.com/office/powerpoint/2010/main" val="106232300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{E35FB42B-0A7D-4864-988D-1490733221D2}tf56160789_win32</Template>
  <TotalTime>26</TotalTime>
  <Words>933</Words>
  <Application>Microsoft Office PowerPoint</Application>
  <PresentationFormat>宽屏</PresentationFormat>
  <Paragraphs>52</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-apple-system</vt:lpstr>
      <vt:lpstr>hurme_no2-webfont</vt:lpstr>
      <vt:lpstr>Microsoft YaHei UI</vt:lpstr>
      <vt:lpstr>新宋体</vt:lpstr>
      <vt:lpstr>Arial</vt:lpstr>
      <vt:lpstr>Calibri</vt:lpstr>
      <vt:lpstr>Franklin Gothic Book</vt:lpstr>
      <vt:lpstr>Roboto</vt:lpstr>
      <vt:lpstr>Source Sans Pro</vt:lpstr>
      <vt:lpstr>Verdana</vt:lpstr>
      <vt:lpstr>1_RetrospectVTI</vt:lpstr>
      <vt:lpstr>12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Questions</dc:title>
  <dc:creator>Connie</dc:creator>
  <cp:lastModifiedBy>Connie</cp:lastModifiedBy>
  <cp:revision>1</cp:revision>
  <dcterms:created xsi:type="dcterms:W3CDTF">2023-02-08T21:18:15Z</dcterms:created>
  <dcterms:modified xsi:type="dcterms:W3CDTF">2023-02-08T21:44:57Z</dcterms:modified>
</cp:coreProperties>
</file>