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7"/>
  </p:notesMasterIdLst>
  <p:handoutMasterIdLst>
    <p:handoutMasterId r:id="rId18"/>
  </p:handoutMasterIdLst>
  <p:sldIdLst>
    <p:sldId id="257" r:id="rId2"/>
    <p:sldId id="260"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54" d="100"/>
          <a:sy n="54" d="100"/>
        </p:scale>
        <p:origin x="45" y="453"/>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2023/2/27</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2023/2/27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203234F-2943-4AD6-8E73-34C216403FC9}" type="datetime1">
              <a:rPr lang="zh-CN" altLang="en-US" smtClean="0"/>
              <a:t>2023/2/27</a:t>
            </a:fld>
            <a:endParaRPr lang="en-US"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18B044-5115-4C63-8F06-0D627F0729F0}" type="datetime1">
              <a:rPr lang="zh-CN" altLang="en-US" smtClean="0"/>
              <a:t>2023/2/27</a:t>
            </a:fld>
            <a:endParaRPr lang="en-US"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0E476C3-78BD-40CB-9C6F-0D41DD7E1D50}" type="datetime1">
              <a:rPr lang="zh-CN" altLang="en-US" smtClean="0"/>
              <a:t>2023/2/27</a:t>
            </a:fld>
            <a:endParaRPr lang="en-US"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24A4C0A-F292-41BE-9CD1-530467B1B9F8}" type="datetime1">
              <a:rPr lang="zh-CN" altLang="en-US" smtClean="0"/>
              <a:t>2023/2/27</a:t>
            </a:fld>
            <a:endParaRPr lang="en-US"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31630FC-7090-4D1C-93D5-113C82941F4E}" type="datetime1">
              <a:rPr lang="zh-CN" altLang="en-US" smtClean="0"/>
              <a:t>2023/2/27</a:t>
            </a:fld>
            <a:endParaRPr lang="en-US"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1EDFCFC-F8E9-4049-95DD-C79391CC7BFF}" type="datetime1">
              <a:rPr lang="zh-CN" altLang="en-US" smtClean="0"/>
              <a:t>2023/2/27</a:t>
            </a:fld>
            <a:endParaRPr lang="en-US"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EFBE5E81-E012-42C1-892B-1E2892457684}" type="datetime1">
              <a:rPr lang="zh-CN" altLang="en-US" smtClean="0"/>
              <a:t>2023/2/27</a:t>
            </a:fld>
            <a:endParaRPr lang="en-US"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A05DBCF-E3D4-4FC7-9203-C0C05B2BAA55}" type="datetime1">
              <a:rPr lang="zh-CN" altLang="en-US" smtClean="0"/>
              <a:t>2023/2/27</a:t>
            </a:fld>
            <a:endParaRPr lang="en-US"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910A522-F0F5-43AE-870D-B1652467F5E7}" type="datetime1">
              <a:rPr lang="zh-CN" altLang="en-US" smtClean="0"/>
              <a:t>2023/2/27</a:t>
            </a:fld>
            <a:endParaRPr lang="en-US"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2023/2/27</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2023/2/27</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2023/2/27</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n-US" altLang="zh-CN" sz="8000" dirty="0"/>
              <a:t>Day10 Questions</a:t>
            </a:r>
            <a:endParaRPr lang="zh-cn" sz="8000" dirty="0"/>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US" altLang="zh-CN" sz="2400" dirty="0">
                <a:solidFill>
                  <a:schemeClr val="tx1">
                    <a:lumMod val="85000"/>
                    <a:lumOff val="15000"/>
                  </a:schemeClr>
                </a:solidFill>
              </a:rPr>
              <a:t>Le Cai</a:t>
            </a:r>
            <a:endParaRPr lang="zh-cn" sz="2400" dirty="0">
              <a:solidFill>
                <a:schemeClr val="tx1">
                  <a:lumMod val="85000"/>
                  <a:lumOff val="15000"/>
                </a:schemeClr>
              </a:solidFill>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2023/2/27</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520.What is the advantage of JSP over </a:t>
            </a:r>
            <a:r>
              <a:rPr lang="en-US" altLang="zh-CN" sz="3200" dirty="0" err="1"/>
              <a:t>Javascript</a:t>
            </a:r>
            <a:r>
              <a:rPr lang="en-US" altLang="zh-CN" sz="3200" dirty="0"/>
              <a:t>?</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1512425" y="1368525"/>
            <a:ext cx="9290851" cy="5078313"/>
          </a:xfrm>
          <a:prstGeom prst="rect">
            <a:avLst/>
          </a:prstGeom>
          <a:noFill/>
        </p:spPr>
        <p:txBody>
          <a:bodyPr wrap="square">
            <a:spAutoFit/>
          </a:bodyPr>
          <a:lstStyle/>
          <a:p>
            <a:pPr algn="l"/>
            <a:r>
              <a:rPr lang="en-US" altLang="zh-CN" b="0" i="0" dirty="0">
                <a:effectLst/>
                <a:latin typeface="Söhne"/>
              </a:rPr>
              <a:t>Here are some advantages of JSP over JavaScript:</a:t>
            </a:r>
          </a:p>
          <a:p>
            <a:pPr algn="l">
              <a:buFont typeface="+mj-lt"/>
              <a:buAutoNum type="arabicPeriod"/>
            </a:pPr>
            <a:r>
              <a:rPr lang="en-US" altLang="zh-CN" b="0" i="0" dirty="0">
                <a:effectLst/>
                <a:latin typeface="Söhne"/>
              </a:rPr>
              <a:t>Server-side processing: JSP runs on the server, which means that it can perform more complex operations than JavaScript. For example, JSP can access databases, perform complex calculations, and generate dynamic content based on user input.</a:t>
            </a:r>
          </a:p>
          <a:p>
            <a:pPr algn="l">
              <a:buFont typeface="+mj-lt"/>
              <a:buAutoNum type="arabicPeriod"/>
            </a:pPr>
            <a:r>
              <a:rPr lang="en-US" altLang="zh-CN" b="0" i="0" dirty="0">
                <a:effectLst/>
                <a:latin typeface="Söhne"/>
              </a:rPr>
              <a:t>Improved performance: Since JSP generates HTML pages on the server, the amount of data transferred to the client browser is reduced. This can improve the performance of the application by reducing page load times and decreasing the amount of network traffic.</a:t>
            </a:r>
          </a:p>
          <a:p>
            <a:pPr algn="l">
              <a:buFont typeface="+mj-lt"/>
              <a:buAutoNum type="arabicPeriod"/>
            </a:pPr>
            <a:r>
              <a:rPr lang="en-US" altLang="zh-CN" b="0" i="0" dirty="0">
                <a:effectLst/>
                <a:latin typeface="Söhne"/>
              </a:rPr>
              <a:t>Better security: JSP allows developers to validate user input and prevent security vulnerabilities such as cross-site scripting attacks. Since JavaScript runs on the client, it is more vulnerable to attacks.</a:t>
            </a:r>
          </a:p>
          <a:p>
            <a:pPr algn="l">
              <a:buFont typeface="+mj-lt"/>
              <a:buAutoNum type="arabicPeriod"/>
            </a:pPr>
            <a:r>
              <a:rPr lang="en-US" altLang="zh-CN" b="0" i="0" dirty="0">
                <a:effectLst/>
                <a:latin typeface="Söhne"/>
              </a:rPr>
              <a:t>Better organization: JSP allows developers to separate presentation logic and business logic, which makes it easier to maintain and update the code. JavaScript code can become complex and difficult to manage as the application grows.</a:t>
            </a:r>
          </a:p>
          <a:p>
            <a:pPr algn="l">
              <a:buFont typeface="+mj-lt"/>
              <a:buAutoNum type="arabicPeriod"/>
            </a:pPr>
            <a:r>
              <a:rPr lang="en-US" altLang="zh-CN" b="0" i="0" dirty="0">
                <a:effectLst/>
                <a:latin typeface="Söhne"/>
              </a:rPr>
              <a:t>Easy integration with Java: JSP is a part of the Java EE (Enterprise Edition) platform and can be easily integrated with other Java technologies such as Servlets and JavaBeans. This allows developers to build complex applications using a wide range of Java technologies.</a:t>
            </a:r>
          </a:p>
          <a:p>
            <a:br>
              <a:rPr lang="en-US" altLang="zh-CN" dirty="0"/>
            </a:br>
            <a:endParaRPr lang="zh-CN" altLang="en-US" dirty="0">
              <a:latin typeface="Source Sans Pro" panose="020B0503030403020204" pitchFamily="34" charset="0"/>
            </a:endParaRPr>
          </a:p>
        </p:txBody>
      </p:sp>
    </p:spTree>
    <p:extLst>
      <p:ext uri="{BB962C8B-B14F-4D97-AF65-F5344CB8AC3E}">
        <p14:creationId xmlns:p14="http://schemas.microsoft.com/office/powerpoint/2010/main" val="77571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2023/2/27</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521.What is the Lifecycle of JSP?</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199528"/>
            <a:ext cx="10261600" cy="0"/>
          </a:xfrm>
          <a:prstGeom prst="line">
            <a:avLst/>
          </a:prstGeom>
        </p:spPr>
        <p:style>
          <a:lnRef idx="1">
            <a:schemeClr val="dk1"/>
          </a:lnRef>
          <a:fillRef idx="0">
            <a:schemeClr val="dk1"/>
          </a:fillRef>
          <a:effectRef idx="0">
            <a:schemeClr val="dk1"/>
          </a:effectRef>
          <a:fontRef idx="minor">
            <a:schemeClr val="tx1"/>
          </a:fontRef>
        </p:style>
      </p:cxnSp>
      <p:pic>
        <p:nvPicPr>
          <p:cNvPr id="2" name="Picture 2" descr="Life cycle of JSP - GeeksforGeeks">
            <a:extLst>
              <a:ext uri="{FF2B5EF4-FFF2-40B4-BE49-F238E27FC236}">
                <a16:creationId xmlns:a16="http://schemas.microsoft.com/office/drawing/2014/main" id="{407F9DC1-2C45-46B2-F46C-C545543C1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534" y="1504997"/>
            <a:ext cx="7038975"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90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2023/2/27</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522.What is a JSP expression?</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1938992"/>
          </a:xfrm>
          <a:prstGeom prst="rect">
            <a:avLst/>
          </a:prstGeom>
          <a:noFill/>
        </p:spPr>
        <p:txBody>
          <a:bodyPr wrap="square">
            <a:spAutoFit/>
          </a:bodyPr>
          <a:lstStyle/>
          <a:p>
            <a:r>
              <a:rPr lang="en-US" altLang="zh-CN" sz="2400" b="0" i="0" dirty="0">
                <a:effectLst/>
                <a:latin typeface="Söhne"/>
              </a:rPr>
              <a:t>Expressions can be used to insert the value of a variable or a method call into a JSP page. For example, consider the following code:</a:t>
            </a:r>
          </a:p>
          <a:p>
            <a:r>
              <a:rPr lang="en-US" altLang="zh-CN" sz="2400" dirty="0">
                <a:latin typeface="Source Sans Pro" panose="020B0503030403020204" pitchFamily="34" charset="0"/>
              </a:rPr>
              <a:t>&lt;p&gt;Welcome &lt;%= username %&gt;!&lt;/p&gt;</a:t>
            </a:r>
          </a:p>
          <a:p>
            <a:endParaRPr lang="zh-CN" altLang="en-US" sz="2400" dirty="0">
              <a:latin typeface="Source Sans Pro" panose="020B0503030403020204" pitchFamily="34" charset="0"/>
            </a:endParaRPr>
          </a:p>
        </p:txBody>
      </p:sp>
    </p:spTree>
    <p:extLst>
      <p:ext uri="{BB962C8B-B14F-4D97-AF65-F5344CB8AC3E}">
        <p14:creationId xmlns:p14="http://schemas.microsoft.com/office/powerpoint/2010/main" val="423724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2023/2/27</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523.What are the different types of directive tags in JSP?</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65200" y="1219201"/>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674704" y="1625863"/>
            <a:ext cx="11203618" cy="63709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Arial" panose="020B0604020202020204" pitchFamily="34" charset="0"/>
                <a:ea typeface="Söhne"/>
              </a:rPr>
              <a:t>In JSP (JavaServer Pages), there are three types of directive tags that can be used to provide instructions to the JSP container or to define page-level attributes. These are:</a:t>
            </a:r>
            <a:endParaRPr kumimoji="0" lang="zh-CN" altLang="zh-CN" sz="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2400" b="0" i="0" u="none" strike="noStrike" cap="none" normalizeH="0" baseline="0" dirty="0">
                <a:ln>
                  <a:noFill/>
                </a:ln>
                <a:effectLst/>
                <a:latin typeface="Arial" panose="020B0604020202020204" pitchFamily="34" charset="0"/>
                <a:ea typeface="Söhne"/>
              </a:rPr>
              <a:t>Page Directive: This directive is used to define page-level attributes such as scripting language, import statements, and error page settings. It is denoted by the </a:t>
            </a:r>
            <a:r>
              <a:rPr kumimoji="0" lang="zh-CN" altLang="zh-CN" sz="2400" b="1" i="0" u="none" strike="noStrike" cap="none" normalizeH="0" baseline="0" dirty="0">
                <a:ln>
                  <a:noFill/>
                </a:ln>
                <a:effectLst/>
                <a:latin typeface="Arial Unicode MS"/>
                <a:ea typeface="Söhne Mono"/>
              </a:rPr>
              <a:t>&lt;%@ page %&gt;</a:t>
            </a:r>
            <a:r>
              <a:rPr kumimoji="0" lang="zh-CN" altLang="zh-CN" sz="2400" b="0" i="0" u="none" strike="noStrike" cap="none" normalizeH="0" baseline="0" dirty="0">
                <a:ln>
                  <a:noFill/>
                </a:ln>
                <a:effectLst/>
                <a:ea typeface="Söhne"/>
              </a:rPr>
              <a:t> tag and is placed at the beginning of a JSP page.</a:t>
            </a:r>
            <a:endParaRPr kumimoji="0" lang="zh-CN" altLang="zh-CN" sz="36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2400" b="0" i="0" u="none" strike="noStrike" cap="none" normalizeH="0" baseline="0" dirty="0">
                <a:ln>
                  <a:noFill/>
                </a:ln>
                <a:effectLst/>
                <a:latin typeface="Arial" panose="020B0604020202020204" pitchFamily="34" charset="0"/>
                <a:ea typeface="Söhne"/>
              </a:rPr>
              <a:t>Include Directive: This directive is used to include a file or resource in the JSP page. It is denoted by the </a:t>
            </a:r>
            <a:r>
              <a:rPr kumimoji="0" lang="zh-CN" altLang="zh-CN" sz="2400" b="1" i="0" u="none" strike="noStrike" cap="none" normalizeH="0" baseline="0" dirty="0">
                <a:ln>
                  <a:noFill/>
                </a:ln>
                <a:effectLst/>
                <a:latin typeface="Arial Unicode MS"/>
                <a:ea typeface="Söhne Mono"/>
              </a:rPr>
              <a:t>&lt;%@ include %&gt;</a:t>
            </a:r>
            <a:r>
              <a:rPr kumimoji="0" lang="zh-CN" altLang="zh-CN" sz="2400" b="0" i="0" u="none" strike="noStrike" cap="none" normalizeH="0" baseline="0" dirty="0">
                <a:ln>
                  <a:noFill/>
                </a:ln>
                <a:effectLst/>
                <a:ea typeface="Söhne"/>
              </a:rPr>
              <a:t> tag and is placed anywhere in the JSP page.</a:t>
            </a:r>
            <a:endParaRPr kumimoji="0" lang="zh-CN" altLang="zh-CN" sz="36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sz="2400" b="0" i="0" u="none" strike="noStrike" cap="none" normalizeH="0" baseline="0" dirty="0">
                <a:ln>
                  <a:noFill/>
                </a:ln>
                <a:effectLst/>
                <a:latin typeface="Arial" panose="020B0604020202020204" pitchFamily="34" charset="0"/>
                <a:ea typeface="Söhne"/>
              </a:rPr>
              <a:t>Taglib Directive: This directive is used to define and import custom tag libraries into the JSP page. It is denoted by the </a:t>
            </a:r>
            <a:r>
              <a:rPr kumimoji="0" lang="zh-CN" altLang="zh-CN" sz="2400" b="1" i="0" u="none" strike="noStrike" cap="none" normalizeH="0" baseline="0" dirty="0">
                <a:ln>
                  <a:noFill/>
                </a:ln>
                <a:effectLst/>
                <a:latin typeface="Arial Unicode MS"/>
                <a:ea typeface="Söhne Mono"/>
              </a:rPr>
              <a:t>&lt;%@ taglib %&gt;</a:t>
            </a:r>
            <a:r>
              <a:rPr kumimoji="0" lang="zh-CN" altLang="zh-CN" sz="2400" b="0" i="0" u="none" strike="noStrike" cap="none" normalizeH="0" baseline="0" dirty="0">
                <a:ln>
                  <a:noFill/>
                </a:ln>
                <a:effectLst/>
                <a:ea typeface="Söhne"/>
              </a:rPr>
              <a:t> tag and is placed at the beginning of a JSP page.</a:t>
            </a:r>
            <a:endParaRPr kumimoji="0" lang="zh-CN" altLang="zh-CN" sz="2400" b="0" i="0" u="none" strike="noStrike" cap="none" normalizeH="0" baseline="0" dirty="0">
              <a:ln>
                <a:noFill/>
              </a:ln>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tabLst/>
            </a:pPr>
            <a:endParaRPr kumimoji="0" lang="zh-CN" altLang="zh-CN" sz="2400" b="0" i="0" u="none" strike="noStrike" cap="none" normalizeH="0" baseline="0" dirty="0">
              <a:ln>
                <a:noFill/>
              </a:ln>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tabLst/>
            </a:pPr>
            <a:endParaRPr lang="en-US" altLang="zh-CN" sz="3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zh-CN" altLang="zh-CN" sz="2400" b="0" i="0" u="none" strike="noStrike" cap="none" normalizeH="0" baseline="0" dirty="0">
              <a:ln>
                <a:noFill/>
              </a:ln>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3600" b="0"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CB01184D-EE3C-F755-9049-37B89DE928E1}"/>
              </a:ext>
            </a:extLst>
          </p:cNvPr>
          <p:cNvSpPr>
            <a:spLocks noChangeArrowheads="1"/>
          </p:cNvSpPr>
          <p:nvPr/>
        </p:nvSpPr>
        <p:spPr bwMode="auto">
          <a:xfrm>
            <a:off x="0" y="-1102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D7411B4-24A6-8892-E9C3-2E3458F32717}"/>
              </a:ext>
            </a:extLst>
          </p:cNvPr>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55D91D64-3D33-133C-8E90-330ED2D6E9DD}"/>
              </a:ext>
            </a:extLst>
          </p:cNvPr>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0592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2023/2/27</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524.What is session attribute in JSP?</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811987" y="1273717"/>
            <a:ext cx="10502284" cy="58169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Arial" panose="020B0604020202020204" pitchFamily="34" charset="0"/>
                <a:ea typeface="Söhne"/>
              </a:rPr>
              <a:t>In JSP (JavaServer Pages), a session attribute is a variable that is associated with a particular user session. When a user visits a web application, the server creates a session object for that user, which can be used to store information about the user's interactions with the application.</a:t>
            </a:r>
            <a:endParaRPr kumimoji="0" lang="zh-CN" altLang="zh-CN" sz="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Arial" panose="020B0604020202020204" pitchFamily="34" charset="0"/>
                <a:ea typeface="Söhne"/>
              </a:rPr>
              <a:t>A session attribute is simply a key-value pair that is stored in the user's session object. It can be created, read, updated, and deleted using JSP code. Session attributes can be used to store any type of object, including strings, numbers, arrays, and custom objects.</a:t>
            </a:r>
            <a:endParaRPr kumimoji="0" lang="zh-CN" altLang="zh-CN" sz="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Arial" panose="020B0604020202020204" pitchFamily="34" charset="0"/>
                <a:ea typeface="Söhne"/>
              </a:rPr>
              <a:t>To set a session attribute in JSP, you can use the </a:t>
            </a:r>
            <a:r>
              <a:rPr kumimoji="0" lang="zh-CN" altLang="zh-CN" sz="2400" b="1" i="0" u="none" strike="noStrike" cap="none" normalizeH="0" baseline="0" dirty="0">
                <a:ln>
                  <a:noFill/>
                </a:ln>
                <a:effectLst/>
                <a:latin typeface="Arial Unicode MS"/>
                <a:ea typeface="Söhne Mono"/>
              </a:rPr>
              <a:t>session.setAttribute()</a:t>
            </a:r>
            <a:r>
              <a:rPr kumimoji="0" lang="zh-CN" altLang="zh-CN" sz="2400" b="0" i="0" u="none" strike="noStrike" cap="none" normalizeH="0" baseline="0" dirty="0">
                <a:ln>
                  <a:noFill/>
                </a:ln>
                <a:effectLst/>
                <a:ea typeface="Söhne"/>
              </a:rPr>
              <a:t> method, as shown in the following example:</a:t>
            </a:r>
            <a:endParaRPr kumimoji="0" lang="en-US" altLang="zh-CN" sz="2400" b="0" i="0" u="none" strike="noStrike" cap="none" normalizeH="0" baseline="0" dirty="0">
              <a:ln>
                <a:noFill/>
              </a:ln>
              <a:effectLst/>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effectLst/>
                <a:latin typeface="Arial" panose="020B0604020202020204" pitchFamily="34" charset="0"/>
              </a:rPr>
              <a:t>&lt;%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effectLst/>
                <a:latin typeface="Arial" panose="020B0604020202020204" pitchFamily="34" charset="0"/>
              </a:rPr>
              <a:t>   String username = "John";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effectLst/>
                <a:latin typeface="Arial" panose="020B0604020202020204" pitchFamily="34" charset="0"/>
              </a:rPr>
              <a:t>   </a:t>
            </a:r>
            <a:r>
              <a:rPr kumimoji="0" lang="en-US" altLang="zh-CN" sz="2400" b="0" i="0" u="none" strike="noStrike" cap="none" normalizeH="0" baseline="0" dirty="0" err="1">
                <a:ln>
                  <a:noFill/>
                </a:ln>
                <a:effectLst/>
                <a:latin typeface="Arial" panose="020B0604020202020204" pitchFamily="34" charset="0"/>
              </a:rPr>
              <a:t>session.setAttribute</a:t>
            </a:r>
            <a:r>
              <a:rPr kumimoji="0" lang="en-US" altLang="zh-CN" sz="2400" b="0" i="0" u="none" strike="noStrike" cap="none" normalizeH="0" baseline="0" dirty="0">
                <a:ln>
                  <a:noFill/>
                </a:ln>
                <a:effectLst/>
                <a:latin typeface="Arial" panose="020B0604020202020204" pitchFamily="34" charset="0"/>
              </a:rPr>
              <a:t>("username", username);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effectLst/>
                <a:latin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3600" b="0" i="0" u="none" strike="noStrike" cap="none" normalizeH="0" baseline="0" dirty="0">
              <a:ln>
                <a:noFill/>
              </a:ln>
              <a:effectLst/>
              <a:latin typeface="Arial" panose="020B0604020202020204" pitchFamily="34" charset="0"/>
            </a:endParaRPr>
          </a:p>
        </p:txBody>
      </p:sp>
      <p:sp>
        <p:nvSpPr>
          <p:cNvPr id="2" name="Rectangle 1">
            <a:extLst>
              <a:ext uri="{FF2B5EF4-FFF2-40B4-BE49-F238E27FC236}">
                <a16:creationId xmlns:a16="http://schemas.microsoft.com/office/drawing/2014/main" id="{D274F9B3-8E7E-3780-7755-6F6A0AA1A02B}"/>
              </a:ext>
            </a:extLst>
          </p:cNvPr>
          <p:cNvSpPr>
            <a:spLocks noChangeArrowheads="1"/>
          </p:cNvSpPr>
          <p:nvPr/>
        </p:nvSpPr>
        <p:spPr bwMode="auto">
          <a:xfrm>
            <a:off x="0" y="43934"/>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514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2023/2/27</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525.What are the different scopes of a JSP object?</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825728" y="1093203"/>
            <a:ext cx="10474802" cy="5262979"/>
          </a:xfrm>
          <a:prstGeom prst="rect">
            <a:avLst/>
          </a:prstGeom>
          <a:noFill/>
        </p:spPr>
        <p:txBody>
          <a:bodyPr wrap="square">
            <a:spAutoFit/>
          </a:bodyPr>
          <a:lstStyle/>
          <a:p>
            <a:pPr algn="l"/>
            <a:r>
              <a:rPr lang="en-US" altLang="zh-CN" sz="2400" b="0" i="0" dirty="0">
                <a:effectLst/>
                <a:latin typeface="Söhne"/>
              </a:rPr>
              <a:t>In JSP (</a:t>
            </a:r>
            <a:r>
              <a:rPr lang="en-US" altLang="zh-CN" sz="2400" b="0" i="0" dirty="0" err="1">
                <a:effectLst/>
                <a:latin typeface="Söhne"/>
              </a:rPr>
              <a:t>JavaServer</a:t>
            </a:r>
            <a:r>
              <a:rPr lang="en-US" altLang="zh-CN" sz="2400" b="0" i="0" dirty="0">
                <a:effectLst/>
                <a:latin typeface="Söhne"/>
              </a:rPr>
              <a:t> Pages), there are four different scopes for JSP objects, each of which determines the visibility and lifetime of the object. These scopes are:</a:t>
            </a:r>
          </a:p>
          <a:p>
            <a:pPr algn="l">
              <a:buFont typeface="+mj-lt"/>
              <a:buAutoNum type="arabicPeriod"/>
            </a:pPr>
            <a:r>
              <a:rPr lang="en-US" altLang="zh-CN" sz="2400" b="0" i="0" dirty="0">
                <a:effectLst/>
                <a:latin typeface="Söhne"/>
              </a:rPr>
              <a:t>Page scope: Objects in the page scope are available only to the JSP page in which they are defined. They are created when the page is loaded and are destroyed when the page is unloaded.</a:t>
            </a:r>
          </a:p>
          <a:p>
            <a:pPr algn="l">
              <a:buFont typeface="+mj-lt"/>
              <a:buAutoNum type="arabicPeriod"/>
            </a:pPr>
            <a:r>
              <a:rPr lang="en-US" altLang="zh-CN" sz="2400" b="0" i="0" dirty="0">
                <a:effectLst/>
                <a:latin typeface="Söhne"/>
              </a:rPr>
              <a:t>Request scope: Objects in the request scope are available only for the duration of a single HTTP request. They are created when the request is received and are destroyed when the response is sent back to the client.</a:t>
            </a:r>
          </a:p>
          <a:p>
            <a:pPr algn="l">
              <a:buFont typeface="+mj-lt"/>
              <a:buAutoNum type="arabicPeriod"/>
            </a:pPr>
            <a:r>
              <a:rPr lang="en-US" altLang="zh-CN" sz="2400" b="0" i="0" dirty="0">
                <a:effectLst/>
                <a:latin typeface="Söhne"/>
              </a:rPr>
              <a:t>Session scope: Objects in the session scope are available for the entire duration of a user's session. They are created when the user first visits the application and are destroyed when the session ends.</a:t>
            </a:r>
          </a:p>
          <a:p>
            <a:pPr algn="l">
              <a:buFont typeface="+mj-lt"/>
              <a:buAutoNum type="arabicPeriod"/>
            </a:pPr>
            <a:r>
              <a:rPr lang="en-US" altLang="zh-CN" sz="2400" b="0" i="0" dirty="0">
                <a:effectLst/>
                <a:latin typeface="Söhne"/>
              </a:rPr>
              <a:t>Application scope: Objects in the application scope are available to all users of the application. They are created when the application is started and are destroyed when the application is stopped.</a:t>
            </a:r>
          </a:p>
        </p:txBody>
      </p:sp>
    </p:spTree>
    <p:extLst>
      <p:ext uri="{BB962C8B-B14F-4D97-AF65-F5344CB8AC3E}">
        <p14:creationId xmlns:p14="http://schemas.microsoft.com/office/powerpoint/2010/main" val="52270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2023/2/27</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2400" dirty="0"/>
              <a:t>512.What are the implicit objects in JSP?</a:t>
            </a:r>
            <a:endParaRPr lang="zh-CN" altLang="en-US" sz="24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65200" y="1219201"/>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4154984"/>
          </a:xfrm>
          <a:prstGeom prst="rect">
            <a:avLst/>
          </a:prstGeom>
          <a:noFill/>
        </p:spPr>
        <p:txBody>
          <a:bodyPr wrap="square">
            <a:spAutoFit/>
          </a:bodyPr>
          <a:lstStyle/>
          <a:p>
            <a:r>
              <a:rPr lang="en-US" altLang="zh-CN" sz="2400" b="0" i="0" dirty="0">
                <a:solidFill>
                  <a:srgbClr val="232629"/>
                </a:solidFill>
                <a:effectLst/>
                <a:latin typeface="-apple-system"/>
              </a:rPr>
              <a:t>There are the nine type of implicit object, Implicit Objects are also called pre-defined variables.</a:t>
            </a:r>
            <a:br>
              <a:rPr lang="en-US" altLang="zh-CN" sz="2400" dirty="0"/>
            </a:br>
            <a:r>
              <a:rPr lang="en-US" altLang="zh-CN" sz="2400" b="0" i="0" dirty="0">
                <a:solidFill>
                  <a:srgbClr val="232629"/>
                </a:solidFill>
                <a:effectLst/>
                <a:latin typeface="-apple-system"/>
              </a:rPr>
              <a:t>1) request</a:t>
            </a:r>
            <a:br>
              <a:rPr lang="en-US" altLang="zh-CN" sz="2400" dirty="0"/>
            </a:br>
            <a:r>
              <a:rPr lang="en-US" altLang="zh-CN" sz="2400" b="0" i="0" dirty="0">
                <a:solidFill>
                  <a:srgbClr val="232629"/>
                </a:solidFill>
                <a:effectLst/>
                <a:latin typeface="-apple-system"/>
              </a:rPr>
              <a:t>2) response</a:t>
            </a:r>
            <a:br>
              <a:rPr lang="en-US" altLang="zh-CN" sz="2400" dirty="0"/>
            </a:br>
            <a:r>
              <a:rPr lang="en-US" altLang="zh-CN" sz="2400" b="0" i="0" dirty="0">
                <a:solidFill>
                  <a:srgbClr val="232629"/>
                </a:solidFill>
                <a:effectLst/>
                <a:latin typeface="-apple-system"/>
              </a:rPr>
              <a:t>3) application</a:t>
            </a:r>
            <a:br>
              <a:rPr lang="en-US" altLang="zh-CN" sz="2400" dirty="0"/>
            </a:br>
            <a:r>
              <a:rPr lang="en-US" altLang="zh-CN" sz="2400" b="0" i="0" dirty="0">
                <a:solidFill>
                  <a:srgbClr val="232629"/>
                </a:solidFill>
                <a:effectLst/>
                <a:latin typeface="-apple-system"/>
              </a:rPr>
              <a:t>4) session</a:t>
            </a:r>
            <a:br>
              <a:rPr lang="en-US" altLang="zh-CN" sz="2400" dirty="0"/>
            </a:br>
            <a:r>
              <a:rPr lang="en-US" altLang="zh-CN" sz="2400" b="0" i="0" dirty="0">
                <a:solidFill>
                  <a:srgbClr val="232629"/>
                </a:solidFill>
                <a:effectLst/>
                <a:latin typeface="-apple-system"/>
              </a:rPr>
              <a:t>5) page</a:t>
            </a:r>
            <a:br>
              <a:rPr lang="en-US" altLang="zh-CN" sz="2400" dirty="0"/>
            </a:br>
            <a:r>
              <a:rPr lang="en-US" altLang="zh-CN" sz="2400" b="0" i="0" dirty="0">
                <a:solidFill>
                  <a:srgbClr val="232629"/>
                </a:solidFill>
                <a:effectLst/>
                <a:latin typeface="-apple-system"/>
              </a:rPr>
              <a:t>6) </a:t>
            </a:r>
            <a:r>
              <a:rPr lang="en-US" altLang="zh-CN" sz="2400" b="0" i="0" dirty="0" err="1">
                <a:solidFill>
                  <a:srgbClr val="232629"/>
                </a:solidFill>
                <a:effectLst/>
                <a:latin typeface="-apple-system"/>
              </a:rPr>
              <a:t>pageContext</a:t>
            </a:r>
            <a:br>
              <a:rPr lang="en-US" altLang="zh-CN" sz="2400" dirty="0"/>
            </a:br>
            <a:r>
              <a:rPr lang="en-US" altLang="zh-CN" sz="2400" b="0" i="0" dirty="0">
                <a:solidFill>
                  <a:srgbClr val="232629"/>
                </a:solidFill>
                <a:effectLst/>
                <a:latin typeface="-apple-system"/>
              </a:rPr>
              <a:t>7) out</a:t>
            </a:r>
            <a:br>
              <a:rPr lang="en-US" altLang="zh-CN" sz="2400" dirty="0"/>
            </a:br>
            <a:r>
              <a:rPr lang="en-US" altLang="zh-CN" sz="2400" b="0" i="0" dirty="0">
                <a:solidFill>
                  <a:srgbClr val="232629"/>
                </a:solidFill>
                <a:effectLst/>
                <a:latin typeface="-apple-system"/>
              </a:rPr>
              <a:t>8) exception</a:t>
            </a:r>
            <a:br>
              <a:rPr lang="en-US" altLang="zh-CN" sz="2400" dirty="0"/>
            </a:br>
            <a:r>
              <a:rPr lang="en-US" altLang="zh-CN" sz="2400" b="0" i="0" dirty="0">
                <a:solidFill>
                  <a:srgbClr val="232629"/>
                </a:solidFill>
                <a:effectLst/>
                <a:latin typeface="-apple-system"/>
              </a:rPr>
              <a:t>9) config</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215558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2023/2/27</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2800" b="0" i="0" u="none" strike="noStrike" dirty="0">
                <a:effectLst/>
                <a:latin typeface="hurme_no2-webfont"/>
              </a:rPr>
              <a:t>513.How will you extend JSP code?</a:t>
            </a:r>
            <a:endParaRPr lang="zh-CN" altLang="en-US" sz="28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461665"/>
          </a:xfrm>
          <a:prstGeom prst="rect">
            <a:avLst/>
          </a:prstGeom>
          <a:noFill/>
        </p:spPr>
        <p:txBody>
          <a:bodyPr wrap="square">
            <a:spAutoFit/>
          </a:bodyPr>
          <a:lstStyle/>
          <a:p>
            <a:r>
              <a:rPr lang="en-US" altLang="zh-CN" sz="2400" dirty="0">
                <a:solidFill>
                  <a:srgbClr val="1A1D28"/>
                </a:solidFill>
                <a:latin typeface="hurme_no2-webfont"/>
              </a:rPr>
              <a:t>&lt;% &gt;</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95806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2023/2/27</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2800" b="0" i="0" u="none" strike="noStrike" dirty="0">
                <a:effectLst/>
                <a:latin typeface="hurme_no2-webfont"/>
              </a:rPr>
              <a:t>514.How will you handle runtime exceptions in JSP?</a:t>
            </a:r>
            <a:endParaRPr lang="zh-CN" altLang="en-US" sz="28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226161"/>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70833" y="1519330"/>
            <a:ext cx="7792375" cy="3108543"/>
          </a:xfrm>
          <a:prstGeom prst="rect">
            <a:avLst/>
          </a:prstGeom>
          <a:noFill/>
        </p:spPr>
        <p:txBody>
          <a:bodyPr wrap="square">
            <a:spAutoFit/>
          </a:bodyPr>
          <a:lstStyle/>
          <a:p>
            <a:r>
              <a:rPr lang="en-US" altLang="zh-CN" sz="2800" b="0" i="0" dirty="0">
                <a:solidFill>
                  <a:srgbClr val="202124"/>
                </a:solidFill>
                <a:effectLst/>
                <a:latin typeface="Roboto" panose="02000000000000000000" pitchFamily="2" charset="0"/>
              </a:rPr>
              <a:t>You can catch and handle exceptions in a Java </a:t>
            </a:r>
            <a:r>
              <a:rPr lang="en-US" altLang="zh-CN" sz="2800" b="0" i="0" dirty="0" err="1">
                <a:solidFill>
                  <a:srgbClr val="202124"/>
                </a:solidFill>
                <a:effectLst/>
                <a:latin typeface="Roboto" panose="02000000000000000000" pitchFamily="2" charset="0"/>
              </a:rPr>
              <a:t>scriptlet</a:t>
            </a:r>
            <a:r>
              <a:rPr lang="en-US" altLang="zh-CN" sz="2800" b="0" i="0" dirty="0">
                <a:solidFill>
                  <a:srgbClr val="202124"/>
                </a:solidFill>
                <a:effectLst/>
                <a:latin typeface="Roboto" panose="02000000000000000000" pitchFamily="2" charset="0"/>
              </a:rPr>
              <a:t> within the JSP page itself, </a:t>
            </a:r>
            <a:r>
              <a:rPr lang="en-US" altLang="zh-CN" sz="2800" b="1" i="0" dirty="0">
                <a:solidFill>
                  <a:srgbClr val="202124"/>
                </a:solidFill>
                <a:effectLst/>
                <a:latin typeface="Roboto" panose="02000000000000000000" pitchFamily="2" charset="0"/>
              </a:rPr>
              <a:t>using standard Java exception-handling code</a:t>
            </a:r>
            <a:r>
              <a:rPr lang="en-US" altLang="zh-CN" sz="2800" b="0" i="0" dirty="0">
                <a:solidFill>
                  <a:srgbClr val="202124"/>
                </a:solidFill>
                <a:effectLst/>
                <a:latin typeface="Roboto" panose="02000000000000000000" pitchFamily="2" charset="0"/>
              </a:rPr>
              <a:t>. Exceptions you do not catch in the JSP page will result in forwarding of the request and uncaught exception to an error page. This is the preferred way to handle JSP errors.</a:t>
            </a:r>
            <a:endParaRPr lang="zh-CN" altLang="en-US" sz="28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337480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2023/2/27</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515.How will you prevent multiple submits of a page that come by </a:t>
            </a:r>
            <a:r>
              <a:rPr lang="en-US" altLang="zh-CN" sz="3200" dirty="0" err="1"/>
              <a:t>clickingrefresh</a:t>
            </a:r>
            <a:r>
              <a:rPr lang="en-US" altLang="zh-CN" sz="3200" dirty="0"/>
              <a:t> button multiple times?</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65200" y="114034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719090" y="1625863"/>
            <a:ext cx="11123721" cy="4524315"/>
          </a:xfrm>
          <a:prstGeom prst="rect">
            <a:avLst/>
          </a:prstGeom>
          <a:noFill/>
        </p:spPr>
        <p:txBody>
          <a:bodyPr wrap="square">
            <a:spAutoFit/>
          </a:bodyPr>
          <a:lstStyle/>
          <a:p>
            <a:r>
              <a:rPr lang="en-US" altLang="zh-CN" sz="2400" b="0" i="0" dirty="0">
                <a:solidFill>
                  <a:srgbClr val="232629"/>
                </a:solidFill>
                <a:effectLst/>
                <a:latin typeface="-apple-system"/>
              </a:rPr>
              <a:t>Use unobtrusive </a:t>
            </a:r>
            <a:r>
              <a:rPr lang="en-US" altLang="zh-CN" sz="2400" b="0" i="0" dirty="0" err="1">
                <a:solidFill>
                  <a:srgbClr val="232629"/>
                </a:solidFill>
                <a:effectLst/>
                <a:latin typeface="-apple-system"/>
              </a:rPr>
              <a:t>javascript</a:t>
            </a:r>
            <a:r>
              <a:rPr lang="en-US" altLang="zh-CN" sz="2400" b="0" i="0" dirty="0">
                <a:solidFill>
                  <a:srgbClr val="232629"/>
                </a:solidFill>
                <a:effectLst/>
                <a:latin typeface="-apple-system"/>
              </a:rPr>
              <a:t> to disable the submit event on the form after it has already been submitted. Here is an example using jQuery.</a:t>
            </a:r>
          </a:p>
          <a:p>
            <a:endParaRPr lang="en-US" altLang="zh-CN" sz="2400" b="0" i="0" dirty="0">
              <a:solidFill>
                <a:srgbClr val="232629"/>
              </a:solidFill>
              <a:effectLst/>
              <a:latin typeface="-apple-system"/>
            </a:endParaRPr>
          </a:p>
          <a:p>
            <a:r>
              <a:rPr kumimoji="0" lang="zh-CN" altLang="zh-CN" sz="2800" b="0" i="0" u="none" strike="noStrike" cap="none" normalizeH="0" baseline="0" dirty="0">
                <a:ln>
                  <a:noFill/>
                </a:ln>
                <a:solidFill>
                  <a:schemeClr val="tx1"/>
                </a:solidFill>
                <a:effectLst/>
                <a:latin typeface="Arial Unicode MS"/>
                <a:ea typeface="inherit"/>
              </a:rPr>
              <a:t>$(</a:t>
            </a:r>
            <a:r>
              <a:rPr kumimoji="0" lang="zh-CN" altLang="zh-CN" sz="2400" b="0" i="0" u="none" strike="noStrike" cap="none" normalizeH="0" baseline="0" dirty="0">
                <a:ln>
                  <a:noFill/>
                </a:ln>
                <a:solidFill>
                  <a:schemeClr val="tx1"/>
                </a:solidFill>
                <a:effectLst/>
                <a:latin typeface="Arial Unicode MS"/>
                <a:ea typeface="inherit"/>
              </a:rPr>
              <a:t>"body"</a:t>
            </a:r>
            <a:r>
              <a:rPr kumimoji="0" lang="zh-CN" altLang="zh-CN" sz="2800" b="0" i="0" u="none" strike="noStrike" cap="none" normalizeH="0" baseline="0" dirty="0">
                <a:ln>
                  <a:noFill/>
                </a:ln>
                <a:solidFill>
                  <a:schemeClr val="tx1"/>
                </a:solidFill>
                <a:effectLst/>
                <a:latin typeface="Arial Unicode MS"/>
                <a:ea typeface="inherit"/>
              </a:rPr>
              <a:t>).</a:t>
            </a:r>
            <a:r>
              <a:rPr kumimoji="0" lang="zh-CN" altLang="zh-CN" sz="2400" b="0" i="0" u="none" strike="noStrike" cap="none" normalizeH="0" baseline="0" dirty="0">
                <a:ln>
                  <a:noFill/>
                </a:ln>
                <a:solidFill>
                  <a:schemeClr val="tx1"/>
                </a:solidFill>
                <a:effectLst/>
                <a:latin typeface="Arial Unicode MS"/>
                <a:ea typeface="inherit"/>
              </a:rPr>
              <a:t>on</a:t>
            </a:r>
            <a:r>
              <a:rPr kumimoji="0" lang="zh-CN" altLang="zh-CN" sz="2800" b="0" i="0" u="none" strike="noStrike" cap="none" normalizeH="0" baseline="0" dirty="0">
                <a:ln>
                  <a:noFill/>
                </a:ln>
                <a:solidFill>
                  <a:schemeClr val="tx1"/>
                </a:solidFill>
                <a:effectLst/>
                <a:latin typeface="Arial Unicode MS"/>
                <a:ea typeface="inherit"/>
              </a:rPr>
              <a:t>(</a:t>
            </a:r>
            <a:r>
              <a:rPr kumimoji="0" lang="zh-CN" altLang="zh-CN" sz="2400" b="0" i="0" u="none" strike="noStrike" cap="none" normalizeH="0" baseline="0" dirty="0">
                <a:ln>
                  <a:noFill/>
                </a:ln>
                <a:solidFill>
                  <a:schemeClr val="tx1"/>
                </a:solidFill>
                <a:effectLst/>
                <a:latin typeface="Arial Unicode MS"/>
                <a:ea typeface="inherit"/>
              </a:rPr>
              <a:t>"submit"</a:t>
            </a:r>
            <a:r>
              <a:rPr kumimoji="0" lang="zh-CN" altLang="zh-CN" sz="2800" b="0" i="0" u="none" strike="noStrike" cap="none" normalizeH="0" baseline="0" dirty="0">
                <a:ln>
                  <a:noFill/>
                </a:ln>
                <a:solidFill>
                  <a:schemeClr val="tx1"/>
                </a:solidFill>
                <a:effectLst/>
                <a:latin typeface="Arial Unicode MS"/>
                <a:ea typeface="inherit"/>
              </a:rPr>
              <a:t>, </a:t>
            </a:r>
            <a:r>
              <a:rPr kumimoji="0" lang="zh-CN" altLang="zh-CN" sz="2400" b="0" i="0" u="none" strike="noStrike" cap="none" normalizeH="0" baseline="0" dirty="0">
                <a:ln>
                  <a:noFill/>
                </a:ln>
                <a:solidFill>
                  <a:schemeClr val="tx1"/>
                </a:solidFill>
                <a:effectLst/>
                <a:latin typeface="Arial Unicode MS"/>
                <a:ea typeface="inherit"/>
              </a:rPr>
              <a:t>"form"</a:t>
            </a:r>
            <a:r>
              <a:rPr kumimoji="0" lang="zh-CN" altLang="zh-CN" sz="2800" b="0" i="0" u="none" strike="noStrike" cap="none" normalizeH="0" baseline="0" dirty="0">
                <a:ln>
                  <a:noFill/>
                </a:ln>
                <a:solidFill>
                  <a:schemeClr val="tx1"/>
                </a:solidFill>
                <a:effectLst/>
                <a:latin typeface="Arial Unicode MS"/>
                <a:ea typeface="inherit"/>
              </a:rPr>
              <a:t>, </a:t>
            </a:r>
            <a:r>
              <a:rPr kumimoji="0" lang="zh-CN" altLang="zh-CN" sz="2400" b="0" i="0" u="none" strike="noStrike" cap="none" normalizeH="0" baseline="0" dirty="0">
                <a:ln>
                  <a:noFill/>
                </a:ln>
                <a:solidFill>
                  <a:schemeClr val="tx1"/>
                </a:solidFill>
                <a:effectLst/>
                <a:latin typeface="Arial Unicode MS"/>
                <a:ea typeface="inherit"/>
              </a:rPr>
              <a:t>function</a:t>
            </a:r>
            <a:r>
              <a:rPr kumimoji="0" lang="zh-CN" altLang="zh-CN" sz="2800" b="0" i="0" u="none" strike="noStrike" cap="none" normalizeH="0" baseline="0" dirty="0">
                <a:ln>
                  <a:noFill/>
                </a:ln>
                <a:solidFill>
                  <a:schemeClr val="tx1"/>
                </a:solidFill>
                <a:effectLst/>
                <a:latin typeface="Arial Unicode MS"/>
                <a:ea typeface="inherit"/>
              </a:rPr>
              <a:t>() { </a:t>
            </a:r>
            <a:endParaRPr kumimoji="0" lang="en-US" altLang="zh-CN" sz="2800" b="0" i="0" u="none" strike="noStrike" cap="none" normalizeH="0" baseline="0" dirty="0">
              <a:ln>
                <a:noFill/>
              </a:ln>
              <a:solidFill>
                <a:schemeClr val="tx1"/>
              </a:solidFill>
              <a:effectLst/>
              <a:latin typeface="Arial Unicode MS"/>
              <a:ea typeface="inherit"/>
            </a:endParaRPr>
          </a:p>
          <a:p>
            <a:r>
              <a:rPr kumimoji="0" lang="en-US" altLang="zh-CN" sz="2800" b="0" i="0" u="none" strike="noStrike" cap="none" normalizeH="0" baseline="0" dirty="0">
                <a:ln>
                  <a:noFill/>
                </a:ln>
                <a:solidFill>
                  <a:schemeClr val="tx1"/>
                </a:solidFill>
                <a:effectLst/>
                <a:latin typeface="Arial Unicode MS"/>
                <a:ea typeface="inherit"/>
              </a:rPr>
              <a:t>	</a:t>
            </a:r>
            <a:r>
              <a:rPr kumimoji="0" lang="zh-CN" altLang="zh-CN" sz="2800" b="0" i="0" u="none" strike="noStrike" cap="none" normalizeH="0" baseline="0" dirty="0">
                <a:ln>
                  <a:noFill/>
                </a:ln>
                <a:solidFill>
                  <a:schemeClr val="tx1"/>
                </a:solidFill>
                <a:effectLst/>
                <a:latin typeface="Arial Unicode MS"/>
                <a:ea typeface="inherit"/>
              </a:rPr>
              <a:t>$(</a:t>
            </a:r>
            <a:r>
              <a:rPr kumimoji="0" lang="zh-CN" altLang="zh-CN" sz="2400" b="0" i="0" u="none" strike="noStrike" cap="none" normalizeH="0" baseline="0" dirty="0">
                <a:ln>
                  <a:noFill/>
                </a:ln>
                <a:solidFill>
                  <a:schemeClr val="tx1"/>
                </a:solidFill>
                <a:effectLst/>
                <a:latin typeface="Arial Unicode MS"/>
                <a:ea typeface="inherit"/>
              </a:rPr>
              <a:t>this</a:t>
            </a:r>
            <a:r>
              <a:rPr kumimoji="0" lang="zh-CN" altLang="zh-CN" sz="2800" b="0" i="0" u="none" strike="noStrike" cap="none" normalizeH="0" baseline="0" dirty="0">
                <a:ln>
                  <a:noFill/>
                </a:ln>
                <a:solidFill>
                  <a:schemeClr val="tx1"/>
                </a:solidFill>
                <a:effectLst/>
                <a:latin typeface="Arial Unicode MS"/>
                <a:ea typeface="inherit"/>
              </a:rPr>
              <a:t>).</a:t>
            </a:r>
            <a:r>
              <a:rPr kumimoji="0" lang="zh-CN" altLang="zh-CN" sz="2400" b="0" i="0" u="none" strike="noStrike" cap="none" normalizeH="0" baseline="0" dirty="0">
                <a:ln>
                  <a:noFill/>
                </a:ln>
                <a:solidFill>
                  <a:schemeClr val="tx1"/>
                </a:solidFill>
                <a:effectLst/>
                <a:latin typeface="Arial Unicode MS"/>
                <a:ea typeface="inherit"/>
              </a:rPr>
              <a:t>submit</a:t>
            </a:r>
            <a:r>
              <a:rPr kumimoji="0" lang="zh-CN" altLang="zh-CN" sz="2800" b="0" i="0" u="none" strike="noStrike" cap="none" normalizeH="0" baseline="0" dirty="0">
                <a:ln>
                  <a:noFill/>
                </a:ln>
                <a:solidFill>
                  <a:schemeClr val="tx1"/>
                </a:solidFill>
                <a:effectLst/>
                <a:latin typeface="Arial Unicode MS"/>
                <a:ea typeface="inherit"/>
              </a:rPr>
              <a:t>(</a:t>
            </a:r>
            <a:r>
              <a:rPr kumimoji="0" lang="zh-CN" altLang="zh-CN" sz="2400" b="0" i="0" u="none" strike="noStrike" cap="none" normalizeH="0" baseline="0" dirty="0">
                <a:ln>
                  <a:noFill/>
                </a:ln>
                <a:solidFill>
                  <a:schemeClr val="tx1"/>
                </a:solidFill>
                <a:effectLst/>
                <a:latin typeface="Arial Unicode MS"/>
                <a:ea typeface="inherit"/>
              </a:rPr>
              <a:t>function</a:t>
            </a:r>
            <a:r>
              <a:rPr kumimoji="0" lang="zh-CN" altLang="zh-CN" sz="2800" b="0" i="0" u="none" strike="noStrike" cap="none" normalizeH="0" baseline="0" dirty="0">
                <a:ln>
                  <a:noFill/>
                </a:ln>
                <a:solidFill>
                  <a:schemeClr val="tx1"/>
                </a:solidFill>
                <a:effectLst/>
                <a:latin typeface="Arial Unicode MS"/>
                <a:ea typeface="inherit"/>
              </a:rPr>
              <a:t>() { </a:t>
            </a:r>
            <a:endParaRPr kumimoji="0" lang="en-US" altLang="zh-CN" sz="2800" b="0" i="0" u="none" strike="noStrike" cap="none" normalizeH="0" baseline="0" dirty="0">
              <a:ln>
                <a:noFill/>
              </a:ln>
              <a:solidFill>
                <a:schemeClr val="tx1"/>
              </a:solidFill>
              <a:effectLst/>
              <a:latin typeface="Arial Unicode MS"/>
              <a:ea typeface="inherit"/>
            </a:endParaRPr>
          </a:p>
          <a:p>
            <a:r>
              <a:rPr kumimoji="0" lang="en-US" altLang="zh-CN" sz="2400" b="0" i="0" u="none" strike="noStrike" cap="none" normalizeH="0" baseline="0" dirty="0">
                <a:ln>
                  <a:noFill/>
                </a:ln>
                <a:solidFill>
                  <a:schemeClr val="tx1"/>
                </a:solidFill>
                <a:effectLst/>
                <a:latin typeface="Arial Unicode MS"/>
                <a:ea typeface="inherit"/>
              </a:rPr>
              <a:t>		</a:t>
            </a:r>
            <a:r>
              <a:rPr kumimoji="0" lang="zh-CN" altLang="zh-CN" sz="2400" b="0" i="0" u="none" strike="noStrike" cap="none" normalizeH="0" baseline="0" dirty="0">
                <a:ln>
                  <a:noFill/>
                </a:ln>
                <a:solidFill>
                  <a:schemeClr val="tx1"/>
                </a:solidFill>
                <a:effectLst/>
                <a:latin typeface="Arial Unicode MS"/>
                <a:ea typeface="inherit"/>
              </a:rPr>
              <a:t>return</a:t>
            </a:r>
            <a:r>
              <a:rPr kumimoji="0" lang="zh-CN" altLang="zh-CN" sz="2800" b="0" i="0" u="none" strike="noStrike" cap="none" normalizeH="0" baseline="0" dirty="0">
                <a:ln>
                  <a:noFill/>
                </a:ln>
                <a:solidFill>
                  <a:schemeClr val="tx1"/>
                </a:solidFill>
                <a:effectLst/>
                <a:latin typeface="Arial Unicode MS"/>
                <a:ea typeface="inherit"/>
              </a:rPr>
              <a:t> </a:t>
            </a:r>
            <a:r>
              <a:rPr kumimoji="0" lang="zh-CN" altLang="zh-CN" sz="2400" b="0" i="0" u="none" strike="noStrike" cap="none" normalizeH="0" baseline="0" dirty="0">
                <a:ln>
                  <a:noFill/>
                </a:ln>
                <a:solidFill>
                  <a:schemeClr val="tx1"/>
                </a:solidFill>
                <a:effectLst/>
                <a:latin typeface="Arial Unicode MS"/>
                <a:ea typeface="inherit"/>
              </a:rPr>
              <a:t>false</a:t>
            </a:r>
            <a:r>
              <a:rPr kumimoji="0" lang="zh-CN" altLang="zh-CN" sz="2800" b="0" i="0" u="none" strike="noStrike" cap="none" normalizeH="0" baseline="0" dirty="0">
                <a:ln>
                  <a:noFill/>
                </a:ln>
                <a:solidFill>
                  <a:schemeClr val="tx1"/>
                </a:solidFill>
                <a:effectLst/>
                <a:latin typeface="Arial Unicode MS"/>
                <a:ea typeface="inherit"/>
              </a:rPr>
              <a:t>; </a:t>
            </a:r>
            <a:endParaRPr kumimoji="0" lang="en-US" altLang="zh-CN" sz="2800" b="0" i="0" u="none" strike="noStrike" cap="none" normalizeH="0" baseline="0" dirty="0">
              <a:ln>
                <a:noFill/>
              </a:ln>
              <a:solidFill>
                <a:schemeClr val="tx1"/>
              </a:solidFill>
              <a:effectLst/>
              <a:latin typeface="Arial Unicode MS"/>
              <a:ea typeface="inherit"/>
            </a:endParaRPr>
          </a:p>
          <a:p>
            <a:r>
              <a:rPr lang="en-US" altLang="zh-CN" sz="2800" dirty="0">
                <a:latin typeface="Arial Unicode MS"/>
                <a:ea typeface="inherit"/>
              </a:rPr>
              <a:t>	</a:t>
            </a:r>
            <a:r>
              <a:rPr kumimoji="0" lang="zh-CN" altLang="zh-CN" sz="2800" b="0" i="0" u="none" strike="noStrike" cap="none" normalizeH="0" baseline="0" dirty="0">
                <a:ln>
                  <a:noFill/>
                </a:ln>
                <a:solidFill>
                  <a:schemeClr val="tx1"/>
                </a:solidFill>
                <a:effectLst/>
                <a:latin typeface="Arial Unicode MS"/>
                <a:ea typeface="inherit"/>
              </a:rPr>
              <a:t>}); </a:t>
            </a:r>
            <a:endParaRPr kumimoji="0" lang="en-US" altLang="zh-CN" sz="2800" b="0" i="0" u="none" strike="noStrike" cap="none" normalizeH="0" baseline="0" dirty="0">
              <a:ln>
                <a:noFill/>
              </a:ln>
              <a:solidFill>
                <a:schemeClr val="tx1"/>
              </a:solidFill>
              <a:effectLst/>
              <a:latin typeface="Arial Unicode MS"/>
              <a:ea typeface="inherit"/>
            </a:endParaRPr>
          </a:p>
          <a:p>
            <a:r>
              <a:rPr kumimoji="0" lang="en-US" altLang="zh-CN" sz="2400" b="0" i="0" u="none" strike="noStrike" cap="none" normalizeH="0" baseline="0" dirty="0">
                <a:ln>
                  <a:noFill/>
                </a:ln>
                <a:solidFill>
                  <a:schemeClr val="tx1"/>
                </a:solidFill>
                <a:effectLst/>
                <a:latin typeface="Arial Unicode MS"/>
                <a:ea typeface="inherit"/>
              </a:rPr>
              <a:t>	</a:t>
            </a:r>
            <a:r>
              <a:rPr kumimoji="0" lang="zh-CN" altLang="zh-CN" sz="2400" b="0" i="0" u="none" strike="noStrike" cap="none" normalizeH="0" baseline="0" dirty="0">
                <a:ln>
                  <a:noFill/>
                </a:ln>
                <a:solidFill>
                  <a:schemeClr val="tx1"/>
                </a:solidFill>
                <a:effectLst/>
                <a:latin typeface="Arial Unicode MS"/>
                <a:ea typeface="inherit"/>
              </a:rPr>
              <a:t>return</a:t>
            </a:r>
            <a:r>
              <a:rPr kumimoji="0" lang="zh-CN" altLang="zh-CN" sz="2800" b="0" i="0" u="none" strike="noStrike" cap="none" normalizeH="0" baseline="0" dirty="0">
                <a:ln>
                  <a:noFill/>
                </a:ln>
                <a:solidFill>
                  <a:schemeClr val="tx1"/>
                </a:solidFill>
                <a:effectLst/>
                <a:latin typeface="Arial Unicode MS"/>
                <a:ea typeface="inherit"/>
              </a:rPr>
              <a:t> </a:t>
            </a:r>
            <a:r>
              <a:rPr kumimoji="0" lang="zh-CN" altLang="zh-CN" sz="2400" b="0" i="0" u="none" strike="noStrike" cap="none" normalizeH="0" baseline="0" dirty="0">
                <a:ln>
                  <a:noFill/>
                </a:ln>
                <a:solidFill>
                  <a:schemeClr val="tx1"/>
                </a:solidFill>
                <a:effectLst/>
                <a:latin typeface="Arial Unicode MS"/>
                <a:ea typeface="inherit"/>
              </a:rPr>
              <a:t>true</a:t>
            </a:r>
            <a:r>
              <a:rPr kumimoji="0" lang="zh-CN" altLang="zh-CN" sz="2800" b="0" i="0" u="none" strike="noStrike" cap="none" normalizeH="0" baseline="0" dirty="0">
                <a:ln>
                  <a:noFill/>
                </a:ln>
                <a:solidFill>
                  <a:schemeClr val="tx1"/>
                </a:solidFill>
                <a:effectLst/>
                <a:latin typeface="Arial Unicode MS"/>
                <a:ea typeface="inherit"/>
              </a:rPr>
              <a:t>; </a:t>
            </a:r>
            <a:endParaRPr kumimoji="0" lang="en-US" altLang="zh-CN" sz="2800" b="0" i="0" u="none" strike="noStrike" cap="none" normalizeH="0" baseline="0" dirty="0">
              <a:ln>
                <a:noFill/>
              </a:ln>
              <a:solidFill>
                <a:schemeClr val="tx1"/>
              </a:solidFill>
              <a:effectLst/>
              <a:latin typeface="Arial Unicode MS"/>
              <a:ea typeface="inherit"/>
            </a:endParaRPr>
          </a:p>
          <a:p>
            <a:r>
              <a:rPr kumimoji="0" lang="zh-CN" altLang="zh-CN" sz="2800" b="0" i="0" u="none" strike="noStrike" cap="none" normalizeH="0" baseline="0" dirty="0">
                <a:ln>
                  <a:noFill/>
                </a:ln>
                <a:solidFill>
                  <a:schemeClr val="tx1"/>
                </a:solidFill>
                <a:effectLst/>
                <a:latin typeface="Arial Unicode MS"/>
                <a:ea typeface="inherit"/>
              </a:rPr>
              <a:t>});</a:t>
            </a:r>
            <a:r>
              <a:rPr kumimoji="0" lang="zh-CN" altLang="zh-CN" sz="800" b="0" i="0" u="none" strike="noStrike" cap="none" normalizeH="0" baseline="0" dirty="0">
                <a:ln>
                  <a:noFill/>
                </a:ln>
                <a:solidFill>
                  <a:schemeClr val="tx1"/>
                </a:solidFill>
                <a:effectLst/>
              </a:rPr>
              <a:t> </a:t>
            </a:r>
            <a:endParaRPr kumimoji="0" lang="zh-CN" altLang="zh-CN" sz="5400" b="0" i="0" u="none" strike="noStrike" cap="none" normalizeH="0" baseline="0" dirty="0">
              <a:ln>
                <a:noFill/>
              </a:ln>
              <a:solidFill>
                <a:schemeClr val="tx1"/>
              </a:solidFill>
              <a:effectLst/>
              <a:latin typeface="Arial" panose="020B0604020202020204" pitchFamily="34" charset="0"/>
            </a:endParaRPr>
          </a:p>
          <a:p>
            <a:endParaRPr lang="en-US" altLang="zh-CN" sz="2400" b="0" i="0" dirty="0">
              <a:solidFill>
                <a:srgbClr val="232629"/>
              </a:solidFill>
              <a:effectLst/>
              <a:latin typeface="-apple-system"/>
            </a:endParaRPr>
          </a:p>
          <a:p>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36389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2023/2/27</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516.How will you implement a thread safe JSP page?</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42686" y="1131466"/>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942686" y="1625863"/>
            <a:ext cx="10261600" cy="1015663"/>
          </a:xfrm>
          <a:prstGeom prst="rect">
            <a:avLst/>
          </a:prstGeom>
          <a:noFill/>
        </p:spPr>
        <p:txBody>
          <a:bodyPr wrap="square">
            <a:spAutoFit/>
          </a:bodyPr>
          <a:lstStyle/>
          <a:p>
            <a:r>
              <a:rPr lang="en-US" altLang="zh-CN" sz="2000" b="0" i="0" dirty="0">
                <a:solidFill>
                  <a:srgbClr val="202124"/>
                </a:solidFill>
                <a:effectLst/>
                <a:latin typeface="Roboto" panose="02000000000000000000" pitchFamily="2" charset="0"/>
              </a:rPr>
              <a:t>You can make your JSPs thread-safe by having them implement the </a:t>
            </a:r>
            <a:r>
              <a:rPr lang="en-US" altLang="zh-CN" sz="2000" b="0" i="0" dirty="0" err="1">
                <a:solidFill>
                  <a:srgbClr val="202124"/>
                </a:solidFill>
                <a:effectLst/>
                <a:latin typeface="Roboto" panose="02000000000000000000" pitchFamily="2" charset="0"/>
              </a:rPr>
              <a:t>SingleThreadModel</a:t>
            </a:r>
            <a:r>
              <a:rPr lang="en-US" altLang="zh-CN" sz="2000" b="0" i="0" dirty="0">
                <a:solidFill>
                  <a:srgbClr val="202124"/>
                </a:solidFill>
                <a:effectLst/>
                <a:latin typeface="Roboto" panose="02000000000000000000" pitchFamily="2" charset="0"/>
              </a:rPr>
              <a:t> interface. This is done by </a:t>
            </a:r>
            <a:r>
              <a:rPr lang="en-US" altLang="zh-CN" sz="2000" b="1" i="0" dirty="0">
                <a:solidFill>
                  <a:srgbClr val="202124"/>
                </a:solidFill>
                <a:effectLst/>
                <a:latin typeface="Roboto" panose="02000000000000000000" pitchFamily="2" charset="0"/>
              </a:rPr>
              <a:t>adding the directive &lt;%@ page </a:t>
            </a:r>
            <a:r>
              <a:rPr lang="en-US" altLang="zh-CN" sz="2000" b="1" i="0" dirty="0" err="1">
                <a:solidFill>
                  <a:srgbClr val="202124"/>
                </a:solidFill>
                <a:effectLst/>
                <a:latin typeface="Roboto" panose="02000000000000000000" pitchFamily="2" charset="0"/>
              </a:rPr>
              <a:t>isThreadSafe</a:t>
            </a:r>
            <a:r>
              <a:rPr lang="en-US" altLang="zh-CN" sz="2000" b="1" i="0" dirty="0">
                <a:solidFill>
                  <a:srgbClr val="202124"/>
                </a:solidFill>
                <a:effectLst/>
                <a:latin typeface="Roboto" panose="02000000000000000000" pitchFamily="2" charset="0"/>
              </a:rPr>
              <a:t>=”false” %&gt; within your JSP page</a:t>
            </a:r>
            <a:r>
              <a:rPr lang="en-US" altLang="zh-CN" sz="2000" b="0" i="0" dirty="0">
                <a:solidFill>
                  <a:srgbClr val="202124"/>
                </a:solidFill>
                <a:effectLst/>
                <a:latin typeface="Roboto" panose="02000000000000000000" pitchFamily="2" charset="0"/>
              </a:rPr>
              <a:t>.</a:t>
            </a:r>
            <a:endParaRPr lang="zh-CN" altLang="en-US" sz="20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96377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2023/2/27</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517.How will you include a static file in a JSP page?</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306059"/>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1621654" y="1546267"/>
            <a:ext cx="8948692" cy="1938992"/>
          </a:xfrm>
          <a:prstGeom prst="rect">
            <a:avLst/>
          </a:prstGeom>
          <a:noFill/>
        </p:spPr>
        <p:txBody>
          <a:bodyPr wrap="square">
            <a:spAutoFit/>
          </a:bodyPr>
          <a:lstStyle/>
          <a:p>
            <a:r>
              <a:rPr lang="en-US" altLang="zh-CN" sz="2400" b="0" i="0" dirty="0">
                <a:solidFill>
                  <a:srgbClr val="000000"/>
                </a:solidFill>
                <a:effectLst/>
                <a:latin typeface="Microsoft YaHei" panose="020B0503020204020204" pitchFamily="34" charset="-122"/>
                <a:ea typeface="Microsoft YaHei" panose="020B0503020204020204" pitchFamily="34" charset="-122"/>
              </a:rPr>
              <a:t>Static resources should always be included using the JSP include directive. This way, the inclusion is performed just once during the translation phase.</a:t>
            </a:r>
            <a:br>
              <a:rPr lang="en-US" altLang="zh-CN" sz="2400" dirty="0"/>
            </a:br>
            <a:r>
              <a:rPr lang="en-US" altLang="zh-CN" sz="2400" b="0" i="0" dirty="0">
                <a:solidFill>
                  <a:srgbClr val="000000"/>
                </a:solidFill>
                <a:effectLst/>
                <a:latin typeface="Microsoft YaHei" panose="020B0503020204020204" pitchFamily="34" charset="-122"/>
                <a:ea typeface="Microsoft YaHei" panose="020B0503020204020204" pitchFamily="34" charset="-122"/>
              </a:rPr>
              <a:t>The following example shows the syntax:</a:t>
            </a:r>
            <a:br>
              <a:rPr lang="en-US" altLang="zh-CN" sz="2400" dirty="0"/>
            </a:br>
            <a:r>
              <a:rPr lang="en-US" altLang="zh-CN" sz="2400" b="0" i="0" dirty="0">
                <a:solidFill>
                  <a:srgbClr val="000000"/>
                </a:solidFill>
                <a:effectLst/>
                <a:latin typeface="Microsoft YaHei" panose="020B0503020204020204" pitchFamily="34" charset="-122"/>
                <a:ea typeface="Microsoft YaHei" panose="020B0503020204020204" pitchFamily="34" charset="-122"/>
              </a:rPr>
              <a:t>&lt; % @ include file="copyright.html" % &gt;</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41010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2023/2/27</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518.What are the lifecycle methods of a JSP?</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65200" y="1219201"/>
            <a:ext cx="10261600" cy="0"/>
          </a:xfrm>
          <a:prstGeom prst="line">
            <a:avLst/>
          </a:prstGeom>
        </p:spPr>
        <p:style>
          <a:lnRef idx="1">
            <a:schemeClr val="dk1"/>
          </a:lnRef>
          <a:fillRef idx="0">
            <a:schemeClr val="dk1"/>
          </a:fillRef>
          <a:effectRef idx="0">
            <a:schemeClr val="dk1"/>
          </a:effectRef>
          <a:fontRef idx="minor">
            <a:schemeClr val="tx1"/>
          </a:fontRef>
        </p:style>
      </p:cxnSp>
      <p:sp>
        <p:nvSpPr>
          <p:cNvPr id="5" name="文本框 4">
            <a:extLst>
              <a:ext uri="{FF2B5EF4-FFF2-40B4-BE49-F238E27FC236}">
                <a16:creationId xmlns:a16="http://schemas.microsoft.com/office/drawing/2014/main" id="{FECF8B5D-B99A-C903-D8E4-83B441BC3603}"/>
              </a:ext>
            </a:extLst>
          </p:cNvPr>
          <p:cNvSpPr txBox="1"/>
          <p:nvPr/>
        </p:nvSpPr>
        <p:spPr>
          <a:xfrm>
            <a:off x="3047260" y="2000058"/>
            <a:ext cx="6094520" cy="2862322"/>
          </a:xfrm>
          <a:prstGeom prst="rect">
            <a:avLst/>
          </a:prstGeom>
          <a:noFill/>
        </p:spPr>
        <p:txBody>
          <a:bodyPr wrap="square">
            <a:spAutoFit/>
          </a:bodyPr>
          <a:lstStyle/>
          <a:p>
            <a:pPr algn="l">
              <a:buFont typeface="+mj-lt"/>
              <a:buAutoNum type="arabicPeriod"/>
            </a:pPr>
            <a:r>
              <a:rPr lang="en-US" altLang="zh-CN" b="0" i="0" dirty="0" err="1">
                <a:effectLst/>
                <a:latin typeface="Söhne"/>
              </a:rPr>
              <a:t>jspInit</a:t>
            </a:r>
            <a:r>
              <a:rPr lang="en-US" altLang="zh-CN" b="0" i="0" dirty="0">
                <a:effectLst/>
                <a:latin typeface="Söhne"/>
              </a:rPr>
              <a:t>(): This method is called when the JSP page is first loaded into memory by the JSP engine. It is used to initialize any resources or variables required by the JSP page.</a:t>
            </a:r>
          </a:p>
          <a:p>
            <a:pPr algn="l">
              <a:buFont typeface="+mj-lt"/>
              <a:buAutoNum type="arabicPeriod"/>
            </a:pPr>
            <a:r>
              <a:rPr lang="en-US" altLang="zh-CN" b="0" i="0" dirty="0" err="1">
                <a:effectLst/>
                <a:latin typeface="Söhne"/>
              </a:rPr>
              <a:t>jspService</a:t>
            </a:r>
            <a:r>
              <a:rPr lang="en-US" altLang="zh-CN" b="0" i="0" dirty="0">
                <a:effectLst/>
                <a:latin typeface="Söhne"/>
              </a:rPr>
              <a:t>(): This method is called for each request to the JSP page. It is responsible for generating the HTML content that will be sent back to the client browser. This method can be overridden by the developer to include their own custom logic.</a:t>
            </a:r>
          </a:p>
          <a:p>
            <a:pPr algn="l">
              <a:buFont typeface="+mj-lt"/>
              <a:buAutoNum type="arabicPeriod"/>
            </a:pPr>
            <a:r>
              <a:rPr lang="en-US" altLang="zh-CN" b="0" i="0" dirty="0" err="1">
                <a:effectLst/>
                <a:latin typeface="Söhne"/>
              </a:rPr>
              <a:t>jspDestroy</a:t>
            </a:r>
            <a:r>
              <a:rPr lang="en-US" altLang="zh-CN" b="0" i="0" dirty="0">
                <a:effectLst/>
                <a:latin typeface="Söhne"/>
              </a:rPr>
              <a:t>(): This method is called when the JSP page is removed from memory by the JSP engine. It is used to release any resources or variables used by the JSP page.</a:t>
            </a:r>
          </a:p>
        </p:txBody>
      </p:sp>
    </p:spTree>
    <p:extLst>
      <p:ext uri="{BB962C8B-B14F-4D97-AF65-F5344CB8AC3E}">
        <p14:creationId xmlns:p14="http://schemas.microsoft.com/office/powerpoint/2010/main" val="1756529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2023/2/27</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519.What are the advantages of using JSP in web architecture?</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297183"/>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525929" y="1375166"/>
            <a:ext cx="11140141" cy="3693319"/>
          </a:xfrm>
          <a:prstGeom prst="rect">
            <a:avLst/>
          </a:prstGeom>
          <a:noFill/>
        </p:spPr>
        <p:txBody>
          <a:bodyPr wrap="square">
            <a:spAutoFit/>
          </a:bodyPr>
          <a:lstStyle/>
          <a:p>
            <a:pPr algn="l">
              <a:buFont typeface="+mj-lt"/>
              <a:buAutoNum type="arabicPeriod"/>
            </a:pPr>
            <a:r>
              <a:rPr lang="en-US" altLang="zh-CN" b="0" i="0" dirty="0">
                <a:effectLst/>
                <a:latin typeface="Söhne"/>
              </a:rPr>
              <a:t>Easy integration with Java: JSP can be easily integrated with Java code, which allows for dynamic content generation based on user input or data from a database. This makes it easy to build complex web applications that require dynamic content.</a:t>
            </a:r>
          </a:p>
          <a:p>
            <a:pPr algn="l">
              <a:buFont typeface="+mj-lt"/>
              <a:buAutoNum type="arabicPeriod"/>
            </a:pPr>
            <a:r>
              <a:rPr lang="en-US" altLang="zh-CN" b="0" i="0" dirty="0">
                <a:effectLst/>
                <a:latin typeface="Söhne"/>
              </a:rPr>
              <a:t>Familiar syntax: JSP uses syntax similar to HTML and XML, which makes it easy for web developers to learn and use. It also supports Java code, making it easy to integrate dynamic content with static content.</a:t>
            </a:r>
          </a:p>
          <a:p>
            <a:pPr algn="l">
              <a:buFont typeface="+mj-lt"/>
              <a:buAutoNum type="arabicPeriod"/>
            </a:pPr>
            <a:r>
              <a:rPr lang="en-US" altLang="zh-CN" b="0" i="0" dirty="0">
                <a:effectLst/>
                <a:latin typeface="Söhne"/>
              </a:rPr>
              <a:t>Enhanced reusability: JSP allows for the separation of presentation logic and business logic, which enhances reusability and makes it easier to maintain and update the code. This also allows developers to work on different parts of the application without interfering with each other's code.</a:t>
            </a:r>
          </a:p>
          <a:p>
            <a:pPr algn="l">
              <a:buFont typeface="+mj-lt"/>
              <a:buAutoNum type="arabicPeriod"/>
            </a:pPr>
            <a:r>
              <a:rPr lang="en-US" altLang="zh-CN" b="0" i="0" dirty="0">
                <a:effectLst/>
                <a:latin typeface="Söhne"/>
              </a:rPr>
              <a:t>Increased productivity: JSP provides a set of predefined tags that can be used to perform common tasks such as accessing a database, handling user input, and displaying dynamic content. This saves developers time and increases productivity.</a:t>
            </a:r>
          </a:p>
          <a:p>
            <a:pPr algn="l">
              <a:buFont typeface="+mj-lt"/>
              <a:buAutoNum type="arabicPeriod"/>
            </a:pPr>
            <a:r>
              <a:rPr lang="en-US" altLang="zh-CN" b="0" i="0" dirty="0">
                <a:effectLst/>
                <a:latin typeface="Söhne"/>
              </a:rPr>
              <a:t>Scalability: JSP can be easily scaled to handle high traffic websites by using load balancing techniques, clustering, and caching. This ensures that the website remains responsive even under heavy load.</a:t>
            </a:r>
          </a:p>
        </p:txBody>
      </p:sp>
    </p:spTree>
    <p:extLst>
      <p:ext uri="{BB962C8B-B14F-4D97-AF65-F5344CB8AC3E}">
        <p14:creationId xmlns:p14="http://schemas.microsoft.com/office/powerpoint/2010/main" val="38783597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3F1A5A69-5FBD-4BC0-A5BD-1C78ACF4E2B8}" vid="{F8855046-FD5E-4BF4-A180-69AC9E1877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{E35FB42B-0A7D-4864-988D-1490733221D2}tf56160789_win32</Template>
  <TotalTime>101</TotalTime>
  <Words>1506</Words>
  <Application>Microsoft Office PowerPoint</Application>
  <PresentationFormat>宽屏</PresentationFormat>
  <Paragraphs>78</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-apple-system</vt:lpstr>
      <vt:lpstr>Arial Unicode MS</vt:lpstr>
      <vt:lpstr>hurme_no2-webfont</vt:lpstr>
      <vt:lpstr>Microsoft YaHei UI</vt:lpstr>
      <vt:lpstr>Söhne</vt:lpstr>
      <vt:lpstr>微软雅黑</vt:lpstr>
      <vt:lpstr>新宋体</vt:lpstr>
      <vt:lpstr>Arial</vt:lpstr>
      <vt:lpstr>Calibri</vt:lpstr>
      <vt:lpstr>Franklin Gothic Book</vt:lpstr>
      <vt:lpstr>Roboto</vt:lpstr>
      <vt:lpstr>Source Sans Pro</vt:lpstr>
      <vt:lpstr>1_RetrospectVTI</vt:lpstr>
      <vt:lpstr>Day10 Questions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Questions</dc:title>
  <dc:creator>Connie</dc:creator>
  <cp:lastModifiedBy>Connie</cp:lastModifiedBy>
  <cp:revision>11</cp:revision>
  <dcterms:created xsi:type="dcterms:W3CDTF">2023-02-08T21:18:15Z</dcterms:created>
  <dcterms:modified xsi:type="dcterms:W3CDTF">2023-02-28T01:08:54Z</dcterms:modified>
</cp:coreProperties>
</file>