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6"/>
  </p:notesMasterIdLst>
  <p:handoutMasterIdLst>
    <p:handoutMasterId r:id="rId17"/>
  </p:handoutMasterIdLst>
  <p:sldIdLst>
    <p:sldId id="257" r:id="rId2"/>
    <p:sldId id="260"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54" d="100"/>
          <a:sy n="54" d="100"/>
        </p:scale>
        <p:origin x="45" y="453"/>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2023/2/28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2023/2/28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203234F-2943-4AD6-8E73-34C216403FC9}" type="datetime1">
              <a:rPr lang="zh-CN" altLang="en-US" smtClean="0"/>
              <a:t>2023/2/28</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6818B044-5115-4C63-8F06-0D627F0729F0}" type="datetime1">
              <a:rPr lang="zh-CN" altLang="en-US" smtClean="0"/>
              <a:t>2023/2/28</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0E476C3-78BD-40CB-9C6F-0D41DD7E1D50}" type="datetime1">
              <a:rPr lang="zh-CN" altLang="en-US" smtClean="0"/>
              <a:t>2023/2/28</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A24A4C0A-F292-41BE-9CD1-530467B1B9F8}" type="datetime1">
              <a:rPr lang="zh-CN" altLang="en-US" smtClean="0"/>
              <a:t>2023/2/28</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C31630FC-7090-4D1C-93D5-113C82941F4E}" type="datetime1">
              <a:rPr lang="zh-CN" altLang="en-US" smtClean="0"/>
              <a:t>2023/2/28</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81EDFCFC-F8E9-4049-95DD-C79391CC7BFF}" type="datetime1">
              <a:rPr lang="zh-CN" altLang="en-US" smtClean="0"/>
              <a:t>2023/2/28</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EFBE5E81-E012-42C1-892B-1E2892457684}" type="datetime1">
              <a:rPr lang="zh-CN" altLang="en-US" smtClean="0"/>
              <a:t>2023/2/28</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A05DBCF-E3D4-4FC7-9203-C0C05B2BAA55}" type="datetime1">
              <a:rPr lang="zh-CN" altLang="en-US" smtClean="0"/>
              <a:t>2023/2/28</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910A522-F0F5-43AE-870D-B1652467F5E7}" type="datetime1">
              <a:rPr lang="zh-CN" altLang="en-US" smtClean="0"/>
              <a:t>2023/2/28</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2023/2/28</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2023/2/28</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2023/2/28</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8000" dirty="0"/>
              <a:t>Day16 Questions</a:t>
            </a:r>
            <a:endParaRPr lang="zh-cn" sz="80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zh-CN" sz="2400" dirty="0">
                <a:solidFill>
                  <a:schemeClr val="tx1">
                    <a:lumMod val="85000"/>
                    <a:lumOff val="15000"/>
                  </a:schemeClr>
                </a:solidFill>
              </a:rPr>
              <a:t>Le Cai</a:t>
            </a:r>
            <a:endParaRPr lang="zh-cn" sz="2400" dirty="0">
              <a:solidFill>
                <a:schemeClr val="tx1">
                  <a:lumMod val="85000"/>
                  <a:lumOff val="15000"/>
                </a:schemeClr>
              </a:solidFill>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9.What are the bean scopes available in Spring?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512425" y="1368525"/>
            <a:ext cx="9290851" cy="4524315"/>
          </a:xfrm>
          <a:prstGeom prst="rect">
            <a:avLst/>
          </a:prstGeom>
          <a:noFill/>
        </p:spPr>
        <p:txBody>
          <a:bodyPr wrap="square">
            <a:spAutoFit/>
          </a:bodyPr>
          <a:lstStyle/>
          <a:p>
            <a:pPr algn="l"/>
            <a:r>
              <a:rPr lang="en-US" altLang="zh-CN" b="0" i="0" dirty="0">
                <a:solidFill>
                  <a:srgbClr val="374151"/>
                </a:solidFill>
                <a:effectLst/>
                <a:latin typeface="Söhne"/>
              </a:rPr>
              <a:t>In Spring, there are several bean scopes available, which define the lifecycle and visibility of Spring Beans. The five bean scopes available in Spring are:</a:t>
            </a:r>
          </a:p>
          <a:p>
            <a:pPr algn="l">
              <a:buFont typeface="+mj-lt"/>
              <a:buAutoNum type="arabicPeriod"/>
            </a:pPr>
            <a:r>
              <a:rPr lang="en-US" altLang="zh-CN" b="0" i="0" dirty="0">
                <a:solidFill>
                  <a:srgbClr val="374151"/>
                </a:solidFill>
                <a:effectLst/>
                <a:latin typeface="Söhne"/>
              </a:rPr>
              <a:t>Singleton: This is the default scope in Spring. When a bean is defined as a singleton, Spring creates only one instance of the bean, and it is shared among all the requests for that bean. The same instance is returned every time the bean is requested.</a:t>
            </a:r>
          </a:p>
          <a:p>
            <a:pPr algn="l">
              <a:buFont typeface="+mj-lt"/>
              <a:buAutoNum type="arabicPeriod"/>
            </a:pPr>
            <a:r>
              <a:rPr lang="en-US" altLang="zh-CN" b="0" i="0" dirty="0">
                <a:solidFill>
                  <a:srgbClr val="374151"/>
                </a:solidFill>
                <a:effectLst/>
                <a:latin typeface="Söhne"/>
              </a:rPr>
              <a:t>Prototype: When a bean is defined as a prototype, Spring creates a new instance of the bean each time it is requested. This means that the same instance is not shared between requests.</a:t>
            </a:r>
          </a:p>
          <a:p>
            <a:pPr algn="l">
              <a:buFont typeface="+mj-lt"/>
              <a:buAutoNum type="arabicPeriod"/>
            </a:pPr>
            <a:r>
              <a:rPr lang="en-US" altLang="zh-CN" b="0" i="0" dirty="0">
                <a:solidFill>
                  <a:srgbClr val="374151"/>
                </a:solidFill>
                <a:effectLst/>
                <a:latin typeface="Söhne"/>
              </a:rPr>
              <a:t>Request: This scope is only valid in the context of a web application that uses Spring MVC. When a bean is defined as a request scope, Spring creates a new instance of the bean for each HTTP request.</a:t>
            </a:r>
          </a:p>
          <a:p>
            <a:pPr algn="l">
              <a:buFont typeface="+mj-lt"/>
              <a:buAutoNum type="arabicPeriod"/>
            </a:pPr>
            <a:r>
              <a:rPr lang="en-US" altLang="zh-CN" b="0" i="0" dirty="0">
                <a:solidFill>
                  <a:srgbClr val="374151"/>
                </a:solidFill>
                <a:effectLst/>
                <a:latin typeface="Söhne"/>
              </a:rPr>
              <a:t>Session: Similar to the request scope, this scope is only valid in the context of a web application that uses Spring MVC. When a bean is defined as a session scope, Spring creates a new instance of the bean for each HTTP session.</a:t>
            </a:r>
          </a:p>
          <a:p>
            <a:pPr algn="l">
              <a:buFont typeface="+mj-lt"/>
              <a:buAutoNum type="arabicPeriod"/>
            </a:pPr>
            <a:r>
              <a:rPr lang="en-US" altLang="zh-CN" b="0" i="0" dirty="0">
                <a:solidFill>
                  <a:srgbClr val="374151"/>
                </a:solidFill>
                <a:effectLst/>
                <a:latin typeface="Söhne"/>
              </a:rPr>
              <a:t>Global Session: This scope is also only valid in the context of a web application that uses Spring MVC. When a bean is defined as a global session scope, Spring creates a new instance of the bean for each global HTTP session. This scope is only used in a portlet context.</a:t>
            </a:r>
          </a:p>
        </p:txBody>
      </p:sp>
    </p:spTree>
    <p:extLst>
      <p:ext uri="{BB962C8B-B14F-4D97-AF65-F5344CB8AC3E}">
        <p14:creationId xmlns:p14="http://schemas.microsoft.com/office/powerpoint/2010/main" val="77571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10.Explain Bean life cycle in Spring Bean Factory Container.</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199528"/>
            <a:ext cx="1026160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9B76CE9A-FC1D-80BC-8C13-C8C7A9724809}"/>
              </a:ext>
            </a:extLst>
          </p:cNvPr>
          <p:cNvSpPr txBox="1"/>
          <p:nvPr/>
        </p:nvSpPr>
        <p:spPr>
          <a:xfrm>
            <a:off x="161278" y="1219201"/>
            <a:ext cx="11869443" cy="5078313"/>
          </a:xfrm>
          <a:prstGeom prst="rect">
            <a:avLst/>
          </a:prstGeom>
          <a:noFill/>
        </p:spPr>
        <p:txBody>
          <a:bodyPr wrap="square">
            <a:spAutoFit/>
          </a:bodyPr>
          <a:lstStyle/>
          <a:p>
            <a:pPr algn="l"/>
            <a:r>
              <a:rPr lang="en-US" altLang="zh-CN" b="0" i="0" dirty="0">
                <a:solidFill>
                  <a:srgbClr val="374151"/>
                </a:solidFill>
                <a:effectLst/>
                <a:latin typeface="Söhne"/>
              </a:rPr>
              <a:t>The lifecycle of a Spring Bean in a Bean Factory Container can be divided into several phases:</a:t>
            </a:r>
          </a:p>
          <a:p>
            <a:pPr algn="l">
              <a:buFont typeface="+mj-lt"/>
              <a:buAutoNum type="arabicPeriod"/>
            </a:pPr>
            <a:r>
              <a:rPr lang="en-US" altLang="zh-CN" b="0" i="0" dirty="0">
                <a:solidFill>
                  <a:srgbClr val="374151"/>
                </a:solidFill>
                <a:effectLst/>
                <a:latin typeface="Söhne"/>
              </a:rPr>
              <a:t>Instantiation: The Bean Factory Container creates a new instance of the bean using the constructor or a factory method.</a:t>
            </a:r>
          </a:p>
          <a:p>
            <a:pPr algn="l">
              <a:buFont typeface="+mj-lt"/>
              <a:buAutoNum type="arabicPeriod"/>
            </a:pPr>
            <a:r>
              <a:rPr lang="en-US" altLang="zh-CN" b="0" i="0" dirty="0">
                <a:solidFill>
                  <a:srgbClr val="374151"/>
                </a:solidFill>
                <a:effectLst/>
                <a:latin typeface="Söhne"/>
              </a:rPr>
              <a:t>Populate Properties: The Bean Factory Container sets the bean properties, such as primitive types or references to other beans, using either setter injection or constructor injection.</a:t>
            </a:r>
          </a:p>
          <a:p>
            <a:pPr algn="l">
              <a:buFont typeface="+mj-lt"/>
              <a:buAutoNum type="arabicPeriod"/>
            </a:pPr>
            <a:r>
              <a:rPr lang="en-US" altLang="zh-CN" b="0" i="0" dirty="0" err="1">
                <a:solidFill>
                  <a:srgbClr val="374151"/>
                </a:solidFill>
                <a:effectLst/>
                <a:latin typeface="Söhne"/>
              </a:rPr>
              <a:t>BeanNameAware</a:t>
            </a:r>
            <a:r>
              <a:rPr lang="en-US" altLang="zh-CN" b="0" i="0" dirty="0">
                <a:solidFill>
                  <a:srgbClr val="374151"/>
                </a:solidFill>
                <a:effectLst/>
                <a:latin typeface="Söhne"/>
              </a:rPr>
              <a:t> Interface:</a:t>
            </a:r>
          </a:p>
          <a:p>
            <a:pPr algn="l">
              <a:buFont typeface="+mj-lt"/>
              <a:buAutoNum type="arabicPeriod"/>
            </a:pPr>
            <a:r>
              <a:rPr lang="en-US" altLang="zh-CN" b="0" i="0" dirty="0" err="1">
                <a:solidFill>
                  <a:srgbClr val="374151"/>
                </a:solidFill>
                <a:effectLst/>
                <a:latin typeface="Söhne"/>
              </a:rPr>
              <a:t>BeanFactoryAware</a:t>
            </a:r>
            <a:r>
              <a:rPr lang="en-US" altLang="zh-CN" b="0" i="0" dirty="0">
                <a:solidFill>
                  <a:srgbClr val="374151"/>
                </a:solidFill>
                <a:effectLst/>
                <a:latin typeface="Söhne"/>
              </a:rPr>
              <a:t> Interface: If the bean implements the </a:t>
            </a:r>
            <a:r>
              <a:rPr lang="en-US" altLang="zh-CN" b="0" i="0" dirty="0" err="1">
                <a:solidFill>
                  <a:srgbClr val="374151"/>
                </a:solidFill>
                <a:effectLst/>
                <a:latin typeface="Söhne"/>
              </a:rPr>
              <a:t>BeanFactoryAware</a:t>
            </a:r>
            <a:r>
              <a:rPr lang="en-US" altLang="zh-CN" b="0" i="0" dirty="0">
                <a:solidFill>
                  <a:srgbClr val="374151"/>
                </a:solidFill>
                <a:effectLst/>
                <a:latin typeface="Söhne"/>
              </a:rPr>
              <a:t> interface, the Bean Factory Container sets the bean factory instance using the </a:t>
            </a:r>
            <a:r>
              <a:rPr lang="en-US" altLang="zh-CN" b="0" i="0" dirty="0" err="1">
                <a:solidFill>
                  <a:srgbClr val="374151"/>
                </a:solidFill>
                <a:effectLst/>
                <a:latin typeface="Söhne"/>
              </a:rPr>
              <a:t>setBeanFactory</a:t>
            </a:r>
            <a:r>
              <a:rPr lang="en-US" altLang="zh-CN" b="0" i="0" dirty="0">
                <a:solidFill>
                  <a:srgbClr val="374151"/>
                </a:solidFill>
                <a:effectLst/>
                <a:latin typeface="Söhne"/>
              </a:rPr>
              <a:t>() method.</a:t>
            </a:r>
          </a:p>
          <a:p>
            <a:pPr algn="l">
              <a:buFont typeface="+mj-lt"/>
              <a:buAutoNum type="arabicPeriod"/>
            </a:pPr>
            <a:r>
              <a:rPr lang="en-US" altLang="zh-CN" b="0" i="0" dirty="0">
                <a:solidFill>
                  <a:srgbClr val="374151"/>
                </a:solidFill>
                <a:effectLst/>
                <a:latin typeface="Söhne"/>
              </a:rPr>
              <a:t>Pre-initialization: If the bean implements the </a:t>
            </a:r>
            <a:r>
              <a:rPr lang="en-US" altLang="zh-CN" b="0" i="0" dirty="0" err="1">
                <a:solidFill>
                  <a:srgbClr val="374151"/>
                </a:solidFill>
                <a:effectLst/>
                <a:latin typeface="Söhne"/>
              </a:rPr>
              <a:t>BeanPostProcessor</a:t>
            </a:r>
            <a:r>
              <a:rPr lang="en-US" altLang="zh-CN" b="0" i="0" dirty="0">
                <a:solidFill>
                  <a:srgbClr val="374151"/>
                </a:solidFill>
                <a:effectLst/>
                <a:latin typeface="Söhne"/>
              </a:rPr>
              <a:t> interface, the Bean Factory Container invokes the </a:t>
            </a:r>
            <a:r>
              <a:rPr lang="en-US" altLang="zh-CN" b="0" i="0" dirty="0" err="1">
                <a:solidFill>
                  <a:srgbClr val="374151"/>
                </a:solidFill>
                <a:effectLst/>
                <a:latin typeface="Söhne"/>
              </a:rPr>
              <a:t>postProcessBeforeInitialization</a:t>
            </a:r>
            <a:r>
              <a:rPr lang="en-US" altLang="zh-CN" b="0" i="0" dirty="0">
                <a:solidFill>
                  <a:srgbClr val="374151"/>
                </a:solidFill>
                <a:effectLst/>
                <a:latin typeface="Söhne"/>
              </a:rPr>
              <a:t>() method before the initialization of the bean.</a:t>
            </a:r>
          </a:p>
          <a:p>
            <a:pPr algn="l">
              <a:buFont typeface="+mj-lt"/>
              <a:buAutoNum type="arabicPeriod"/>
            </a:pPr>
            <a:r>
              <a:rPr lang="en-US" altLang="zh-CN" b="0" i="0" dirty="0" err="1">
                <a:solidFill>
                  <a:srgbClr val="374151"/>
                </a:solidFill>
                <a:effectLst/>
                <a:latin typeface="Söhne"/>
              </a:rPr>
              <a:t>InitializingBean</a:t>
            </a:r>
            <a:r>
              <a:rPr lang="en-US" altLang="zh-CN" b="0" i="0" dirty="0">
                <a:solidFill>
                  <a:srgbClr val="374151"/>
                </a:solidFill>
                <a:effectLst/>
                <a:latin typeface="Söhne"/>
              </a:rPr>
              <a:t> Interface: If the bean implements the </a:t>
            </a:r>
            <a:r>
              <a:rPr lang="en-US" altLang="zh-CN" b="0" i="0" dirty="0" err="1">
                <a:solidFill>
                  <a:srgbClr val="374151"/>
                </a:solidFill>
                <a:effectLst/>
                <a:latin typeface="Söhne"/>
              </a:rPr>
              <a:t>InitializingBean</a:t>
            </a:r>
            <a:r>
              <a:rPr lang="en-US" altLang="zh-CN" b="0" i="0" dirty="0">
                <a:solidFill>
                  <a:srgbClr val="374151"/>
                </a:solidFill>
                <a:effectLst/>
                <a:latin typeface="Söhne"/>
              </a:rPr>
              <a:t> interface, the Bean Factory Container invokes the </a:t>
            </a:r>
            <a:r>
              <a:rPr lang="en-US" altLang="zh-CN" b="0" i="0" dirty="0" err="1">
                <a:solidFill>
                  <a:srgbClr val="374151"/>
                </a:solidFill>
                <a:effectLst/>
                <a:latin typeface="Söhne"/>
              </a:rPr>
              <a:t>afterPropertiesSet</a:t>
            </a:r>
            <a:r>
              <a:rPr lang="en-US" altLang="zh-CN" b="0" i="0" dirty="0">
                <a:solidFill>
                  <a:srgbClr val="374151"/>
                </a:solidFill>
                <a:effectLst/>
                <a:latin typeface="Söhne"/>
              </a:rPr>
              <a:t>() method to perform any initialization that the bean requires.</a:t>
            </a:r>
          </a:p>
          <a:p>
            <a:pPr algn="l">
              <a:buFont typeface="+mj-lt"/>
              <a:buAutoNum type="arabicPeriod"/>
            </a:pPr>
            <a:r>
              <a:rPr lang="en-US" altLang="zh-CN" b="0" i="0" dirty="0">
                <a:solidFill>
                  <a:srgbClr val="374151"/>
                </a:solidFill>
                <a:effectLst/>
                <a:latin typeface="Söhne"/>
              </a:rPr>
              <a:t>Custom </a:t>
            </a:r>
            <a:r>
              <a:rPr lang="en-US" altLang="zh-CN" b="0" i="0" dirty="0" err="1">
                <a:solidFill>
                  <a:srgbClr val="374151"/>
                </a:solidFill>
                <a:effectLst/>
                <a:latin typeface="Söhne"/>
              </a:rPr>
              <a:t>init</a:t>
            </a:r>
            <a:r>
              <a:rPr lang="en-US" altLang="zh-CN" b="0" i="0" dirty="0">
                <a:solidFill>
                  <a:srgbClr val="374151"/>
                </a:solidFill>
                <a:effectLst/>
                <a:latin typeface="Söhne"/>
              </a:rPr>
              <a:t> method: If the bean has a custom initialization method, the Bean Factory Container invokes that method after invoking the </a:t>
            </a:r>
            <a:r>
              <a:rPr lang="en-US" altLang="zh-CN" b="0" i="0" dirty="0" err="1">
                <a:solidFill>
                  <a:srgbClr val="374151"/>
                </a:solidFill>
                <a:effectLst/>
                <a:latin typeface="Söhne"/>
              </a:rPr>
              <a:t>afterPropertiesSet</a:t>
            </a:r>
            <a:r>
              <a:rPr lang="en-US" altLang="zh-CN" b="0" i="0" dirty="0">
                <a:solidFill>
                  <a:srgbClr val="374151"/>
                </a:solidFill>
                <a:effectLst/>
                <a:latin typeface="Söhne"/>
              </a:rPr>
              <a:t>() method.</a:t>
            </a:r>
          </a:p>
          <a:p>
            <a:pPr algn="l">
              <a:buFont typeface="+mj-lt"/>
              <a:buAutoNum type="arabicPeriod"/>
            </a:pPr>
            <a:r>
              <a:rPr lang="en-US" altLang="zh-CN" b="0" i="0" dirty="0">
                <a:solidFill>
                  <a:srgbClr val="374151"/>
                </a:solidFill>
                <a:effectLst/>
                <a:latin typeface="Söhne"/>
              </a:rPr>
              <a:t>Post-initialization: If the bean implements the </a:t>
            </a:r>
            <a:r>
              <a:rPr lang="en-US" altLang="zh-CN" b="0" i="0" dirty="0" err="1">
                <a:solidFill>
                  <a:srgbClr val="374151"/>
                </a:solidFill>
                <a:effectLst/>
                <a:latin typeface="Söhne"/>
              </a:rPr>
              <a:t>BeanPostProcessor</a:t>
            </a:r>
            <a:r>
              <a:rPr lang="en-US" altLang="zh-CN" b="0" i="0" dirty="0">
                <a:solidFill>
                  <a:srgbClr val="374151"/>
                </a:solidFill>
                <a:effectLst/>
                <a:latin typeface="Söhne"/>
              </a:rPr>
              <a:t> interface, the Bean Factory Container invokes the </a:t>
            </a:r>
            <a:r>
              <a:rPr lang="en-US" altLang="zh-CN" b="0" i="0" dirty="0" err="1">
                <a:solidFill>
                  <a:srgbClr val="374151"/>
                </a:solidFill>
                <a:effectLst/>
                <a:latin typeface="Söhne"/>
              </a:rPr>
              <a:t>postProcessAfterInitialization</a:t>
            </a:r>
            <a:r>
              <a:rPr lang="en-US" altLang="zh-CN" b="0" i="0" dirty="0">
                <a:solidFill>
                  <a:srgbClr val="374151"/>
                </a:solidFill>
                <a:effectLst/>
                <a:latin typeface="Söhne"/>
              </a:rPr>
              <a:t>() method after the initialization of the bean.</a:t>
            </a:r>
          </a:p>
          <a:p>
            <a:pPr algn="l">
              <a:buFont typeface="+mj-lt"/>
              <a:buAutoNum type="arabicPeriod"/>
            </a:pPr>
            <a:r>
              <a:rPr lang="en-US" altLang="zh-CN" b="0" i="0" dirty="0">
                <a:solidFill>
                  <a:srgbClr val="374151"/>
                </a:solidFill>
                <a:effectLst/>
                <a:latin typeface="Söhne"/>
              </a:rPr>
              <a:t>Use of bean: Once the bean is fully initialized, it can be used in the application.</a:t>
            </a:r>
          </a:p>
          <a:p>
            <a:pPr algn="l">
              <a:buFont typeface="+mj-lt"/>
              <a:buAutoNum type="arabicPeriod"/>
            </a:pPr>
            <a:r>
              <a:rPr lang="en-US" altLang="zh-CN" b="0" i="0" dirty="0">
                <a:solidFill>
                  <a:srgbClr val="374151"/>
                </a:solidFill>
                <a:effectLst/>
                <a:latin typeface="Söhne"/>
              </a:rPr>
              <a:t>Destruction: When the container is shutting down, the Bean Factory Container calls the destroy() method if the bean implements the </a:t>
            </a:r>
            <a:r>
              <a:rPr lang="en-US" altLang="zh-CN" b="0" i="0" dirty="0" err="1">
                <a:solidFill>
                  <a:srgbClr val="374151"/>
                </a:solidFill>
                <a:effectLst/>
                <a:latin typeface="Söhne"/>
              </a:rPr>
              <a:t>DisposableBean</a:t>
            </a:r>
            <a:r>
              <a:rPr lang="en-US" altLang="zh-CN" b="0" i="0" dirty="0">
                <a:solidFill>
                  <a:srgbClr val="374151"/>
                </a:solidFill>
                <a:effectLst/>
                <a:latin typeface="Söhne"/>
              </a:rPr>
              <a:t> interface or if there is a custom destroy-method specified in the bean configuration.</a:t>
            </a:r>
          </a:p>
        </p:txBody>
      </p:sp>
    </p:spTree>
    <p:extLst>
      <p:ext uri="{BB962C8B-B14F-4D97-AF65-F5344CB8AC3E}">
        <p14:creationId xmlns:p14="http://schemas.microsoft.com/office/powerpoint/2010/main" val="199190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11.What do you understand by Bean Wiring.</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3785652"/>
          </a:xfrm>
          <a:prstGeom prst="rect">
            <a:avLst/>
          </a:prstGeom>
          <a:noFill/>
        </p:spPr>
        <p:txBody>
          <a:bodyPr wrap="square">
            <a:spAutoFit/>
          </a:bodyPr>
          <a:lstStyle/>
          <a:p>
            <a:pPr algn="l"/>
            <a:r>
              <a:rPr lang="en-US" altLang="zh-CN" sz="2400" b="0" i="0" dirty="0">
                <a:solidFill>
                  <a:srgbClr val="374151"/>
                </a:solidFill>
                <a:effectLst/>
                <a:latin typeface="Söhne"/>
              </a:rPr>
              <a:t>Bean wiring is a process in Spring Framework where different beans in an application context are connected with each other to form a complete application.</a:t>
            </a:r>
          </a:p>
          <a:p>
            <a:pPr algn="l"/>
            <a:r>
              <a:rPr lang="en-US" altLang="zh-CN" sz="2400" b="0" i="0" dirty="0">
                <a:solidFill>
                  <a:srgbClr val="374151"/>
                </a:solidFill>
                <a:effectLst/>
                <a:latin typeface="Söhne"/>
              </a:rPr>
              <a:t>In Spring Framework, beans represent Java objects that are managed by the Spring container. These beans can have dependencies on other beans, which can be expressed through configuration files or annotations. Bean wiring, therefore, involves configuring the dependencies between beans in an application context, so that they can interact with each other as required.</a:t>
            </a:r>
          </a:p>
        </p:txBody>
      </p:sp>
    </p:spTree>
    <p:extLst>
      <p:ext uri="{BB962C8B-B14F-4D97-AF65-F5344CB8AC3E}">
        <p14:creationId xmlns:p14="http://schemas.microsoft.com/office/powerpoint/2010/main" val="423724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12.What is </a:t>
            </a:r>
            <a:r>
              <a:rPr lang="en-US" altLang="zh-CN" sz="3200" dirty="0" err="1"/>
              <a:t>autowiring</a:t>
            </a:r>
            <a:r>
              <a:rPr lang="en-US" altLang="zh-CN" sz="3200" dirty="0"/>
              <a:t> and name the different modes of it?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674704" y="1625863"/>
            <a:ext cx="11203618"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0" i="0" dirty="0">
                <a:solidFill>
                  <a:srgbClr val="374151"/>
                </a:solidFill>
                <a:effectLst/>
                <a:latin typeface="Söhne"/>
              </a:rPr>
              <a:t>In Spring Framework, </a:t>
            </a:r>
            <a:r>
              <a:rPr lang="en-US" altLang="zh-CN" sz="2400" b="0" i="0" dirty="0" err="1">
                <a:solidFill>
                  <a:srgbClr val="374151"/>
                </a:solidFill>
                <a:effectLst/>
                <a:latin typeface="Söhne"/>
              </a:rPr>
              <a:t>autowiring</a:t>
            </a:r>
            <a:r>
              <a:rPr lang="en-US" altLang="zh-CN" sz="2400" b="0" i="0" dirty="0">
                <a:solidFill>
                  <a:srgbClr val="374151"/>
                </a:solidFill>
                <a:effectLst/>
                <a:latin typeface="Söhne"/>
              </a:rPr>
              <a:t> is the process of automatically configuring and injecting the dependencies of a class. Instead of explicitly defining dependencies in XML or Java configuration files, Spring automatically detects the dependencies required by a class and injects the appropriate instances.</a:t>
            </a:r>
            <a:endParaRPr kumimoji="0" lang="zh-CN" altLang="zh-CN" sz="3600" b="0"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CB01184D-EE3C-F755-9049-37B89DE928E1}"/>
              </a:ext>
            </a:extLst>
          </p:cNvPr>
          <p:cNvSpPr>
            <a:spLocks noChangeArrowheads="1"/>
          </p:cNvSpPr>
          <p:nvPr/>
        </p:nvSpPr>
        <p:spPr bwMode="auto">
          <a:xfrm>
            <a:off x="0" y="-1102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D7411B4-24A6-8892-E9C3-2E3458F32717}"/>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55D91D64-3D33-133C-8E90-330ED2D6E9DD}"/>
              </a:ext>
            </a:extLst>
          </p:cNvPr>
          <p:cNvSpPr>
            <a:spLocks noChangeArrowheads="1"/>
          </p:cNvSpPr>
          <p:nvPr/>
        </p:nvSpPr>
        <p:spPr bwMode="auto">
          <a:xfrm>
            <a:off x="0" y="-3388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59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13.What are the limitations of </a:t>
            </a:r>
            <a:r>
              <a:rPr lang="en-US" altLang="zh-CN" sz="3200" dirty="0" err="1"/>
              <a:t>autowiring</a:t>
            </a:r>
            <a:r>
              <a:rPr lang="en-US" altLang="zh-CN" sz="3200" dirty="0"/>
              <a:t>?</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811987" y="1273717"/>
            <a:ext cx="10502284" cy="4708981"/>
          </a:xfrm>
          <a:prstGeom prst="rect">
            <a:avLst/>
          </a:prstGeom>
          <a:noFill/>
        </p:spPr>
        <p:txBody>
          <a:bodyPr wrap="square">
            <a:spAutoFit/>
          </a:bodyPr>
          <a:lstStyle/>
          <a:p>
            <a:pPr algn="l">
              <a:buFont typeface="+mj-lt"/>
              <a:buAutoNum type="arabicPeriod"/>
            </a:pPr>
            <a:r>
              <a:rPr lang="en-US" altLang="zh-CN" sz="2000" b="0" i="0" dirty="0">
                <a:solidFill>
                  <a:srgbClr val="374151"/>
                </a:solidFill>
                <a:effectLst/>
                <a:latin typeface="Söhne"/>
              </a:rPr>
              <a:t>Ambiguity: In some cases, there may be multiple beans of the same type available in the application context. In such cases, </a:t>
            </a:r>
            <a:r>
              <a:rPr lang="en-US" altLang="zh-CN" sz="2000" b="0" i="0" dirty="0" err="1">
                <a:solidFill>
                  <a:srgbClr val="374151"/>
                </a:solidFill>
                <a:effectLst/>
                <a:latin typeface="Söhne"/>
              </a:rPr>
              <a:t>autowiring</a:t>
            </a:r>
            <a:r>
              <a:rPr lang="en-US" altLang="zh-CN" sz="2000" b="0" i="0" dirty="0">
                <a:solidFill>
                  <a:srgbClr val="374151"/>
                </a:solidFill>
                <a:effectLst/>
                <a:latin typeface="Söhne"/>
              </a:rPr>
              <a:t> by type can be ambiguous, and Spring may not know which bean to inject. This can lead to runtime errors.</a:t>
            </a:r>
          </a:p>
          <a:p>
            <a:pPr algn="l">
              <a:buFont typeface="+mj-lt"/>
              <a:buAutoNum type="arabicPeriod"/>
            </a:pPr>
            <a:r>
              <a:rPr lang="en-US" altLang="zh-CN" sz="2000" b="0" i="0" dirty="0">
                <a:solidFill>
                  <a:srgbClr val="374151"/>
                </a:solidFill>
                <a:effectLst/>
                <a:latin typeface="Söhne"/>
              </a:rPr>
              <a:t>Fragility: </a:t>
            </a:r>
            <a:r>
              <a:rPr lang="en-US" altLang="zh-CN" sz="2000" b="0" i="0" dirty="0" err="1">
                <a:solidFill>
                  <a:srgbClr val="374151"/>
                </a:solidFill>
                <a:effectLst/>
                <a:latin typeface="Söhne"/>
              </a:rPr>
              <a:t>Autowiring</a:t>
            </a:r>
            <a:r>
              <a:rPr lang="en-US" altLang="zh-CN" sz="2000" b="0" i="0" dirty="0">
                <a:solidFill>
                  <a:srgbClr val="374151"/>
                </a:solidFill>
                <a:effectLst/>
                <a:latin typeface="Söhne"/>
              </a:rPr>
              <a:t> can make the application code fragile, especially when the wiring is done implicitly. If a developer refactors the code or adds new beans, the </a:t>
            </a:r>
            <a:r>
              <a:rPr lang="en-US" altLang="zh-CN" sz="2000" b="0" i="0" dirty="0" err="1">
                <a:solidFill>
                  <a:srgbClr val="374151"/>
                </a:solidFill>
                <a:effectLst/>
                <a:latin typeface="Söhne"/>
              </a:rPr>
              <a:t>autowiring</a:t>
            </a:r>
            <a:r>
              <a:rPr lang="en-US" altLang="zh-CN" sz="2000" b="0" i="0" dirty="0">
                <a:solidFill>
                  <a:srgbClr val="374151"/>
                </a:solidFill>
                <a:effectLst/>
                <a:latin typeface="Söhne"/>
              </a:rPr>
              <a:t> may break, resulting in runtime errors.</a:t>
            </a:r>
          </a:p>
          <a:p>
            <a:pPr algn="l">
              <a:buFont typeface="+mj-lt"/>
              <a:buAutoNum type="arabicPeriod"/>
            </a:pPr>
            <a:r>
              <a:rPr lang="en-US" altLang="zh-CN" sz="2000" b="0" i="0" dirty="0">
                <a:solidFill>
                  <a:srgbClr val="374151"/>
                </a:solidFill>
                <a:effectLst/>
                <a:latin typeface="Söhne"/>
              </a:rPr>
              <a:t>Lack of control: </a:t>
            </a:r>
            <a:r>
              <a:rPr lang="en-US" altLang="zh-CN" sz="2000" b="0" i="0" dirty="0" err="1">
                <a:solidFill>
                  <a:srgbClr val="374151"/>
                </a:solidFill>
                <a:effectLst/>
                <a:latin typeface="Söhne"/>
              </a:rPr>
              <a:t>Autowiring</a:t>
            </a:r>
            <a:r>
              <a:rPr lang="en-US" altLang="zh-CN" sz="2000" b="0" i="0" dirty="0">
                <a:solidFill>
                  <a:srgbClr val="374151"/>
                </a:solidFill>
                <a:effectLst/>
                <a:latin typeface="Söhne"/>
              </a:rPr>
              <a:t> can limit the developer's control over the configuration of the application context. It can be difficult to debug issues that arise due to </a:t>
            </a:r>
            <a:r>
              <a:rPr lang="en-US" altLang="zh-CN" sz="2000" b="0" i="0" dirty="0" err="1">
                <a:solidFill>
                  <a:srgbClr val="374151"/>
                </a:solidFill>
                <a:effectLst/>
                <a:latin typeface="Söhne"/>
              </a:rPr>
              <a:t>autowiring</a:t>
            </a:r>
            <a:r>
              <a:rPr lang="en-US" altLang="zh-CN" sz="2000" b="0" i="0" dirty="0">
                <a:solidFill>
                  <a:srgbClr val="374151"/>
                </a:solidFill>
                <a:effectLst/>
                <a:latin typeface="Söhne"/>
              </a:rPr>
              <a:t>, especially when the wiring is done implicitly.</a:t>
            </a:r>
          </a:p>
          <a:p>
            <a:pPr algn="l">
              <a:buFont typeface="+mj-lt"/>
              <a:buAutoNum type="arabicPeriod"/>
            </a:pPr>
            <a:r>
              <a:rPr lang="en-US" altLang="zh-CN" sz="2000" b="0" i="0" dirty="0">
                <a:solidFill>
                  <a:srgbClr val="374151"/>
                </a:solidFill>
                <a:effectLst/>
                <a:latin typeface="Söhne"/>
              </a:rPr>
              <a:t>Performance overhead: </a:t>
            </a:r>
            <a:r>
              <a:rPr lang="en-US" altLang="zh-CN" sz="2000" b="0" i="0" dirty="0" err="1">
                <a:solidFill>
                  <a:srgbClr val="374151"/>
                </a:solidFill>
                <a:effectLst/>
                <a:latin typeface="Söhne"/>
              </a:rPr>
              <a:t>Autowiring</a:t>
            </a:r>
            <a:r>
              <a:rPr lang="en-US" altLang="zh-CN" sz="2000" b="0" i="0" dirty="0">
                <a:solidFill>
                  <a:srgbClr val="374151"/>
                </a:solidFill>
                <a:effectLst/>
                <a:latin typeface="Söhne"/>
              </a:rPr>
              <a:t> can add a performance overhead to the application startup time. This is because Spring has to scan the entire application context to determine the dependencies of each bean.</a:t>
            </a:r>
          </a:p>
          <a:p>
            <a:pPr algn="l">
              <a:buFont typeface="+mj-lt"/>
              <a:buAutoNum type="arabicPeriod"/>
            </a:pPr>
            <a:r>
              <a:rPr lang="en-US" altLang="zh-CN" sz="2000" b="0" i="0" dirty="0">
                <a:solidFill>
                  <a:srgbClr val="374151"/>
                </a:solidFill>
                <a:effectLst/>
                <a:latin typeface="Söhne"/>
              </a:rPr>
              <a:t>Difficulty with third-party libraries: </a:t>
            </a:r>
            <a:r>
              <a:rPr lang="en-US" altLang="zh-CN" sz="2000" b="0" i="0" dirty="0" err="1">
                <a:solidFill>
                  <a:srgbClr val="374151"/>
                </a:solidFill>
                <a:effectLst/>
                <a:latin typeface="Söhne"/>
              </a:rPr>
              <a:t>Autowiring</a:t>
            </a:r>
            <a:r>
              <a:rPr lang="en-US" altLang="zh-CN" sz="2000" b="0" i="0" dirty="0">
                <a:solidFill>
                  <a:srgbClr val="374151"/>
                </a:solidFill>
                <a:effectLst/>
                <a:latin typeface="Söhne"/>
              </a:rPr>
              <a:t> can be difficult to use with third-party libraries that are not designed to work with Spring Framework. In such cases, the developer may have to write custom configuration to wire the third-party library with the Spring application context.</a:t>
            </a:r>
          </a:p>
        </p:txBody>
      </p:sp>
    </p:spTree>
    <p:extLst>
      <p:ext uri="{BB962C8B-B14F-4D97-AF65-F5344CB8AC3E}">
        <p14:creationId xmlns:p14="http://schemas.microsoft.com/office/powerpoint/2010/main" val="226514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800" dirty="0">
                <a:latin typeface="hurme_no2-webfont"/>
              </a:rPr>
              <a:t>1.What is Spring Framework?</a:t>
            </a:r>
            <a:endParaRPr lang="zh-CN" altLang="en-US" sz="2800" dirty="0">
              <a:latin typeface="hurme_no2-webfont"/>
            </a:endParaRPr>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2212758" y="1625863"/>
            <a:ext cx="7792375" cy="1569660"/>
          </a:xfrm>
          <a:prstGeom prst="rect">
            <a:avLst/>
          </a:prstGeom>
          <a:noFill/>
        </p:spPr>
        <p:txBody>
          <a:bodyPr wrap="square">
            <a:spAutoFit/>
          </a:bodyPr>
          <a:lstStyle/>
          <a:p>
            <a:r>
              <a:rPr lang="en-US" altLang="zh-CN" sz="2400" b="0" i="0" dirty="0">
                <a:solidFill>
                  <a:srgbClr val="374151"/>
                </a:solidFill>
                <a:effectLst/>
                <a:latin typeface="Söhne"/>
              </a:rPr>
              <a:t>The Spring Framework is an open-source Java-based application framework that provides comprehensive infrastructure support for developing robust and scalable enterprise applications.</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2155584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800" b="0" i="0" u="none" strike="noStrike" dirty="0">
                <a:effectLst/>
                <a:latin typeface="hurme_no2-webfont"/>
              </a:rPr>
              <a:t>2.What are the features of Spring Framework?</a:t>
            </a:r>
            <a:endParaRPr lang="zh-CN" altLang="en-US" sz="28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02197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94695" y="1173211"/>
            <a:ext cx="12002610" cy="4801314"/>
          </a:xfrm>
          <a:prstGeom prst="rect">
            <a:avLst/>
          </a:prstGeom>
          <a:noFill/>
        </p:spPr>
        <p:txBody>
          <a:bodyPr wrap="square">
            <a:spAutoFit/>
          </a:bodyPr>
          <a:lstStyle/>
          <a:p>
            <a:pPr algn="l">
              <a:buFont typeface="+mj-lt"/>
              <a:buAutoNum type="arabicPeriod"/>
            </a:pPr>
            <a:r>
              <a:rPr lang="en-US" altLang="zh-CN" b="0" i="0" dirty="0">
                <a:solidFill>
                  <a:srgbClr val="374151"/>
                </a:solidFill>
                <a:effectLst/>
                <a:latin typeface="Söhne"/>
              </a:rPr>
              <a:t>Inversion of Control (IoC) container: The Spring Framework provides an IoC container that allows for the easy management and configuration of application components. This makes it easy to integrate and test individual components.</a:t>
            </a:r>
          </a:p>
          <a:p>
            <a:pPr algn="l">
              <a:buFont typeface="+mj-lt"/>
              <a:buAutoNum type="arabicPeriod"/>
            </a:pPr>
            <a:r>
              <a:rPr lang="en-US" altLang="zh-CN" b="0" i="0" dirty="0">
                <a:solidFill>
                  <a:srgbClr val="374151"/>
                </a:solidFill>
                <a:effectLst/>
                <a:latin typeface="Söhne"/>
              </a:rPr>
              <a:t>Dependency Injection (DI): DI is a design pattern that allows for the separation of object creation and object usage. The Spring Framework provides an easy way to implement this pattern, making it easier to write maintainable and testable code.</a:t>
            </a:r>
          </a:p>
          <a:p>
            <a:pPr algn="l">
              <a:buFont typeface="+mj-lt"/>
              <a:buAutoNum type="arabicPeriod"/>
            </a:pPr>
            <a:r>
              <a:rPr lang="en-US" altLang="zh-CN" b="0" i="0" dirty="0">
                <a:solidFill>
                  <a:srgbClr val="374151"/>
                </a:solidFill>
                <a:effectLst/>
                <a:latin typeface="Söhne"/>
              </a:rPr>
              <a:t>Aspect-oriented programming (AOP): AOP is a programming paradigm that allows for the separation of cross-cutting concerns such as logging and security from the main business logic. The Spring Framework provides a way to implement AOP in a clean and efficient manner.</a:t>
            </a:r>
          </a:p>
          <a:p>
            <a:pPr algn="l">
              <a:buFont typeface="+mj-lt"/>
              <a:buAutoNum type="arabicPeriod"/>
            </a:pPr>
            <a:r>
              <a:rPr lang="en-US" altLang="zh-CN" b="0" i="0" dirty="0">
                <a:solidFill>
                  <a:srgbClr val="374151"/>
                </a:solidFill>
                <a:effectLst/>
                <a:latin typeface="Söhne"/>
              </a:rPr>
              <a:t>Transaction management: The Spring Framework provides transaction management support for JDBC, JPA, and Hibernate. This makes it easy to manage database transactions and ensure data consistency.</a:t>
            </a:r>
          </a:p>
          <a:p>
            <a:pPr algn="l">
              <a:buFont typeface="+mj-lt"/>
              <a:buAutoNum type="arabicPeriod"/>
            </a:pPr>
            <a:r>
              <a:rPr lang="en-US" altLang="zh-CN" b="0" i="0" dirty="0">
                <a:solidFill>
                  <a:srgbClr val="374151"/>
                </a:solidFill>
                <a:effectLst/>
                <a:latin typeface="Söhne"/>
              </a:rPr>
              <a:t>MVC web framework: The Spring Framework includes a Model-View-Controller (MVC) web framework that makes it easy to develop web applications using a structured and modular approach.</a:t>
            </a:r>
          </a:p>
          <a:p>
            <a:pPr algn="l">
              <a:buFont typeface="+mj-lt"/>
              <a:buAutoNum type="arabicPeriod"/>
            </a:pPr>
            <a:r>
              <a:rPr lang="en-US" altLang="zh-CN" b="0" i="0" dirty="0">
                <a:solidFill>
                  <a:srgbClr val="374151"/>
                </a:solidFill>
                <a:effectLst/>
                <a:latin typeface="Söhne"/>
              </a:rPr>
              <a:t>Data access support: The Spring Framework provides a number of tools and APIs for working with databases and other data sources, including JDBC, JPA, and Hibernate.</a:t>
            </a:r>
          </a:p>
          <a:p>
            <a:pPr algn="l">
              <a:buFont typeface="+mj-lt"/>
              <a:buAutoNum type="arabicPeriod"/>
            </a:pPr>
            <a:r>
              <a:rPr lang="en-US" altLang="zh-CN" b="0" i="0" dirty="0">
                <a:solidFill>
                  <a:srgbClr val="374151"/>
                </a:solidFill>
                <a:effectLst/>
                <a:latin typeface="Söhne"/>
              </a:rPr>
              <a:t>Integration with other frameworks and technologies: The Spring Framework can be easily integrated with other frameworks and technologies, such as Struts, Hibernate, and Quartz.</a:t>
            </a:r>
          </a:p>
          <a:p>
            <a:pPr algn="l">
              <a:buFont typeface="+mj-lt"/>
              <a:buAutoNum type="arabicPeriod"/>
            </a:pPr>
            <a:r>
              <a:rPr lang="en-US" altLang="zh-CN" b="0" i="0" dirty="0">
                <a:solidFill>
                  <a:srgbClr val="374151"/>
                </a:solidFill>
                <a:effectLst/>
                <a:latin typeface="Söhne"/>
              </a:rPr>
              <a:t>Lightweight and modular: The Spring Framework is designed to be lightweight and modular, making it easy to use only the parts of the framework that are needed for a particular application.</a:t>
            </a:r>
          </a:p>
        </p:txBody>
      </p:sp>
    </p:spTree>
    <p:extLst>
      <p:ext uri="{BB962C8B-B14F-4D97-AF65-F5344CB8AC3E}">
        <p14:creationId xmlns:p14="http://schemas.microsoft.com/office/powerpoint/2010/main" val="195806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2800" b="0" i="0" u="none" strike="noStrike" dirty="0">
                <a:effectLst/>
                <a:latin typeface="hurme_no2-webfont"/>
              </a:rPr>
              <a:t>3.What is a Spring configuration file?</a:t>
            </a:r>
            <a:endParaRPr lang="zh-CN" altLang="en-US" sz="28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2616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381740" y="1519330"/>
            <a:ext cx="11452193" cy="4832092"/>
          </a:xfrm>
          <a:prstGeom prst="rect">
            <a:avLst/>
          </a:prstGeom>
          <a:noFill/>
        </p:spPr>
        <p:txBody>
          <a:bodyPr wrap="square">
            <a:spAutoFit/>
          </a:bodyPr>
          <a:lstStyle/>
          <a:p>
            <a:pPr algn="l"/>
            <a:r>
              <a:rPr lang="en-US" altLang="zh-CN" sz="2800" b="0" i="0" dirty="0">
                <a:solidFill>
                  <a:srgbClr val="374151"/>
                </a:solidFill>
                <a:effectLst/>
                <a:latin typeface="Söhne"/>
              </a:rPr>
              <a:t>In the Spring Framework, a configuration file is a file that specifies how the application components are wired together. It contains information about the objects that need to be created, the dependencies between those objects, and how those objects should be configured.</a:t>
            </a:r>
          </a:p>
          <a:p>
            <a:pPr algn="l"/>
            <a:r>
              <a:rPr lang="en-US" altLang="zh-CN" sz="2800" b="0" i="0" dirty="0">
                <a:solidFill>
                  <a:srgbClr val="374151"/>
                </a:solidFill>
                <a:effectLst/>
                <a:latin typeface="Söhne"/>
              </a:rPr>
              <a:t>The Spring Framework supports two types of configuration files:</a:t>
            </a:r>
          </a:p>
          <a:p>
            <a:pPr algn="l">
              <a:buFont typeface="+mj-lt"/>
              <a:buAutoNum type="arabicPeriod"/>
            </a:pPr>
            <a:r>
              <a:rPr lang="en-US" altLang="zh-CN" sz="2800" b="0" i="0" dirty="0">
                <a:solidFill>
                  <a:srgbClr val="374151"/>
                </a:solidFill>
                <a:effectLst/>
                <a:latin typeface="Söhne"/>
              </a:rPr>
              <a:t>XML-based configuration files: This type of configuration file is written in XML format and contains information about the application components, their dependencies, and how they should be wired together.</a:t>
            </a:r>
          </a:p>
          <a:p>
            <a:pPr algn="l">
              <a:buFont typeface="+mj-lt"/>
              <a:buAutoNum type="arabicPeriod"/>
            </a:pPr>
            <a:r>
              <a:rPr lang="en-US" altLang="zh-CN" sz="2800" b="0" i="0" dirty="0">
                <a:solidFill>
                  <a:srgbClr val="374151"/>
                </a:solidFill>
                <a:effectLst/>
                <a:latin typeface="Söhne"/>
              </a:rPr>
              <a:t>Java-based configuration files: This type of configuration file is written in Java code and uses annotations to specify the application components and their dependencies.</a:t>
            </a:r>
          </a:p>
        </p:txBody>
      </p:sp>
    </p:spTree>
    <p:extLst>
      <p:ext uri="{BB962C8B-B14F-4D97-AF65-F5344CB8AC3E}">
        <p14:creationId xmlns:p14="http://schemas.microsoft.com/office/powerpoint/2010/main" val="33748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4.What do you mean by IoC (Inversion of Control) Container?</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140344"/>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719090" y="1625863"/>
            <a:ext cx="11123721" cy="830997"/>
          </a:xfrm>
          <a:prstGeom prst="rect">
            <a:avLst/>
          </a:prstGeom>
          <a:noFill/>
        </p:spPr>
        <p:txBody>
          <a:bodyPr wrap="square">
            <a:spAutoFit/>
          </a:bodyPr>
          <a:lstStyle/>
          <a:p>
            <a:r>
              <a:rPr lang="en-US" altLang="zh-CN" sz="2400" b="0" i="0" dirty="0">
                <a:solidFill>
                  <a:srgbClr val="374151"/>
                </a:solidFill>
                <a:effectLst/>
                <a:latin typeface="Söhne"/>
              </a:rPr>
              <a:t>In the context of the Spring Framework, the Inversion of Control (IoC) container is a key component that manages the creation and lifecycle of application objects.</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36389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5.What do you understand by Dependency Injection?</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42686" y="1131466"/>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942686" y="1625863"/>
            <a:ext cx="10261600" cy="1015663"/>
          </a:xfrm>
          <a:prstGeom prst="rect">
            <a:avLst/>
          </a:prstGeom>
          <a:noFill/>
        </p:spPr>
        <p:txBody>
          <a:bodyPr wrap="square">
            <a:spAutoFit/>
          </a:bodyPr>
          <a:lstStyle/>
          <a:p>
            <a:r>
              <a:rPr lang="en-US" altLang="zh-CN" sz="2000" b="0" i="0" dirty="0">
                <a:solidFill>
                  <a:srgbClr val="374151"/>
                </a:solidFill>
                <a:effectLst/>
                <a:latin typeface="Söhne"/>
              </a:rPr>
              <a:t>Dependency Injection (DI) is a design pattern used in software engineering to remove the direct dependencies between objects by injecting dependent objects or their references from outside rather than creating them internally.</a:t>
            </a:r>
            <a:endParaRPr lang="zh-CN" altLang="en-US" sz="20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96377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6.Explain the difference between constructor and setter injection?</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306059"/>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1621654" y="1546267"/>
            <a:ext cx="8948692" cy="2677656"/>
          </a:xfrm>
          <a:prstGeom prst="rect">
            <a:avLst/>
          </a:prstGeom>
          <a:noFill/>
        </p:spPr>
        <p:txBody>
          <a:bodyPr wrap="square">
            <a:spAutoFit/>
          </a:bodyPr>
          <a:lstStyle/>
          <a:p>
            <a:r>
              <a:rPr lang="en-US" altLang="zh-CN" sz="2400" b="0" i="0" dirty="0">
                <a:solidFill>
                  <a:srgbClr val="374151"/>
                </a:solidFill>
                <a:effectLst/>
                <a:latin typeface="Söhne"/>
              </a:rPr>
              <a:t>Constructor Injection and Setter Injection are two methods of Dependency Injection used to inject dependencies into an object. The main difference between them is how dependencies are injected into the object. Constructor Injection is stricter and enforces the dependencies to be passed in the constructor, whereas Setter Injection is more flexible and allows for optional dependencies or a large number of dependencies.</a:t>
            </a:r>
            <a:endParaRPr lang="zh-CN" altLang="en-US" sz="2400" dirty="0">
              <a:solidFill>
                <a:srgbClr val="222222"/>
              </a:solidFill>
              <a:latin typeface="Source Sans Pro" panose="020B0503030403020204" pitchFamily="34" charset="0"/>
            </a:endParaRPr>
          </a:p>
        </p:txBody>
      </p:sp>
    </p:spTree>
    <p:extLst>
      <p:ext uri="{BB962C8B-B14F-4D97-AF65-F5344CB8AC3E}">
        <p14:creationId xmlns:p14="http://schemas.microsoft.com/office/powerpoint/2010/main" val="141010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7.What are Spring Beans?</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65200" y="1219201"/>
            <a:ext cx="1026160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FECF8B5D-B99A-C903-D8E4-83B441BC3603}"/>
              </a:ext>
            </a:extLst>
          </p:cNvPr>
          <p:cNvSpPr txBox="1"/>
          <p:nvPr/>
        </p:nvSpPr>
        <p:spPr>
          <a:xfrm>
            <a:off x="3047260" y="2000058"/>
            <a:ext cx="6094520" cy="1477328"/>
          </a:xfrm>
          <a:prstGeom prst="rect">
            <a:avLst/>
          </a:prstGeom>
          <a:noFill/>
        </p:spPr>
        <p:txBody>
          <a:bodyPr wrap="square">
            <a:spAutoFit/>
          </a:bodyPr>
          <a:lstStyle/>
          <a:p>
            <a:pPr algn="l"/>
            <a:r>
              <a:rPr lang="en-US" altLang="zh-CN" b="0" i="0" dirty="0">
                <a:solidFill>
                  <a:srgbClr val="374151"/>
                </a:solidFill>
                <a:effectLst/>
                <a:latin typeface="Söhne"/>
              </a:rPr>
              <a:t>In the Spring Framework, a Spring Bean is an object that is instantiated, assembled, and managed by the Spring IoC (Inversion of Control) container. A Spring Bean represents an object instance that can be used as a collaborator in a Spring-based application.</a:t>
            </a:r>
            <a:endParaRPr lang="en-US" altLang="zh-CN" b="0" i="0" dirty="0">
              <a:effectLst/>
              <a:latin typeface="Söhne"/>
            </a:endParaRPr>
          </a:p>
        </p:txBody>
      </p:sp>
    </p:spTree>
    <p:extLst>
      <p:ext uri="{BB962C8B-B14F-4D97-AF65-F5344CB8AC3E}">
        <p14:creationId xmlns:p14="http://schemas.microsoft.com/office/powerpoint/2010/main" val="175652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15A175D-964B-9D27-CAFF-91965057D30F}"/>
              </a:ext>
            </a:extLst>
          </p:cNvPr>
          <p:cNvSpPr>
            <a:spLocks noGrp="1"/>
          </p:cNvSpPr>
          <p:nvPr>
            <p:ph type="dt" sz="half" idx="10"/>
          </p:nvPr>
        </p:nvSpPr>
        <p:spPr/>
        <p:txBody>
          <a:bodyPr/>
          <a:lstStyle/>
          <a:p>
            <a:pPr rtl="0"/>
            <a:fld id="{A24A4C0A-F292-41BE-9CD1-530467B1B9F8}" type="datetime1">
              <a:rPr lang="zh-CN" altLang="en-US" smtClean="0"/>
              <a:t>2023/2/28</a:t>
            </a:fld>
            <a:endParaRPr lang="en-US" dirty="0"/>
          </a:p>
        </p:txBody>
      </p:sp>
      <p:sp>
        <p:nvSpPr>
          <p:cNvPr id="8" name="标题 1">
            <a:extLst>
              <a:ext uri="{FF2B5EF4-FFF2-40B4-BE49-F238E27FC236}">
                <a16:creationId xmlns:a16="http://schemas.microsoft.com/office/drawing/2014/main" id="{1F622B32-9B39-E005-DB53-AC6ABAC269E4}"/>
              </a:ext>
            </a:extLst>
          </p:cNvPr>
          <p:cNvSpPr txBox="1">
            <a:spLocks/>
          </p:cNvSpPr>
          <p:nvPr/>
        </p:nvSpPr>
        <p:spPr>
          <a:xfrm>
            <a:off x="1066800" y="418086"/>
            <a:ext cx="10058400" cy="801115"/>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a:lstStyle>
          <a:p>
            <a:r>
              <a:rPr lang="en-US" altLang="zh-CN" sz="3200" dirty="0"/>
              <a:t>8.How is the configuration meta data provided to the spring container?</a:t>
            </a:r>
            <a:endParaRPr lang="zh-CN" altLang="en-US" sz="3200" dirty="0"/>
          </a:p>
        </p:txBody>
      </p:sp>
      <p:cxnSp>
        <p:nvCxnSpPr>
          <p:cNvPr id="13" name="直接连接符 12">
            <a:extLst>
              <a:ext uri="{FF2B5EF4-FFF2-40B4-BE49-F238E27FC236}">
                <a16:creationId xmlns:a16="http://schemas.microsoft.com/office/drawing/2014/main" id="{FFFF1C1C-125D-0836-96FF-0208A08A9131}"/>
              </a:ext>
            </a:extLst>
          </p:cNvPr>
          <p:cNvCxnSpPr/>
          <p:nvPr/>
        </p:nvCxnSpPr>
        <p:spPr>
          <a:xfrm>
            <a:off x="932329" y="1297183"/>
            <a:ext cx="10261600" cy="0"/>
          </a:xfrm>
          <a:prstGeom prst="line">
            <a:avLst/>
          </a:prstGeom>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ED08031A-3B33-05D1-03FC-1BBA56B286B0}"/>
              </a:ext>
            </a:extLst>
          </p:cNvPr>
          <p:cNvSpPr txBox="1"/>
          <p:nvPr/>
        </p:nvSpPr>
        <p:spPr>
          <a:xfrm>
            <a:off x="525929" y="1375166"/>
            <a:ext cx="11140141" cy="3416320"/>
          </a:xfrm>
          <a:prstGeom prst="rect">
            <a:avLst/>
          </a:prstGeom>
          <a:noFill/>
        </p:spPr>
        <p:txBody>
          <a:bodyPr wrap="square">
            <a:spAutoFit/>
          </a:bodyPr>
          <a:lstStyle/>
          <a:p>
            <a:pPr algn="l"/>
            <a:r>
              <a:rPr lang="en-US" altLang="zh-CN" b="0" i="0" dirty="0">
                <a:solidFill>
                  <a:srgbClr val="374151"/>
                </a:solidFill>
                <a:effectLst/>
                <a:latin typeface="Söhne"/>
              </a:rPr>
              <a:t>There are several ways to provide configuration metadata to the Spring container:</a:t>
            </a:r>
          </a:p>
          <a:p>
            <a:pPr algn="l">
              <a:buFont typeface="+mj-lt"/>
              <a:buAutoNum type="arabicPeriod"/>
            </a:pPr>
            <a:r>
              <a:rPr lang="en-US" altLang="zh-CN" b="0" i="0" dirty="0">
                <a:solidFill>
                  <a:srgbClr val="374151"/>
                </a:solidFill>
                <a:effectLst/>
                <a:latin typeface="Söhne"/>
              </a:rPr>
              <a:t>XML Configuration: The most traditional way of providing configuration metadata is through XML files. In this method, we create an XML file that defines the configuration of Spring Beans, including their dependencies, properties, and lifecycle methods.</a:t>
            </a:r>
          </a:p>
          <a:p>
            <a:pPr algn="l">
              <a:buFont typeface="+mj-lt"/>
              <a:buAutoNum type="arabicPeriod"/>
            </a:pPr>
            <a:r>
              <a:rPr lang="en-US" altLang="zh-CN" b="0" i="0" dirty="0">
                <a:solidFill>
                  <a:srgbClr val="374151"/>
                </a:solidFill>
                <a:effectLst/>
                <a:latin typeface="Söhne"/>
              </a:rPr>
              <a:t>Annotation-based Configuration: Spring also allows for configuration metadata to be provided through annotations. We can use annotations such as @Component, @Configuration, @Autowired, etc., to configure the Spring Beans and their dependencies.</a:t>
            </a:r>
          </a:p>
          <a:p>
            <a:pPr algn="l">
              <a:buFont typeface="+mj-lt"/>
              <a:buAutoNum type="arabicPeriod"/>
            </a:pPr>
            <a:r>
              <a:rPr lang="en-US" altLang="zh-CN" b="0" i="0" dirty="0">
                <a:solidFill>
                  <a:srgbClr val="374151"/>
                </a:solidFill>
                <a:effectLst/>
                <a:latin typeface="Söhne"/>
              </a:rPr>
              <a:t>Java Configuration: In addition to XML and annotations, we can also use Java classes to provide configuration metadata. In this method, we create a Java class that defines the configuration of the Spring Beans and their dependencies.</a:t>
            </a:r>
          </a:p>
          <a:p>
            <a:pPr algn="l">
              <a:buFont typeface="+mj-lt"/>
              <a:buAutoNum type="arabicPeriod"/>
            </a:pPr>
            <a:r>
              <a:rPr lang="en-US" altLang="zh-CN" b="0" i="0" dirty="0">
                <a:solidFill>
                  <a:srgbClr val="374151"/>
                </a:solidFill>
                <a:effectLst/>
                <a:latin typeface="Söhne"/>
              </a:rPr>
              <a:t>Groovy Configuration: Groovy is a scripting language that runs on the JVM and can be used to provide configuration metadata to the Spring container. Groovy configuration is similar to Java configuration but with a more concise syntax.</a:t>
            </a:r>
          </a:p>
        </p:txBody>
      </p:sp>
    </p:spTree>
    <p:extLst>
      <p:ext uri="{BB962C8B-B14F-4D97-AF65-F5344CB8AC3E}">
        <p14:creationId xmlns:p14="http://schemas.microsoft.com/office/powerpoint/2010/main" val="38783597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{E35FB42B-0A7D-4864-988D-1490733221D2}tf56160789_win32</Template>
  <TotalTime>118</TotalTime>
  <Words>1803</Words>
  <Application>Microsoft Office PowerPoint</Application>
  <PresentationFormat>宽屏</PresentationFormat>
  <Paragraphs>75</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hurme_no2-webfont</vt:lpstr>
      <vt:lpstr>Microsoft YaHei UI</vt:lpstr>
      <vt:lpstr>Söhne</vt:lpstr>
      <vt:lpstr>新宋体</vt:lpstr>
      <vt:lpstr>Arial</vt:lpstr>
      <vt:lpstr>Calibri</vt:lpstr>
      <vt:lpstr>Franklin Gothic Book</vt:lpstr>
      <vt:lpstr>Source Sans Pro</vt:lpstr>
      <vt:lpstr>1_RetrospectVTI</vt:lpstr>
      <vt:lpstr>Day16 Questions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Questions</dc:title>
  <dc:creator>Connie</dc:creator>
  <cp:lastModifiedBy>Connie</cp:lastModifiedBy>
  <cp:revision>17</cp:revision>
  <dcterms:created xsi:type="dcterms:W3CDTF">2023-02-08T21:18:15Z</dcterms:created>
  <dcterms:modified xsi:type="dcterms:W3CDTF">2023-03-01T01:30:27Z</dcterms:modified>
</cp:coreProperties>
</file>