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A9BA2-CD78-4612-94A2-206CFA27250A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8F3C7-9326-45F7-B033-537C41048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81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8F3C7-9326-45F7-B033-537C41048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20951" y="2565400"/>
            <a:ext cx="6511925" cy="0"/>
          </a:xfrm>
          <a:custGeom>
            <a:avLst/>
            <a:gdLst/>
            <a:ahLst/>
            <a:cxnLst/>
            <a:rect l="l" t="t" r="r" b="b"/>
            <a:pathLst>
              <a:path w="6511925">
                <a:moveTo>
                  <a:pt x="0" y="0"/>
                </a:moveTo>
                <a:lnTo>
                  <a:pt x="6511925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600" y="69215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 w="317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6926" y="993089"/>
            <a:ext cx="6010147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30872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98831"/>
            <a:ext cx="807151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073912"/>
            <a:ext cx="8071510" cy="412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6244" y="6484289"/>
            <a:ext cx="89535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09517" y="6486231"/>
            <a:ext cx="2124075" cy="26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078" y="6484289"/>
            <a:ext cx="266700" cy="255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CC3399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dirty="0"/>
              <a:t>Intent và</a:t>
            </a:r>
            <a:r>
              <a:rPr spc="-60" dirty="0"/>
              <a:t> </a:t>
            </a:r>
            <a:r>
              <a:rPr dirty="0"/>
              <a:t>Intent-Filter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19800" y="2667000"/>
            <a:ext cx="26703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ThS.</a:t>
            </a:r>
            <a:r>
              <a:rPr lang="en-US" sz="2400" spc="-5" dirty="0" err="1">
                <a:solidFill>
                  <a:srgbClr val="0000CC"/>
                </a:solidFill>
                <a:latin typeface="Times New Roman"/>
                <a:cs typeface="Times New Roman"/>
              </a:rPr>
              <a:t>Trần</a:t>
            </a:r>
            <a:r>
              <a:rPr lang="en-US" sz="2400" spc="-5" dirty="0">
                <a:solidFill>
                  <a:srgbClr val="0000CC"/>
                </a:solidFill>
                <a:latin typeface="Times New Roman"/>
                <a:cs typeface="Times New Roman"/>
              </a:rPr>
              <a:t> Hồng Vinh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87" y="2781300"/>
            <a:ext cx="5010150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512" y="188976"/>
            <a:ext cx="952500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392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tham </a:t>
            </a:r>
            <a:r>
              <a:rPr spc="-10" dirty="0"/>
              <a:t>số </a:t>
            </a:r>
            <a:r>
              <a:rPr spc="-5" dirty="0"/>
              <a:t>của</a:t>
            </a:r>
            <a:r>
              <a:rPr spc="-40" dirty="0"/>
              <a:t> </a:t>
            </a:r>
            <a:r>
              <a:rPr spc="-10"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8062595" cy="4979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Category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Thông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tin chi tiết về hành động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thực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thi, ví dụ như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CATEGORY_LAUNCHER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nghĩa</a:t>
            </a:r>
            <a:r>
              <a:rPr sz="2800" spc="-2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 nó sẽ xuất hiện trong</a:t>
            </a:r>
            <a:r>
              <a:rPr sz="2800" spc="-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Launcher</a:t>
            </a:r>
            <a:endParaRPr sz="2800">
              <a:latin typeface="Times New Roman"/>
              <a:cs typeface="Times New Roman"/>
            </a:endParaRPr>
          </a:p>
          <a:p>
            <a:pPr marL="356870" marR="55244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Type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Chỉ định kiểu dữ liệu (kiểu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MIME)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</a:t>
            </a: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mang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bởi Intent.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Thường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thì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Type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suy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 chính dữ  liệu nếu không xác định</a:t>
            </a:r>
            <a:r>
              <a:rPr sz="2800" spc="-2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  <a:p>
            <a:pPr marL="356870" marR="77470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Component: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Chỉ 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rõ tên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lớp thành</a:t>
            </a:r>
            <a:r>
              <a:rPr sz="2800" spc="-3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(thường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 của</a:t>
            </a:r>
            <a:r>
              <a:rPr sz="2800" spc="-3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Intent.</a:t>
            </a:r>
            <a:endParaRPr sz="2800">
              <a:latin typeface="Times New Roman"/>
              <a:cs typeface="Times New Roman"/>
            </a:endParaRPr>
          </a:p>
          <a:p>
            <a:pPr marL="356870" marR="27241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i="1" spc="5" dirty="0">
                <a:solidFill>
                  <a:srgbClr val="0000CC"/>
                </a:solidFill>
                <a:latin typeface="Times New Roman"/>
                <a:cs typeface="Times New Roman"/>
              </a:rPr>
              <a:t>Extras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Bundle dùng 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chứa các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tin kèm theo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cung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cấp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</a:t>
            </a:r>
            <a:r>
              <a:rPr sz="2800" spc="-4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tin  cần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cho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392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tham </a:t>
            </a:r>
            <a:r>
              <a:rPr spc="-10" dirty="0"/>
              <a:t>số </a:t>
            </a:r>
            <a:r>
              <a:rPr spc="-5" dirty="0"/>
              <a:t>của</a:t>
            </a:r>
            <a:r>
              <a:rPr spc="-40" dirty="0"/>
              <a:t> </a:t>
            </a:r>
            <a:r>
              <a:rPr spc="-10" dirty="0"/>
              <a:t>Intent</a:t>
            </a:r>
          </a:p>
        </p:txBody>
      </p:sp>
      <p:sp>
        <p:nvSpPr>
          <p:cNvPr id="3" name="object 3"/>
          <p:cNvSpPr/>
          <p:nvPr/>
        </p:nvSpPr>
        <p:spPr>
          <a:xfrm>
            <a:off x="351307" y="1107498"/>
            <a:ext cx="8467902" cy="497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315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ví </a:t>
            </a:r>
            <a:r>
              <a:rPr spc="-10" dirty="0"/>
              <a:t>dụ sử dụng</a:t>
            </a:r>
            <a:r>
              <a:rPr spc="-40" dirty="0"/>
              <a:t> </a:t>
            </a:r>
            <a:r>
              <a:rPr spc="-10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3849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Hiển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thị danh bạ liên</a:t>
            </a:r>
            <a:r>
              <a:rPr sz="2800" spc="-2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lạc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490722"/>
            <a:ext cx="39998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Xem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nội dung trang</a:t>
            </a:r>
            <a:r>
              <a:rPr sz="2800" spc="-2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web: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9750" y="1628775"/>
            <a:ext cx="8136001" cy="176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750" y="4241800"/>
            <a:ext cx="7480300" cy="162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628648"/>
            <a:ext cx="8229600" cy="4690110"/>
            <a:chOff x="457200" y="1628648"/>
            <a:chExt cx="8229600" cy="4690110"/>
          </a:xfrm>
        </p:grpSpPr>
        <p:sp>
          <p:nvSpPr>
            <p:cNvPr id="3" name="object 3"/>
            <p:cNvSpPr/>
            <p:nvPr/>
          </p:nvSpPr>
          <p:spPr>
            <a:xfrm>
              <a:off x="601662" y="1628648"/>
              <a:ext cx="7065899" cy="18653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56325" y="2781236"/>
              <a:ext cx="2324100" cy="34878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315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ví </a:t>
            </a:r>
            <a:r>
              <a:rPr spc="-10" dirty="0"/>
              <a:t>dụ sử dụng</a:t>
            </a:r>
            <a:r>
              <a:rPr spc="-40" dirty="0"/>
              <a:t> </a:t>
            </a:r>
            <a:r>
              <a:rPr spc="-10" dirty="0"/>
              <a:t>Intent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536244" y="929386"/>
            <a:ext cx="65341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gallery hiển 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ảnh của</a:t>
            </a:r>
            <a:r>
              <a:rPr sz="2800" spc="-4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phone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2684"/>
            <a:ext cx="54006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Các </a:t>
            </a:r>
            <a:r>
              <a:rPr sz="4000" dirty="0"/>
              <a:t>ví dụ sử dụng</a:t>
            </a:r>
            <a:r>
              <a:rPr sz="4000" spc="-130" dirty="0"/>
              <a:t> </a:t>
            </a:r>
            <a:r>
              <a:rPr sz="4000" spc="-5" dirty="0"/>
              <a:t>Intent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29590" y="989910"/>
            <a:ext cx="8590280" cy="25869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chạy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khác, sử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theo</a:t>
            </a:r>
            <a:r>
              <a:rPr sz="2800" spc="-2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dạng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it = new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Intent(&lt;context&gt;,</a:t>
            </a:r>
            <a:r>
              <a:rPr sz="2800" spc="-26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&lt;component_name&gt;);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 dụ: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it =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new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Intent(this,</a:t>
            </a:r>
            <a:r>
              <a:rPr sz="2800" spc="-1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LoginActivity.class);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startActivity(it);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5946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dirty="0"/>
              <a:t>loại</a:t>
            </a:r>
            <a:r>
              <a:rPr spc="-95" dirty="0"/>
              <a:t> </a:t>
            </a:r>
            <a:r>
              <a:rPr spc="-10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660844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Có 2 loại</a:t>
            </a:r>
            <a:r>
              <a:rPr sz="2800" spc="-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Explicit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(Intent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tường</a:t>
            </a:r>
            <a:r>
              <a:rPr sz="2800" spc="-27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minh)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Implicit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(Intent không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tường</a:t>
            </a:r>
            <a:r>
              <a:rPr sz="2800" spc="-31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minh)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161" y="2646426"/>
            <a:ext cx="5371512" cy="35239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15</a:t>
            </a:fld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5419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Explicit</a:t>
            </a:r>
            <a:r>
              <a:rPr spc="-40" dirty="0"/>
              <a:t> </a:t>
            </a:r>
            <a:r>
              <a:rPr spc="-5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929386"/>
            <a:ext cx="7590155" cy="3698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87630" indent="-344805" algn="just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Intent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xác </a:t>
            </a:r>
            <a:r>
              <a:rPr sz="2800" spc="10" dirty="0" err="1">
                <a:solidFill>
                  <a:srgbClr val="0000CC"/>
                </a:solidFill>
                <a:latin typeface="Times New Roman"/>
                <a:cs typeface="Times New Roman"/>
              </a:rPr>
              <a:t>định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r</a:t>
            </a:r>
            <a:r>
              <a:rPr lang="en-US"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õ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xử lý</a:t>
            </a:r>
            <a:r>
              <a:rPr sz="2800" spc="-2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(chẳng  hạn tên</a:t>
            </a:r>
            <a:r>
              <a:rPr sz="2800" spc="-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Activity)</a:t>
            </a:r>
            <a:endParaRPr sz="2800" dirty="0">
              <a:latin typeface="Times New Roman"/>
              <a:cs typeface="Times New Roman"/>
            </a:endParaRPr>
          </a:p>
          <a:p>
            <a:pPr marL="683260" marR="117475" lvl="1" indent="-326390" algn="just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895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được gán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giá trị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cụ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sử 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r>
              <a:rPr sz="2800" spc="-3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hàm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setComponent()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hoặc</a:t>
            </a:r>
            <a:r>
              <a:rPr sz="2800" spc="-114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setClass().</a:t>
            </a:r>
            <a:endParaRPr sz="2800" dirty="0">
              <a:latin typeface="Times New Roman"/>
              <a:cs typeface="Times New Roman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này thường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không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chứa bất kỳ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tin</a:t>
            </a:r>
            <a:r>
              <a:rPr sz="2800" spc="-4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nào  khác (như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category, type)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thường được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r>
              <a:rPr sz="2800" spc="-3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kết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nối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với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Activity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trong cùng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ứng</a:t>
            </a:r>
            <a:r>
              <a:rPr sz="2800" spc="-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dụng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7025" algn="just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895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dụ: khởi chạy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</a:t>
            </a:r>
            <a:r>
              <a:rPr sz="2800" spc="-1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khác.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5877" y="4871448"/>
            <a:ext cx="8135433" cy="1159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16</a:t>
            </a:fld>
            <a:endParaRPr spc="-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5615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Implicit</a:t>
            </a:r>
            <a:r>
              <a:rPr spc="-20" dirty="0"/>
              <a:t> </a:t>
            </a:r>
            <a:r>
              <a:rPr spc="-5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8224520" cy="275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Intent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không chỉ 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rõ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cụ thể.</a:t>
            </a:r>
            <a:r>
              <a:rPr sz="2800" spc="-2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Nhưng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nó sẽ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chứa 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tin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thiết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(Action/Data)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hệ  thống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xác 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 Intent</a:t>
            </a:r>
            <a:r>
              <a:rPr sz="2800" spc="-4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356870" marR="227965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này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thường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để chạy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-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khác.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Mở 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xem nội dung trang</a:t>
            </a:r>
            <a:r>
              <a:rPr sz="2800" spc="-3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web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7725" y="4090398"/>
            <a:ext cx="7507455" cy="167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17</a:t>
            </a:fld>
            <a:endParaRPr spc="-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219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Dữ </a:t>
            </a:r>
            <a:r>
              <a:rPr spc="-5" dirty="0"/>
              <a:t>liệu </a:t>
            </a:r>
            <a:r>
              <a:rPr spc="-10" dirty="0"/>
              <a:t>phụ </a:t>
            </a:r>
            <a:r>
              <a:rPr spc="-5" dirty="0"/>
              <a:t>(extra) của</a:t>
            </a:r>
            <a:r>
              <a:rPr spc="10" dirty="0"/>
              <a:t> </a:t>
            </a:r>
            <a:r>
              <a:rPr spc="-10"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7711440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liệu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phụ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(extra) là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tin kèm theo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dùng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cung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cấp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tin bổ sung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như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 liệu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biến,...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2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gắn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dữ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liệu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phụ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</a:t>
            </a:r>
            <a:r>
              <a:rPr sz="2800" spc="-3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Intent:</a:t>
            </a:r>
            <a:endParaRPr sz="2800">
              <a:latin typeface="Times New Roman"/>
              <a:cs typeface="Times New Roman"/>
            </a:endParaRPr>
          </a:p>
          <a:p>
            <a:pPr marL="713740" marR="994410" lvl="1" indent="-356870">
              <a:lnSpc>
                <a:spcPct val="120000"/>
              </a:lnSpc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Dùng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hàm putExtra() của Intent theo</a:t>
            </a:r>
            <a:r>
              <a:rPr sz="2800" spc="-3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dạng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intent.putExtra(&lt;key_name&gt;,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&lt;value&gt;)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Dùng 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đối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Bundle để 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gói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nhiều dữ</a:t>
            </a:r>
            <a:r>
              <a:rPr sz="2800" spc="-3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219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Dữ </a:t>
            </a:r>
            <a:r>
              <a:rPr spc="-5" dirty="0"/>
              <a:t>liệu </a:t>
            </a:r>
            <a:r>
              <a:rPr spc="-10" dirty="0"/>
              <a:t>phụ </a:t>
            </a:r>
            <a:r>
              <a:rPr spc="-5" dirty="0"/>
              <a:t>(extra) của</a:t>
            </a:r>
            <a:r>
              <a:rPr spc="10" dirty="0"/>
              <a:t> </a:t>
            </a:r>
            <a:r>
              <a:rPr spc="-10"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19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18097"/>
            <a:ext cx="7487920" cy="41243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 sử dụng</a:t>
            </a:r>
            <a:r>
              <a:rPr sz="2800" spc="-1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putExtra()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intent.putExtra(“student_name”,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“Ngọc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Hoa”);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Intent.putExtra(“student_age”,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18);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 sử dụng gói bundle để gắn vào</a:t>
            </a:r>
            <a:r>
              <a:rPr sz="2800" spc="-3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Bundle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extra =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new</a:t>
            </a:r>
            <a:r>
              <a:rPr sz="2800" spc="-1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Bundle();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extra.putString("student_country", </a:t>
            </a:r>
            <a:r>
              <a:rPr sz="2800" spc="-20" dirty="0">
                <a:solidFill>
                  <a:srgbClr val="006633"/>
                </a:solidFill>
                <a:latin typeface="Times New Roman"/>
                <a:cs typeface="Times New Roman"/>
              </a:rPr>
              <a:t>“Da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Nang");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extra.putInt("student_yearbirth",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1998);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intent.putExtras(extra);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9686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Nội </a:t>
            </a:r>
            <a:r>
              <a:rPr spc="-10" dirty="0"/>
              <a:t>dung bài</a:t>
            </a:r>
            <a:r>
              <a:rPr spc="-65" dirty="0"/>
              <a:t> </a:t>
            </a:r>
            <a:r>
              <a:rPr spc="-5" dirty="0"/>
              <a:t>học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89910"/>
            <a:ext cx="503999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là</a:t>
            </a:r>
            <a:r>
              <a:rPr sz="2800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gì?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Trao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đỗi dữ liệu giữ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28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Activity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Intent-Filter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9676" y="3141726"/>
            <a:ext cx="4048039" cy="265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9637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 sử dụng Intent </a:t>
            </a:r>
            <a:r>
              <a:rPr spc="-5" dirty="0"/>
              <a:t>-</a:t>
            </a:r>
            <a:r>
              <a:rPr spc="55" dirty="0"/>
              <a:t> </a:t>
            </a:r>
            <a:r>
              <a:rPr spc="-5" dirty="0"/>
              <a:t>Extra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2962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Gữi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tin nhắn</a:t>
            </a:r>
            <a:r>
              <a:rPr sz="2800" spc="-1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SMS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750" y="1604899"/>
            <a:ext cx="8064500" cy="4632960"/>
            <a:chOff x="539750" y="1604899"/>
            <a:chExt cx="8064500" cy="4632960"/>
          </a:xfrm>
        </p:grpSpPr>
        <p:sp>
          <p:nvSpPr>
            <p:cNvPr id="5" name="object 5"/>
            <p:cNvSpPr/>
            <p:nvPr/>
          </p:nvSpPr>
          <p:spPr>
            <a:xfrm>
              <a:off x="539750" y="1604899"/>
              <a:ext cx="8064500" cy="1558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2576" y="2739961"/>
              <a:ext cx="2327275" cy="34973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20</a:t>
            </a:fld>
            <a:endParaRPr spc="-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9637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 sử dụng Intent </a:t>
            </a:r>
            <a:r>
              <a:rPr spc="-5" dirty="0"/>
              <a:t>-</a:t>
            </a:r>
            <a:r>
              <a:rPr spc="55" dirty="0"/>
              <a:t> </a:t>
            </a:r>
            <a:r>
              <a:rPr spc="-5" dirty="0"/>
              <a:t>Extra</a:t>
            </a:r>
          </a:p>
        </p:txBody>
      </p:sp>
      <p:sp>
        <p:nvSpPr>
          <p:cNvPr id="3" name="object 3"/>
          <p:cNvSpPr/>
          <p:nvPr/>
        </p:nvSpPr>
        <p:spPr>
          <a:xfrm>
            <a:off x="805961" y="899484"/>
            <a:ext cx="7177722" cy="5293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217" y="929386"/>
            <a:ext cx="17938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10" dirty="0" err="1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lang="en-US" sz="2800" spc="-10" dirty="0" err="1">
                <a:solidFill>
                  <a:srgbClr val="0000CC"/>
                </a:solidFill>
                <a:latin typeface="Times New Roman"/>
                <a:cs typeface="Times New Roman"/>
              </a:rPr>
              <a:t>ử</a:t>
            </a:r>
            <a:r>
              <a:rPr sz="2800" spc="-10" dirty="0" err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email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21</a:t>
            </a:fld>
            <a:endParaRPr spc="-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81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Truy </a:t>
            </a:r>
            <a:r>
              <a:rPr dirty="0"/>
              <a:t>xuất </a:t>
            </a:r>
            <a:r>
              <a:rPr spc="-10" dirty="0"/>
              <a:t>dữ </a:t>
            </a:r>
            <a:r>
              <a:rPr spc="-5" dirty="0"/>
              <a:t>liệu</a:t>
            </a:r>
            <a:r>
              <a:rPr spc="-55" dirty="0"/>
              <a:t> </a:t>
            </a:r>
            <a:r>
              <a:rPr spc="-5" dirty="0"/>
              <a:t>extra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760334" cy="3357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37845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Truy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xuất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tiếp từ 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 intent,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 phương phức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sẵn của Intent theo</a:t>
            </a:r>
            <a:r>
              <a:rPr sz="2800" spc="-3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dạng: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Intent.get&lt;Kiểu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sz="2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liêu&gt;Extra(&lt;key_name&gt;,</a:t>
            </a:r>
            <a:endParaRPr sz="28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&lt;default_value&gt;);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80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heavy" spc="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String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name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=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it.getStringExtra("student_name");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 age =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it.getIntExtra("student_age",</a:t>
            </a:r>
            <a:r>
              <a:rPr sz="2800" spc="-1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0);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811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Truy </a:t>
            </a:r>
            <a:r>
              <a:rPr dirty="0"/>
              <a:t>xuất </a:t>
            </a:r>
            <a:r>
              <a:rPr spc="-10" dirty="0"/>
              <a:t>dữ </a:t>
            </a:r>
            <a:r>
              <a:rPr spc="-5" dirty="0"/>
              <a:t>liệu</a:t>
            </a:r>
            <a:r>
              <a:rPr spc="-55" dirty="0"/>
              <a:t> </a:t>
            </a:r>
            <a:r>
              <a:rPr spc="-5" dirty="0"/>
              <a:t>extra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74065" y="918097"/>
            <a:ext cx="8409305" cy="44653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Truy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xuất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thông qua đối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tượng</a:t>
            </a:r>
            <a:r>
              <a:rPr sz="2800" spc="-2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bundle:</a:t>
            </a:r>
            <a:endParaRPr sz="2800">
              <a:latin typeface="Times New Roman"/>
              <a:cs typeface="Times New Roman"/>
            </a:endParaRPr>
          </a:p>
          <a:p>
            <a:pPr marL="683260" marR="17907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hàm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getExtras()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để truy xuất 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đối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tượng</a:t>
            </a:r>
            <a:r>
              <a:rPr sz="2800" spc="-4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Bundle  trong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Intent.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hàm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bundle.get&lt;Kiểu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dữ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liệu&gt;(&lt;key_name&gt;,</a:t>
            </a:r>
            <a:endParaRPr sz="2800">
              <a:latin typeface="Times New Roman"/>
              <a:cs typeface="Times New Roman"/>
            </a:endParaRPr>
          </a:p>
          <a:p>
            <a:pPr marL="68326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&lt;default_value&gt;)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để truy xuất dữ</a:t>
            </a:r>
            <a:r>
              <a:rPr sz="2800" spc="-2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liệu.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Ví</a:t>
            </a:r>
            <a:r>
              <a:rPr sz="280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 dụ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Bundle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bundle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=</a:t>
            </a:r>
            <a:r>
              <a:rPr sz="2800" spc="-1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it.getExtras();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String country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=</a:t>
            </a:r>
            <a:r>
              <a:rPr sz="2800" spc="-15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bundle.getString("student_country");</a:t>
            </a:r>
            <a:endParaRPr sz="2800">
              <a:latin typeface="Times New Roman"/>
              <a:cs typeface="Times New Roman"/>
            </a:endParaRPr>
          </a:p>
          <a:p>
            <a:pPr marL="683260" lvl="1" indent="-327025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3260" algn="l"/>
                <a:tab pos="683895" algn="l"/>
              </a:tabLst>
            </a:pP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int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year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=</a:t>
            </a:r>
            <a:r>
              <a:rPr sz="2800" spc="-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bundle.getInt("student_yearbirth");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8375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</a:t>
            </a:r>
            <a:r>
              <a:rPr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dữ </a:t>
            </a:r>
            <a:r>
              <a:rPr spc="-5" dirty="0"/>
              <a:t>liệu giữa các</a:t>
            </a:r>
            <a:r>
              <a:rPr spc="3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746365" cy="275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3086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thao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phổ biến trong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lập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trình Android</a:t>
            </a:r>
            <a:r>
              <a:rPr sz="2800" spc="-4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 liệu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mới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mở</a:t>
            </a:r>
            <a:r>
              <a:rPr sz="2800" spc="-1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ra.</a:t>
            </a:r>
            <a:endParaRPr sz="2800" dirty="0">
              <a:latin typeface="Times New Roman"/>
              <a:cs typeface="Times New Roman"/>
            </a:endParaRPr>
          </a:p>
          <a:p>
            <a:pPr marL="356870" marR="2413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mới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lý dữ liệu từ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trả kết</a:t>
            </a:r>
            <a:r>
              <a:rPr sz="2800" spc="-3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 cho Activity</a:t>
            </a:r>
            <a:r>
              <a:rPr sz="2800" spc="-1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g</a:t>
            </a:r>
            <a:r>
              <a:rPr lang="en-US"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ử</a:t>
            </a:r>
            <a:r>
              <a:rPr sz="2800" dirty="0" err="1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ban đầu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và hiển thị cho</a:t>
            </a:r>
            <a:r>
              <a:rPr sz="2800" spc="-4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dùng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4124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spc="-10" dirty="0"/>
              <a:t>bước </a:t>
            </a:r>
            <a:r>
              <a:rPr spc="-5" dirty="0"/>
              <a:t>thực</a:t>
            </a:r>
            <a:r>
              <a:rPr spc="-25" dirty="0"/>
              <a:t> </a:t>
            </a:r>
            <a:r>
              <a:rPr spc="-10" dirty="0"/>
              <a:t>hiện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944484" cy="480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12395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80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Mở Activity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mới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</a:t>
            </a:r>
            <a:r>
              <a:rPr sz="2800" spc="-3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 qua phương</a:t>
            </a:r>
            <a:r>
              <a:rPr sz="2800" spc="-1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thức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startActivityForResult(Intent,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requestCode)</a:t>
            </a:r>
            <a:endParaRPr sz="2800">
              <a:latin typeface="Times New Roman"/>
              <a:cs typeface="Times New Roman"/>
            </a:endParaRPr>
          </a:p>
          <a:p>
            <a:pPr marL="356870" marR="57785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80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Nhận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xử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lý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Intent, sau đó xác nhận</a:t>
            </a:r>
            <a:r>
              <a:rPr sz="2800" spc="-40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 tin phản hồi thông qua phương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thức</a:t>
            </a:r>
            <a:r>
              <a:rPr sz="2800" spc="-3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setResult():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intent1 =</a:t>
            </a:r>
            <a:r>
              <a:rPr sz="2800" spc="-1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getIntent();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setResult(resultCode,</a:t>
            </a:r>
            <a:r>
              <a:rPr sz="2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Intent2)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800" u="heavy" spc="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ban đầu ghi đè phương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thức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sự</a:t>
            </a:r>
            <a:r>
              <a:rPr sz="2800" spc="-4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kiện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onActivityResult()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kết</a:t>
            </a:r>
            <a:r>
              <a:rPr sz="2800" spc="-2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onActivityResult(requestCode,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resultCode,</a:t>
            </a:r>
            <a:r>
              <a:rPr sz="28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Intent)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2684"/>
            <a:ext cx="65659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Các </a:t>
            </a:r>
            <a:r>
              <a:rPr sz="4000" spc="-5" dirty="0"/>
              <a:t>bước </a:t>
            </a:r>
            <a:r>
              <a:rPr sz="4000" dirty="0"/>
              <a:t>thực </a:t>
            </a:r>
            <a:r>
              <a:rPr sz="4000" spc="-5" dirty="0"/>
              <a:t>hiện </a:t>
            </a:r>
            <a:r>
              <a:rPr sz="4000" spc="5" dirty="0"/>
              <a:t>– mô</a:t>
            </a:r>
            <a:r>
              <a:rPr sz="4000" spc="-114" dirty="0"/>
              <a:t> </a:t>
            </a:r>
            <a:r>
              <a:rPr sz="4000" dirty="0"/>
              <a:t>hình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71600" y="2057400"/>
            <a:ext cx="6869369" cy="238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26</a:t>
            </a:fld>
            <a:endParaRPr spc="-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5003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dụ: </a:t>
            </a:r>
            <a:r>
              <a:rPr spc="-5" dirty="0" err="1"/>
              <a:t>Trao</a:t>
            </a:r>
            <a:r>
              <a:rPr spc="-5" dirty="0"/>
              <a:t> </a:t>
            </a:r>
            <a:r>
              <a:rPr spc="-10" dirty="0" err="1"/>
              <a:t>đ</a:t>
            </a:r>
            <a:r>
              <a:rPr lang="en-US" spc="-10" dirty="0" err="1"/>
              <a:t>ổ</a:t>
            </a:r>
            <a:r>
              <a:rPr spc="-10" dirty="0" err="1"/>
              <a:t>i</a:t>
            </a:r>
            <a:r>
              <a:rPr spc="-10" dirty="0"/>
              <a:t> dữ </a:t>
            </a:r>
            <a:r>
              <a:rPr spc="-5" dirty="0"/>
              <a:t>liệu</a:t>
            </a:r>
            <a:r>
              <a:rPr spc="4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40675" cy="4125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939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“student_name”,</a:t>
            </a:r>
            <a:r>
              <a:rPr sz="2800" spc="-1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“student_dtb”,…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 (dùng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phương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thức</a:t>
            </a:r>
            <a:r>
              <a:rPr sz="2800" spc="-2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putExtra).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  <a:tab pos="478853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 nhận Intent và dữ liệu của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A. Xử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lý theo 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yêu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cầu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(Hiển</a:t>
            </a:r>
            <a:r>
              <a:rPr sz="2800" spc="-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thị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	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logcat,</a:t>
            </a:r>
            <a:r>
              <a:rPr sz="2800" spc="-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trên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giao</a:t>
            </a:r>
            <a:r>
              <a:rPr sz="2800" spc="-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diện)</a:t>
            </a:r>
            <a:endParaRPr sz="2800">
              <a:latin typeface="Times New Roman"/>
              <a:cs typeface="Times New Roman"/>
            </a:endParaRPr>
          </a:p>
          <a:p>
            <a:pPr marL="356870" marR="5715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 trả kết quả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A.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Tùy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theo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DTB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trả 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là: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“Xuat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Sac”, “Binh</a:t>
            </a:r>
            <a:r>
              <a:rPr sz="2800" spc="-2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Thuong”</a:t>
            </a:r>
            <a:endParaRPr sz="2800">
              <a:latin typeface="Times New Roman"/>
              <a:cs typeface="Times New Roman"/>
            </a:endParaRPr>
          </a:p>
          <a:p>
            <a:pPr marL="356870" marR="13843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 nhận và xử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lý 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theo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yêu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cầu</a:t>
            </a:r>
            <a:r>
              <a:rPr sz="2800" spc="-3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(Hiển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thị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ra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màn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hình logcat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hoặc giao</a:t>
            </a:r>
            <a:r>
              <a:rPr sz="2800" spc="-2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768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B1: </a:t>
            </a:r>
            <a:r>
              <a:rPr spc="-5" dirty="0"/>
              <a:t>Mở </a:t>
            </a:r>
            <a:r>
              <a:rPr spc="-10" dirty="0"/>
              <a:t>Activity </a:t>
            </a:r>
            <a:r>
              <a:rPr spc="-5" dirty="0"/>
              <a:t>với </a:t>
            </a:r>
            <a:r>
              <a:rPr spc="-10" dirty="0"/>
              <a:t>dữ</a:t>
            </a:r>
            <a:r>
              <a:rPr spc="-20" dirty="0"/>
              <a:t> </a:t>
            </a:r>
            <a:r>
              <a:rPr spc="-5" dirty="0"/>
              <a:t>liệu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765415" cy="344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 liệu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mới,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gắn dữ liệu</a:t>
            </a:r>
            <a:r>
              <a:rPr sz="2800" spc="-2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vào 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</a:t>
            </a:r>
            <a:r>
              <a:rPr sz="2800" spc="-16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it = new Intent(this,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StudentActivity.class);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it.putExtra("student_name",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“Ngoc</a:t>
            </a:r>
            <a:r>
              <a:rPr sz="2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Hoa");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it.putExtra("student_dtb",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8.2);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//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Yêu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cầu start 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chỉ định trong</a:t>
            </a:r>
            <a:r>
              <a:rPr sz="2800" spc="-32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this.startActivityForResult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(it,</a:t>
            </a:r>
            <a:r>
              <a:rPr sz="2800" spc="-6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1234</a:t>
            </a:r>
            <a:r>
              <a:rPr sz="2800" spc="10" dirty="0">
                <a:solidFill>
                  <a:srgbClr val="006633"/>
                </a:solidFill>
                <a:latin typeface="Times New Roman"/>
                <a:cs typeface="Times New Roman"/>
              </a:rPr>
              <a:t>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0578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B2: </a:t>
            </a:r>
            <a:r>
              <a:rPr spc="-10" dirty="0"/>
              <a:t>Nhận dữ </a:t>
            </a:r>
            <a:r>
              <a:rPr spc="-5" dirty="0"/>
              <a:t>liệu từ </a:t>
            </a:r>
            <a:r>
              <a:rPr spc="-10" dirty="0"/>
              <a:t>Activity</a:t>
            </a:r>
            <a:r>
              <a:rPr spc="-5" dirty="0"/>
              <a:t> </a:t>
            </a:r>
            <a:r>
              <a:rPr spc="-5" dirty="0" err="1"/>
              <a:t>g</a:t>
            </a:r>
            <a:r>
              <a:rPr lang="en-US" spc="-5" dirty="0" err="1"/>
              <a:t>ử</a:t>
            </a:r>
            <a:r>
              <a:rPr spc="-5" dirty="0" err="1"/>
              <a:t>i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29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37500" cy="2417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24892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hàm onCreate của Activity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mới,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</a:t>
            </a:r>
            <a:r>
              <a:rPr sz="2800" spc="-4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lấy  dữ liệu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sang theo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hàm</a:t>
            </a:r>
            <a:r>
              <a:rPr sz="2800" spc="-3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it =</a:t>
            </a:r>
            <a:r>
              <a:rPr sz="2800" spc="-10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getIntent();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String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name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=</a:t>
            </a:r>
            <a:r>
              <a:rPr sz="2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>
                <a:solidFill>
                  <a:srgbClr val="006633"/>
                </a:solidFill>
                <a:latin typeface="Times New Roman"/>
                <a:cs typeface="Times New Roman"/>
              </a:rPr>
              <a:t>it.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getStringExtra("student_name");</a:t>
            </a:r>
            <a:endParaRPr sz="2800" dirty="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float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dtb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=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it.getIntExtra("student_dtb",</a:t>
            </a:r>
            <a:r>
              <a:rPr sz="2800" spc="-1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0);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2809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Intents là</a:t>
            </a:r>
            <a:r>
              <a:rPr spc="-60" dirty="0"/>
              <a:t> </a:t>
            </a:r>
            <a:r>
              <a:rPr spc="-5" dirty="0"/>
              <a:t>gì?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8027034" cy="310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48260" indent="-344805" algn="just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dirty="0">
                <a:solidFill>
                  <a:srgbClr val="0000CC"/>
                </a:solidFill>
                <a:latin typeface="Times New Roman"/>
                <a:cs typeface="Times New Roman"/>
              </a:rPr>
              <a:t>Intent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cấu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trúc thông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điệp </a:t>
            </a:r>
            <a:r>
              <a:rPr sz="2800" spc="-20" dirty="0">
                <a:solidFill>
                  <a:srgbClr val="0000CC"/>
                </a:solidFill>
                <a:latin typeface="Times New Roman"/>
                <a:cs typeface="Times New Roman"/>
              </a:rPr>
              <a:t>mô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tả hành động sẽ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thi.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Nó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đại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diện cho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hành động đi</a:t>
            </a:r>
            <a:r>
              <a:rPr sz="2800" spc="-3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kèm  với dữ liệu theo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ngữ cảnh xác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định.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b="1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chuẩn giao tiếp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giữa 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trong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Android,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sử dụng để chạy Activity,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Service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khác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hoặc  hệ</a:t>
            </a:r>
            <a:r>
              <a:rPr sz="28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thống.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4292536"/>
            <a:ext cx="7694676" cy="1849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2788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B2: </a:t>
            </a:r>
            <a:r>
              <a:rPr spc="-5" dirty="0"/>
              <a:t>Trả </a:t>
            </a:r>
            <a:r>
              <a:rPr spc="-15" dirty="0"/>
              <a:t>kết </a:t>
            </a:r>
            <a:r>
              <a:rPr spc="-10" dirty="0"/>
              <a:t>quả </a:t>
            </a:r>
            <a:r>
              <a:rPr spc="-5" dirty="0"/>
              <a:t>cho </a:t>
            </a:r>
            <a:r>
              <a:rPr spc="-10" dirty="0"/>
              <a:t>Activity </a:t>
            </a:r>
            <a:r>
              <a:rPr spc="-5" dirty="0" err="1"/>
              <a:t>g</a:t>
            </a:r>
            <a:r>
              <a:rPr lang="en-US" spc="-5" dirty="0" err="1"/>
              <a:t>ử</a:t>
            </a:r>
            <a:r>
              <a:rPr spc="-5" dirty="0" err="1"/>
              <a:t>i</a:t>
            </a:r>
            <a:r>
              <a:rPr spc="60" dirty="0"/>
              <a:t> </a:t>
            </a:r>
            <a:r>
              <a:rPr spc="-10" dirty="0"/>
              <a:t>(tt)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07325" cy="3783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Trong Activity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mới,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 khi nhận và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lý dữ liệu  xong,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gữi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trả lại kết quả đã xử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lý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</a:t>
            </a:r>
            <a:r>
              <a:rPr sz="2800" spc="-43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ban đầu như</a:t>
            </a:r>
            <a:r>
              <a:rPr sz="2800" spc="-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sau.</a:t>
            </a:r>
            <a:endParaRPr sz="2800">
              <a:latin typeface="Times New Roman"/>
              <a:cs typeface="Times New Roman"/>
            </a:endParaRPr>
          </a:p>
          <a:p>
            <a:pPr marL="683260" marR="492759" lvl="1" indent="-326390">
              <a:lnSpc>
                <a:spcPct val="100000"/>
              </a:lnSpc>
              <a:spcBef>
                <a:spcPts val="6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String xloai = (dtb &gt; 8.0)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?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“Xuat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Sac” :</a:t>
            </a:r>
            <a:r>
              <a:rPr sz="2800" spc="-3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“Binh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Thuong”;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 itRet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= new</a:t>
            </a:r>
            <a:r>
              <a:rPr sz="2800" spc="-1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Intent();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itRet.putExtra(“xeploai”,</a:t>
            </a:r>
            <a:r>
              <a:rPr sz="2800" spc="-8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xloai);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setResult(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RESULT_OK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,</a:t>
            </a:r>
            <a:r>
              <a:rPr sz="2800" spc="-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itRet);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9185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B3: Lấy </a:t>
            </a:r>
            <a:r>
              <a:rPr spc="-15" dirty="0"/>
              <a:t>kết </a:t>
            </a:r>
            <a:r>
              <a:rPr spc="-10" dirty="0"/>
              <a:t>quả trả</a:t>
            </a:r>
            <a:r>
              <a:rPr spc="5" dirty="0"/>
              <a:t> </a:t>
            </a:r>
            <a:r>
              <a:rPr spc="-5" dirty="0"/>
              <a:t>về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58507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lấy 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trả về, Activity gữi có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lấy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thông  qua hàm sự kiện</a:t>
            </a:r>
            <a:r>
              <a:rPr sz="2800" spc="-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onActivityResult()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740" y="2324987"/>
            <a:ext cx="7962767" cy="2879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31</a:t>
            </a:fld>
            <a:endParaRPr spc="-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5426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dụ: </a:t>
            </a:r>
            <a:r>
              <a:rPr spc="-20" dirty="0"/>
              <a:t>Xem </a:t>
            </a:r>
            <a:r>
              <a:rPr spc="-10" dirty="0"/>
              <a:t>danh</a:t>
            </a:r>
            <a:r>
              <a:rPr spc="20" dirty="0"/>
              <a:t> </a:t>
            </a:r>
            <a:r>
              <a:rPr spc="-10" dirty="0"/>
              <a:t>bạ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8025765" cy="4124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33655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cho phép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chọn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</a:t>
            </a:r>
            <a:r>
              <a:rPr sz="2800" spc="-3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contact  từ danh bạ và hiển thị chị tiết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contact</a:t>
            </a:r>
            <a:r>
              <a:rPr sz="2800" spc="-4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  <a:p>
            <a:pPr marL="683260" marR="21209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Khởi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chạy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 hệ thống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(Contacts –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dang bạ) để chọn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liên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lạc.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Và</a:t>
            </a:r>
            <a:r>
              <a:rPr sz="2800" spc="-2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chờ  nhận kết quả (không đồng</a:t>
            </a:r>
            <a:r>
              <a:rPr sz="2800" spc="-2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bộ).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Sau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khi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chọn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liên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từ danh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bạ.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Ứng</a:t>
            </a:r>
            <a:r>
              <a:rPr sz="2800" spc="-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dụng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danh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bạ</a:t>
            </a:r>
            <a:r>
              <a:rPr sz="2800" spc="-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sẽ</a:t>
            </a:r>
            <a:r>
              <a:rPr sz="2800" spc="-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trả</a:t>
            </a:r>
            <a:r>
              <a:rPr sz="2800" spc="-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thông</a:t>
            </a:r>
            <a:r>
              <a:rPr sz="2800" spc="-7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tin</a:t>
            </a:r>
            <a:r>
              <a:rPr sz="2800" spc="-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cho</a:t>
            </a:r>
            <a:r>
              <a:rPr sz="2800" spc="-4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Activity</a:t>
            </a:r>
            <a:r>
              <a:rPr sz="2800" spc="-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gọi.</a:t>
            </a:r>
            <a:endParaRPr sz="2800">
              <a:latin typeface="Times New Roman"/>
              <a:cs typeface="Times New Roman"/>
            </a:endParaRPr>
          </a:p>
          <a:p>
            <a:pPr marL="683260" marR="556260" lvl="1" indent="-326390">
              <a:lnSpc>
                <a:spcPct val="100000"/>
              </a:lnSpc>
              <a:spcBef>
                <a:spcPts val="68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gọi xử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lý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dữ liệu nhận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và hiển</a:t>
            </a:r>
            <a:r>
              <a:rPr sz="2800" spc="-4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thị  cho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người</a:t>
            </a:r>
            <a:r>
              <a:rPr sz="2800" spc="-9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5426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dụ: </a:t>
            </a:r>
            <a:r>
              <a:rPr spc="-20" dirty="0"/>
              <a:t>Xem </a:t>
            </a:r>
            <a:r>
              <a:rPr spc="-10" dirty="0"/>
              <a:t>danh</a:t>
            </a:r>
            <a:r>
              <a:rPr spc="20" dirty="0"/>
              <a:t> </a:t>
            </a:r>
            <a:r>
              <a:rPr spc="-10" dirty="0"/>
              <a:t>bạ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5693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Khởi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chạy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danh bạ để</a:t>
            </a:r>
            <a:r>
              <a:rPr sz="2800" spc="-3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chọn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9039" y="1920964"/>
            <a:ext cx="7490489" cy="1055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33</a:t>
            </a:fld>
            <a:endParaRPr spc="-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5426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dụ: </a:t>
            </a:r>
            <a:r>
              <a:rPr spc="-20" dirty="0"/>
              <a:t>Xem </a:t>
            </a:r>
            <a:r>
              <a:rPr spc="-10" dirty="0"/>
              <a:t>danh</a:t>
            </a:r>
            <a:r>
              <a:rPr spc="20" dirty="0"/>
              <a:t> </a:t>
            </a:r>
            <a:r>
              <a:rPr spc="-10" dirty="0"/>
              <a:t>bạ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3912"/>
            <a:ext cx="5935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 chờ nhận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kết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quả và xử</a:t>
            </a:r>
            <a:r>
              <a:rPr sz="2800" spc="-3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lý: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970" y="1926702"/>
            <a:ext cx="7989598" cy="384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34</a:t>
            </a:fld>
            <a:endParaRPr spc="-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4439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Thực </a:t>
            </a:r>
            <a:r>
              <a:rPr spc="-10" dirty="0"/>
              <a:t>hành: </a:t>
            </a:r>
            <a:r>
              <a:rPr spc="-5" dirty="0"/>
              <a:t>Trao </a:t>
            </a:r>
            <a:r>
              <a:rPr spc="-10" dirty="0"/>
              <a:t>đỗi dữ </a:t>
            </a:r>
            <a:r>
              <a:rPr spc="-5" dirty="0"/>
              <a:t>liệu</a:t>
            </a:r>
            <a:r>
              <a:rPr spc="5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7934959" cy="1308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như sau: Activity 1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2 số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thực</a:t>
            </a:r>
            <a:r>
              <a:rPr sz="2800" spc="-40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UI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2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(theo dạng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Bundle). Activity 2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xử  lý và trả kết quả tổng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1 như</a:t>
            </a:r>
            <a:r>
              <a:rPr sz="2800" spc="-4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475" y="2708275"/>
            <a:ext cx="8674124" cy="3264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35</a:t>
            </a:fld>
            <a:endParaRPr spc="-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7181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Activity </a:t>
            </a:r>
            <a:r>
              <a:rPr spc="-5" dirty="0"/>
              <a:t>1: </a:t>
            </a:r>
            <a:r>
              <a:rPr dirty="0"/>
              <a:t>Tạo </a:t>
            </a:r>
            <a:r>
              <a:rPr spc="-10" dirty="0"/>
              <a:t>Intent </a:t>
            </a:r>
            <a:r>
              <a:rPr spc="-5" dirty="0"/>
              <a:t>với</a:t>
            </a:r>
            <a:r>
              <a:rPr spc="-15" dirty="0"/>
              <a:t> </a:t>
            </a:r>
            <a:r>
              <a:rPr spc="-10" dirty="0"/>
              <a:t>bundle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" y="1171575"/>
            <a:ext cx="8370951" cy="4994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36</a:t>
            </a:fld>
            <a:endParaRPr spc="-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78243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Activity </a:t>
            </a:r>
            <a:r>
              <a:rPr spc="-5" dirty="0"/>
              <a:t>2: </a:t>
            </a:r>
            <a:r>
              <a:rPr spc="-10" dirty="0"/>
              <a:t>Nhận </a:t>
            </a:r>
            <a:r>
              <a:rPr spc="-5" dirty="0"/>
              <a:t>intent và xử lý </a:t>
            </a:r>
            <a:r>
              <a:rPr spc="-10" dirty="0"/>
              <a:t>dữ</a:t>
            </a:r>
            <a:r>
              <a:rPr spc="30" dirty="0"/>
              <a:t> </a:t>
            </a:r>
            <a:r>
              <a:rPr spc="-5" dirty="0"/>
              <a:t>liệu</a:t>
            </a:r>
          </a:p>
        </p:txBody>
      </p:sp>
      <p:sp>
        <p:nvSpPr>
          <p:cNvPr id="3" name="object 3"/>
          <p:cNvSpPr/>
          <p:nvPr/>
        </p:nvSpPr>
        <p:spPr>
          <a:xfrm>
            <a:off x="468312" y="1412938"/>
            <a:ext cx="7991475" cy="4233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37</a:t>
            </a:fld>
            <a:endParaRPr spc="-5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70815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Activity </a:t>
            </a:r>
            <a:r>
              <a:rPr spc="-5" dirty="0"/>
              <a:t>1: </a:t>
            </a:r>
            <a:r>
              <a:rPr spc="-10" dirty="0"/>
              <a:t>Nhận </a:t>
            </a:r>
            <a:r>
              <a:rPr spc="-15" dirty="0"/>
              <a:t>kết </a:t>
            </a:r>
            <a:r>
              <a:rPr spc="-10" dirty="0"/>
              <a:t>quả </a:t>
            </a:r>
            <a:r>
              <a:rPr spc="-5" dirty="0"/>
              <a:t>và </a:t>
            </a:r>
            <a:r>
              <a:rPr spc="-10" dirty="0"/>
              <a:t>hiển </a:t>
            </a:r>
            <a:r>
              <a:rPr spc="-5" dirty="0"/>
              <a:t>thị</a:t>
            </a:r>
            <a:r>
              <a:rPr spc="80" dirty="0"/>
              <a:t> </a:t>
            </a:r>
            <a:r>
              <a:rPr spc="-5" dirty="0"/>
              <a:t>tổng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196975"/>
            <a:ext cx="8664575" cy="446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38</a:t>
            </a:fld>
            <a:endParaRPr spc="-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64877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Activity </a:t>
            </a:r>
            <a:r>
              <a:rPr spc="-5" dirty="0"/>
              <a:t>2: Trả </a:t>
            </a:r>
            <a:r>
              <a:rPr spc="-15" dirty="0"/>
              <a:t>kết </a:t>
            </a:r>
            <a:r>
              <a:rPr spc="-10" dirty="0"/>
              <a:t>quả </a:t>
            </a:r>
            <a:r>
              <a:rPr spc="-5" dirty="0"/>
              <a:t>cho </a:t>
            </a:r>
            <a:r>
              <a:rPr spc="-10" dirty="0"/>
              <a:t>Activity</a:t>
            </a:r>
            <a:r>
              <a:rPr spc="9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539750" y="1268475"/>
            <a:ext cx="7777226" cy="4833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39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6346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Sử dụng</a:t>
            </a:r>
            <a:r>
              <a:rPr spc="-70" dirty="0"/>
              <a:t> </a:t>
            </a:r>
            <a:r>
              <a:rPr spc="-10" dirty="0"/>
              <a:t>Intent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616825" cy="3698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185420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Về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cơ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bản, Intent là 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</a:t>
            </a:r>
            <a:r>
              <a:rPr sz="2800" spc="-3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lớp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android.content.Intent.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Thành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phần chính của Intent bao</a:t>
            </a:r>
            <a:r>
              <a:rPr sz="2800" spc="-3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gồm:</a:t>
            </a:r>
            <a:endParaRPr sz="2800">
              <a:latin typeface="Times New Roman"/>
              <a:cs typeface="Times New Roman"/>
            </a:endParaRPr>
          </a:p>
          <a:p>
            <a:pPr marL="683260" marR="50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Action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xác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định hành động sẽ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được thực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thi,</a:t>
            </a:r>
            <a:r>
              <a:rPr sz="2800" spc="-4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hành động này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là: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ACTION_VIEW,  ACTION_EDIT,</a:t>
            </a:r>
            <a:r>
              <a:rPr sz="2800" spc="3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ACTION_MAIN…</a:t>
            </a:r>
            <a:endParaRPr sz="2800">
              <a:latin typeface="Times New Roman"/>
              <a:cs typeface="Times New Roman"/>
            </a:endParaRPr>
          </a:p>
          <a:p>
            <a:pPr marL="683260" marR="286385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là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dữ liệu đi kèm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với Intent, được</a:t>
            </a:r>
            <a:r>
              <a:rPr sz="2800" spc="-41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sử  dụng để hành động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(Action)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thao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tác trên</a:t>
            </a:r>
            <a:r>
              <a:rPr sz="2800" spc="-40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153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Intent</a:t>
            </a:r>
            <a:r>
              <a:rPr spc="-55" dirty="0"/>
              <a:t> </a:t>
            </a:r>
            <a:r>
              <a:rPr spc="-10" dirty="0"/>
              <a:t>Filter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81620" cy="446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Bất cứ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nào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(Activity,</a:t>
            </a:r>
            <a:r>
              <a:rPr sz="2800" spc="-19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BroadcastReceiver,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Service)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0" dirty="0">
                <a:solidFill>
                  <a:srgbClr val="0000CC"/>
                </a:solidFill>
                <a:latin typeface="Times New Roman"/>
                <a:cs typeface="Times New Roman"/>
              </a:rPr>
              <a:t>muốn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trong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dụng đều phải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đăng kí trong file</a:t>
            </a:r>
            <a:r>
              <a:rPr sz="2800" spc="-229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AndroidManifest.xml.</a:t>
            </a:r>
            <a:endParaRPr sz="2800">
              <a:latin typeface="Times New Roman"/>
              <a:cs typeface="Times New Roman"/>
            </a:endParaRPr>
          </a:p>
          <a:p>
            <a:pPr marL="356870" marR="114300" indent="-344805">
              <a:lnSpc>
                <a:spcPct val="100000"/>
              </a:lnSpc>
              <a:spcBef>
                <a:spcPts val="68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Intent-Fillter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là bản đặc tả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cấu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trúc của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giá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trị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 Intent dùng để xác 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phù hợp để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thực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hiện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hành động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đặc tả trong</a:t>
            </a:r>
            <a:r>
              <a:rPr sz="2800" spc="-4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Intent.</a:t>
            </a:r>
            <a:endParaRPr sz="2800">
              <a:latin typeface="Times New Roman"/>
              <a:cs typeface="Times New Roman"/>
            </a:endParaRPr>
          </a:p>
          <a:p>
            <a:pPr marL="356870" marR="9271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Android dùng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Intent-Filter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để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định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</a:t>
            </a:r>
            <a:r>
              <a:rPr sz="2800" spc="-3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Activity,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Service, hay Broadcast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Receiver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nào phù hợp với  Intent thông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thuộc tính Action,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Category,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Data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scheme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tương ứng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với Intent</a:t>
            </a:r>
            <a:r>
              <a:rPr sz="2800" spc="-17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10" dirty="0">
                <a:solidFill>
                  <a:srgbClr val="0000CC"/>
                </a:solidFill>
                <a:latin typeface="Times New Roman"/>
                <a:cs typeface="Times New Roman"/>
              </a:rPr>
              <a:t>đó.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153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Intent</a:t>
            </a:r>
            <a:r>
              <a:rPr spc="-55" dirty="0"/>
              <a:t> </a:t>
            </a:r>
            <a:r>
              <a:rPr spc="-10" dirty="0"/>
              <a:t>Filter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842250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Fillter 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khai báo trong 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AndroidManifest.xml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và sử dụng thẻ</a:t>
            </a:r>
            <a:r>
              <a:rPr sz="2800" spc="-1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&lt;intent-fillter&gt;</a:t>
            </a:r>
            <a:endParaRPr sz="28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Intent-filter có 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thành phần chính</a:t>
            </a:r>
            <a:r>
              <a:rPr sz="2800" spc="-3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sau: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i="1" spc="5" dirty="0">
                <a:solidFill>
                  <a:srgbClr val="006633"/>
                </a:solidFill>
                <a:latin typeface="Times New Roman"/>
                <a:cs typeface="Times New Roman"/>
              </a:rPr>
              <a:t>Action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: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Hành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động 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mà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component 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thể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thực</a:t>
            </a:r>
            <a:r>
              <a:rPr sz="2800" spc="-30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thi.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i="1" dirty="0">
                <a:solidFill>
                  <a:srgbClr val="006633"/>
                </a:solidFill>
                <a:latin typeface="Times New Roman"/>
                <a:cs typeface="Times New Roman"/>
              </a:rPr>
              <a:t>Category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: Phân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nhóm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hành</a:t>
            </a:r>
            <a:r>
              <a:rPr sz="2800" spc="-24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động.</a:t>
            </a:r>
            <a:endParaRPr sz="2800">
              <a:latin typeface="Times New Roman"/>
              <a:cs typeface="Times New Roman"/>
            </a:endParaRPr>
          </a:p>
          <a:p>
            <a:pPr marL="683260" marR="21844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Data: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ra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URI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của kiểu dữ liệu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MIME. Có</a:t>
            </a:r>
            <a:r>
              <a:rPr sz="2800" spc="-29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các 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thuộc tính như </a:t>
            </a:r>
            <a:r>
              <a:rPr sz="2800" b="1" spc="-5" dirty="0">
                <a:solidFill>
                  <a:srgbClr val="006633"/>
                </a:solidFill>
                <a:latin typeface="Times New Roman"/>
                <a:cs typeface="Times New Roman"/>
              </a:rPr>
              <a:t>scheme, </a:t>
            </a:r>
            <a:r>
              <a:rPr sz="2800" b="1" spc="5" dirty="0">
                <a:solidFill>
                  <a:srgbClr val="006633"/>
                </a:solidFill>
                <a:latin typeface="Times New Roman"/>
                <a:cs typeface="Times New Roman"/>
              </a:rPr>
              <a:t>host, port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, và</a:t>
            </a:r>
            <a:r>
              <a:rPr sz="2800" spc="-25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6633"/>
                </a:solidFill>
                <a:latin typeface="Times New Roman"/>
                <a:cs typeface="Times New Roman"/>
              </a:rPr>
              <a:t>path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153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Intent</a:t>
            </a:r>
            <a:r>
              <a:rPr spc="-55" dirty="0"/>
              <a:t>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" y="1125600"/>
            <a:ext cx="8424799" cy="20271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587" y="3573526"/>
            <a:ext cx="8437499" cy="208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42</a:t>
            </a:fld>
            <a:endParaRPr spc="-5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1532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Intent</a:t>
            </a:r>
            <a:r>
              <a:rPr spc="-55" dirty="0"/>
              <a:t>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/>
          <p:nvPr/>
        </p:nvSpPr>
        <p:spPr>
          <a:xfrm>
            <a:off x="827087" y="962025"/>
            <a:ext cx="6948424" cy="514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43</a:t>
            </a:fld>
            <a:endParaRPr spc="-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7028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Luật xác </a:t>
            </a:r>
            <a:r>
              <a:rPr spc="-10" dirty="0"/>
              <a:t>định</a:t>
            </a:r>
            <a:r>
              <a:rPr spc="-15" dirty="0"/>
              <a:t> </a:t>
            </a:r>
            <a:r>
              <a:rPr spc="-10" dirty="0"/>
              <a:t>Intent-Filter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845257"/>
            <a:ext cx="7907655" cy="47218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7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Hệ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thống sẽ tiến hành xem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xét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từ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trên</a:t>
            </a:r>
            <a:r>
              <a:rPr sz="2800" spc="-3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xuống</a:t>
            </a:r>
            <a:endParaRPr sz="28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Khi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được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gọi, Android sẽ tìm kiếm</a:t>
            </a:r>
            <a:r>
              <a:rPr sz="2800" spc="-3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những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component có action-name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phù hợp với</a:t>
            </a:r>
            <a:r>
              <a:rPr sz="2800" spc="-2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Nếu có sẽ </a:t>
            </a:r>
            <a:r>
              <a:rPr sz="2800" spc="-25" dirty="0">
                <a:solidFill>
                  <a:srgbClr val="006633"/>
                </a:solidFill>
                <a:latin typeface="Times New Roman"/>
                <a:cs typeface="Times New Roman"/>
              </a:rPr>
              <a:t>mở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component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đó lên để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thực</a:t>
            </a:r>
            <a:r>
              <a:rPr sz="2800" spc="-2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thi</a:t>
            </a:r>
            <a:endParaRPr sz="2800">
              <a:latin typeface="Times New Roman"/>
              <a:cs typeface="Times New Roman"/>
            </a:endParaRPr>
          </a:p>
          <a:p>
            <a:pPr marL="683260" marR="10668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Nếu có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nhiều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hơn </a:t>
            </a:r>
            <a:r>
              <a:rPr sz="2800" spc="-15" dirty="0">
                <a:solidFill>
                  <a:srgbClr val="006633"/>
                </a:solidFill>
                <a:latin typeface="Times New Roman"/>
                <a:cs typeface="Times New Roman"/>
              </a:rPr>
              <a:t>một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component có</a:t>
            </a:r>
            <a:r>
              <a:rPr sz="2800" spc="-18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action-name  phù hợp thì Android sẽ </a:t>
            </a: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yêu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cầu người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dùng chọn 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component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phù</a:t>
            </a:r>
            <a:r>
              <a:rPr sz="2800" spc="-120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hợp.</a:t>
            </a:r>
            <a:endParaRPr sz="2800">
              <a:latin typeface="Times New Roman"/>
              <a:cs typeface="Times New Roman"/>
            </a:endParaRPr>
          </a:p>
          <a:p>
            <a:pPr marL="683260" marR="19050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Ngược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lại, nếu không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có component </a:t>
            </a:r>
            <a:r>
              <a:rPr sz="2800" spc="-5" dirty="0">
                <a:solidFill>
                  <a:srgbClr val="006633"/>
                </a:solidFill>
                <a:latin typeface="Times New Roman"/>
                <a:cs typeface="Times New Roman"/>
              </a:rPr>
              <a:t>nào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phù</a:t>
            </a:r>
            <a:r>
              <a:rPr sz="2800" spc="-335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hợp  Android sẽ tiến hành xem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xét </a:t>
            </a: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kiểu dữ liệu của  Intent, sau đó là</a:t>
            </a:r>
            <a:r>
              <a:rPr sz="2800" spc="-204" dirty="0">
                <a:solidFill>
                  <a:srgbClr val="0066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Category.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295478"/>
            <a:ext cx="468249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66"/>
                </a:solidFill>
                <a:latin typeface="Times New Roman"/>
                <a:cs typeface="Times New Roman"/>
              </a:rPr>
              <a:t>Q&amp;A</a:t>
            </a:r>
            <a:endParaRPr sz="3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519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Cám ơn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các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bạn đã lắng</a:t>
            </a:r>
            <a:r>
              <a:rPr sz="2800" spc="-28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nghe!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9176" y="2421001"/>
            <a:ext cx="2665349" cy="2665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05"/>
              </a:lnSpc>
            </a:pPr>
            <a:r>
              <a:rPr spc="35" dirty="0"/>
              <a:t>9/19/2019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45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27076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Cách gọi</a:t>
            </a:r>
            <a:r>
              <a:rPr spc="-85" dirty="0"/>
              <a:t> </a:t>
            </a:r>
            <a:r>
              <a:rPr spc="-10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68884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Tạo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đối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tượng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 với tham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số</a:t>
            </a:r>
            <a:r>
              <a:rPr sz="2800" spc="-3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Action/Data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762" y="1970087"/>
            <a:ext cx="8134350" cy="3155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56711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</a:t>
            </a:r>
            <a:r>
              <a:rPr spc="-10" dirty="0"/>
              <a:t>Action </a:t>
            </a:r>
            <a:r>
              <a:rPr spc="-5" dirty="0"/>
              <a:t>và data thường</a:t>
            </a:r>
            <a:r>
              <a:rPr spc="-20" dirty="0"/>
              <a:t> </a:t>
            </a:r>
            <a:r>
              <a:rPr spc="-10" dirty="0"/>
              <a:t>dùng</a:t>
            </a:r>
          </a:p>
        </p:txBody>
      </p:sp>
      <p:sp>
        <p:nvSpPr>
          <p:cNvPr id="3" name="object 3"/>
          <p:cNvSpPr/>
          <p:nvPr/>
        </p:nvSpPr>
        <p:spPr>
          <a:xfrm>
            <a:off x="544051" y="1238282"/>
            <a:ext cx="8428509" cy="42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6647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 sử dụng</a:t>
            </a:r>
            <a:r>
              <a:rPr spc="-5" dirty="0"/>
              <a:t> </a:t>
            </a:r>
            <a:r>
              <a:rPr spc="-10" dirty="0"/>
              <a:t>Action/Data</a:t>
            </a:r>
          </a:p>
        </p:txBody>
      </p:sp>
      <p:sp>
        <p:nvSpPr>
          <p:cNvPr id="3" name="object 3"/>
          <p:cNvSpPr/>
          <p:nvPr/>
        </p:nvSpPr>
        <p:spPr>
          <a:xfrm>
            <a:off x="384175" y="1376299"/>
            <a:ext cx="83058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36277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Ví dụ sử dụng</a:t>
            </a:r>
            <a:r>
              <a:rPr spc="-30" dirty="0"/>
              <a:t> </a:t>
            </a:r>
            <a:r>
              <a:rPr spc="-10" dirty="0"/>
              <a:t>Intent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2233"/>
            <a:ext cx="8165465" cy="1819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10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  <a:tab pos="328612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số Intent không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truyền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theo dữ liệu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cụ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thể,</a:t>
            </a:r>
            <a:r>
              <a:rPr sz="2800" spc="-4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000CC"/>
                </a:solidFill>
                <a:latin typeface="Times New Roman"/>
                <a:cs typeface="Times New Roman"/>
              </a:rPr>
              <a:t>mà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chỉ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cần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kiểu</a:t>
            </a:r>
            <a:r>
              <a:rPr sz="2800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của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dữ	liệu</a:t>
            </a:r>
            <a:endParaRPr sz="2800">
              <a:latin typeface="Times New Roman"/>
              <a:cs typeface="Times New Roman"/>
            </a:endParaRPr>
          </a:p>
          <a:p>
            <a:pPr marL="356870" marR="457200" indent="-344805">
              <a:lnSpc>
                <a:spcPct val="100000"/>
              </a:lnSpc>
              <a:spcBef>
                <a:spcPts val="67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Ví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dụ: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Mở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Activity cho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người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chọn contact</a:t>
            </a:r>
            <a:r>
              <a:rPr sz="2800" spc="-4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từ 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danh</a:t>
            </a:r>
            <a:r>
              <a:rPr sz="28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bạ: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2408" y="3292470"/>
            <a:ext cx="7576010" cy="864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298831"/>
            <a:ext cx="40392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Các tham </a:t>
            </a:r>
            <a:r>
              <a:rPr spc="-10" dirty="0"/>
              <a:t>số </a:t>
            </a:r>
            <a:r>
              <a:rPr spc="-5" dirty="0"/>
              <a:t>của</a:t>
            </a:r>
            <a:r>
              <a:rPr spc="-40" dirty="0"/>
              <a:t> </a:t>
            </a:r>
            <a:r>
              <a:rPr spc="-10"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pc="-15" dirty="0"/>
              <a:t>Lập </a:t>
            </a:r>
            <a:r>
              <a:rPr spc="-5" dirty="0"/>
              <a:t>trình </a:t>
            </a:r>
            <a:r>
              <a:rPr spc="-35" dirty="0"/>
              <a:t>di </a:t>
            </a:r>
            <a:r>
              <a:rPr spc="-15" dirty="0"/>
              <a:t>động</a:t>
            </a:r>
            <a:r>
              <a:rPr spc="-114" dirty="0"/>
              <a:t> </a:t>
            </a:r>
            <a:r>
              <a:rPr spc="-20" dirty="0"/>
              <a:t>Android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6244" y="929386"/>
            <a:ext cx="7044055" cy="292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lr>
                <a:srgbClr val="006633"/>
              </a:buClr>
              <a:buSzPct val="69642"/>
              <a:buFont typeface="Wingdings"/>
              <a:buChar char=""/>
              <a:tabLst>
                <a:tab pos="357505" algn="l"/>
              </a:tabLst>
            </a:pP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Ngoài </a:t>
            </a:r>
            <a:r>
              <a:rPr sz="2800" spc="-5" dirty="0">
                <a:solidFill>
                  <a:srgbClr val="0000CC"/>
                </a:solidFill>
                <a:latin typeface="Times New Roman"/>
                <a:cs typeface="Times New Roman"/>
              </a:rPr>
              <a:t>Action/Data,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còn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có </a:t>
            </a:r>
            <a:r>
              <a:rPr sz="2800" spc="-15" dirty="0">
                <a:solidFill>
                  <a:srgbClr val="0000CC"/>
                </a:solidFill>
                <a:latin typeface="Times New Roman"/>
                <a:cs typeface="Times New Roman"/>
              </a:rPr>
              <a:t>một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số tham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số</a:t>
            </a:r>
            <a:r>
              <a:rPr sz="2800" spc="-254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phụ  </a:t>
            </a:r>
            <a:r>
              <a:rPr sz="2800" dirty="0">
                <a:solidFill>
                  <a:srgbClr val="0000CC"/>
                </a:solidFill>
                <a:latin typeface="Times New Roman"/>
                <a:cs typeface="Times New Roman"/>
              </a:rPr>
              <a:t>thường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dùng với</a:t>
            </a:r>
            <a:r>
              <a:rPr sz="2800" spc="-17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0000CC"/>
                </a:solidFill>
                <a:latin typeface="Times New Roman"/>
                <a:cs typeface="Times New Roman"/>
              </a:rPr>
              <a:t>Intent: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5" dirty="0">
                <a:solidFill>
                  <a:srgbClr val="006633"/>
                </a:solidFill>
                <a:latin typeface="Times New Roman"/>
                <a:cs typeface="Times New Roman"/>
              </a:rPr>
              <a:t>Category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spc="-10" dirty="0">
                <a:solidFill>
                  <a:srgbClr val="006633"/>
                </a:solidFill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Component</a:t>
            </a:r>
            <a:endParaRPr sz="2800">
              <a:latin typeface="Times New Roman"/>
              <a:cs typeface="Times New Roman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3A812E"/>
              </a:buClr>
              <a:buFont typeface="Wingdings"/>
              <a:buChar char=""/>
              <a:tabLst>
                <a:tab pos="682625" algn="l"/>
                <a:tab pos="683260" algn="l"/>
              </a:tabLst>
            </a:pPr>
            <a:r>
              <a:rPr sz="2800" dirty="0">
                <a:solidFill>
                  <a:srgbClr val="006633"/>
                </a:solidFill>
                <a:latin typeface="Times New Roman"/>
                <a:cs typeface="Times New Roman"/>
              </a:rPr>
              <a:t>Extra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Words>2228</Words>
  <Application>Microsoft Office PowerPoint</Application>
  <PresentationFormat>On-screen Show (4:3)</PresentationFormat>
  <Paragraphs>255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</vt:lpstr>
      <vt:lpstr>Times New Roman</vt:lpstr>
      <vt:lpstr>Wingdings</vt:lpstr>
      <vt:lpstr>Office Theme</vt:lpstr>
      <vt:lpstr>Intent và Intent-Filter</vt:lpstr>
      <vt:lpstr>Nội dung bài học</vt:lpstr>
      <vt:lpstr>Intents là gì?</vt:lpstr>
      <vt:lpstr>Sử dụng Intent</vt:lpstr>
      <vt:lpstr>Cách gọi Intent</vt:lpstr>
      <vt:lpstr>Các Action và data thường dùng</vt:lpstr>
      <vt:lpstr>Ví dụ sử dụng Action/Data</vt:lpstr>
      <vt:lpstr>Ví dụ sử dụng Intent</vt:lpstr>
      <vt:lpstr>Các tham số của Intent</vt:lpstr>
      <vt:lpstr>Các tham số của Intent</vt:lpstr>
      <vt:lpstr>Các tham số của Intent</vt:lpstr>
      <vt:lpstr>Các ví dụ sử dụng Intent</vt:lpstr>
      <vt:lpstr>Các ví dụ sử dụng Intent</vt:lpstr>
      <vt:lpstr>Các ví dụ sử dụng Intent</vt:lpstr>
      <vt:lpstr>Các loại Intent</vt:lpstr>
      <vt:lpstr>Explicit Intent</vt:lpstr>
      <vt:lpstr>Implicit Intent</vt:lpstr>
      <vt:lpstr>Dữ liệu phụ (extra) của Intent</vt:lpstr>
      <vt:lpstr>Dữ liệu phụ (extra) của Intent</vt:lpstr>
      <vt:lpstr>Ví dụ sử dụng Intent - Extra</vt:lpstr>
      <vt:lpstr>Ví dụ sử dụng Intent - Extra</vt:lpstr>
      <vt:lpstr>Truy xuất dữ liệu extra</vt:lpstr>
      <vt:lpstr>Truy xuất dữ liệu extra</vt:lpstr>
      <vt:lpstr>Trao đổi dữ liệu giữa các Activity</vt:lpstr>
      <vt:lpstr>Các bước thực hiện</vt:lpstr>
      <vt:lpstr>Các bước thực hiện – mô hình</vt:lpstr>
      <vt:lpstr>Ví dụ: Trao đổi dữ liệu Activity</vt:lpstr>
      <vt:lpstr>B1: Mở Activity với dữ liệu</vt:lpstr>
      <vt:lpstr>B2: Nhận dữ liệu từ Activity gửi</vt:lpstr>
      <vt:lpstr>B2: Trả kết quả cho Activity gửi (tt)</vt:lpstr>
      <vt:lpstr>B3: Lấy kết quả trả về</vt:lpstr>
      <vt:lpstr>Ví dụ: Xem danh bạ</vt:lpstr>
      <vt:lpstr>Ví dụ: Xem danh bạ</vt:lpstr>
      <vt:lpstr>Ví dụ: Xem danh bạ</vt:lpstr>
      <vt:lpstr>Thực hành: Trao đỗi dữ liệu Activity</vt:lpstr>
      <vt:lpstr>Activity 1: Tạo Intent với bundle</vt:lpstr>
      <vt:lpstr>Activity 2: Nhận intent và xử lý dữ liệu</vt:lpstr>
      <vt:lpstr>Activity 1: Nhận kết quả và hiển thị tổng</vt:lpstr>
      <vt:lpstr>Activity 2: Trả kết quả cho Activity 1</vt:lpstr>
      <vt:lpstr>Intent Filter</vt:lpstr>
      <vt:lpstr>Intent Filter</vt:lpstr>
      <vt:lpstr>Intent Filter</vt:lpstr>
      <vt:lpstr>Intent Filter</vt:lpstr>
      <vt:lpstr>Luật xác định Intent-Filter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Tin ứng dụng</dc:title>
  <dc:creator>Pham Quang Dung</dc:creator>
  <cp:lastModifiedBy>vinh tran</cp:lastModifiedBy>
  <cp:revision>12</cp:revision>
  <dcterms:created xsi:type="dcterms:W3CDTF">2021-08-14T13:46:21Z</dcterms:created>
  <dcterms:modified xsi:type="dcterms:W3CDTF">2021-09-05T13:30:43Z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2021-08-14T00:00:00Z</vt:filetime>
  </property>
</Properties>
</file>