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h tran" initials="vt" lastIdx="1" clrIdx="0">
    <p:extLst>
      <p:ext uri="{19B8F6BF-5375-455C-9EA6-DF929625EA0E}">
        <p15:presenceInfo xmlns:p15="http://schemas.microsoft.com/office/powerpoint/2012/main" userId="ba6cacb1ca9e5d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13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5T20:27:02.42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DFDEB-CF55-476E-8C28-3E1B6FBB7C7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040A5-C068-488C-964C-099AE367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4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040A5-C068-488C-964C-099AE367E1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7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020951" y="2565400"/>
            <a:ext cx="6511925" cy="0"/>
          </a:xfrm>
          <a:custGeom>
            <a:avLst/>
            <a:gdLst/>
            <a:ahLst/>
            <a:cxnLst/>
            <a:rect l="l" t="t" r="r" b="b"/>
            <a:pathLst>
              <a:path w="6511925">
                <a:moveTo>
                  <a:pt x="0" y="0"/>
                </a:moveTo>
                <a:lnTo>
                  <a:pt x="6511925" y="0"/>
                </a:lnTo>
              </a:path>
            </a:pathLst>
          </a:custGeom>
          <a:ln w="317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9600" y="692150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 w="317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36343" y="993089"/>
            <a:ext cx="4671313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05"/>
              </a:lnSpc>
            </a:pPr>
            <a:r>
              <a:rPr spc="-60" dirty="0"/>
              <a:t>9</a:t>
            </a:r>
            <a:r>
              <a:rPr spc="360" dirty="0"/>
              <a:t>/</a:t>
            </a:r>
            <a:r>
              <a:rPr spc="-60" dirty="0"/>
              <a:t>5</a:t>
            </a:r>
            <a:r>
              <a:rPr spc="360" dirty="0"/>
              <a:t>/</a:t>
            </a:r>
            <a:r>
              <a:rPr spc="-60" dirty="0"/>
              <a:t>201</a:t>
            </a:r>
            <a:r>
              <a:rPr spc="-50" dirty="0"/>
              <a:t>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05"/>
              </a:lnSpc>
            </a:pPr>
            <a:r>
              <a:rPr spc="-60" dirty="0"/>
              <a:t>9</a:t>
            </a:r>
            <a:r>
              <a:rPr spc="360" dirty="0"/>
              <a:t>/</a:t>
            </a:r>
            <a:r>
              <a:rPr spc="-60" dirty="0"/>
              <a:t>5</a:t>
            </a:r>
            <a:r>
              <a:rPr spc="360" dirty="0"/>
              <a:t>/</a:t>
            </a:r>
            <a:r>
              <a:rPr spc="-60" dirty="0"/>
              <a:t>201</a:t>
            </a:r>
            <a:r>
              <a:rPr spc="-50" dirty="0"/>
              <a:t>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05"/>
              </a:lnSpc>
            </a:pPr>
            <a:r>
              <a:rPr spc="-60" dirty="0"/>
              <a:t>9</a:t>
            </a:r>
            <a:r>
              <a:rPr spc="360" dirty="0"/>
              <a:t>/</a:t>
            </a:r>
            <a:r>
              <a:rPr spc="-60" dirty="0"/>
              <a:t>5</a:t>
            </a:r>
            <a:r>
              <a:rPr spc="360" dirty="0"/>
              <a:t>/</a:t>
            </a:r>
            <a:r>
              <a:rPr spc="-60" dirty="0"/>
              <a:t>201</a:t>
            </a:r>
            <a:r>
              <a:rPr spc="-50" dirty="0"/>
              <a:t>9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05"/>
              </a:lnSpc>
            </a:pPr>
            <a:r>
              <a:rPr spc="-60" dirty="0"/>
              <a:t>9</a:t>
            </a:r>
            <a:r>
              <a:rPr spc="360" dirty="0"/>
              <a:t>/</a:t>
            </a:r>
            <a:r>
              <a:rPr spc="-60" dirty="0"/>
              <a:t>5</a:t>
            </a:r>
            <a:r>
              <a:rPr spc="360" dirty="0"/>
              <a:t>/</a:t>
            </a:r>
            <a:r>
              <a:rPr spc="-60" dirty="0"/>
              <a:t>201</a:t>
            </a:r>
            <a:r>
              <a:rPr spc="-50" dirty="0"/>
              <a:t>9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05"/>
              </a:lnSpc>
            </a:pPr>
            <a:r>
              <a:rPr spc="-60" dirty="0"/>
              <a:t>9</a:t>
            </a:r>
            <a:r>
              <a:rPr spc="360" dirty="0"/>
              <a:t>/</a:t>
            </a:r>
            <a:r>
              <a:rPr spc="-60" dirty="0"/>
              <a:t>5</a:t>
            </a:r>
            <a:r>
              <a:rPr spc="360" dirty="0"/>
              <a:t>/</a:t>
            </a:r>
            <a:r>
              <a:rPr spc="-60" dirty="0"/>
              <a:t>201</a:t>
            </a:r>
            <a:r>
              <a:rPr spc="-50" dirty="0"/>
              <a:t>9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630872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244" y="298831"/>
            <a:ext cx="8071510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244" y="1073912"/>
            <a:ext cx="8071510" cy="3356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09517" y="6486231"/>
            <a:ext cx="2124075" cy="261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6244" y="6484289"/>
            <a:ext cx="800735" cy="255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05"/>
              </a:lnSpc>
            </a:pPr>
            <a:r>
              <a:rPr spc="-60" dirty="0"/>
              <a:t>9</a:t>
            </a:r>
            <a:r>
              <a:rPr spc="360" dirty="0"/>
              <a:t>/</a:t>
            </a:r>
            <a:r>
              <a:rPr spc="-60" dirty="0"/>
              <a:t>5</a:t>
            </a:r>
            <a:r>
              <a:rPr spc="360" dirty="0"/>
              <a:t>/</a:t>
            </a:r>
            <a:r>
              <a:rPr spc="-60" dirty="0"/>
              <a:t>201</a:t>
            </a:r>
            <a:r>
              <a:rPr spc="-50" dirty="0"/>
              <a:t>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1078" y="6484289"/>
            <a:ext cx="266700" cy="255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100"/>
              </a:spcBef>
            </a:pPr>
            <a:r>
              <a:rPr dirty="0"/>
              <a:t>Android</a:t>
            </a:r>
            <a:r>
              <a:rPr spc="-50" dirty="0"/>
              <a:t> </a:t>
            </a:r>
            <a:r>
              <a:rPr dirty="0"/>
              <a:t>Activity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3600" y="2667000"/>
            <a:ext cx="289890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 err="1">
                <a:solidFill>
                  <a:srgbClr val="0000CC"/>
                </a:solidFill>
                <a:latin typeface="Times New Roman"/>
                <a:cs typeface="Times New Roman"/>
              </a:rPr>
              <a:t>ThS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.</a:t>
            </a:r>
            <a:r>
              <a:rPr lang="en-US"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 Trần Hồng Vinh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187" y="2781300"/>
            <a:ext cx="5010150" cy="2879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512" y="188976"/>
            <a:ext cx="952500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380237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Vòng đời </a:t>
            </a:r>
            <a:r>
              <a:rPr spc="-5" dirty="0"/>
              <a:t>của</a:t>
            </a:r>
            <a:r>
              <a:rPr spc="-15" dirty="0"/>
              <a:t> </a:t>
            </a:r>
            <a:r>
              <a:rPr spc="-10" dirty="0"/>
              <a:t>Activity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10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8011795" cy="310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Khi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chuyển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đổi hoặc thoát khỏi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</a:t>
            </a:r>
            <a:r>
              <a:rPr sz="2800" spc="-35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trạng  thái khác nhau,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sẽ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được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thông báo qua nhiều  phương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thức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callback khác nhau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(onCreate,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onPause, 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onResume,…)</a:t>
            </a:r>
            <a:endParaRPr sz="2800">
              <a:latin typeface="Times New Roman"/>
              <a:cs typeface="Times New Roman"/>
            </a:endParaRPr>
          </a:p>
          <a:p>
            <a:pPr marL="356870" marR="8001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Vòng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đời của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</a:t>
            </a:r>
            <a:r>
              <a:rPr sz="2800" spc="-20" dirty="0">
                <a:solidFill>
                  <a:srgbClr val="0000CC"/>
                </a:solidFill>
                <a:latin typeface="Times New Roman"/>
                <a:cs typeface="Times New Roman"/>
              </a:rPr>
              <a:t>mô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tả quá trình hoạt động và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tương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tác của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kể từ khi nó bắt đầu</a:t>
            </a:r>
            <a:r>
              <a:rPr sz="2800" spc="-409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chạy, 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cho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tới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khi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kết</a:t>
            </a:r>
            <a:r>
              <a:rPr sz="2800" spc="-1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thúc.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380237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Vòng đời </a:t>
            </a:r>
            <a:r>
              <a:rPr spc="-5" dirty="0"/>
              <a:t>của</a:t>
            </a:r>
            <a:r>
              <a:rPr spc="-15" dirty="0"/>
              <a:t> </a:t>
            </a:r>
            <a:r>
              <a:rPr spc="-10" dirty="0"/>
              <a:t>Activity</a:t>
            </a:r>
          </a:p>
        </p:txBody>
      </p:sp>
      <p:sp>
        <p:nvSpPr>
          <p:cNvPr id="3" name="object 3"/>
          <p:cNvSpPr/>
          <p:nvPr/>
        </p:nvSpPr>
        <p:spPr>
          <a:xfrm>
            <a:off x="1835150" y="836674"/>
            <a:ext cx="6535928" cy="5411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11</a:t>
            </a:fld>
            <a:endParaRPr spc="-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63271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3 chu </a:t>
            </a:r>
            <a:r>
              <a:rPr spc="-20" dirty="0"/>
              <a:t>kỳ </a:t>
            </a:r>
            <a:r>
              <a:rPr spc="-5" dirty="0"/>
              <a:t>trong vòng </a:t>
            </a:r>
            <a:r>
              <a:rPr spc="-10" dirty="0"/>
              <a:t>đời </a:t>
            </a:r>
            <a:r>
              <a:rPr spc="-5" dirty="0"/>
              <a:t>của</a:t>
            </a:r>
            <a:r>
              <a:rPr spc="40" dirty="0"/>
              <a:t> </a:t>
            </a:r>
            <a:r>
              <a:rPr spc="-10" dirty="0"/>
              <a:t>Activity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12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929386"/>
            <a:ext cx="8007984" cy="403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307975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  <a:tab pos="2834640" algn="l"/>
              </a:tabLst>
            </a:pPr>
            <a:r>
              <a:rPr sz="2800" b="1" dirty="0">
                <a:solidFill>
                  <a:srgbClr val="0000CC"/>
                </a:solidFill>
                <a:latin typeface="Times New Roman"/>
                <a:cs typeface="Times New Roman"/>
              </a:rPr>
              <a:t>Entire lifetime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:	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Từ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khi gọi onCreate() cho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tới  onDestroy()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–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tức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là từ lúc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được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gọi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ra</a:t>
            </a:r>
            <a:r>
              <a:rPr sz="2800" spc="-36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cho  đến lúc nó bị</a:t>
            </a:r>
            <a:r>
              <a:rPr sz="2800" spc="-16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huỷ.</a:t>
            </a:r>
            <a:endParaRPr sz="2800">
              <a:latin typeface="Times New Roman"/>
              <a:cs typeface="Times New Roman"/>
            </a:endParaRPr>
          </a:p>
          <a:p>
            <a:pPr marL="356870" marR="67945" indent="-344805">
              <a:lnSpc>
                <a:spcPct val="100000"/>
              </a:lnSpc>
              <a:spcBef>
                <a:spcPts val="68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b="1" dirty="0">
                <a:solidFill>
                  <a:srgbClr val="0000CC"/>
                </a:solidFill>
                <a:latin typeface="Times New Roman"/>
                <a:cs typeface="Times New Roman"/>
              </a:rPr>
              <a:t>Visible liftetime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Từ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khi gọi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onStart()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cho tới lúc</a:t>
            </a:r>
            <a:r>
              <a:rPr sz="2800" spc="-35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gọi  onStop(), trong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trường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hợp này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ta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vẫn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có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thể thấy 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màn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hình</a:t>
            </a:r>
            <a:r>
              <a:rPr sz="2800" spc="-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Activity.</a:t>
            </a:r>
            <a:endParaRPr sz="28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b="1" spc="5" dirty="0">
                <a:solidFill>
                  <a:srgbClr val="0000CC"/>
                </a:solidFill>
                <a:latin typeface="Times New Roman"/>
                <a:cs typeface="Times New Roman"/>
              </a:rPr>
              <a:t>Foreground </a:t>
            </a:r>
            <a:r>
              <a:rPr sz="2800" b="1" dirty="0">
                <a:solidFill>
                  <a:srgbClr val="0000CC"/>
                </a:solidFill>
                <a:latin typeface="Times New Roman"/>
                <a:cs typeface="Times New Roman"/>
              </a:rPr>
              <a:t>lifetime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Từ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khi gọi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onResume()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cho</a:t>
            </a:r>
            <a:r>
              <a:rPr sz="2800" spc="-30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tới  lúc gọi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onPause(),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quá trình này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luôn nằm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ở 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foreground và ta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có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thể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tương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tác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được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với</a:t>
            </a:r>
            <a:r>
              <a:rPr sz="2800" spc="-409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25" dirty="0">
                <a:solidFill>
                  <a:srgbClr val="0000CC"/>
                </a:solidFill>
                <a:latin typeface="Times New Roman"/>
                <a:cs typeface="Times New Roman"/>
              </a:rPr>
              <a:t>nó.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5859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Các </a:t>
            </a:r>
            <a:r>
              <a:rPr spc="-10" dirty="0"/>
              <a:t>phương </a:t>
            </a:r>
            <a:r>
              <a:rPr spc="-15" dirty="0"/>
              <a:t>thức</a:t>
            </a:r>
            <a:r>
              <a:rPr spc="15" dirty="0"/>
              <a:t> </a:t>
            </a:r>
            <a:r>
              <a:rPr spc="-5" dirty="0"/>
              <a:t>callback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13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929386"/>
            <a:ext cx="7860665" cy="5234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252729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b="1" dirty="0">
                <a:solidFill>
                  <a:srgbClr val="0000CC"/>
                </a:solidFill>
                <a:latin typeface="Times New Roman"/>
                <a:cs typeface="Times New Roman"/>
              </a:rPr>
              <a:t>onCreate()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– được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gọi khi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được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kích</a:t>
            </a:r>
            <a:r>
              <a:rPr sz="2800" spc="-3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hoạt,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trước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khi hiển thị giao</a:t>
            </a:r>
            <a:r>
              <a:rPr sz="2800" spc="-254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diện.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Callback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này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chỉ được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gọi </a:t>
            </a:r>
            <a:r>
              <a:rPr sz="2800" spc="-15" dirty="0">
                <a:solidFill>
                  <a:srgbClr val="006633"/>
                </a:solidFill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lần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duy</a:t>
            </a:r>
            <a:r>
              <a:rPr sz="2800" spc="-27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nhất</a:t>
            </a:r>
            <a:endParaRPr sz="2800">
              <a:latin typeface="Times New Roman"/>
              <a:cs typeface="Times New Roman"/>
            </a:endParaRPr>
          </a:p>
          <a:p>
            <a:pPr marL="683260" marR="122555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Dùng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để khởi tạo cho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activity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như load giao</a:t>
            </a:r>
            <a:r>
              <a:rPr sz="2800" spc="-45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diện, 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lời gọi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API,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load</a:t>
            </a:r>
            <a:r>
              <a:rPr sz="2800" spc="-17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database,…</a:t>
            </a:r>
            <a:endParaRPr sz="2800">
              <a:latin typeface="Times New Roman"/>
              <a:cs typeface="Times New Roman"/>
            </a:endParaRPr>
          </a:p>
          <a:p>
            <a:pPr marL="356870" marR="7620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b="1" dirty="0">
                <a:solidFill>
                  <a:srgbClr val="0000CC"/>
                </a:solidFill>
                <a:latin typeface="Times New Roman"/>
                <a:cs typeface="Times New Roman"/>
              </a:rPr>
              <a:t>onStart()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– được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gọi khi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bắt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đầu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được</a:t>
            </a:r>
            <a:r>
              <a:rPr sz="2800" spc="-3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hiện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ra, trước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khi nhận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tương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tác với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người</a:t>
            </a:r>
            <a:r>
              <a:rPr sz="2800" spc="-36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dùng.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Callback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này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ít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dùng trong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lập</a:t>
            </a:r>
            <a:r>
              <a:rPr sz="2800" spc="-30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trình</a:t>
            </a:r>
            <a:endParaRPr sz="28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onResume()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– được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gọi khi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đã nhìn thấy</a:t>
            </a:r>
            <a:r>
              <a:rPr sz="2800" spc="-35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và  nhận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tương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tác với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người</a:t>
            </a:r>
            <a:r>
              <a:rPr sz="2800" spc="-254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dùng.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Callback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dùng để khôi phục hoạt động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các tác</a:t>
            </a:r>
            <a:r>
              <a:rPr sz="2800" spc="-49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vụ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52273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Các </a:t>
            </a:r>
            <a:r>
              <a:rPr spc="-10" dirty="0"/>
              <a:t>phương </a:t>
            </a:r>
            <a:r>
              <a:rPr spc="-15" dirty="0"/>
              <a:t>thức </a:t>
            </a:r>
            <a:r>
              <a:rPr spc="-5" dirty="0"/>
              <a:t>callback</a:t>
            </a:r>
            <a:r>
              <a:rPr spc="65" dirty="0"/>
              <a:t> </a:t>
            </a:r>
            <a:r>
              <a:rPr spc="-15" dirty="0"/>
              <a:t>(tt)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14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929386"/>
            <a:ext cx="7886065" cy="4723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86995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b="1" dirty="0">
                <a:solidFill>
                  <a:srgbClr val="0000CC"/>
                </a:solidFill>
                <a:latin typeface="Times New Roman"/>
                <a:cs typeface="Times New Roman"/>
              </a:rPr>
              <a:t>onPause()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– được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gọi khi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khi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có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thành</a:t>
            </a:r>
            <a:r>
              <a:rPr sz="2800" spc="-3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phần  nào đó che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phần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hiện</a:t>
            </a:r>
            <a:r>
              <a:rPr sz="2800" spc="-254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tại.</a:t>
            </a:r>
            <a:endParaRPr sz="2800">
              <a:latin typeface="Times New Roman"/>
              <a:cs typeface="Times New Roman"/>
            </a:endParaRPr>
          </a:p>
          <a:p>
            <a:pPr marL="683260" marR="441959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Thường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dùng để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thực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hiện tạm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dừng các tác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vụ  đang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chạy,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như tạm dừng sound, 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game</a:t>
            </a:r>
            <a:r>
              <a:rPr sz="2800" spc="-28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pause…</a:t>
            </a:r>
            <a:endParaRPr sz="2800">
              <a:latin typeface="Times New Roman"/>
              <a:cs typeface="Times New Roman"/>
            </a:endParaRPr>
          </a:p>
          <a:p>
            <a:pPr marL="356870" marR="203200" indent="-344805">
              <a:lnSpc>
                <a:spcPct val="100000"/>
              </a:lnSpc>
              <a:spcBef>
                <a:spcPts val="68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b="1" dirty="0">
                <a:solidFill>
                  <a:srgbClr val="0000CC"/>
                </a:solidFill>
                <a:latin typeface="Times New Roman"/>
                <a:cs typeface="Times New Roman"/>
              </a:rPr>
              <a:t>onStop()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– được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gọi khi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bị che khuất</a:t>
            </a:r>
            <a:r>
              <a:rPr sz="2800" spc="-3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hoàn  toàn hoặc nhấn nút</a:t>
            </a:r>
            <a:r>
              <a:rPr sz="2800" spc="-2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Home.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Callback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này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ít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dùng trong lập</a:t>
            </a:r>
            <a:r>
              <a:rPr sz="2800" spc="-30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trình</a:t>
            </a:r>
            <a:endParaRPr sz="28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b="1" dirty="0">
                <a:solidFill>
                  <a:srgbClr val="0000CC"/>
                </a:solidFill>
                <a:latin typeface="Times New Roman"/>
                <a:cs typeface="Times New Roman"/>
              </a:rPr>
              <a:t>onDestroy()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– được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gọi khi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kết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thúc, như</a:t>
            </a:r>
            <a:r>
              <a:rPr sz="2800" spc="-3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bị  hệ thống kill hoặc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người tắt ứng</a:t>
            </a:r>
            <a:r>
              <a:rPr sz="2800" spc="-36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dụng.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Callback được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dùng để giải phóng tài</a:t>
            </a:r>
            <a:r>
              <a:rPr sz="2800" spc="-38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nguyên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0462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Thực </a:t>
            </a:r>
            <a:r>
              <a:rPr spc="-10" dirty="0"/>
              <a:t>hành </a:t>
            </a:r>
            <a:r>
              <a:rPr spc="-5" dirty="0"/>
              <a:t>với</a:t>
            </a:r>
            <a:r>
              <a:rPr spc="-10" dirty="0"/>
              <a:t> Activity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15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073912"/>
            <a:ext cx="7894320" cy="3356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113030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Mở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file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MainActivity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của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project HelloAndroid,</a:t>
            </a:r>
            <a:r>
              <a:rPr sz="2800" spc="-30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ghi  đè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phương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thức callback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và thêm log hiển</a:t>
            </a:r>
            <a:r>
              <a:rPr sz="2800" spc="-4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thị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Dùng</a:t>
            </a:r>
            <a:r>
              <a:rPr sz="2800" spc="-2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Toast.makeText().show()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Hoặc: Log.d(), Log.e(), Log.w(),</a:t>
            </a:r>
            <a:r>
              <a:rPr sz="2800" spc="-11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Log.i()</a:t>
            </a:r>
            <a:endParaRPr sz="2800">
              <a:latin typeface="Times New Roman"/>
              <a:cs typeface="Times New Roman"/>
            </a:endParaRPr>
          </a:p>
          <a:p>
            <a:pPr marL="356870" marR="116205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Thực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hiện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thác làm ảnh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hưởng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để hoạt động</a:t>
            </a:r>
            <a:r>
              <a:rPr sz="2800" spc="-4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của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và cho nhận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xét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hiển thị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ở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cửa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sổ</a:t>
            </a:r>
            <a:r>
              <a:rPr sz="2800" spc="-39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logcat.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Chạy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ứng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dụng khác, nhấn nút Back, nút</a:t>
            </a:r>
            <a:r>
              <a:rPr sz="2800" spc="-40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Home,…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28327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Kết quả hiển</a:t>
            </a:r>
            <a:r>
              <a:rPr spc="-30" dirty="0"/>
              <a:t> </a:t>
            </a:r>
            <a:r>
              <a:rPr spc="-5" dirty="0"/>
              <a:t>thị</a:t>
            </a:r>
          </a:p>
        </p:txBody>
      </p:sp>
      <p:sp>
        <p:nvSpPr>
          <p:cNvPr id="3" name="object 3"/>
          <p:cNvSpPr/>
          <p:nvPr/>
        </p:nvSpPr>
        <p:spPr>
          <a:xfrm>
            <a:off x="323850" y="1104900"/>
            <a:ext cx="8409051" cy="4987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16</a:t>
            </a:fld>
            <a:endParaRPr spc="-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95478"/>
            <a:ext cx="4682490" cy="144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0066"/>
                </a:solidFill>
                <a:latin typeface="Times New Roman"/>
                <a:cs typeface="Times New Roman"/>
              </a:rPr>
              <a:t>Q&amp;A</a:t>
            </a:r>
            <a:endParaRPr sz="3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3519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Cám ơn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bạn đã lắng</a:t>
            </a:r>
            <a:r>
              <a:rPr sz="2800" spc="-2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nghe!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9176" y="2421001"/>
            <a:ext cx="2665349" cy="2665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17</a:t>
            </a:fld>
            <a:endParaRPr spc="-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29686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Nội </a:t>
            </a:r>
            <a:r>
              <a:rPr spc="-10" dirty="0"/>
              <a:t>dung bài</a:t>
            </a:r>
            <a:r>
              <a:rPr spc="-65" dirty="0"/>
              <a:t> </a:t>
            </a:r>
            <a:r>
              <a:rPr spc="-5" dirty="0"/>
              <a:t>học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989910"/>
            <a:ext cx="4199255" cy="20745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là</a:t>
            </a:r>
            <a:r>
              <a:rPr sz="2800" spc="-1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gi?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Các trạng thái của</a:t>
            </a:r>
            <a:r>
              <a:rPr sz="2800" spc="-254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Vòng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đời của</a:t>
            </a:r>
            <a:r>
              <a:rPr sz="2800" spc="-1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Thực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hành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tạo</a:t>
            </a:r>
            <a:r>
              <a:rPr sz="2800" spc="-1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9676" y="3141726"/>
            <a:ext cx="4048039" cy="265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24396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Activity là</a:t>
            </a:r>
            <a:r>
              <a:rPr spc="-45" dirty="0"/>
              <a:t> </a:t>
            </a:r>
            <a:r>
              <a:rPr spc="-5" dirty="0"/>
              <a:t>gì?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7981950" cy="40398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116839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b="1" dirty="0">
                <a:solidFill>
                  <a:srgbClr val="0000CC"/>
                </a:solidFill>
                <a:latin typeface="Times New Roman"/>
                <a:cs typeface="Times New Roman"/>
              </a:rPr>
              <a:t>Activity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là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thành phần cơ bản của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ứng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dụng  Android,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có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hiển thị giao diện và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xử lý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tương</a:t>
            </a:r>
            <a:r>
              <a:rPr sz="2800" spc="-4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tác 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với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người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sử</a:t>
            </a:r>
            <a:r>
              <a:rPr sz="2800" spc="-1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dụng.</a:t>
            </a:r>
            <a:endParaRPr sz="2800" dirty="0">
              <a:latin typeface="Times New Roman"/>
              <a:cs typeface="Times New Roman"/>
            </a:endParaRPr>
          </a:p>
          <a:p>
            <a:pPr marL="356870" marR="244475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Một ứng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dụng Android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có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thể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có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hoặc nhiều 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Activity,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được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chạy đầu tiên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khi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khởi</a:t>
            </a:r>
            <a:r>
              <a:rPr sz="2800" spc="-3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động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ứng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dụng gọi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là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chính</a:t>
            </a:r>
            <a:r>
              <a:rPr sz="2800" spc="-2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00CC"/>
                </a:solidFill>
                <a:latin typeface="Times New Roman"/>
                <a:cs typeface="Times New Roman"/>
              </a:rPr>
              <a:t>main-activity)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lớp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được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gọi là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khi nó extend (kế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thừa) 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từ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những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lớp cha như </a:t>
            </a:r>
            <a:r>
              <a:rPr sz="2800" b="1" spc="5" dirty="0">
                <a:solidFill>
                  <a:srgbClr val="0000CC"/>
                </a:solidFill>
                <a:latin typeface="Times New Roman"/>
                <a:cs typeface="Times New Roman"/>
              </a:rPr>
              <a:t>Activity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,</a:t>
            </a:r>
            <a:r>
              <a:rPr sz="2800" spc="-30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00CC"/>
                </a:solidFill>
                <a:latin typeface="Times New Roman"/>
                <a:cs typeface="Times New Roman"/>
              </a:rPr>
              <a:t>AppCompatActivity 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hay</a:t>
            </a:r>
            <a:r>
              <a:rPr sz="2800" spc="-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00CC"/>
                </a:solidFill>
                <a:latin typeface="Times New Roman"/>
                <a:cs typeface="Times New Roman"/>
              </a:rPr>
              <a:t>FragmentActivity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24396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Activity là</a:t>
            </a:r>
            <a:r>
              <a:rPr spc="-45" dirty="0"/>
              <a:t> </a:t>
            </a:r>
            <a:r>
              <a:rPr spc="-5" dirty="0"/>
              <a:t>gì?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929386"/>
            <a:ext cx="796163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Mỗi Activity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sẽ hoạt động độc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lập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với nhau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nhưng</a:t>
            </a:r>
            <a:r>
              <a:rPr sz="2800" spc="-4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có 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thể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tương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tác và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truyền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dữ liệu qua</a:t>
            </a:r>
            <a:r>
              <a:rPr sz="2800" spc="-3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15" dirty="0">
                <a:solidFill>
                  <a:srgbClr val="0000CC"/>
                </a:solidFill>
                <a:latin typeface="Times New Roman"/>
                <a:cs typeface="Times New Roman"/>
              </a:rPr>
              <a:t>nhau.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98732" y="2485150"/>
            <a:ext cx="4236653" cy="32707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/>
              <a:t>.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0265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Hoạt động </a:t>
            </a:r>
            <a:r>
              <a:rPr spc="-5" dirty="0"/>
              <a:t>của</a:t>
            </a:r>
            <a:r>
              <a:rPr spc="-30" dirty="0"/>
              <a:t> </a:t>
            </a:r>
            <a:r>
              <a:rPr spc="-10" dirty="0"/>
              <a:t>Activity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7924165" cy="3698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Trong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quá trình hoạt động,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mỗi activity có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thể khởi  động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khác để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thực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hiện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tác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vụ</a:t>
            </a:r>
            <a:r>
              <a:rPr sz="2800" spc="-4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khác.</a:t>
            </a:r>
            <a:endParaRPr sz="2800">
              <a:latin typeface="Times New Roman"/>
              <a:cs typeface="Times New Roman"/>
            </a:endParaRPr>
          </a:p>
          <a:p>
            <a:pPr marL="356870" marR="10033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Khi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mới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được kích hoạt, Activity hiện  hành sẽ bị tạm dừng và sẽ được đặt vào ngăn xếp</a:t>
            </a:r>
            <a:r>
              <a:rPr sz="2800" spc="-49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lùi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(Back-Stack).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Back-stack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hoạt động theo cơ chế</a:t>
            </a:r>
            <a:r>
              <a:rPr sz="2800" spc="-33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LIFO</a:t>
            </a:r>
            <a:endParaRPr sz="2800">
              <a:latin typeface="Times New Roman"/>
              <a:cs typeface="Times New Roman"/>
            </a:endParaRPr>
          </a:p>
          <a:p>
            <a:pPr marL="683260" marR="47625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Activity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sẽ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trải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qua </a:t>
            </a:r>
            <a:r>
              <a:rPr sz="2800" spc="-15" dirty="0">
                <a:solidFill>
                  <a:srgbClr val="006633"/>
                </a:solidFill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số các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trạng thái nhất</a:t>
            </a:r>
            <a:r>
              <a:rPr sz="2800" spc="-31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định  trong vòng đời của</a:t>
            </a:r>
            <a:r>
              <a:rPr sz="2800" spc="-21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nó.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64185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Hoạt động </a:t>
            </a:r>
            <a:r>
              <a:rPr spc="-5" dirty="0"/>
              <a:t>của </a:t>
            </a:r>
            <a:r>
              <a:rPr spc="-10" dirty="0"/>
              <a:t>Activity </a:t>
            </a:r>
            <a:r>
              <a:rPr spc="-5" dirty="0"/>
              <a:t>–</a:t>
            </a:r>
            <a:r>
              <a:rPr spc="75" dirty="0"/>
              <a:t> </a:t>
            </a:r>
            <a:r>
              <a:rPr spc="-10" dirty="0"/>
              <a:t>Back-Stack</a:t>
            </a:r>
          </a:p>
        </p:txBody>
      </p:sp>
      <p:sp>
        <p:nvSpPr>
          <p:cNvPr id="3" name="object 3"/>
          <p:cNvSpPr/>
          <p:nvPr/>
        </p:nvSpPr>
        <p:spPr>
          <a:xfrm>
            <a:off x="1042987" y="1341437"/>
            <a:ext cx="6930852" cy="4248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0735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Trạng </a:t>
            </a:r>
            <a:r>
              <a:rPr spc="-10" dirty="0"/>
              <a:t>thái </a:t>
            </a:r>
            <a:r>
              <a:rPr spc="-5" dirty="0"/>
              <a:t>của</a:t>
            </a:r>
            <a:r>
              <a:rPr spc="-20" dirty="0"/>
              <a:t> </a:t>
            </a:r>
            <a:r>
              <a:rPr spc="-10" dirty="0"/>
              <a:t>Activity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8025765" cy="378332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220979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b="1" dirty="0">
                <a:solidFill>
                  <a:srgbClr val="0000CC"/>
                </a:solidFill>
                <a:latin typeface="Times New Roman"/>
                <a:cs typeface="Times New Roman"/>
              </a:rPr>
              <a:t>Running </a:t>
            </a:r>
            <a:r>
              <a:rPr sz="2800" b="1" spc="5" dirty="0">
                <a:solidFill>
                  <a:srgbClr val="0000CC"/>
                </a:solidFill>
                <a:latin typeface="Times New Roman"/>
                <a:cs typeface="Times New Roman"/>
              </a:rPr>
              <a:t>(hoạt </a:t>
            </a:r>
            <a:r>
              <a:rPr sz="2800" b="1" dirty="0">
                <a:solidFill>
                  <a:srgbClr val="0000CC"/>
                </a:solidFill>
                <a:latin typeface="Times New Roman"/>
                <a:cs typeface="Times New Roman"/>
              </a:rPr>
              <a:t>động)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: Khi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Activity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được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kích</a:t>
            </a:r>
            <a:r>
              <a:rPr sz="2800" spc="-26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hoạt  và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được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hệ thống để vào ngăn xếp</a:t>
            </a:r>
            <a:r>
              <a:rPr sz="2800" spc="-3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back-stack.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Người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dùng nhìn thấy và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tương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tác với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ứng</a:t>
            </a:r>
            <a:r>
              <a:rPr sz="2800" spc="-409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dụng</a:t>
            </a:r>
            <a:endParaRPr sz="2800">
              <a:latin typeface="Times New Roman"/>
              <a:cs typeface="Times New Roman"/>
            </a:endParaRPr>
          </a:p>
          <a:p>
            <a:pPr marL="356870" marR="28575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b="1" dirty="0">
                <a:solidFill>
                  <a:srgbClr val="0000CC"/>
                </a:solidFill>
                <a:latin typeface="Times New Roman"/>
                <a:cs typeface="Times New Roman"/>
              </a:rPr>
              <a:t>Paused </a:t>
            </a:r>
            <a:r>
              <a:rPr sz="2800" b="1" spc="5" dirty="0">
                <a:solidFill>
                  <a:srgbClr val="0000CC"/>
                </a:solidFill>
                <a:latin typeface="Times New Roman"/>
                <a:cs typeface="Times New Roman"/>
              </a:rPr>
              <a:t>(tạm </a:t>
            </a:r>
            <a:r>
              <a:rPr sz="2800" b="1" dirty="0">
                <a:solidFill>
                  <a:srgbClr val="0000CC"/>
                </a:solidFill>
                <a:latin typeface="Times New Roman"/>
                <a:cs typeface="Times New Roman"/>
              </a:rPr>
              <a:t>dừng):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Khi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bị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thành phần khác</a:t>
            </a:r>
            <a:r>
              <a:rPr sz="2800" spc="-254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che 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phần của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hiện tại, như bị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dialog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đè</a:t>
            </a:r>
            <a:r>
              <a:rPr sz="2800" spc="-4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lên.</a:t>
            </a:r>
            <a:endParaRPr sz="2800">
              <a:latin typeface="Times New Roman"/>
              <a:cs typeface="Times New Roman"/>
            </a:endParaRPr>
          </a:p>
          <a:p>
            <a:pPr marL="683260" marR="508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Người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dùng nhìn thấy nhưng không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tương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tác</a:t>
            </a:r>
            <a:r>
              <a:rPr sz="2800" spc="-41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được 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với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ứng</a:t>
            </a:r>
            <a:r>
              <a:rPr sz="2800" spc="-7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dụng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Activity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bị tạm dừng, nó vẫn tồn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tại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trong bộ</a:t>
            </a:r>
            <a:r>
              <a:rPr sz="2800" spc="-459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nhớ.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0735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Trạng </a:t>
            </a:r>
            <a:r>
              <a:rPr spc="-10" dirty="0"/>
              <a:t>thái </a:t>
            </a:r>
            <a:r>
              <a:rPr spc="-5" dirty="0"/>
              <a:t>của</a:t>
            </a:r>
            <a:r>
              <a:rPr spc="-20" dirty="0"/>
              <a:t> </a:t>
            </a:r>
            <a:r>
              <a:rPr spc="-10" dirty="0"/>
              <a:t>Activity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8054975" cy="47231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342265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b="1" dirty="0">
                <a:solidFill>
                  <a:srgbClr val="0000CC"/>
                </a:solidFill>
                <a:latin typeface="Times New Roman"/>
                <a:cs typeface="Times New Roman"/>
              </a:rPr>
              <a:t>Stopped (bị dừng):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Khi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bị che khuất hoàn toàn</a:t>
            </a:r>
            <a:r>
              <a:rPr sz="2800" spc="-3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bởi 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thành phần giao diện nào</a:t>
            </a:r>
            <a:r>
              <a:rPr sz="2800" spc="-2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đó.</a:t>
            </a:r>
            <a:endParaRPr sz="2800">
              <a:latin typeface="Times New Roman"/>
              <a:cs typeface="Times New Roman"/>
            </a:endParaRPr>
          </a:p>
          <a:p>
            <a:pPr marL="683260" marR="42799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Người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dùng không nhìn thấy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và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không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tương</a:t>
            </a:r>
            <a:r>
              <a:rPr sz="2800" spc="-42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tác 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được.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Ví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dụ,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người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dùng nhấn nút</a:t>
            </a:r>
            <a:r>
              <a:rPr sz="2800" spc="-24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6633"/>
                </a:solidFill>
                <a:latin typeface="Times New Roman"/>
                <a:cs typeface="Times New Roman"/>
              </a:rPr>
              <a:t>Home</a:t>
            </a:r>
            <a:endParaRPr sz="28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b="1" spc="5" dirty="0">
                <a:solidFill>
                  <a:srgbClr val="0000CC"/>
                </a:solidFill>
                <a:latin typeface="Times New Roman"/>
                <a:cs typeface="Times New Roman"/>
              </a:rPr>
              <a:t>Destroyed </a:t>
            </a:r>
            <a:r>
              <a:rPr sz="28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(kết </a:t>
            </a:r>
            <a:r>
              <a:rPr sz="2800" b="1" dirty="0">
                <a:solidFill>
                  <a:srgbClr val="0000CC"/>
                </a:solidFill>
                <a:latin typeface="Times New Roman"/>
                <a:cs typeface="Times New Roman"/>
              </a:rPr>
              <a:t>thúc):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Activity kết thúc khi hoàn tất  tác vụ của nó, hoặc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người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dùng chủ động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hủy,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hoặc</a:t>
            </a:r>
            <a:r>
              <a:rPr sz="2800" spc="-4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bị  hệ thống hủy khi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cần tài</a:t>
            </a:r>
            <a:r>
              <a:rPr sz="2800" spc="-27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nguyên.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Ví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dụ, khi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người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dùng nhấn nút</a:t>
            </a:r>
            <a:r>
              <a:rPr sz="2800" spc="-30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Back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Activity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sẽ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kết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thúc vòng đời của</a:t>
            </a:r>
            <a:r>
              <a:rPr sz="2800" spc="-37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nó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0735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Trạng </a:t>
            </a:r>
            <a:r>
              <a:rPr spc="-10" dirty="0"/>
              <a:t>thái </a:t>
            </a:r>
            <a:r>
              <a:rPr spc="-5" dirty="0"/>
              <a:t>của</a:t>
            </a:r>
            <a:r>
              <a:rPr spc="-20" dirty="0"/>
              <a:t> </a:t>
            </a:r>
            <a:r>
              <a:rPr spc="-10" dirty="0"/>
              <a:t>Activity</a:t>
            </a:r>
          </a:p>
        </p:txBody>
      </p:sp>
      <p:sp>
        <p:nvSpPr>
          <p:cNvPr id="3" name="object 3"/>
          <p:cNvSpPr/>
          <p:nvPr/>
        </p:nvSpPr>
        <p:spPr>
          <a:xfrm>
            <a:off x="2664587" y="1096084"/>
            <a:ext cx="3606211" cy="5109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973</Words>
  <Application>Microsoft Office PowerPoint</Application>
  <PresentationFormat>On-screen Show (4:3)</PresentationFormat>
  <Paragraphs>99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Times New Roman</vt:lpstr>
      <vt:lpstr>Wingdings</vt:lpstr>
      <vt:lpstr>Office Theme</vt:lpstr>
      <vt:lpstr>Android Activity</vt:lpstr>
      <vt:lpstr>Nội dung bài học</vt:lpstr>
      <vt:lpstr>Activity là gì?</vt:lpstr>
      <vt:lpstr>Activity là gì?</vt:lpstr>
      <vt:lpstr>Hoạt động của Activity</vt:lpstr>
      <vt:lpstr>Hoạt động của Activity – Back-Stack</vt:lpstr>
      <vt:lpstr>Trạng thái của Activity</vt:lpstr>
      <vt:lpstr>Trạng thái của Activity</vt:lpstr>
      <vt:lpstr>Trạng thái của Activity</vt:lpstr>
      <vt:lpstr>Vòng đời của Activity</vt:lpstr>
      <vt:lpstr>Vòng đời của Activity</vt:lpstr>
      <vt:lpstr>3 chu kỳ trong vòng đời của Activity</vt:lpstr>
      <vt:lpstr>Các phương thức callback</vt:lpstr>
      <vt:lpstr>Các phương thức callback (tt)</vt:lpstr>
      <vt:lpstr>Thực hành với Activity</vt:lpstr>
      <vt:lpstr>Kết quả hiển thị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giảng Tin ứng dụng</dc:title>
  <dc:creator>Pham Quang Dung</dc:creator>
  <cp:lastModifiedBy>Lê Khoa Văn</cp:lastModifiedBy>
  <cp:revision>4</cp:revision>
  <dcterms:created xsi:type="dcterms:W3CDTF">2021-08-14T13:14:38Z</dcterms:created>
  <dcterms:modified xsi:type="dcterms:W3CDTF">2023-05-25T04:36:04Z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2021-08-14T00:00:00Z</vt:filetime>
  </property>
</Properties>
</file>