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21585" y="2565654"/>
            <a:ext cx="6512559" cy="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ln w="3200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0362" y="692658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32004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2371" y="993140"/>
            <a:ext cx="523925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3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3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3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3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3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761" y="229361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962" y="6310121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97307"/>
            <a:ext cx="807211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73658"/>
            <a:ext cx="8072119" cy="139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2914" y="6474090"/>
            <a:ext cx="2138679" cy="27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85602"/>
            <a:ext cx="98615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3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8283" y="6485602"/>
            <a:ext cx="2660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dirty="0"/>
              <a:t>Giao </a:t>
            </a:r>
            <a:r>
              <a:rPr spc="-5" dirty="0"/>
              <a:t>diện nâng</a:t>
            </a:r>
            <a:r>
              <a:rPr spc="-75" dirty="0"/>
              <a:t> </a:t>
            </a:r>
            <a:r>
              <a:rPr dirty="0"/>
              <a:t>cao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3600" y="2667000"/>
            <a:ext cx="27476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ThS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 Trần Hồng Vinh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2781300"/>
            <a:ext cx="5010912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068" y="188976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51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chính (Option</a:t>
            </a:r>
            <a:r>
              <a:rPr spc="-90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74009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Minh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họa hàm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doMyOptionChoice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() để xử lý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người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dùng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chọn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trên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menu: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7731" y="2049027"/>
            <a:ext cx="7026163" cy="4188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10</a:t>
            </a:fld>
            <a:endParaRPr spc="-5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51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chính (Option</a:t>
            </a:r>
            <a:r>
              <a:rPr spc="-90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78320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Kết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quả chạy ứng dụng (nhấn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phím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hoặc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nút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‘3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chấm’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trên tiêu</a:t>
            </a:r>
            <a:r>
              <a:rPr sz="2800" spc="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đề):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4144" y="2060448"/>
            <a:ext cx="4401311" cy="417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11</a:t>
            </a:fld>
            <a:endParaRPr spc="-5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6308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ngữ </a:t>
            </a:r>
            <a:r>
              <a:rPr dirty="0"/>
              <a:t>cảnh (Context</a:t>
            </a:r>
            <a:r>
              <a:rPr spc="-114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8082"/>
            <a:ext cx="7960995" cy="2415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B1: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của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ngữ</a:t>
            </a:r>
            <a:r>
              <a:rPr sz="2800" spc="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cảnh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createMyContextMenu()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B2: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Ghi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đè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phương thức onCreateContextMenu() của  Activity để thêm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 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trên vào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ngữ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cảnh tùy theo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View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trên giao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diện.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564" y="3505560"/>
            <a:ext cx="7711524" cy="2552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12</a:t>
            </a:fld>
            <a:endParaRPr spc="-5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6308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ngữ </a:t>
            </a:r>
            <a:r>
              <a:rPr dirty="0"/>
              <a:t>cảnh (Context</a:t>
            </a:r>
            <a:r>
              <a:rPr spc="-114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81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B3: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Đăng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ký sự kiện cho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View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nhận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ngữ</a:t>
            </a:r>
            <a:r>
              <a:rPr sz="2800" spc="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cảnh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8729"/>
            <a:ext cx="79273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B4: Xử lý sự kiện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người dùng chọn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mục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trên  menu,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đè phương thức onContextItemSelected()  của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Activity.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903" y="4194792"/>
            <a:ext cx="8039467" cy="185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828" y="1649425"/>
            <a:ext cx="8178361" cy="762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13</a:t>
            </a:fld>
            <a:endParaRPr spc="-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6308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ngữ </a:t>
            </a:r>
            <a:r>
              <a:rPr dirty="0"/>
              <a:t>cảnh (Context</a:t>
            </a:r>
            <a:r>
              <a:rPr spc="-114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/>
          <p:nvPr/>
        </p:nvSpPr>
        <p:spPr>
          <a:xfrm>
            <a:off x="759152" y="1057220"/>
            <a:ext cx="6130496" cy="5139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14</a:t>
            </a:fld>
            <a:endParaRPr spc="-5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6308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ngữ </a:t>
            </a:r>
            <a:r>
              <a:rPr dirty="0"/>
              <a:t>cảnh (Context</a:t>
            </a:r>
            <a:r>
              <a:rPr spc="-114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76835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Kết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quả chạy ứng dụng (Tap and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hold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trên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View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đã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đăng ký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ngữ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cảnh):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2060448"/>
            <a:ext cx="4399788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15</a:t>
            </a:fld>
            <a:endParaRPr spc="-5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6330"/>
            <a:ext cx="6274435" cy="46348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chính xuất hiện 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sách</a:t>
            </a:r>
            <a:r>
              <a:rPr sz="2800" spc="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Xem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danh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bạ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Xem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thư viện ảnh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Gữi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tin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nhắn</a:t>
            </a:r>
            <a:r>
              <a:rPr sz="2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SMS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Mở</a:t>
            </a:r>
            <a:r>
              <a:rPr sz="2800" spc="-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LoginActivity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menu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ngữ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cảnh cho editText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In thường (Normal)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In đậm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(Bold)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nghiêng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(Italic)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959" y="1484375"/>
            <a:ext cx="2592324" cy="2535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7220" y="4076700"/>
            <a:ext cx="2793492" cy="2089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16</a:t>
            </a:fld>
            <a:endParaRPr spc="-5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6810"/>
            <a:ext cx="5627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thiết lập kiểu chử cho editText: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9436" y="1958358"/>
            <a:ext cx="6953250" cy="216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17</a:t>
            </a:fld>
            <a:endParaRPr spc="-5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255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Hộp </a:t>
            </a:r>
            <a:r>
              <a:rPr spc="-5" dirty="0"/>
              <a:t>thoại</a:t>
            </a:r>
            <a:r>
              <a:rPr spc="-114" dirty="0"/>
              <a:t> </a:t>
            </a:r>
            <a:r>
              <a:rPr dirty="0"/>
              <a:t>(Dialog)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8082"/>
            <a:ext cx="6762115" cy="4122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Dùng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hiển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thị thông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điệp đến người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dùng.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Một số loại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hộp thoại</a:t>
            </a:r>
            <a:r>
              <a:rPr sz="2800" spc="-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như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Hộp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thoại xác nhận Yes/No</a:t>
            </a:r>
            <a:endParaRPr sz="2800">
              <a:latin typeface="Times New Roman"/>
              <a:cs typeface="Times New Roman"/>
            </a:endParaRPr>
          </a:p>
          <a:p>
            <a:pPr marL="445770" marR="3276600" lvl="1" indent="-88900">
              <a:lnSpc>
                <a:spcPct val="120000"/>
              </a:lnSpc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Hộp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thoại tiến trình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(Progress</a:t>
            </a:r>
            <a:r>
              <a:rPr sz="2800" spc="-2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dialog)</a:t>
            </a:r>
            <a:endParaRPr sz="2800">
              <a:latin typeface="Times New Roman"/>
              <a:cs typeface="Times New Roman"/>
            </a:endParaRPr>
          </a:p>
          <a:p>
            <a:pPr marL="712470" marR="2318385" lvl="1" indent="-355600">
              <a:lnSpc>
                <a:spcPct val="120000"/>
              </a:lnSpc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Hộp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thoại với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tùy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chọn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trả 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lời đơn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giản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9364" y="1988820"/>
            <a:ext cx="2953512" cy="1831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18</a:t>
            </a:fld>
            <a:endParaRPr spc="-5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255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Hộp </a:t>
            </a:r>
            <a:r>
              <a:rPr spc="-5" dirty="0"/>
              <a:t>thoại</a:t>
            </a:r>
            <a:r>
              <a:rPr spc="-114" dirty="0"/>
              <a:t> </a:t>
            </a:r>
            <a:r>
              <a:rPr dirty="0"/>
              <a:t>(Dialog)</a:t>
            </a:r>
          </a:p>
        </p:txBody>
      </p:sp>
      <p:sp>
        <p:nvSpPr>
          <p:cNvPr id="3" name="object 3"/>
          <p:cNvSpPr/>
          <p:nvPr/>
        </p:nvSpPr>
        <p:spPr>
          <a:xfrm>
            <a:off x="762154" y="1258932"/>
            <a:ext cx="7097304" cy="468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19</a:t>
            </a:fld>
            <a:endParaRPr spc="-5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969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 </a:t>
            </a:r>
            <a:r>
              <a:rPr spc="-5" dirty="0"/>
              <a:t>dung bài</a:t>
            </a:r>
            <a:r>
              <a:rPr spc="-110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8082"/>
            <a:ext cx="3435350" cy="15614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Sử dụng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 hộp</a:t>
            </a:r>
            <a:r>
              <a:rPr sz="2800" spc="-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thoại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Điều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khiển danh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sách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3140964"/>
            <a:ext cx="4048633" cy="265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</a:t>
            </a:fld>
            <a:endParaRPr spc="-5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309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Cách tạo </a:t>
            </a:r>
            <a:r>
              <a:rPr spc="-5" dirty="0"/>
              <a:t>hộp</a:t>
            </a:r>
            <a:r>
              <a:rPr spc="-120" dirty="0"/>
              <a:t> </a:t>
            </a:r>
            <a:r>
              <a:rPr dirty="0"/>
              <a:t>thoại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20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16330"/>
            <a:ext cx="7054850" cy="51473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hiện từ lớp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AlertDialog.Builder.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Activity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context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setTitle → Thiết lập tiêu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đề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setMessage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→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Nội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hộp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thoại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setIcon: Biểu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tượng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R.drawable.icon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setCancelable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(true/flase)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setNegativeButton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→ Thêm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nút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Hủy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(Cancel)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setPositiveButton → Thêm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nút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Xác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nhận</a:t>
            </a:r>
            <a:r>
              <a:rPr sz="28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(OK)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309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Cách tạo </a:t>
            </a:r>
            <a:r>
              <a:rPr spc="-5" dirty="0"/>
              <a:t>hộp</a:t>
            </a:r>
            <a:r>
              <a:rPr spc="-120" dirty="0"/>
              <a:t> </a:t>
            </a:r>
            <a:r>
              <a:rPr dirty="0"/>
              <a:t>thoại</a:t>
            </a:r>
          </a:p>
        </p:txBody>
      </p:sp>
      <p:sp>
        <p:nvSpPr>
          <p:cNvPr id="3" name="object 3"/>
          <p:cNvSpPr/>
          <p:nvPr/>
        </p:nvSpPr>
        <p:spPr>
          <a:xfrm>
            <a:off x="527582" y="1262785"/>
            <a:ext cx="7656458" cy="4327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21</a:t>
            </a:fld>
            <a:endParaRPr spc="-5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309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Cách tạo </a:t>
            </a:r>
            <a:r>
              <a:rPr spc="-5" dirty="0"/>
              <a:t>hộp</a:t>
            </a:r>
            <a:r>
              <a:rPr spc="-120" dirty="0"/>
              <a:t> </a:t>
            </a:r>
            <a:r>
              <a:rPr dirty="0"/>
              <a:t>thoại</a:t>
            </a:r>
          </a:p>
        </p:txBody>
      </p:sp>
      <p:sp>
        <p:nvSpPr>
          <p:cNvPr id="3" name="object 3"/>
          <p:cNvSpPr/>
          <p:nvPr/>
        </p:nvSpPr>
        <p:spPr>
          <a:xfrm>
            <a:off x="624164" y="1267967"/>
            <a:ext cx="7391553" cy="4665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22</a:t>
            </a:fld>
            <a:endParaRPr spc="-5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732409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ứng dụng gồm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nút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nhấn ‘Quit’ với chức  năng hiển thị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hộp thoại như</a:t>
            </a:r>
            <a:r>
              <a:rPr sz="28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Nút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‘Yes’: Thoát ứng</a:t>
            </a:r>
            <a:r>
              <a:rPr sz="2800" spc="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Nút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‘No’: Đóng hộp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thoại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4120" y="3429000"/>
            <a:ext cx="3724655" cy="2302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23</a:t>
            </a:fld>
            <a:endParaRPr spc="-5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1980" y="940308"/>
            <a:ext cx="7580630" cy="5236845"/>
            <a:chOff x="601980" y="940308"/>
            <a:chExt cx="7580630" cy="5236845"/>
          </a:xfrm>
        </p:grpSpPr>
        <p:sp>
          <p:nvSpPr>
            <p:cNvPr id="4" name="object 4"/>
            <p:cNvSpPr/>
            <p:nvPr/>
          </p:nvSpPr>
          <p:spPr>
            <a:xfrm>
              <a:off x="712458" y="1025444"/>
              <a:ext cx="7283418" cy="5078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6552" y="944880"/>
              <a:ext cx="7571740" cy="5227320"/>
            </a:xfrm>
            <a:custGeom>
              <a:avLst/>
              <a:gdLst/>
              <a:ahLst/>
              <a:cxnLst/>
              <a:rect l="l" t="t" r="r" b="b"/>
              <a:pathLst>
                <a:path w="7571740" h="5227320">
                  <a:moveTo>
                    <a:pt x="0" y="5227320"/>
                  </a:moveTo>
                  <a:lnTo>
                    <a:pt x="7571232" y="5227320"/>
                  </a:lnTo>
                  <a:lnTo>
                    <a:pt x="7571232" y="0"/>
                  </a:lnTo>
                  <a:lnTo>
                    <a:pt x="0" y="0"/>
                  </a:lnTo>
                  <a:lnTo>
                    <a:pt x="0" y="5227320"/>
                  </a:lnTo>
                  <a:close/>
                </a:path>
              </a:pathLst>
            </a:custGeom>
            <a:ln w="9144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24</a:t>
            </a:fld>
            <a:endParaRPr spc="-5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431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</a:t>
            </a:r>
            <a:r>
              <a:rPr spc="-5" dirty="0"/>
              <a:t>điều khiển dạng danh</a:t>
            </a:r>
            <a:r>
              <a:rPr spc="-90" dirty="0"/>
              <a:t> </a:t>
            </a:r>
            <a:r>
              <a:rPr spc="-5" dirty="0"/>
              <a:t>sách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25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16330"/>
            <a:ext cx="224409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ListView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SpinnerView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GridView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8468" y="3403091"/>
            <a:ext cx="3336036" cy="2852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584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002284"/>
            <a:ext cx="802322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ListView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view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group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hiển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thị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 (elements) theo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sách,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cuộn được theo  chiều thẳng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đứng.</a:t>
            </a:r>
            <a:endParaRPr sz="2800">
              <a:latin typeface="Times New Roman"/>
              <a:cs typeface="Times New Roman"/>
            </a:endParaRPr>
          </a:p>
          <a:p>
            <a:pPr marL="355600" marR="358140" indent="-343535" algn="just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ListView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view quan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trọng,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nó được sử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rộng rãi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ứng dụng</a:t>
            </a:r>
            <a:r>
              <a:rPr sz="2800" spc="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Android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123" y="3500628"/>
            <a:ext cx="3858767" cy="2089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26</a:t>
            </a:fld>
            <a:endParaRPr spc="-5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584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8001000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  <a:tab pos="7880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ListView lấy dữ liệu để hiển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từ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nguồn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cấp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gọi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	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Adapter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(bộ tiếp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nối).</a:t>
            </a:r>
            <a:endParaRPr sz="2800">
              <a:latin typeface="Times New Roman"/>
              <a:cs typeface="Times New Roman"/>
            </a:endParaRPr>
          </a:p>
          <a:p>
            <a:pPr marL="355600" marR="608330" indent="-34353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Adapter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quản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lý dữ liệu và ghép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nối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với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dòng riêng lẻ (ListItem) của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view.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011" y="2820924"/>
            <a:ext cx="5634475" cy="3303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5"/>
              </a:lnSpc>
            </a:pPr>
            <a:r>
              <a:rPr spc="-55" dirty="0"/>
              <a:t>1</a:t>
            </a:r>
            <a:r>
              <a:rPr spc="-65" dirty="0"/>
              <a:t>0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3</a:t>
            </a:r>
            <a:r>
              <a:rPr spc="350" dirty="0"/>
              <a:t>/</a:t>
            </a:r>
            <a:r>
              <a:rPr spc="-55" dirty="0"/>
              <a:t>2</a:t>
            </a:r>
            <a:r>
              <a:rPr spc="-65" dirty="0"/>
              <a:t>0</a:t>
            </a:r>
            <a:r>
              <a:rPr spc="-55" dirty="0"/>
              <a:t>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27</a:t>
            </a:fld>
            <a:endParaRPr spc="-5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827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</a:t>
            </a:r>
            <a:r>
              <a:rPr spc="-5" dirty="0"/>
              <a:t>bước sử dụng</a:t>
            </a:r>
            <a:r>
              <a:rPr spc="-55" dirty="0"/>
              <a:t> </a:t>
            </a:r>
            <a:r>
              <a:rPr dirty="0"/>
              <a:t>ListView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653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Bước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1: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Khai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báo ListView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giao diện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65577"/>
            <a:ext cx="788860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23265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Bước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2: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Xác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định giao diện hiển thị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phần tử  (listItem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layout)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Dùng layout có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sẵn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của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Xây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dựng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layout tự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tạo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Bước 3: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Xây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dựng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nguồn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cung cấp dữ liệu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(Adapter)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Dùng ArrayAdapter có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sẵn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của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Xây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dựng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một Adapter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mới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311" y="1426463"/>
            <a:ext cx="4607052" cy="106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28</a:t>
            </a:fld>
            <a:endParaRPr spc="-5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8265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Sự kiện </a:t>
            </a:r>
            <a:r>
              <a:rPr dirty="0"/>
              <a:t>trên</a:t>
            </a:r>
            <a:r>
              <a:rPr spc="-75" dirty="0"/>
              <a:t> </a:t>
            </a:r>
            <a:r>
              <a:rPr dirty="0"/>
              <a:t>ListView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6619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Gắn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sự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kiện và xử lý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phần tử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của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ListView  được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chọn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0752" y="2152433"/>
            <a:ext cx="8267701" cy="30661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29</a:t>
            </a:fld>
            <a:endParaRPr spc="-5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596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Sử </a:t>
            </a:r>
            <a:r>
              <a:rPr spc="-10" dirty="0"/>
              <a:t>dụng</a:t>
            </a:r>
            <a:r>
              <a:rPr spc="-60" dirty="0"/>
              <a:t> </a:t>
            </a:r>
            <a:r>
              <a:rPr dirty="0"/>
              <a:t>Menu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7940675" cy="4148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368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Dùng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hiển thị 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 các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tùy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chọn 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không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hiển thị trực tiếp lên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màn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hình.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Có 2 loại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menu:</a:t>
            </a:r>
            <a:endParaRPr sz="2800">
              <a:latin typeface="Times New Roman"/>
              <a:cs typeface="Times New Roman"/>
            </a:endParaRPr>
          </a:p>
          <a:p>
            <a:pPr marL="683260" marR="52197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Menu chính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(options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menu) – hiển thị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hành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động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liên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quan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đến toàn bộ Activity hiện</a:t>
            </a:r>
            <a:r>
              <a:rPr sz="2800" spc="-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tại</a:t>
            </a:r>
            <a:endParaRPr sz="2800">
              <a:latin typeface="Times New Roman"/>
              <a:cs typeface="Times New Roman"/>
            </a:endParaRPr>
          </a:p>
          <a:p>
            <a:pPr marL="1035050" lvl="2" indent="-352425">
              <a:lnSpc>
                <a:spcPct val="100000"/>
              </a:lnSpc>
              <a:spcBef>
                <a:spcPts val="595"/>
              </a:spcBef>
              <a:buClr>
                <a:srgbClr val="006633"/>
              </a:buClr>
              <a:buSzPct val="68750"/>
              <a:buFont typeface="Wingdings"/>
              <a:buChar char=""/>
              <a:tabLst>
                <a:tab pos="1035050" algn="l"/>
                <a:tab pos="1035685" algn="l"/>
              </a:tabLst>
            </a:pP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Kích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hoạt dùng phím </a:t>
            </a: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MENU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hoặc nút ‘3</a:t>
            </a:r>
            <a:r>
              <a:rPr sz="2400" spc="-80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chấm’!</a:t>
            </a:r>
            <a:endParaRPr sz="24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5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Menu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ngữ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cảnh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(context menu) – hiển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thị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hành  động liên quan đến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view cụ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trên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màn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hình.</a:t>
            </a:r>
            <a:endParaRPr sz="2800">
              <a:latin typeface="Times New Roman"/>
              <a:cs typeface="Times New Roman"/>
            </a:endParaRPr>
          </a:p>
          <a:p>
            <a:pPr marL="1035050" lvl="2" indent="-352425">
              <a:lnSpc>
                <a:spcPct val="100000"/>
              </a:lnSpc>
              <a:spcBef>
                <a:spcPts val="595"/>
              </a:spcBef>
              <a:buClr>
                <a:srgbClr val="006633"/>
              </a:buClr>
              <a:buSzPct val="68750"/>
              <a:buFont typeface="Wingdings"/>
              <a:buChar char=""/>
              <a:tabLst>
                <a:tab pos="1035050" algn="l"/>
                <a:tab pos="1035685" algn="l"/>
              </a:tabLst>
            </a:pP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Kích </a:t>
            </a:r>
            <a:r>
              <a:rPr sz="2400" dirty="0">
                <a:solidFill>
                  <a:srgbClr val="006666"/>
                </a:solidFill>
                <a:latin typeface="Times New Roman"/>
                <a:cs typeface="Times New Roman"/>
              </a:rPr>
              <a:t>hoạt bằng nhấn và giữ (Tap and hold) trên</a:t>
            </a:r>
            <a:r>
              <a:rPr sz="2400" spc="-145" dirty="0">
                <a:solidFill>
                  <a:srgbClr val="0066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66"/>
                </a:solidFill>
                <a:latin typeface="Times New Roman"/>
                <a:cs typeface="Times New Roman"/>
              </a:rPr>
              <a:t>View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012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Xây </a:t>
            </a:r>
            <a:r>
              <a:rPr spc="-5" dirty="0"/>
              <a:t>dựng </a:t>
            </a:r>
            <a:r>
              <a:rPr dirty="0"/>
              <a:t>ListView </a:t>
            </a:r>
            <a:r>
              <a:rPr spc="-5" dirty="0"/>
              <a:t>đơn</a:t>
            </a:r>
            <a:r>
              <a:rPr spc="-75" dirty="0"/>
              <a:t> </a:t>
            </a:r>
            <a:r>
              <a:rPr dirty="0"/>
              <a:t>giản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5526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giao diện với ListView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trường hợp đơn  giản nhất: hiển thị 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sách 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phần tử dạng</a:t>
            </a:r>
            <a:r>
              <a:rPr sz="2800" spc="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chữ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34895" y="2205227"/>
            <a:ext cx="4922520" cy="266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30</a:t>
            </a:fld>
            <a:endParaRPr spc="-5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012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Xây </a:t>
            </a:r>
            <a:r>
              <a:rPr spc="-5" dirty="0"/>
              <a:t>dựng </a:t>
            </a:r>
            <a:r>
              <a:rPr dirty="0"/>
              <a:t>ListView </a:t>
            </a:r>
            <a:r>
              <a:rPr spc="-5" dirty="0"/>
              <a:t>đơn</a:t>
            </a:r>
            <a:r>
              <a:rPr spc="-75" dirty="0"/>
              <a:t> </a:t>
            </a:r>
            <a:r>
              <a:rPr dirty="0"/>
              <a:t>giản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490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Thiết kế giao diện với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ListView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862" y="1748395"/>
            <a:ext cx="7467600" cy="4056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31</a:t>
            </a:fld>
            <a:endParaRPr spc="-5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012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Xây </a:t>
            </a:r>
            <a:r>
              <a:rPr spc="-5" dirty="0"/>
              <a:t>dựng </a:t>
            </a:r>
            <a:r>
              <a:rPr dirty="0"/>
              <a:t>ListView </a:t>
            </a:r>
            <a:r>
              <a:rPr spc="-5" dirty="0"/>
              <a:t>đơn</a:t>
            </a:r>
            <a:r>
              <a:rPr spc="-75" dirty="0"/>
              <a:t> </a:t>
            </a:r>
            <a:r>
              <a:rPr dirty="0"/>
              <a:t>giản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911465" cy="326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58445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Dùng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hiển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thị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đơn giản có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sẵn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của Android để  hiển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thị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dòng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android.R.layout.simple_list_item_1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Sử 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nguồn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liệu là ArrayAdapter với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mảng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 liệu định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nghĩa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là:</a:t>
            </a:r>
            <a:endParaRPr sz="2800">
              <a:latin typeface="Times New Roman"/>
              <a:cs typeface="Times New Roman"/>
            </a:endParaRPr>
          </a:p>
          <a:p>
            <a:pPr marL="683260" marR="5943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String[]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users = new String[]{"Tom (Admin)",  "Jerry (Users)", "Donald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(Guest)"};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940" y="4745228"/>
            <a:ext cx="8427251" cy="916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32</a:t>
            </a:fld>
            <a:endParaRPr spc="-5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012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Xây </a:t>
            </a:r>
            <a:r>
              <a:rPr spc="-5" dirty="0"/>
              <a:t>dựng </a:t>
            </a:r>
            <a:r>
              <a:rPr dirty="0"/>
              <a:t>ListView </a:t>
            </a:r>
            <a:r>
              <a:rPr spc="-5" dirty="0"/>
              <a:t>đơn</a:t>
            </a:r>
            <a:r>
              <a:rPr spc="-75" dirty="0"/>
              <a:t> </a:t>
            </a:r>
            <a:r>
              <a:rPr dirty="0"/>
              <a:t>giản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80391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nguồn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liệu có sự thay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đỗi,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cần cập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nhật lại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cho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ListView bằng cách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gọi: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adapter.notifyDataSetChanged();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985" y="3094536"/>
            <a:ext cx="8018217" cy="1971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33</a:t>
            </a:fld>
            <a:endParaRPr spc="-5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012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Xây </a:t>
            </a:r>
            <a:r>
              <a:rPr spc="-5" dirty="0"/>
              <a:t>dựng </a:t>
            </a:r>
            <a:r>
              <a:rPr dirty="0"/>
              <a:t>ListView </a:t>
            </a:r>
            <a:r>
              <a:rPr spc="-5" dirty="0"/>
              <a:t>đơn</a:t>
            </a:r>
            <a:r>
              <a:rPr spc="-75" dirty="0"/>
              <a:t> </a:t>
            </a:r>
            <a:r>
              <a:rPr dirty="0"/>
              <a:t>giản</a:t>
            </a:r>
          </a:p>
        </p:txBody>
      </p:sp>
      <p:sp>
        <p:nvSpPr>
          <p:cNvPr id="3" name="object 3"/>
          <p:cNvSpPr/>
          <p:nvPr/>
        </p:nvSpPr>
        <p:spPr>
          <a:xfrm>
            <a:off x="373756" y="1110221"/>
            <a:ext cx="8124107" cy="5009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34</a:t>
            </a:fld>
            <a:endParaRPr spc="-5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7717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giao diện với khởi tạo ListView gồm 3 phần tử,  cho phép người dùng nhập và thêm phần tử vào  ListView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2548127"/>
            <a:ext cx="4529328" cy="3689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35</a:t>
            </a:fld>
            <a:endParaRPr spc="-5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932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</a:t>
            </a:r>
            <a:r>
              <a:rPr spc="-75" dirty="0"/>
              <a:t> </a:t>
            </a:r>
            <a:r>
              <a:rPr spc="-5" dirty="0"/>
              <a:t>hành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723" y="899160"/>
            <a:ext cx="8380730" cy="5276215"/>
            <a:chOff x="458723" y="899160"/>
            <a:chExt cx="8380730" cy="5276215"/>
          </a:xfrm>
        </p:grpSpPr>
        <p:sp>
          <p:nvSpPr>
            <p:cNvPr id="4" name="object 4"/>
            <p:cNvSpPr/>
            <p:nvPr/>
          </p:nvSpPr>
          <p:spPr>
            <a:xfrm>
              <a:off x="496182" y="908304"/>
              <a:ext cx="8314997" cy="5191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295" y="903732"/>
              <a:ext cx="8371840" cy="5267325"/>
            </a:xfrm>
            <a:custGeom>
              <a:avLst/>
              <a:gdLst/>
              <a:ahLst/>
              <a:cxnLst/>
              <a:rect l="l" t="t" r="r" b="b"/>
              <a:pathLst>
                <a:path w="8371840" h="5267325">
                  <a:moveTo>
                    <a:pt x="0" y="5266944"/>
                  </a:moveTo>
                  <a:lnTo>
                    <a:pt x="8371332" y="5266944"/>
                  </a:lnTo>
                  <a:lnTo>
                    <a:pt x="8371332" y="0"/>
                  </a:lnTo>
                  <a:lnTo>
                    <a:pt x="0" y="0"/>
                  </a:lnTo>
                  <a:lnTo>
                    <a:pt x="0" y="5266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36</a:t>
            </a:fld>
            <a:endParaRPr spc="-5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235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 </a:t>
            </a:r>
            <a:r>
              <a:rPr spc="-5" dirty="0"/>
              <a:t>hành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6231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Viết app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với giao diện 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sách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các nhân viên với 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chức năng thêm/sửa/xóa như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0067" y="2133600"/>
            <a:ext cx="4303865" cy="3727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37</a:t>
            </a:fld>
            <a:endParaRPr spc="-5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235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Thực </a:t>
            </a:r>
            <a:r>
              <a:rPr spc="-5" dirty="0"/>
              <a:t>hành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4427220" y="3281171"/>
            <a:ext cx="3416808" cy="295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495" y="1124711"/>
            <a:ext cx="3311652" cy="3028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6384" y="539495"/>
            <a:ext cx="3517391" cy="2458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38</a:t>
            </a:fld>
            <a:endParaRPr spc="-5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1402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10" dirty="0"/>
              <a:t>p</a:t>
            </a:r>
            <a:r>
              <a:rPr dirty="0"/>
              <a:t>in</a:t>
            </a:r>
            <a:r>
              <a:rPr spc="-15" dirty="0"/>
              <a:t>n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6015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đối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tượng tương tự ListView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nhưng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chỉ hiển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thị 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phần tử đang được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chọn.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2424683"/>
            <a:ext cx="3724655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3628" y="2549651"/>
            <a:ext cx="4044696" cy="3185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39</a:t>
            </a:fld>
            <a:endParaRPr spc="-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51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chính (Option</a:t>
            </a:r>
            <a:r>
              <a:rPr spc="-90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8082"/>
            <a:ext cx="7804150" cy="19881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B1: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của</a:t>
            </a:r>
            <a:r>
              <a:rPr sz="2800" spc="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createMyOptionMenu()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B2: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Ghi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đè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phương thức onCreateOptionsMenu() để  thêm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danh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mục 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trên vào</a:t>
            </a:r>
            <a:r>
              <a:rPr sz="2800" spc="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Activity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6650" y="3447922"/>
            <a:ext cx="7019848" cy="2099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</a:t>
            </a:fld>
            <a:endParaRPr spc="-5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203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Xây </a:t>
            </a:r>
            <a:r>
              <a:rPr spc="-5" dirty="0"/>
              <a:t>dựng</a:t>
            </a:r>
            <a:r>
              <a:rPr spc="-85" dirty="0"/>
              <a:t> </a:t>
            </a:r>
            <a:r>
              <a:rPr spc="-5" dirty="0"/>
              <a:t>Spinner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5398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Bước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1: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Đưa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Spinner vào giao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diện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352" y="1934717"/>
            <a:ext cx="8239125" cy="3743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40</a:t>
            </a:fld>
            <a:endParaRPr spc="-5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203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Xây </a:t>
            </a:r>
            <a:r>
              <a:rPr spc="-5" dirty="0"/>
              <a:t>dựng</a:t>
            </a:r>
            <a:r>
              <a:rPr spc="-85" dirty="0"/>
              <a:t> </a:t>
            </a:r>
            <a:r>
              <a:rPr spc="-5" dirty="0"/>
              <a:t>Spinner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801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Bước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2: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Xây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dựng nguồn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hiển thị dữ liệu cho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Sppiner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606" y="1977265"/>
            <a:ext cx="8319892" cy="3133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41</a:t>
            </a:fld>
            <a:endParaRPr spc="-5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3203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Xây </a:t>
            </a:r>
            <a:r>
              <a:rPr spc="-5" dirty="0"/>
              <a:t>dựng</a:t>
            </a:r>
            <a:r>
              <a:rPr spc="-85" dirty="0"/>
              <a:t> </a:t>
            </a:r>
            <a:r>
              <a:rPr spc="-5" dirty="0"/>
              <a:t>Spinner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4320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Bước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3: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Gắn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sự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kiện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item được chọn trên  Spinner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2039152"/>
            <a:ext cx="8496300" cy="4029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42</a:t>
            </a:fld>
            <a:endParaRPr spc="-5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283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Kết </a:t>
            </a:r>
            <a:r>
              <a:rPr spc="-5" dirty="0"/>
              <a:t>quả hiển</a:t>
            </a:r>
            <a:r>
              <a:rPr spc="-90" dirty="0"/>
              <a:t> </a:t>
            </a:r>
            <a:r>
              <a:rPr spc="-5" dirty="0"/>
              <a:t>thị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4715" y="1196339"/>
            <a:ext cx="8021320" cy="4403090"/>
            <a:chOff x="394715" y="1196339"/>
            <a:chExt cx="8021320" cy="4403090"/>
          </a:xfrm>
        </p:grpSpPr>
        <p:sp>
          <p:nvSpPr>
            <p:cNvPr id="4" name="object 4"/>
            <p:cNvSpPr/>
            <p:nvPr/>
          </p:nvSpPr>
          <p:spPr>
            <a:xfrm>
              <a:off x="394715" y="1196339"/>
              <a:ext cx="4419600" cy="243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5927" y="3140963"/>
              <a:ext cx="4419600" cy="2458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43</a:t>
            </a:fld>
            <a:endParaRPr spc="-5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654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ListView &amp; </a:t>
            </a:r>
            <a:r>
              <a:rPr spc="-5" dirty="0"/>
              <a:t>Spinner </a:t>
            </a:r>
            <a:r>
              <a:rPr dirty="0"/>
              <a:t>-</a:t>
            </a:r>
            <a:r>
              <a:rPr spc="-75" dirty="0"/>
              <a:t> </a:t>
            </a:r>
            <a:r>
              <a:rPr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7773034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039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số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item-layout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đơn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giản có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cho  ListView và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Spinner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android.R.layout.simple_list_item_1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android.R.layout.simple_list_item_2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android.R.layout.simple_spinner_item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android.R.layout.simple_spinner_dropdown_item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8667" y="4221479"/>
            <a:ext cx="4337304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44</a:t>
            </a:fld>
            <a:endParaRPr spc="-5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4654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ListView &amp; </a:t>
            </a:r>
            <a:r>
              <a:rPr spc="-5" dirty="0"/>
              <a:t>Spinner </a:t>
            </a:r>
            <a:r>
              <a:rPr dirty="0"/>
              <a:t>-</a:t>
            </a:r>
            <a:r>
              <a:rPr spc="-75" dirty="0"/>
              <a:t> </a:t>
            </a:r>
            <a:r>
              <a:rPr dirty="0"/>
              <a:t>Item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767016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7752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số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item-layout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đơn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giản có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cho  ListView và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Spinner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android.R.layout.simple_list_item_single_choice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4061205"/>
            <a:ext cx="7660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95"/>
              </a:spcBef>
              <a:buClr>
                <a:srgbClr val="3A812E"/>
              </a:buClr>
              <a:buFont typeface="Wingdings"/>
              <a:buChar char=""/>
              <a:tabLst>
                <a:tab pos="338455" algn="l"/>
                <a:tab pos="33909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android.R.layout.simple_list_item_multiple_choice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9004" y="2491739"/>
            <a:ext cx="3877055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1247" y="4581144"/>
            <a:ext cx="3906011" cy="155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45</a:t>
            </a:fld>
            <a:endParaRPr spc="-5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5783"/>
            <a:ext cx="4678045" cy="144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66"/>
                </a:solidFill>
                <a:latin typeface="Times New Roman"/>
                <a:cs typeface="Times New Roman"/>
              </a:rPr>
              <a:t>Q&amp;A</a:t>
            </a:r>
            <a:endParaRPr sz="36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50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Cám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ơn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bạn đã lắng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nghe!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8667" y="2421635"/>
            <a:ext cx="2665476" cy="266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46</a:t>
            </a:fld>
            <a:endParaRPr spc="-5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51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chính (Option</a:t>
            </a:r>
            <a:r>
              <a:rPr spc="-90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792734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B3: Xử lý sự kiện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người dùng chọn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một mục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trên  menu,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đè phương thức onOptionsItemSelected()  của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Activity.</a:t>
            </a:r>
            <a:endParaRPr sz="2800">
              <a:latin typeface="Times New Roman"/>
              <a:cs typeface="Times New Roman"/>
            </a:endParaRPr>
          </a:p>
          <a:p>
            <a:pPr marL="683260" marR="5461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Hàm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doMyOptionChoice() sẽ thực hiện xử lý theo  yêu cầu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của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ứng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dụng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662" y="3730897"/>
            <a:ext cx="7807851" cy="168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5</a:t>
            </a:fld>
            <a:endParaRPr spc="-5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51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chính (Option</a:t>
            </a:r>
            <a:r>
              <a:rPr spc="-90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3658"/>
            <a:ext cx="79470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Minh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họa hàm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createMyOptionMenu()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dùng để thêm 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item vào menu, có thể sử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code như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 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124" y="2420953"/>
            <a:ext cx="7620717" cy="3157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6</a:t>
            </a:fld>
            <a:endParaRPr spc="-5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51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chính (Option</a:t>
            </a:r>
            <a:r>
              <a:rPr spc="-90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80041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cũng có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tạo từ giao diện thiết kế hoặc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XML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như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 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988819"/>
            <a:ext cx="8036052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7</a:t>
            </a:fld>
            <a:endParaRPr spc="-5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51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chính (Option</a:t>
            </a:r>
            <a:r>
              <a:rPr spc="-90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74460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Tạo 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từ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XML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hoặc được sinh ra từ giao diện  thiết kế: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options_menu.xml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060448"/>
            <a:ext cx="7709916" cy="388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8</a:t>
            </a:fld>
            <a:endParaRPr spc="-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5510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Tạo </a:t>
            </a:r>
            <a:r>
              <a:rPr spc="-5" dirty="0"/>
              <a:t>menu chính (Option</a:t>
            </a:r>
            <a:r>
              <a:rPr spc="-90" dirty="0"/>
              <a:t> </a:t>
            </a:r>
            <a:r>
              <a:rPr dirty="0"/>
              <a:t>menu)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2284"/>
            <a:ext cx="80117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đó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hàm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createMyOptionMenu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() lấy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menu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từ giao  diện thiết kế như</a:t>
            </a:r>
            <a:r>
              <a:rPr sz="28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8570" y="2334018"/>
            <a:ext cx="7724409" cy="1686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5" dirty="0"/>
              <a:t>L</a:t>
            </a:r>
            <a:r>
              <a:rPr spc="-55" dirty="0">
                <a:latin typeface="Arial"/>
                <a:cs typeface="Arial"/>
              </a:rPr>
              <a:t>ậ</a:t>
            </a:r>
            <a:r>
              <a:rPr spc="-55" dirty="0"/>
              <a:t>p </a:t>
            </a:r>
            <a:r>
              <a:rPr spc="-10" dirty="0"/>
              <a:t>trình </a:t>
            </a:r>
            <a:r>
              <a:rPr spc="-45" dirty="0"/>
              <a:t>di </a:t>
            </a:r>
            <a:r>
              <a:rPr spc="-30" dirty="0"/>
              <a:t>đ</a:t>
            </a:r>
            <a:r>
              <a:rPr spc="-30" dirty="0">
                <a:latin typeface="Arial"/>
                <a:cs typeface="Arial"/>
              </a:rPr>
              <a:t>ộ</a:t>
            </a:r>
            <a:r>
              <a:rPr spc="-30" dirty="0"/>
              <a:t>ng</a:t>
            </a:r>
            <a:r>
              <a:rPr spc="30" dirty="0"/>
              <a:t> </a:t>
            </a:r>
            <a:r>
              <a:rPr spc="-25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95"/>
              </a:lnSpc>
            </a:pPr>
            <a:fld id="{81D60167-4931-47E6-BA6A-407CBD079E47}" type="slidenum">
              <a:rPr spc="-55" dirty="0"/>
              <a:t>9</a:t>
            </a:fld>
            <a:endParaRPr spc="-5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1522</Words>
  <Application>Microsoft Office PowerPoint</Application>
  <PresentationFormat>On-screen Show (4:3)</PresentationFormat>
  <Paragraphs>231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Office Theme</vt:lpstr>
      <vt:lpstr>Giao diện nâng cao</vt:lpstr>
      <vt:lpstr>Nội dung bài học</vt:lpstr>
      <vt:lpstr>Sử dụng Menu</vt:lpstr>
      <vt:lpstr>Tạo menu chính (Option menu)</vt:lpstr>
      <vt:lpstr>Tạo menu chính (Option menu)</vt:lpstr>
      <vt:lpstr>Tạo menu chính (Option menu)</vt:lpstr>
      <vt:lpstr>Tạo menu chính (Option menu)</vt:lpstr>
      <vt:lpstr>Tạo menu chính (Option menu)</vt:lpstr>
      <vt:lpstr>Tạo menu chính (Option menu)</vt:lpstr>
      <vt:lpstr>Tạo menu chính (Option menu)</vt:lpstr>
      <vt:lpstr>Tạo menu chính (Option menu)</vt:lpstr>
      <vt:lpstr>Tạo menu ngữ cảnh (Context menu)</vt:lpstr>
      <vt:lpstr>Tạo menu ngữ cảnh (Context menu)</vt:lpstr>
      <vt:lpstr>Tạo menu ngữ cảnh (Context menu)</vt:lpstr>
      <vt:lpstr>Tạo menu ngữ cảnh (Context menu)</vt:lpstr>
      <vt:lpstr>Thực hành</vt:lpstr>
      <vt:lpstr>Thực hành</vt:lpstr>
      <vt:lpstr>Hộp thoại (Dialog)</vt:lpstr>
      <vt:lpstr>Hộp thoại (Dialog)</vt:lpstr>
      <vt:lpstr>Cách tạo hộp thoại</vt:lpstr>
      <vt:lpstr>Cách tạo hộp thoại</vt:lpstr>
      <vt:lpstr>Cách tạo hộp thoại</vt:lpstr>
      <vt:lpstr>Thực hành</vt:lpstr>
      <vt:lpstr>Thực hành</vt:lpstr>
      <vt:lpstr>Các điều khiển dạng danh sách</vt:lpstr>
      <vt:lpstr>ListView</vt:lpstr>
      <vt:lpstr>ListView</vt:lpstr>
      <vt:lpstr>Các bước sử dụng ListView</vt:lpstr>
      <vt:lpstr>Sự kiện trên ListView</vt:lpstr>
      <vt:lpstr>Xây dựng ListView đơn giản</vt:lpstr>
      <vt:lpstr>Xây dựng ListView đơn giản</vt:lpstr>
      <vt:lpstr>Xây dựng ListView đơn giản</vt:lpstr>
      <vt:lpstr>Xây dựng ListView đơn giản</vt:lpstr>
      <vt:lpstr>Xây dựng ListView đơn giản</vt:lpstr>
      <vt:lpstr>Thực hành</vt:lpstr>
      <vt:lpstr>Thực hành</vt:lpstr>
      <vt:lpstr>Thực hành 2</vt:lpstr>
      <vt:lpstr>Thực hành 2</vt:lpstr>
      <vt:lpstr>Spinner</vt:lpstr>
      <vt:lpstr>Xây dựng Spinner</vt:lpstr>
      <vt:lpstr>Xây dựng Spinner</vt:lpstr>
      <vt:lpstr>Xây dựng Spinner</vt:lpstr>
      <vt:lpstr>Kết quả hiển thị</vt:lpstr>
      <vt:lpstr>ListView &amp; Spinner - Item</vt:lpstr>
      <vt:lpstr>ListView &amp; Spinner - Item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Tin ứng dụng</dc:title>
  <dc:creator>Pham Quang Dung</dc:creator>
  <cp:lastModifiedBy>Trần Hồng Vinh</cp:lastModifiedBy>
  <cp:revision>5</cp:revision>
  <dcterms:created xsi:type="dcterms:W3CDTF">2021-08-14T13:42:29Z</dcterms:created>
  <dcterms:modified xsi:type="dcterms:W3CDTF">2021-08-15T12:21:14Z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2021-08-14T00:00:00Z</vt:filetime>
  </property>
</Properties>
</file>