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020951" y="2565400"/>
            <a:ext cx="6511925" cy="0"/>
          </a:xfrm>
          <a:custGeom>
            <a:avLst/>
            <a:gdLst/>
            <a:ahLst/>
            <a:cxnLst/>
            <a:rect l="l" t="t" r="r" b="b"/>
            <a:pathLst>
              <a:path w="6511925">
                <a:moveTo>
                  <a:pt x="0" y="0"/>
                </a:moveTo>
                <a:lnTo>
                  <a:pt x="6511925" y="0"/>
                </a:lnTo>
              </a:path>
            </a:pathLst>
          </a:custGeom>
          <a:ln w="317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9600" y="692150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317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12266" y="993089"/>
            <a:ext cx="6919467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05"/>
              </a:lnSpc>
            </a:pPr>
            <a:r>
              <a:rPr spc="35" dirty="0"/>
              <a:t>10/2/2019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05"/>
              </a:lnSpc>
            </a:pPr>
            <a:r>
              <a:rPr spc="35" dirty="0"/>
              <a:t>10/2/2019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05"/>
              </a:lnSpc>
            </a:pPr>
            <a:r>
              <a:rPr spc="35" dirty="0"/>
              <a:t>10/2/2019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05"/>
              </a:lnSpc>
            </a:pPr>
            <a:r>
              <a:rPr spc="35" dirty="0"/>
              <a:t>10/2/2019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05"/>
              </a:lnSpc>
            </a:pPr>
            <a:r>
              <a:rPr spc="35" dirty="0"/>
              <a:t>10/2/2019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630872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244" y="298831"/>
            <a:ext cx="5003800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244" y="1073912"/>
            <a:ext cx="8071510" cy="3954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6244" y="6484289"/>
            <a:ext cx="895350" cy="255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05"/>
              </a:lnSpc>
            </a:pPr>
            <a:r>
              <a:rPr spc="35" dirty="0"/>
              <a:t>10/2/2019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509517" y="6486231"/>
            <a:ext cx="2124075" cy="261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1078" y="6484289"/>
            <a:ext cx="266700" cy="255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100"/>
              </a:spcBef>
            </a:pPr>
            <a:r>
              <a:rPr dirty="0"/>
              <a:t>Bố cục giao </a:t>
            </a:r>
            <a:r>
              <a:rPr spc="-5" dirty="0"/>
              <a:t>diện</a:t>
            </a:r>
            <a:r>
              <a:rPr spc="-65" dirty="0"/>
              <a:t> </a:t>
            </a:r>
            <a:r>
              <a:rPr dirty="0"/>
              <a:t>(Layout)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9800" y="2590222"/>
            <a:ext cx="267030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 err="1">
                <a:solidFill>
                  <a:srgbClr val="0000CC"/>
                </a:solidFill>
                <a:latin typeface="Times New Roman"/>
                <a:cs typeface="Times New Roman"/>
              </a:rPr>
              <a:t>ThS.</a:t>
            </a:r>
            <a:r>
              <a:rPr lang="en-US" sz="2400" spc="-5" dirty="0" err="1">
                <a:solidFill>
                  <a:srgbClr val="0000CC"/>
                </a:solidFill>
                <a:latin typeface="Times New Roman"/>
                <a:cs typeface="Times New Roman"/>
              </a:rPr>
              <a:t>Trần</a:t>
            </a:r>
            <a:r>
              <a:rPr lang="en-US"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 Hồng Vinh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187" y="2781300"/>
            <a:ext cx="5010150" cy="2879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512" y="188976"/>
            <a:ext cx="952500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56045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Tạo giao </a:t>
            </a:r>
            <a:r>
              <a:rPr spc="-10" dirty="0"/>
              <a:t>diện </a:t>
            </a:r>
            <a:r>
              <a:rPr spc="-5" dirty="0"/>
              <a:t>trực quan</a:t>
            </a:r>
            <a:r>
              <a:rPr spc="-60" dirty="0"/>
              <a:t> </a:t>
            </a:r>
            <a:r>
              <a:rPr spc="-5" dirty="0"/>
              <a:t>kéo-thả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918097"/>
            <a:ext cx="7756525" cy="24161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Các vị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trí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kéo-thả trên</a:t>
            </a:r>
            <a:r>
              <a:rPr sz="2800" spc="-2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view</a:t>
            </a:r>
            <a:endParaRPr sz="2800">
              <a:latin typeface="Times New Roman"/>
              <a:cs typeface="Times New Roman"/>
            </a:endParaRPr>
          </a:p>
          <a:p>
            <a:pPr marL="683260" marR="508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Điểm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neo (anchor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points): các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nút hình tròn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ở</a:t>
            </a:r>
            <a:r>
              <a:rPr sz="2800" spc="-40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các 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cạnh của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view,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dùng để tạo ràng buộc cho</a:t>
            </a:r>
            <a:r>
              <a:rPr sz="2800" spc="-41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view.</a:t>
            </a:r>
            <a:endParaRPr sz="2800">
              <a:latin typeface="Times New Roman"/>
              <a:cs typeface="Times New Roman"/>
            </a:endParaRPr>
          </a:p>
          <a:p>
            <a:pPr marL="683260" marR="441325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Điểm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resize: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nút hình vuông ở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góc</a:t>
            </a:r>
            <a:r>
              <a:rPr sz="2800" spc="-43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của 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view,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dùng để thay đỗi kích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thước</a:t>
            </a:r>
            <a:r>
              <a:rPr sz="2800" spc="-35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view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5576" y="3595751"/>
            <a:ext cx="3762375" cy="2376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10</a:t>
            </a:fld>
            <a:endParaRPr spc="-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56045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Tạo giao </a:t>
            </a:r>
            <a:r>
              <a:rPr spc="-10" dirty="0"/>
              <a:t>diện </a:t>
            </a:r>
            <a:r>
              <a:rPr spc="-5" dirty="0"/>
              <a:t>trực quan</a:t>
            </a:r>
            <a:r>
              <a:rPr spc="-60" dirty="0"/>
              <a:t> </a:t>
            </a:r>
            <a:r>
              <a:rPr spc="-5" dirty="0"/>
              <a:t>kéo-thả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929386"/>
            <a:ext cx="47859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Ví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dụ tạo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ràng buộc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giữa</a:t>
            </a:r>
            <a:r>
              <a:rPr sz="2800" spc="-2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view: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9676" y="1628775"/>
            <a:ext cx="3455924" cy="388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11</a:t>
            </a:fld>
            <a:endParaRPr spc="-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56045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Tạo giao </a:t>
            </a:r>
            <a:r>
              <a:rPr spc="-10" dirty="0"/>
              <a:t>diện </a:t>
            </a:r>
            <a:r>
              <a:rPr spc="-5" dirty="0"/>
              <a:t>trực quan</a:t>
            </a:r>
            <a:r>
              <a:rPr spc="-60" dirty="0"/>
              <a:t> </a:t>
            </a:r>
            <a:r>
              <a:rPr spc="-5" dirty="0"/>
              <a:t>kéo-thả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298386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Cửa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sổ thuộc</a:t>
            </a:r>
            <a:r>
              <a:rPr sz="2800" spc="-19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tính: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9250" y="1628775"/>
            <a:ext cx="5456301" cy="446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12</a:t>
            </a:fld>
            <a:endParaRPr spc="-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4710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Bố cục </a:t>
            </a:r>
            <a:r>
              <a:rPr dirty="0"/>
              <a:t>giao </a:t>
            </a:r>
            <a:r>
              <a:rPr spc="-10" dirty="0"/>
              <a:t>diện</a:t>
            </a:r>
            <a:r>
              <a:rPr spc="-65" dirty="0"/>
              <a:t> </a:t>
            </a:r>
            <a:r>
              <a:rPr spc="-5" dirty="0"/>
              <a:t>(Layout)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13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7418705" cy="4893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Layout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là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cách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bố trí, sắp xếp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thành</a:t>
            </a:r>
            <a:r>
              <a:rPr sz="2800" spc="-3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phần  giao diện xuất hiện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trên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màn</a:t>
            </a:r>
            <a:r>
              <a:rPr sz="2800" spc="-2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hình.</a:t>
            </a:r>
            <a:endParaRPr sz="2800">
              <a:latin typeface="Times New Roman"/>
              <a:cs typeface="Times New Roman"/>
            </a:endParaRPr>
          </a:p>
          <a:p>
            <a:pPr marL="356870" marR="889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Android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SDK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cung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cấp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số layouts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hỗ trợ</a:t>
            </a:r>
            <a:r>
              <a:rPr sz="2800" spc="-28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cho  việc thiết kế giao diện</a:t>
            </a:r>
            <a:r>
              <a:rPr sz="2800" spc="-29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gồm: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FrameLayout: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Bố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cục khung</a:t>
            </a:r>
            <a:r>
              <a:rPr sz="2800" spc="-15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đơn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LinearLayout: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Bố cục dạng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tuyến</a:t>
            </a:r>
            <a:r>
              <a:rPr sz="2800" spc="-23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tính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TableLayout: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Bố cục dạng</a:t>
            </a:r>
            <a:r>
              <a:rPr sz="2800" spc="-21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bảng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RelativeLayout: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Bố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cục dạng quan</a:t>
            </a:r>
            <a:r>
              <a:rPr sz="2800" spc="-26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hệ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ConstraintLayout: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Bố cục với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ràng</a:t>
            </a:r>
            <a:r>
              <a:rPr sz="2800" spc="-30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buộc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10" dirty="0">
                <a:solidFill>
                  <a:srgbClr val="006633"/>
                </a:solidFill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24123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FrameLayout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845257"/>
            <a:ext cx="7515225" cy="24161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FrameLayout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là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bố cục dạng khung</a:t>
            </a:r>
            <a:r>
              <a:rPr sz="2800" spc="-17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đơn.</a:t>
            </a:r>
            <a:endParaRPr sz="2800">
              <a:latin typeface="Times New Roman"/>
              <a:cs typeface="Times New Roman"/>
            </a:endParaRPr>
          </a:p>
          <a:p>
            <a:pPr marL="683260" marR="11811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Sử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dụng trong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các trường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hợp xây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dựng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bố</a:t>
            </a:r>
            <a:r>
              <a:rPr sz="2800" spc="-35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cục  giao diện chỉ hiển thị </a:t>
            </a:r>
            <a:r>
              <a:rPr sz="2800" spc="-15" dirty="0">
                <a:solidFill>
                  <a:srgbClr val="006633"/>
                </a:solidFill>
                <a:latin typeface="Times New Roman"/>
                <a:cs typeface="Times New Roman"/>
              </a:rPr>
              <a:t>một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đối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tượng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duy</a:t>
            </a:r>
            <a:r>
              <a:rPr sz="2800" spc="-36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nhất.</a:t>
            </a:r>
            <a:endParaRPr sz="28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Frame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Layout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có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thể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chứa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nhiều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view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và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</a:t>
            </a:r>
            <a:r>
              <a:rPr sz="2800" spc="-2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view  này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có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thể sắp chồng lên</a:t>
            </a:r>
            <a:r>
              <a:rPr sz="2800" spc="-254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nhau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7587" y="3454963"/>
            <a:ext cx="8267348" cy="2784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14</a:t>
            </a:fld>
            <a:endParaRPr spc="-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24422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LinearLayout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7557770" cy="1308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LinearLayout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là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bố cục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tuyến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tính sắp xếp</a:t>
            </a:r>
            <a:r>
              <a:rPr sz="2800" spc="-29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view con theo chiều ngang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(horizontal)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hoặc theo  chiều dọc</a:t>
            </a:r>
            <a:r>
              <a:rPr sz="2800" spc="-1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(vertical)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9264" y="2692233"/>
            <a:ext cx="6085199" cy="3091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15</a:t>
            </a:fld>
            <a:endParaRPr spc="-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24422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LinearLayout</a:t>
            </a:r>
          </a:p>
        </p:txBody>
      </p:sp>
      <p:sp>
        <p:nvSpPr>
          <p:cNvPr id="3" name="object 3"/>
          <p:cNvSpPr/>
          <p:nvPr/>
        </p:nvSpPr>
        <p:spPr>
          <a:xfrm>
            <a:off x="562609" y="996375"/>
            <a:ext cx="7802880" cy="5195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16</a:t>
            </a:fld>
            <a:endParaRPr spc="-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24422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LinearLayout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17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7802880" cy="3954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Các đặc điểm thuộc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tính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thiết lập cho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view</a:t>
            </a:r>
            <a:r>
              <a:rPr sz="2800" spc="-46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dùng  với</a:t>
            </a:r>
            <a:r>
              <a:rPr sz="2800" spc="-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LinearLayout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Orientation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: hướng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bố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trí các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view</a:t>
            </a:r>
            <a:r>
              <a:rPr sz="2800" spc="-27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con.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View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: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Kích thước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của</a:t>
            </a:r>
            <a:r>
              <a:rPr sz="2800" spc="-21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view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Weight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: Trọng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số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lấy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kích</a:t>
            </a:r>
            <a:r>
              <a:rPr sz="2800" spc="-204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thước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Gravity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: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Canh hiển thị</a:t>
            </a:r>
            <a:r>
              <a:rPr sz="2800" spc="-20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view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Padding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: Khoảng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cách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vùng</a:t>
            </a:r>
            <a:r>
              <a:rPr sz="2800" spc="-24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đệm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Margin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: Khoảng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cách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vùng</a:t>
            </a:r>
            <a:r>
              <a:rPr sz="2800" spc="-24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lề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8082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LinearLayout -</a:t>
            </a:r>
            <a:r>
              <a:rPr spc="-25" dirty="0"/>
              <a:t> </a:t>
            </a:r>
            <a:r>
              <a:rPr spc="-5" dirty="0"/>
              <a:t>Orientation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18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918097"/>
            <a:ext cx="8208009" cy="46361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Hướng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bố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trí các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view</a:t>
            </a:r>
            <a:r>
              <a:rPr sz="2800" spc="-1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con: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b="1" spc="5" dirty="0">
                <a:solidFill>
                  <a:srgbClr val="006633"/>
                </a:solidFill>
                <a:latin typeface="Times New Roman"/>
                <a:cs typeface="Times New Roman"/>
              </a:rPr>
              <a:t>vertical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: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Bố trí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view con theo chiều</a:t>
            </a:r>
            <a:r>
              <a:rPr sz="2800" spc="-35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dọc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b="1" spc="5" dirty="0">
                <a:solidFill>
                  <a:srgbClr val="006633"/>
                </a:solidFill>
                <a:latin typeface="Times New Roman"/>
                <a:cs typeface="Times New Roman"/>
              </a:rPr>
              <a:t>horizontal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: Bố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trí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view con theo chiều</a:t>
            </a:r>
            <a:r>
              <a:rPr sz="2800" spc="-37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ngang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Thiết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lập trong</a:t>
            </a:r>
            <a:r>
              <a:rPr sz="2800" spc="-1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XML: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android:orientaion=“vertical”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android:orientaion=“horizontal”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Dùng</a:t>
            </a:r>
            <a:r>
              <a:rPr sz="2800" spc="-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code: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layout.setOrientation(LinearLayout.</a:t>
            </a:r>
            <a:r>
              <a:rPr sz="2800" i="1" spc="-5" dirty="0">
                <a:solidFill>
                  <a:srgbClr val="006633"/>
                </a:solidFill>
                <a:latin typeface="Times New Roman"/>
                <a:cs typeface="Times New Roman"/>
              </a:rPr>
              <a:t>HORIZONTAL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);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layout.setOrientation(LinearLayout.VERTICAL);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8082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LinearLayout -</a:t>
            </a:r>
            <a:r>
              <a:rPr spc="-25" dirty="0"/>
              <a:t> </a:t>
            </a:r>
            <a:r>
              <a:rPr spc="-5" dirty="0"/>
              <a:t>Orientation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11187" y="972457"/>
            <a:ext cx="6882216" cy="5024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19</a:t>
            </a:fld>
            <a:endParaRPr spc="-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327215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Giao diện</a:t>
            </a:r>
            <a:r>
              <a:rPr spc="-25" dirty="0"/>
              <a:t> </a:t>
            </a:r>
            <a:r>
              <a:rPr spc="-10" dirty="0"/>
              <a:t>Android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7618730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Android tổ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chức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giao diện thành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View và  ViewGroup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lồng vào nhau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tạo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thành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cây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giao</a:t>
            </a:r>
            <a:r>
              <a:rPr sz="2800" spc="-40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diện.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9575" y="1979612"/>
            <a:ext cx="4248150" cy="4175125"/>
          </a:xfrm>
          <a:prstGeom prst="rect">
            <a:avLst/>
          </a:prstGeom>
          <a:solidFill>
            <a:srgbClr val="D9D9D9"/>
          </a:solidFill>
          <a:ln w="19050">
            <a:solidFill>
              <a:srgbClr val="993366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"/>
                <a:cs typeface="Arial"/>
              </a:rPr>
              <a:t>RelativeLayout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7601" y="2481326"/>
            <a:ext cx="3816350" cy="2232025"/>
          </a:xfrm>
          <a:prstGeom prst="rect">
            <a:avLst/>
          </a:prstGeom>
          <a:solidFill>
            <a:srgbClr val="00AFEF"/>
          </a:solidFill>
          <a:ln w="19050">
            <a:solidFill>
              <a:srgbClr val="993366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718185">
              <a:lnSpc>
                <a:spcPct val="100000"/>
              </a:lnSpc>
              <a:spcBef>
                <a:spcPts val="320"/>
              </a:spcBef>
            </a:pPr>
            <a:r>
              <a:rPr sz="1800" b="1" spc="-10" dirty="0">
                <a:latin typeface="Arial"/>
                <a:cs typeface="Arial"/>
              </a:rPr>
              <a:t>LinearLayout</a:t>
            </a:r>
            <a:r>
              <a:rPr sz="1800" b="1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(vertical)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7601" y="4859337"/>
            <a:ext cx="3816350" cy="1041400"/>
          </a:xfrm>
          <a:prstGeom prst="rect">
            <a:avLst/>
          </a:prstGeom>
          <a:solidFill>
            <a:srgbClr val="CC9900"/>
          </a:solidFill>
          <a:ln w="19050">
            <a:solidFill>
              <a:srgbClr val="993366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1800" b="1" spc="-10" dirty="0">
                <a:latin typeface="Arial"/>
                <a:cs typeface="Arial"/>
              </a:rPr>
              <a:t>LinearLayout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(horizontal)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70376" y="3481323"/>
            <a:ext cx="377825" cy="485775"/>
            <a:chOff x="3770376" y="3481323"/>
            <a:chExt cx="377825" cy="485775"/>
          </a:xfrm>
        </p:grpSpPr>
        <p:sp>
          <p:nvSpPr>
            <p:cNvPr id="8" name="object 8"/>
            <p:cNvSpPr/>
            <p:nvPr/>
          </p:nvSpPr>
          <p:spPr>
            <a:xfrm>
              <a:off x="3779901" y="3490848"/>
              <a:ext cx="358775" cy="466725"/>
            </a:xfrm>
            <a:custGeom>
              <a:avLst/>
              <a:gdLst/>
              <a:ahLst/>
              <a:cxnLst/>
              <a:rect l="l" t="t" r="r" b="b"/>
              <a:pathLst>
                <a:path w="358775" h="466725">
                  <a:moveTo>
                    <a:pt x="179324" y="0"/>
                  </a:moveTo>
                  <a:lnTo>
                    <a:pt x="179324" y="116712"/>
                  </a:lnTo>
                  <a:lnTo>
                    <a:pt x="0" y="116712"/>
                  </a:lnTo>
                  <a:lnTo>
                    <a:pt x="0" y="350138"/>
                  </a:lnTo>
                  <a:lnTo>
                    <a:pt x="179324" y="350138"/>
                  </a:lnTo>
                  <a:lnTo>
                    <a:pt x="179324" y="466725"/>
                  </a:lnTo>
                  <a:lnTo>
                    <a:pt x="358775" y="233425"/>
                  </a:lnTo>
                  <a:lnTo>
                    <a:pt x="17932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79901" y="3490848"/>
              <a:ext cx="358775" cy="466725"/>
            </a:xfrm>
            <a:custGeom>
              <a:avLst/>
              <a:gdLst/>
              <a:ahLst/>
              <a:cxnLst/>
              <a:rect l="l" t="t" r="r" b="b"/>
              <a:pathLst>
                <a:path w="358775" h="466725">
                  <a:moveTo>
                    <a:pt x="0" y="116712"/>
                  </a:moveTo>
                  <a:lnTo>
                    <a:pt x="179324" y="116712"/>
                  </a:lnTo>
                  <a:lnTo>
                    <a:pt x="179324" y="0"/>
                  </a:lnTo>
                  <a:lnTo>
                    <a:pt x="358775" y="233425"/>
                  </a:lnTo>
                  <a:lnTo>
                    <a:pt x="179324" y="466725"/>
                  </a:lnTo>
                  <a:lnTo>
                    <a:pt x="179324" y="350138"/>
                  </a:lnTo>
                  <a:lnTo>
                    <a:pt x="0" y="350138"/>
                  </a:lnTo>
                  <a:lnTo>
                    <a:pt x="0" y="116712"/>
                  </a:lnTo>
                  <a:close/>
                </a:path>
              </a:pathLst>
            </a:custGeom>
            <a:ln w="19050">
              <a:solidFill>
                <a:srgbClr val="99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498975" y="2912998"/>
            <a:ext cx="1104900" cy="371475"/>
          </a:xfrm>
          <a:prstGeom prst="rect">
            <a:avLst/>
          </a:prstGeom>
          <a:solidFill>
            <a:srgbClr val="00AFEF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20"/>
              </a:spcBef>
            </a:pPr>
            <a:r>
              <a:rPr sz="1800" spc="-35" dirty="0">
                <a:latin typeface="Arial"/>
                <a:cs typeface="Arial"/>
              </a:rPr>
              <a:t>TextView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8975" y="3840226"/>
            <a:ext cx="1104900" cy="371475"/>
          </a:xfrm>
          <a:prstGeom prst="rect">
            <a:avLst/>
          </a:prstGeom>
          <a:solidFill>
            <a:srgbClr val="00AFEF"/>
          </a:solidFill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25"/>
              </a:spcBef>
            </a:pPr>
            <a:r>
              <a:rPr sz="1800" spc="-35" dirty="0">
                <a:latin typeface="Arial"/>
                <a:cs typeface="Arial"/>
              </a:rPr>
              <a:t>TextView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88001" y="5360987"/>
            <a:ext cx="850900" cy="371475"/>
          </a:xfrm>
          <a:prstGeom prst="rect">
            <a:avLst/>
          </a:prstGeom>
          <a:solidFill>
            <a:srgbClr val="CC99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Arial"/>
                <a:cs typeface="Arial"/>
              </a:rPr>
              <a:t>Button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73901" y="5380037"/>
            <a:ext cx="852805" cy="368300"/>
          </a:xfrm>
          <a:prstGeom prst="rect">
            <a:avLst/>
          </a:prstGeom>
          <a:solidFill>
            <a:srgbClr val="CC99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Arial"/>
                <a:cs typeface="Arial"/>
              </a:rPr>
              <a:t>Button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98975" y="3344926"/>
            <a:ext cx="3632200" cy="371475"/>
          </a:xfrm>
          <a:prstGeom prst="rect">
            <a:avLst/>
          </a:prstGeom>
          <a:solidFill>
            <a:srgbClr val="00AFEF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0"/>
              </a:spcBef>
            </a:pPr>
            <a:r>
              <a:rPr sz="1800" spc="-30" dirty="0">
                <a:latin typeface="Arial"/>
                <a:cs typeface="Arial"/>
              </a:rPr>
              <a:t>EditText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98975" y="4271898"/>
            <a:ext cx="3600450" cy="371475"/>
          </a:xfrm>
          <a:prstGeom prst="rect">
            <a:avLst/>
          </a:prstGeom>
          <a:solidFill>
            <a:srgbClr val="00AFEF"/>
          </a:solidFill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5"/>
              </a:spcBef>
            </a:pPr>
            <a:r>
              <a:rPr sz="1800" spc="-30" dirty="0">
                <a:latin typeface="Arial"/>
                <a:cs typeface="Arial"/>
              </a:rPr>
              <a:t>EditText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2287" y="2672670"/>
            <a:ext cx="3032125" cy="2562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05"/>
              </a:lnSpc>
            </a:pPr>
            <a:r>
              <a:rPr spc="35" dirty="0"/>
              <a:t>10/2/2019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4577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LinearLayout – View</a:t>
            </a:r>
            <a:r>
              <a:rPr spc="-15" dirty="0"/>
              <a:t> </a:t>
            </a:r>
            <a:r>
              <a:rPr spc="-10" dirty="0"/>
              <a:t>size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20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073912"/>
            <a:ext cx="7715250" cy="39991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view con của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LinearLayout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đều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có 2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thuộc</a:t>
            </a:r>
            <a:r>
              <a:rPr sz="2800" spc="-409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tính  xác định kích</a:t>
            </a:r>
            <a:r>
              <a:rPr sz="2800" spc="-16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thước</a:t>
            </a:r>
            <a:endParaRPr sz="2800" dirty="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android:layout_width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: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chiều rộng của</a:t>
            </a:r>
            <a:r>
              <a:rPr sz="2800" spc="-26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view</a:t>
            </a:r>
            <a:endParaRPr sz="2800" dirty="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android:layout_height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: chiều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cao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của</a:t>
            </a:r>
            <a:r>
              <a:rPr sz="2800" spc="-14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view</a:t>
            </a:r>
            <a:endParaRPr sz="28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Các giá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trị có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thể thiết</a:t>
            </a:r>
            <a:r>
              <a:rPr sz="2800" spc="-2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lập:</a:t>
            </a:r>
            <a:endParaRPr sz="2800" dirty="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“wrap_content”</a:t>
            </a:r>
            <a:endParaRPr sz="2800" dirty="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“</a:t>
            </a:r>
            <a:r>
              <a:rPr lang="en-US" sz="2800" dirty="0" err="1">
                <a:solidFill>
                  <a:srgbClr val="006633"/>
                </a:solidFill>
                <a:latin typeface="Times New Roman"/>
                <a:cs typeface="Times New Roman"/>
              </a:rPr>
              <a:t>match</a:t>
            </a:r>
            <a:r>
              <a:rPr sz="2800" dirty="0" err="1">
                <a:solidFill>
                  <a:srgbClr val="006633"/>
                </a:solidFill>
                <a:latin typeface="Times New Roman"/>
                <a:cs typeface="Times New Roman"/>
              </a:rPr>
              <a:t>_parent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”</a:t>
            </a:r>
            <a:endParaRPr sz="2800" dirty="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“&lt;giá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trị cụ</a:t>
            </a:r>
            <a:r>
              <a:rPr sz="2800" spc="-6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thể&gt;[</a:t>
            </a:r>
            <a:r>
              <a:rPr sz="2800" dirty="0" err="1">
                <a:solidFill>
                  <a:srgbClr val="006633"/>
                </a:solidFill>
                <a:latin typeface="Times New Roman"/>
                <a:cs typeface="Times New Roman"/>
              </a:rPr>
              <a:t>dp|px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]”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4577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LinearLayout – View</a:t>
            </a:r>
            <a:r>
              <a:rPr spc="-15" dirty="0"/>
              <a:t> </a:t>
            </a:r>
            <a:r>
              <a:rPr spc="-10" dirty="0"/>
              <a:t>size</a:t>
            </a:r>
          </a:p>
        </p:txBody>
      </p:sp>
      <p:sp>
        <p:nvSpPr>
          <p:cNvPr id="3" name="object 3"/>
          <p:cNvSpPr/>
          <p:nvPr/>
        </p:nvSpPr>
        <p:spPr>
          <a:xfrm>
            <a:off x="250825" y="765175"/>
            <a:ext cx="8648700" cy="5505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21</a:t>
            </a:fld>
            <a:endParaRPr spc="-5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1116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LinearLayout –</a:t>
            </a:r>
            <a:r>
              <a:rPr spc="-30" dirty="0"/>
              <a:t> </a:t>
            </a:r>
            <a:r>
              <a:rPr spc="-5" dirty="0"/>
              <a:t>Weight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22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7698105" cy="4749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Thuộc tính trọng số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android:layout_weight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dùng</a:t>
            </a:r>
            <a:r>
              <a:rPr sz="2800" spc="-229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để  gán giá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trị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xác định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tỷ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lệ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khoảng không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(space) </a:t>
            </a:r>
            <a:r>
              <a:rPr sz="2800" spc="-25" dirty="0">
                <a:solidFill>
                  <a:srgbClr val="0000CC"/>
                </a:solidFill>
                <a:latin typeface="Times New Roman"/>
                <a:cs typeface="Times New Roman"/>
              </a:rPr>
              <a:t>mà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view con chiếm</a:t>
            </a:r>
            <a:r>
              <a:rPr sz="2800" spc="-18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giữ.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giá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trị có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thể nhận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là: 1 | 2 |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3|</a:t>
            </a:r>
            <a:r>
              <a:rPr sz="2800" spc="-3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Giá trị </a:t>
            </a:r>
            <a:r>
              <a:rPr sz="2800" spc="-15" dirty="0">
                <a:solidFill>
                  <a:srgbClr val="006633"/>
                </a:solidFill>
                <a:latin typeface="Times New Roman"/>
                <a:cs typeface="Times New Roman"/>
              </a:rPr>
              <a:t>mặc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định là</a:t>
            </a:r>
            <a:r>
              <a:rPr sz="2800" spc="-114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0.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Ví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dụ: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Giao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diện sau thiết</a:t>
            </a:r>
            <a:r>
              <a:rPr sz="2800" spc="-2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lập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TextView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và Button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có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thuộc</a:t>
            </a:r>
            <a:r>
              <a:rPr sz="2800" spc="-28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tính:</a:t>
            </a:r>
            <a:endParaRPr sz="2800">
              <a:latin typeface="Times New Roman"/>
              <a:cs typeface="Times New Roman"/>
            </a:endParaRPr>
          </a:p>
          <a:p>
            <a:pPr marL="1033780" lvl="2" indent="-351155">
              <a:lnSpc>
                <a:spcPct val="100000"/>
              </a:lnSpc>
              <a:spcBef>
                <a:spcPts val="595"/>
              </a:spcBef>
              <a:buClr>
                <a:srgbClr val="006633"/>
              </a:buClr>
              <a:buSzPct val="68750"/>
              <a:buFont typeface="Wingdings"/>
              <a:buChar char=""/>
              <a:tabLst>
                <a:tab pos="1033780" algn="l"/>
                <a:tab pos="1034415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android:layout_weight=“1”</a:t>
            </a:r>
            <a:endParaRPr sz="24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5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EditText có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thuộc</a:t>
            </a:r>
            <a:r>
              <a:rPr sz="2800" spc="-17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tính:</a:t>
            </a:r>
            <a:endParaRPr sz="2800">
              <a:latin typeface="Times New Roman"/>
              <a:cs typeface="Times New Roman"/>
            </a:endParaRPr>
          </a:p>
          <a:p>
            <a:pPr marL="1033780" lvl="2" indent="-351155">
              <a:lnSpc>
                <a:spcPct val="100000"/>
              </a:lnSpc>
              <a:spcBef>
                <a:spcPts val="595"/>
              </a:spcBef>
              <a:buClr>
                <a:srgbClr val="006633"/>
              </a:buClr>
              <a:buSzPct val="68750"/>
              <a:buFont typeface="Wingdings"/>
              <a:buChar char=""/>
              <a:tabLst>
                <a:tab pos="1033780" algn="l"/>
                <a:tab pos="1034415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android:layout_weight=“2”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1116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LinearLayout –</a:t>
            </a:r>
            <a:r>
              <a:rPr spc="-30" dirty="0"/>
              <a:t> </a:t>
            </a:r>
            <a:r>
              <a:rPr spc="-5" dirty="0"/>
              <a:t>Weight</a:t>
            </a:r>
          </a:p>
        </p:txBody>
      </p:sp>
      <p:sp>
        <p:nvSpPr>
          <p:cNvPr id="3" name="object 3"/>
          <p:cNvSpPr/>
          <p:nvPr/>
        </p:nvSpPr>
        <p:spPr>
          <a:xfrm>
            <a:off x="669925" y="1189037"/>
            <a:ext cx="7600950" cy="4692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23</a:t>
            </a:fld>
            <a:endParaRPr spc="-5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1338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LinearLayout -</a:t>
            </a:r>
            <a:r>
              <a:rPr spc="-30" dirty="0"/>
              <a:t> </a:t>
            </a:r>
            <a:r>
              <a:rPr spc="-5" dirty="0"/>
              <a:t>Gravity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8166100" cy="42957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Xác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định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cách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canh hiển thị nội dung trong view hoặc  view con với view cha, theo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mặc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định thì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view</a:t>
            </a:r>
            <a:r>
              <a:rPr sz="2800" spc="-46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con  khi thêm vào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LinearLayout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sẽ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được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canh ở góc </a:t>
            </a:r>
            <a:r>
              <a:rPr sz="2800" spc="15" dirty="0">
                <a:solidFill>
                  <a:srgbClr val="0000CC"/>
                </a:solidFill>
                <a:latin typeface="Times New Roman"/>
                <a:cs typeface="Times New Roman"/>
              </a:rPr>
              <a:t>trên-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trái</a:t>
            </a:r>
            <a:r>
              <a:rPr sz="2800" spc="-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(left-top).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Dùng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thuộc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tính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trong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XML</a:t>
            </a:r>
            <a:r>
              <a:rPr sz="2800" spc="-1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là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android:gravity=“”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android:layout_gravity=“”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giá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trị có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thể</a:t>
            </a:r>
            <a:r>
              <a:rPr sz="2800" spc="-19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nhận: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center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| left |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top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|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right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sz="2800" spc="-2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bottom,…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29426" y="2276475"/>
            <a:ext cx="2490724" cy="4032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24</a:t>
            </a:fld>
            <a:endParaRPr spc="-5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1338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LinearLayout -</a:t>
            </a:r>
            <a:r>
              <a:rPr spc="-30" dirty="0"/>
              <a:t> </a:t>
            </a:r>
            <a:r>
              <a:rPr spc="-5" dirty="0"/>
              <a:t>Gravity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918097"/>
            <a:ext cx="7914005" cy="29286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Phân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biệt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giữa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gravity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và</a:t>
            </a:r>
            <a:r>
              <a:rPr sz="2800" spc="-1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layout_gravity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683260" marR="508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b="1" dirty="0">
                <a:solidFill>
                  <a:srgbClr val="006633"/>
                </a:solidFill>
                <a:latin typeface="Times New Roman"/>
                <a:cs typeface="Times New Roman"/>
              </a:rPr>
              <a:t>android:gravity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canh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hiển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thị nội dung bên</a:t>
            </a:r>
            <a:r>
              <a:rPr sz="2800" spc="-28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trong  của</a:t>
            </a:r>
            <a:r>
              <a:rPr sz="2800" spc="-3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view.</a:t>
            </a:r>
            <a:endParaRPr sz="2800">
              <a:latin typeface="Times New Roman"/>
              <a:cs typeface="Times New Roman"/>
            </a:endParaRPr>
          </a:p>
          <a:p>
            <a:pPr marL="683260" marR="141605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a</a:t>
            </a:r>
            <a:r>
              <a:rPr sz="2800" b="1" dirty="0">
                <a:solidFill>
                  <a:srgbClr val="006633"/>
                </a:solidFill>
                <a:latin typeface="Times New Roman"/>
                <a:cs typeface="Times New Roman"/>
              </a:rPr>
              <a:t>ndroid:layout_gravity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canhh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hiển thị của</a:t>
            </a:r>
            <a:r>
              <a:rPr sz="2800" spc="-22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view  con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tương ứng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trong view</a:t>
            </a:r>
            <a:r>
              <a:rPr sz="2800" spc="-24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cha.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Ví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 dụ: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8769" y="4075556"/>
            <a:ext cx="6999008" cy="1997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25</a:t>
            </a:fld>
            <a:endParaRPr spc="-5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0201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LinerLayout -</a:t>
            </a:r>
            <a:r>
              <a:rPr spc="-45" dirty="0"/>
              <a:t> </a:t>
            </a:r>
            <a:r>
              <a:rPr spc="-5" dirty="0"/>
              <a:t>Padding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7371080" cy="13931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Padding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(vùng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đệm)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xác định khoảng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cách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từ</a:t>
            </a:r>
            <a:r>
              <a:rPr sz="2800" spc="-35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nội  dung hiển thị đến biên của</a:t>
            </a:r>
            <a:r>
              <a:rPr sz="2800" spc="-30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view.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Thuộc tính thiết</a:t>
            </a:r>
            <a:r>
              <a:rPr sz="2800" spc="-2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lập: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51275" y="4365625"/>
            <a:ext cx="4846574" cy="172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6840" y="2551792"/>
            <a:ext cx="4454267" cy="1437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26</a:t>
            </a:fld>
            <a:endParaRPr spc="-5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15797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LinearLayout –</a:t>
            </a:r>
            <a:r>
              <a:rPr spc="-20" dirty="0"/>
              <a:t> </a:t>
            </a:r>
            <a:r>
              <a:rPr spc="-5" dirty="0"/>
              <a:t>Margin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7633970" cy="13931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Margin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(vùng lề) xác định khoảng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cách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từ biên</a:t>
            </a:r>
            <a:r>
              <a:rPr sz="2800" spc="-45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của  view đến biên của view</a:t>
            </a:r>
            <a:r>
              <a:rPr sz="2800" spc="-2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khác.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Thuộc tính thiết</a:t>
            </a:r>
            <a:r>
              <a:rPr sz="2800" spc="-2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lập: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70351" y="4221226"/>
            <a:ext cx="5011674" cy="1792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3586" y="2574041"/>
            <a:ext cx="4694199" cy="12658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27</a:t>
            </a:fld>
            <a:endParaRPr spc="-5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33426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Padding vs</a:t>
            </a:r>
            <a:r>
              <a:rPr spc="-50" dirty="0"/>
              <a:t> </a:t>
            </a:r>
            <a:r>
              <a:rPr spc="-5" dirty="0"/>
              <a:t>Margin</a:t>
            </a:r>
          </a:p>
        </p:txBody>
      </p:sp>
      <p:sp>
        <p:nvSpPr>
          <p:cNvPr id="3" name="object 3"/>
          <p:cNvSpPr/>
          <p:nvPr/>
        </p:nvSpPr>
        <p:spPr>
          <a:xfrm>
            <a:off x="827087" y="1277980"/>
            <a:ext cx="7048982" cy="46983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28</a:t>
            </a:fld>
            <a:endParaRPr spc="-5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38080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LinearLayout – </a:t>
            </a:r>
            <a:r>
              <a:rPr spc="-10" dirty="0"/>
              <a:t>Ví</a:t>
            </a:r>
            <a:r>
              <a:rPr spc="-15" dirty="0"/>
              <a:t> </a:t>
            </a:r>
            <a:r>
              <a:rPr spc="-10" dirty="0"/>
              <a:t>dụ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918097"/>
            <a:ext cx="4628515" cy="15627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Tạo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giao diện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như</a:t>
            </a:r>
            <a:r>
              <a:rPr sz="2800" spc="-15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hình</a:t>
            </a:r>
            <a:endParaRPr sz="2800">
              <a:latin typeface="Times New Roman"/>
              <a:cs typeface="Times New Roman"/>
            </a:endParaRPr>
          </a:p>
          <a:p>
            <a:pPr marL="280670" marR="5080">
              <a:lnSpc>
                <a:spcPts val="4040"/>
              </a:lnSpc>
              <a:spcBef>
                <a:spcPts val="240"/>
              </a:spcBef>
            </a:pP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bên,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khi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click vào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nút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thì</a:t>
            </a:r>
            <a:r>
              <a:rPr sz="2800" spc="-3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thêm  tên đã nhập vào ô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nội</a:t>
            </a:r>
            <a:r>
              <a:rPr sz="2800" spc="-2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dung.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19700" y="1125537"/>
            <a:ext cx="3390900" cy="5095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29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29686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Nội </a:t>
            </a:r>
            <a:r>
              <a:rPr spc="-10" dirty="0"/>
              <a:t>dung bài</a:t>
            </a:r>
            <a:r>
              <a:rPr spc="-65" dirty="0"/>
              <a:t> </a:t>
            </a:r>
            <a:r>
              <a:rPr spc="-5" dirty="0"/>
              <a:t>học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989910"/>
            <a:ext cx="4264660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cách tạo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giao</a:t>
            </a:r>
            <a:r>
              <a:rPr sz="2800" spc="-1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diện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Bố cục giao diện</a:t>
            </a:r>
            <a:r>
              <a:rPr sz="2800" spc="-2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(layout)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số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view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cơ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bản</a:t>
            </a:r>
            <a:r>
              <a:rPr sz="2800" spc="-2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(tt)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9676" y="3141726"/>
            <a:ext cx="4048039" cy="265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22332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Thực </a:t>
            </a:r>
            <a:r>
              <a:rPr spc="-10" dirty="0"/>
              <a:t>hành</a:t>
            </a:r>
            <a:r>
              <a:rPr spc="-60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73912"/>
            <a:ext cx="768985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Thiết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kế giao diện cho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ứng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dụng</a:t>
            </a:r>
            <a:r>
              <a:rPr sz="2800" spc="-5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và tìm số nhỏ nhất  trong 2 số như</a:t>
            </a:r>
            <a:r>
              <a:rPr sz="2800" spc="-1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sau: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8175" y="2133600"/>
            <a:ext cx="3862451" cy="3402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30</a:t>
            </a:fld>
            <a:endParaRPr spc="-5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22332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Thực </a:t>
            </a:r>
            <a:r>
              <a:rPr spc="-10" dirty="0"/>
              <a:t>hành</a:t>
            </a:r>
            <a:r>
              <a:rPr spc="-60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7731125" cy="1737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Tạo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giao diện cho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màn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hình đăng nhập như sau,</a:t>
            </a:r>
            <a:r>
              <a:rPr sz="2800" spc="-4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khi  click </a:t>
            </a:r>
            <a:r>
              <a:rPr lang="en-US" sz="2800" spc="5" dirty="0" err="1">
                <a:solidFill>
                  <a:srgbClr val="0000CC"/>
                </a:solidFill>
                <a:latin typeface="Times New Roman"/>
                <a:cs typeface="Times New Roman"/>
              </a:rPr>
              <a:t>nút</a:t>
            </a:r>
            <a:r>
              <a:rPr lang="en-US"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275" dirty="0">
                <a:solidFill>
                  <a:srgbClr val="0000CC"/>
                </a:solidFill>
                <a:latin typeface="Times New Roman"/>
                <a:cs typeface="Times New Roman"/>
              </a:rPr>
              <a:t>Login</a:t>
            </a:r>
            <a:r>
              <a:rPr lang="en-US" sz="2800" spc="-275" dirty="0">
                <a:solidFill>
                  <a:srgbClr val="0000CC"/>
                </a:solidFill>
                <a:latin typeface="Times New Roman"/>
                <a:cs typeface="Times New Roman"/>
              </a:rPr>
              <a:t>  </a:t>
            </a:r>
            <a:r>
              <a:rPr sz="2800" spc="5" dirty="0" err="1">
                <a:solidFill>
                  <a:srgbClr val="0000CC"/>
                </a:solidFill>
                <a:latin typeface="Times New Roman"/>
                <a:cs typeface="Times New Roman"/>
              </a:rPr>
              <a:t>kiểm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tra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nếu là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admin/admin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thì  thông </a:t>
            </a:r>
            <a:r>
              <a:rPr sz="2800" spc="5" dirty="0" err="1">
                <a:solidFill>
                  <a:srgbClr val="0000CC"/>
                </a:solidFill>
                <a:latin typeface="Times New Roman"/>
                <a:cs typeface="Times New Roman"/>
              </a:rPr>
              <a:t>báo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800" spc="-65" dirty="0">
                <a:solidFill>
                  <a:srgbClr val="0000CC"/>
                </a:solidFill>
                <a:latin typeface="Times New Roman"/>
                <a:cs typeface="Times New Roman"/>
              </a:rPr>
              <a:t>"</a:t>
            </a:r>
            <a:r>
              <a:rPr sz="2800" spc="-65" dirty="0" err="1">
                <a:solidFill>
                  <a:srgbClr val="0000CC"/>
                </a:solidFill>
                <a:latin typeface="Times New Roman"/>
                <a:cs typeface="Times New Roman"/>
              </a:rPr>
              <a:t>Đăng</a:t>
            </a:r>
            <a:r>
              <a:rPr sz="2800" spc="-6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nhập thành </a:t>
            </a:r>
            <a:r>
              <a:rPr sz="2800" spc="-215" dirty="0" err="1">
                <a:solidFill>
                  <a:srgbClr val="0000CC"/>
                </a:solidFill>
                <a:latin typeface="Times New Roman"/>
                <a:cs typeface="Times New Roman"/>
              </a:rPr>
              <a:t>công</a:t>
            </a:r>
            <a:r>
              <a:rPr sz="2800" spc="-215" dirty="0">
                <a:solidFill>
                  <a:srgbClr val="0000CC"/>
                </a:solidFill>
                <a:latin typeface="Times New Roman"/>
                <a:cs typeface="Times New Roman"/>
              </a:rPr>
              <a:t>!</a:t>
            </a:r>
            <a:r>
              <a:rPr lang="en-US" sz="2800" spc="-215" dirty="0">
                <a:solidFill>
                  <a:srgbClr val="0000CC"/>
                </a:solidFill>
                <a:latin typeface="Times New Roman"/>
                <a:cs typeface="Times New Roman"/>
              </a:rPr>
              <a:t>"</a:t>
            </a:r>
            <a:r>
              <a:rPr sz="2800" spc="-2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800" spc="-215" dirty="0">
                <a:solidFill>
                  <a:srgbClr val="0000CC"/>
                </a:solidFill>
                <a:latin typeface="Times New Roman"/>
                <a:cs typeface="Times New Roman"/>
              </a:rPr>
              <a:t> .</a:t>
            </a:r>
            <a:r>
              <a:rPr sz="2800" dirty="0" err="1">
                <a:solidFill>
                  <a:srgbClr val="0000CC"/>
                </a:solidFill>
                <a:latin typeface="Times New Roman"/>
                <a:cs typeface="Times New Roman"/>
              </a:rPr>
              <a:t>Nút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Cancel thì  thoát.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52801" y="2646362"/>
            <a:ext cx="3943350" cy="3333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31</a:t>
            </a:fld>
            <a:endParaRPr spc="-5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26885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RelativeLayout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8291830" cy="23323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62865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RelativeLayout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là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dạng bố cục sắp xếp hiển thị</a:t>
            </a:r>
            <a:r>
              <a:rPr sz="2800" spc="-3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view theo vị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trí tương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đối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giữa các</a:t>
            </a:r>
            <a:r>
              <a:rPr sz="2800" spc="-3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view.</a:t>
            </a:r>
            <a:endParaRPr sz="2800">
              <a:latin typeface="Times New Roman"/>
              <a:cs typeface="Times New Roman"/>
            </a:endParaRPr>
          </a:p>
          <a:p>
            <a:pPr marL="683260" marR="508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Vị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trí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của </a:t>
            </a:r>
            <a:r>
              <a:rPr sz="2800" spc="-15" dirty="0">
                <a:solidFill>
                  <a:srgbClr val="006633"/>
                </a:solidFill>
                <a:latin typeface="Times New Roman"/>
                <a:cs typeface="Times New Roman"/>
              </a:rPr>
              <a:t>mỗi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view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có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thể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được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quy định liên quan  đến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view khác hoặc vị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trí tương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đối với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View</a:t>
            </a:r>
            <a:r>
              <a:rPr sz="2800" spc="-45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cha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Ví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 dụ: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2669" y="3664896"/>
            <a:ext cx="6738603" cy="2092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32</a:t>
            </a:fld>
            <a:endParaRPr spc="-5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50038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RelativeLayout – Thuộc</a:t>
            </a:r>
            <a:r>
              <a:rPr spc="-10" dirty="0"/>
              <a:t> </a:t>
            </a:r>
            <a:r>
              <a:rPr spc="-5" dirty="0"/>
              <a:t>tính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33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7947659" cy="49790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Các</a:t>
            </a:r>
            <a:r>
              <a:rPr sz="2800" spc="-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thuộc</a:t>
            </a:r>
            <a:r>
              <a:rPr sz="2800" spc="-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tính</a:t>
            </a:r>
            <a:r>
              <a:rPr sz="2800" spc="-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thiết</a:t>
            </a:r>
            <a:r>
              <a:rPr sz="2800" spc="-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lập</a:t>
            </a:r>
            <a:r>
              <a:rPr sz="2800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sự</a:t>
            </a:r>
            <a:r>
              <a:rPr sz="2800" spc="-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quan</a:t>
            </a:r>
            <a:r>
              <a:rPr sz="2800" spc="-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hệ</a:t>
            </a:r>
            <a:r>
              <a:rPr sz="2800" spc="-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giữa</a:t>
            </a:r>
            <a:r>
              <a:rPr sz="2800" spc="-5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view</a:t>
            </a:r>
            <a:r>
              <a:rPr sz="2800" spc="-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con</a:t>
            </a:r>
            <a:r>
              <a:rPr sz="2800" spc="-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với  không gian trong view</a:t>
            </a:r>
            <a:r>
              <a:rPr sz="2800" spc="-2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cha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android:layout_alignParentTop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=“true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|</a:t>
            </a:r>
            <a:r>
              <a:rPr sz="2800" spc="-4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false”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android:layout_alignParentLeft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=“true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|</a:t>
            </a:r>
            <a:r>
              <a:rPr sz="2800" spc="-2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false”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android:layout_alignParentRight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=“true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|</a:t>
            </a:r>
            <a:r>
              <a:rPr sz="2800" spc="-4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false”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android:layout_alignParentBottom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=“true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|</a:t>
            </a:r>
            <a:r>
              <a:rPr sz="2800" spc="-3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false”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3A812E"/>
              </a:buClr>
              <a:buFont typeface="Wingdings"/>
              <a:buChar char=""/>
            </a:pPr>
            <a:endParaRPr sz="405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android:layout_centerInParent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=“true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|</a:t>
            </a:r>
            <a:r>
              <a:rPr sz="2800" spc="-6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false”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android:layout_centerHorizontal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=“true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|</a:t>
            </a:r>
            <a:r>
              <a:rPr sz="2800" spc="-6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false”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android:layout_centerVertical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=“true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|</a:t>
            </a:r>
            <a:r>
              <a:rPr sz="2800" spc="-7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false”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RelativeLayout – Thuộc</a:t>
            </a:r>
            <a:r>
              <a:rPr spc="-10" dirty="0"/>
              <a:t> </a:t>
            </a:r>
            <a:r>
              <a:rPr spc="-5" dirty="0"/>
              <a:t>tính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34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786511"/>
            <a:ext cx="7943850" cy="5490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</a:t>
            </a:r>
            <a:r>
              <a:rPr sz="2800" spc="-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thuộc</a:t>
            </a:r>
            <a:r>
              <a:rPr sz="2800" spc="-7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tính</a:t>
            </a:r>
            <a:r>
              <a:rPr sz="2800" spc="-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thiết</a:t>
            </a:r>
            <a:r>
              <a:rPr sz="2800" spc="-7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lập</a:t>
            </a:r>
            <a:r>
              <a:rPr sz="2800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sự</a:t>
            </a:r>
            <a:r>
              <a:rPr sz="2800" spc="-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quan</a:t>
            </a:r>
            <a:r>
              <a:rPr sz="2800" spc="-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hệ</a:t>
            </a:r>
            <a:r>
              <a:rPr sz="2800" spc="-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giữa</a:t>
            </a:r>
            <a:r>
              <a:rPr sz="2800" spc="-5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view</a:t>
            </a:r>
            <a:r>
              <a:rPr sz="2800" spc="-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con</a:t>
            </a:r>
            <a:r>
              <a:rPr sz="2800" spc="-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với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view con</a:t>
            </a:r>
            <a:r>
              <a:rPr sz="2800" spc="-1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khác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android:layout_alignTop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=“view_id”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android:layout_alignBottom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=“view_id”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android:layout_alignBaseline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=“view_id”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android:layout_alignLeft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=“view_id”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android:layout_alignRight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=“view_id”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android:layout_above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=“view_id”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android:layout_below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=“view_id”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android:layout_toLeftOf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=“view_id”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android:layout_toRightOf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=“view_id”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0551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RelativeLayout – </a:t>
            </a:r>
            <a:r>
              <a:rPr spc="-10" dirty="0"/>
              <a:t>Ví</a:t>
            </a:r>
            <a:r>
              <a:rPr spc="-25" dirty="0"/>
              <a:t> </a:t>
            </a:r>
            <a:r>
              <a:rPr spc="-10" dirty="0"/>
              <a:t>dụ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914501"/>
            <a:ext cx="7204709" cy="312957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0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Giá trị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thiết lập </a:t>
            </a:r>
            <a:r>
              <a:rPr sz="2800" spc="5" dirty="0" err="1">
                <a:solidFill>
                  <a:srgbClr val="0000CC"/>
                </a:solidFill>
                <a:latin typeface="Times New Roman"/>
                <a:cs typeface="Times New Roman"/>
              </a:rPr>
              <a:t>là</a:t>
            </a:r>
            <a:r>
              <a:rPr sz="2800" spc="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lang="en-US" sz="2800" spc="5">
                <a:solidFill>
                  <a:srgbClr val="0000CC"/>
                </a:solidFill>
                <a:latin typeface="Times New Roman"/>
                <a:cs typeface="Times New Roman"/>
              </a:rPr>
              <a:t>“id”</a:t>
            </a:r>
            <a:r>
              <a:rPr lang="en-US" sz="2800" spc="-480">
                <a:solidFill>
                  <a:srgbClr val="0000CC"/>
                </a:solidFill>
                <a:latin typeface="Times New Roman"/>
                <a:cs typeface="Times New Roman"/>
              </a:rPr>
              <a:t>   </a:t>
            </a:r>
            <a:r>
              <a:rPr sz="2800" spc="5" dirty="0" err="1">
                <a:solidFill>
                  <a:srgbClr val="0000CC"/>
                </a:solidFill>
                <a:latin typeface="Times New Roman"/>
                <a:cs typeface="Times New Roman"/>
              </a:rPr>
              <a:t>của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View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quan hệ.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Ví</a:t>
            </a:r>
            <a:r>
              <a:rPr sz="2800" spc="-27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0000CC"/>
                </a:solidFill>
                <a:latin typeface="Times New Roman"/>
                <a:cs typeface="Times New Roman"/>
              </a:rPr>
              <a:t>dụ:</a:t>
            </a:r>
            <a:endParaRPr sz="2800" dirty="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590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TextView </a:t>
            </a:r>
            <a:r>
              <a:rPr sz="2400" spc="-5" dirty="0">
                <a:solidFill>
                  <a:srgbClr val="006633"/>
                </a:solidFill>
                <a:latin typeface="Times New Roman"/>
                <a:cs typeface="Times New Roman"/>
              </a:rPr>
              <a:t>có </a:t>
            </a: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id là</a:t>
            </a:r>
            <a:r>
              <a:rPr sz="2400" spc="-8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android:id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=“</a:t>
            </a:r>
            <a:r>
              <a:rPr sz="2400" b="1" dirty="0">
                <a:solidFill>
                  <a:srgbClr val="9900FF"/>
                </a:solidFill>
                <a:latin typeface="Times New Roman"/>
                <a:cs typeface="Times New Roman"/>
              </a:rPr>
              <a:t>@+id/textView1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endParaRPr sz="2400" dirty="0">
              <a:latin typeface="Times New Roman"/>
              <a:cs typeface="Times New Roman"/>
            </a:endParaRPr>
          </a:p>
          <a:p>
            <a:pPr marL="683260" marR="67310" lvl="1" indent="-326390">
              <a:lnSpc>
                <a:spcPct val="110000"/>
              </a:lnSpc>
              <a:spcBef>
                <a:spcPts val="29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EditText </a:t>
            </a:r>
            <a:r>
              <a:rPr sz="2400" spc="-10" dirty="0">
                <a:solidFill>
                  <a:srgbClr val="006633"/>
                </a:solidFill>
                <a:latin typeface="Times New Roman"/>
                <a:cs typeface="Times New Roman"/>
              </a:rPr>
              <a:t>có </a:t>
            </a: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id </a:t>
            </a:r>
            <a:r>
              <a:rPr sz="2400" spc="-5" dirty="0">
                <a:solidFill>
                  <a:srgbClr val="006633"/>
                </a:solidFill>
                <a:latin typeface="Times New Roman"/>
                <a:cs typeface="Times New Roman"/>
              </a:rPr>
              <a:t>là: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android:id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=“</a:t>
            </a:r>
            <a:r>
              <a:rPr sz="2400" b="1" spc="-5" dirty="0">
                <a:solidFill>
                  <a:srgbClr val="9900FF"/>
                </a:solidFill>
                <a:latin typeface="Times New Roman"/>
                <a:cs typeface="Times New Roman"/>
              </a:rPr>
              <a:t>@+id/editText1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” 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nd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oi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:layout_alig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nB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aseli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006666"/>
                </a:solidFill>
                <a:latin typeface="Times New Roman"/>
                <a:cs typeface="Times New Roman"/>
              </a:rPr>
              <a:t>=</a:t>
            </a:r>
            <a:r>
              <a:rPr sz="2400" b="1" dirty="0">
                <a:solidFill>
                  <a:srgbClr val="006666"/>
                </a:solidFill>
                <a:latin typeface="Times New Roman"/>
                <a:cs typeface="Times New Roman"/>
              </a:rPr>
              <a:t>"</a:t>
            </a:r>
            <a:r>
              <a:rPr sz="2400" b="1" spc="-5" dirty="0">
                <a:solidFill>
                  <a:srgbClr val="006666"/>
                </a:solidFill>
                <a:latin typeface="Times New Roman"/>
                <a:cs typeface="Times New Roman"/>
              </a:rPr>
              <a:t>@</a:t>
            </a:r>
            <a:r>
              <a:rPr sz="2400" b="1" dirty="0">
                <a:solidFill>
                  <a:srgbClr val="006666"/>
                </a:solidFill>
                <a:latin typeface="Times New Roman"/>
                <a:cs typeface="Times New Roman"/>
              </a:rPr>
              <a:t>+</a:t>
            </a:r>
            <a:r>
              <a:rPr sz="2400" b="1" spc="-20" dirty="0">
                <a:solidFill>
                  <a:srgbClr val="006666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006666"/>
                </a:solidFill>
                <a:latin typeface="Times New Roman"/>
                <a:cs typeface="Times New Roman"/>
              </a:rPr>
              <a:t>d/t</a:t>
            </a:r>
            <a:r>
              <a:rPr sz="2400" b="1" spc="-15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006666"/>
                </a:solidFill>
                <a:latin typeface="Times New Roman"/>
                <a:cs typeface="Times New Roman"/>
              </a:rPr>
              <a:t>x</a:t>
            </a:r>
            <a:r>
              <a:rPr sz="2400" b="1" spc="-10" dirty="0">
                <a:solidFill>
                  <a:srgbClr val="006666"/>
                </a:solidFill>
                <a:latin typeface="Times New Roman"/>
                <a:cs typeface="Times New Roman"/>
              </a:rPr>
              <a:t>t</a:t>
            </a:r>
            <a:r>
              <a:rPr sz="2400" b="1" spc="-5" dirty="0">
                <a:solidFill>
                  <a:srgbClr val="006666"/>
                </a:solidFill>
                <a:latin typeface="Times New Roman"/>
                <a:cs typeface="Times New Roman"/>
              </a:rPr>
              <a:t>Vi</a:t>
            </a:r>
            <a:r>
              <a:rPr sz="2400" b="1" spc="-15" dirty="0">
                <a:solidFill>
                  <a:srgbClr val="006666"/>
                </a:solidFill>
                <a:latin typeface="Times New Roman"/>
                <a:cs typeface="Times New Roman"/>
              </a:rPr>
              <a:t>e</a:t>
            </a:r>
            <a:r>
              <a:rPr sz="2400" b="1" spc="10" dirty="0">
                <a:solidFill>
                  <a:srgbClr val="006666"/>
                </a:solidFill>
                <a:latin typeface="Times New Roman"/>
                <a:cs typeface="Times New Roman"/>
              </a:rPr>
              <a:t>w</a:t>
            </a:r>
            <a:r>
              <a:rPr sz="2400" b="1" spc="-5" dirty="0">
                <a:solidFill>
                  <a:srgbClr val="006666"/>
                </a:solidFill>
                <a:latin typeface="Times New Roman"/>
                <a:cs typeface="Times New Roman"/>
              </a:rPr>
              <a:t>1" 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android:layout_toRightOf</a:t>
            </a:r>
            <a:r>
              <a:rPr sz="2400" b="1" dirty="0">
                <a:solidFill>
                  <a:srgbClr val="006666"/>
                </a:solidFill>
                <a:latin typeface="Times New Roman"/>
                <a:cs typeface="Times New Roman"/>
              </a:rPr>
              <a:t>="@+id/textView1"</a:t>
            </a:r>
            <a:endParaRPr sz="2400" dirty="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5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400" spc="-5" dirty="0">
                <a:solidFill>
                  <a:srgbClr val="006633"/>
                </a:solidFill>
                <a:latin typeface="Times New Roman"/>
                <a:cs typeface="Times New Roman"/>
              </a:rPr>
              <a:t>Button thiết </a:t>
            </a: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lập </a:t>
            </a:r>
            <a:r>
              <a:rPr sz="2400" spc="-5" dirty="0">
                <a:solidFill>
                  <a:srgbClr val="006633"/>
                </a:solidFill>
                <a:latin typeface="Times New Roman"/>
                <a:cs typeface="Times New Roman"/>
              </a:rPr>
              <a:t>nằm </a:t>
            </a:r>
            <a:r>
              <a:rPr sz="2400" dirty="0">
                <a:solidFill>
                  <a:srgbClr val="006633"/>
                </a:solidFill>
                <a:latin typeface="Times New Roman"/>
                <a:cs typeface="Times New Roman"/>
              </a:rPr>
              <a:t>dưới EditText:</a:t>
            </a:r>
            <a:endParaRPr sz="2400" dirty="0">
              <a:latin typeface="Times New Roman"/>
              <a:cs typeface="Times New Roman"/>
            </a:endParaRPr>
          </a:p>
          <a:p>
            <a:pPr marL="1033780" lvl="2" indent="-351155">
              <a:lnSpc>
                <a:spcPct val="100000"/>
              </a:lnSpc>
              <a:spcBef>
                <a:spcPts val="580"/>
              </a:spcBef>
              <a:buClr>
                <a:srgbClr val="006633"/>
              </a:buClr>
              <a:buSzPct val="68750"/>
              <a:buFont typeface="Wingdings"/>
              <a:buChar char=""/>
              <a:tabLst>
                <a:tab pos="1033780" algn="l"/>
                <a:tab pos="1034415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android:layout_below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=“</a:t>
            </a:r>
            <a:r>
              <a:rPr sz="2400" b="1" dirty="0">
                <a:solidFill>
                  <a:srgbClr val="9900FF"/>
                </a:solidFill>
                <a:latin typeface="Times New Roman"/>
                <a:cs typeface="Times New Roman"/>
              </a:rPr>
              <a:t>@+id/editText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6100" y="4149661"/>
            <a:ext cx="3960749" cy="1954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35</a:t>
            </a:fld>
            <a:endParaRPr spc="-5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53035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RelativeLayout – Thực </a:t>
            </a:r>
            <a:r>
              <a:rPr spc="-10" dirty="0"/>
              <a:t>hành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1002233"/>
            <a:ext cx="759269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Sử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dụng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RelativeLayout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thiết kế giao diện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như</a:t>
            </a:r>
            <a:r>
              <a:rPr sz="2800" spc="-3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sau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51176" y="1684401"/>
            <a:ext cx="3316224" cy="414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36</a:t>
            </a:fld>
            <a:endParaRPr spc="-5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9993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RelativeLayout – Thực</a:t>
            </a:r>
            <a:r>
              <a:rPr spc="-15" dirty="0"/>
              <a:t> </a:t>
            </a:r>
            <a:r>
              <a:rPr spc="-10" dirty="0"/>
              <a:t>hành</a:t>
            </a:r>
          </a:p>
        </p:txBody>
      </p:sp>
      <p:sp>
        <p:nvSpPr>
          <p:cNvPr id="3" name="object 3"/>
          <p:cNvSpPr/>
          <p:nvPr/>
        </p:nvSpPr>
        <p:spPr>
          <a:xfrm>
            <a:off x="211137" y="981011"/>
            <a:ext cx="8681974" cy="5256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37</a:t>
            </a:fld>
            <a:endParaRPr spc="-5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22332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Thực </a:t>
            </a:r>
            <a:r>
              <a:rPr spc="-10" dirty="0"/>
              <a:t>hành</a:t>
            </a:r>
            <a:r>
              <a:rPr spc="-60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6725920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Thiết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kế giao diện cho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ứng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dụng và giải</a:t>
            </a:r>
            <a:r>
              <a:rPr sz="2800" spc="-4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toán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phương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trình bậc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2 (a !=</a:t>
            </a:r>
            <a:r>
              <a:rPr sz="2800" spc="-2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0)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1896" y="2060575"/>
            <a:ext cx="4594129" cy="3183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6975" y="5407025"/>
            <a:ext cx="3529076" cy="760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38</a:t>
            </a:fld>
            <a:endParaRPr spc="-5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22618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TableLayout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7801609" cy="386905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b="1" spc="5" dirty="0">
                <a:solidFill>
                  <a:srgbClr val="0000CC"/>
                </a:solidFill>
                <a:latin typeface="Times New Roman"/>
                <a:cs typeface="Times New Roman"/>
              </a:rPr>
              <a:t>TableLayout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là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bố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cục dạng bảng sắp xếp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và 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hiển thị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views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con theo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hàng và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cột,</a:t>
            </a:r>
            <a:r>
              <a:rPr sz="2800" spc="-3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mỗi 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thành phần view con sẽ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được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đặt trong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</a:t>
            </a:r>
            <a:r>
              <a:rPr sz="2800" spc="-3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ô.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Một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bảng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có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thể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có các ô</a:t>
            </a:r>
            <a:r>
              <a:rPr sz="2800" spc="-19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trống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Có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thể thể bắc qua</a:t>
            </a:r>
            <a:r>
              <a:rPr sz="2800" spc="-19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(span)</a:t>
            </a:r>
            <a:endParaRPr sz="2800">
              <a:latin typeface="Times New Roman"/>
              <a:cs typeface="Times New Roman"/>
            </a:endParaRPr>
          </a:p>
          <a:p>
            <a:pPr marL="368935" marR="3564890" indent="-356870">
              <a:lnSpc>
                <a:spcPct val="120100"/>
              </a:lnSpc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b="1" spc="5" dirty="0">
                <a:solidFill>
                  <a:srgbClr val="0000CC"/>
                </a:solidFill>
                <a:latin typeface="Times New Roman"/>
                <a:cs typeface="Times New Roman"/>
              </a:rPr>
              <a:t>TableRow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là view con</a:t>
            </a:r>
            <a:r>
              <a:rPr sz="2800" spc="-2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của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TableLayout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xác</a:t>
            </a:r>
            <a:r>
              <a:rPr sz="2800" spc="-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định</a:t>
            </a:r>
            <a:endParaRPr sz="2800">
              <a:latin typeface="Times New Roman"/>
              <a:cs typeface="Times New Roman"/>
            </a:endParaRPr>
          </a:p>
          <a:p>
            <a:pPr marL="368935">
              <a:lnSpc>
                <a:spcPct val="100000"/>
              </a:lnSpc>
              <a:spcBef>
                <a:spcPts val="670"/>
              </a:spcBef>
            </a:pP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hàng trong</a:t>
            </a:r>
            <a:r>
              <a:rPr sz="2800" spc="-7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bảng.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8001" y="2924175"/>
            <a:ext cx="3505200" cy="3241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39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390715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Các cách </a:t>
            </a:r>
            <a:r>
              <a:rPr spc="-10" dirty="0"/>
              <a:t>tạo </a:t>
            </a:r>
            <a:r>
              <a:rPr dirty="0"/>
              <a:t>giao</a:t>
            </a:r>
            <a:r>
              <a:rPr spc="-40" dirty="0"/>
              <a:t> </a:t>
            </a:r>
            <a:r>
              <a:rPr spc="-10" dirty="0"/>
              <a:t>diện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062369"/>
            <a:ext cx="7143750" cy="15627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Tạo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giao diện bằng </a:t>
            </a:r>
            <a:r>
              <a:rPr sz="2800" spc="-25" dirty="0">
                <a:solidFill>
                  <a:srgbClr val="0000CC"/>
                </a:solidFill>
                <a:latin typeface="Times New Roman"/>
                <a:cs typeface="Times New Roman"/>
              </a:rPr>
              <a:t>mã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nguồn</a:t>
            </a:r>
            <a:r>
              <a:rPr sz="2800" spc="-2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(Java)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Tạo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giao diện bằng</a:t>
            </a:r>
            <a:r>
              <a:rPr sz="2800" spc="-16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XML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Tạo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giao diện bằng công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cụ trực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quan</a:t>
            </a:r>
            <a:r>
              <a:rPr sz="2800" spc="-3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(kéo-thả)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22618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TableLayout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40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929386"/>
            <a:ext cx="7808595" cy="4295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912494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Hai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thuộc tính quan trọng của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View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con</a:t>
            </a:r>
            <a:r>
              <a:rPr sz="2800" spc="-38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trong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TableLayout</a:t>
            </a:r>
            <a:endParaRPr sz="2800">
              <a:latin typeface="Times New Roman"/>
              <a:cs typeface="Times New Roman"/>
            </a:endParaRPr>
          </a:p>
          <a:p>
            <a:pPr marL="683260" marR="202565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android:layout_span=“&lt;number&gt;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”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: Số cột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của  view chiếm (bắc qua) trong </a:t>
            </a:r>
            <a:r>
              <a:rPr sz="2800" spc="-15" dirty="0">
                <a:solidFill>
                  <a:srgbClr val="006633"/>
                </a:solidFill>
                <a:latin typeface="Times New Roman"/>
                <a:cs typeface="Times New Roman"/>
              </a:rPr>
              <a:t>một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dòng của</a:t>
            </a:r>
            <a:r>
              <a:rPr sz="2800" spc="-35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Table.</a:t>
            </a:r>
            <a:endParaRPr sz="2800">
              <a:latin typeface="Times New Roman"/>
              <a:cs typeface="Times New Roman"/>
            </a:endParaRPr>
          </a:p>
          <a:p>
            <a:pPr marL="683260" marR="5080" lvl="1" indent="-326390">
              <a:lnSpc>
                <a:spcPct val="100000"/>
              </a:lnSpc>
              <a:spcBef>
                <a:spcPts val="680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android:layout_column=“&lt;index&gt;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”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Xác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định</a:t>
            </a:r>
            <a:r>
              <a:rPr sz="2800" spc="-114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cột  </a:t>
            </a:r>
            <a:r>
              <a:rPr sz="2800" spc="-25" dirty="0">
                <a:solidFill>
                  <a:srgbClr val="006633"/>
                </a:solidFill>
                <a:latin typeface="Times New Roman"/>
                <a:cs typeface="Times New Roman"/>
              </a:rPr>
              <a:t>mà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view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được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định vị trong </a:t>
            </a:r>
            <a:r>
              <a:rPr sz="2800" spc="-15" dirty="0">
                <a:solidFill>
                  <a:srgbClr val="006633"/>
                </a:solidFill>
                <a:latin typeface="Times New Roman"/>
                <a:cs typeface="Times New Roman"/>
              </a:rPr>
              <a:t>một</a:t>
            </a:r>
            <a:r>
              <a:rPr sz="2800" spc="-19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row.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Ví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 dụ: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android:layout_span=“2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android:layout_column=“1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36264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TableLayout – </a:t>
            </a:r>
            <a:r>
              <a:rPr spc="-10" dirty="0"/>
              <a:t>Ví</a:t>
            </a:r>
            <a:r>
              <a:rPr spc="-30" dirty="0"/>
              <a:t> </a:t>
            </a:r>
            <a:r>
              <a:rPr spc="-10" dirty="0"/>
              <a:t>dụ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5775" y="943397"/>
            <a:ext cx="8612505" cy="5250180"/>
            <a:chOff x="485775" y="943397"/>
            <a:chExt cx="8612505" cy="5250180"/>
          </a:xfrm>
        </p:grpSpPr>
        <p:sp>
          <p:nvSpPr>
            <p:cNvPr id="4" name="object 4"/>
            <p:cNvSpPr/>
            <p:nvPr/>
          </p:nvSpPr>
          <p:spPr>
            <a:xfrm>
              <a:off x="485775" y="943397"/>
              <a:ext cx="7594600" cy="52496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72201" y="2781300"/>
              <a:ext cx="3425825" cy="31686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41</a:t>
            </a:fld>
            <a:endParaRPr spc="-5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36264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TableLayout – </a:t>
            </a:r>
            <a:r>
              <a:rPr spc="-10" dirty="0"/>
              <a:t>Ví</a:t>
            </a:r>
            <a:r>
              <a:rPr spc="-30" dirty="0"/>
              <a:t> </a:t>
            </a:r>
            <a:r>
              <a:rPr spc="-10" dirty="0"/>
              <a:t>dụ</a:t>
            </a:r>
          </a:p>
        </p:txBody>
      </p:sp>
      <p:sp>
        <p:nvSpPr>
          <p:cNvPr id="3" name="object 3"/>
          <p:cNvSpPr/>
          <p:nvPr/>
        </p:nvSpPr>
        <p:spPr>
          <a:xfrm>
            <a:off x="539750" y="836675"/>
            <a:ext cx="6269101" cy="5405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42</a:t>
            </a:fld>
            <a:endParaRPr spc="-5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8729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TableLayout – Thực </a:t>
            </a:r>
            <a:r>
              <a:rPr spc="-10" dirty="0"/>
              <a:t>hành</a:t>
            </a:r>
            <a:r>
              <a:rPr spc="-30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668400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Sử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dụng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TableLayout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tạo giao diện như</a:t>
            </a:r>
            <a:r>
              <a:rPr sz="2800" spc="-36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sau: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8175" y="1700212"/>
            <a:ext cx="4457700" cy="4321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43</a:t>
            </a:fld>
            <a:endParaRPr spc="-5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8729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TableLayout – Thực </a:t>
            </a:r>
            <a:r>
              <a:rPr spc="-10" dirty="0"/>
              <a:t>hành</a:t>
            </a:r>
            <a:r>
              <a:rPr spc="-30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539750" y="836612"/>
            <a:ext cx="6769100" cy="5378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44</a:t>
            </a:fld>
            <a:endParaRPr spc="-5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8729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TableLayout – Thực </a:t>
            </a:r>
            <a:r>
              <a:rPr spc="-10" dirty="0"/>
              <a:t>hành</a:t>
            </a:r>
            <a:r>
              <a:rPr spc="-30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1042987" y="836675"/>
            <a:ext cx="5949950" cy="5386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45</a:t>
            </a:fld>
            <a:endParaRPr spc="-5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8729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TableLayout – Thực </a:t>
            </a:r>
            <a:r>
              <a:rPr spc="-10" dirty="0"/>
              <a:t>hành</a:t>
            </a:r>
            <a:r>
              <a:rPr spc="-30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554037" y="776287"/>
            <a:ext cx="7618349" cy="546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46</a:t>
            </a:fld>
            <a:endParaRPr spc="-5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8729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TableLayout – Thực </a:t>
            </a:r>
            <a:r>
              <a:rPr spc="-10" dirty="0"/>
              <a:t>hành</a:t>
            </a:r>
            <a:r>
              <a:rPr spc="-30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179387" y="1401825"/>
            <a:ext cx="8785225" cy="3913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47</a:t>
            </a:fld>
            <a:endParaRPr spc="-5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1050" y="1844738"/>
            <a:ext cx="4392676" cy="4430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22332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Thực </a:t>
            </a:r>
            <a:r>
              <a:rPr spc="-10" dirty="0"/>
              <a:t>hành</a:t>
            </a:r>
            <a:r>
              <a:rPr spc="-60" dirty="0"/>
              <a:t> </a:t>
            </a:r>
            <a:r>
              <a:rPr spc="-5"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48</a:t>
            </a:fld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536244" y="929386"/>
            <a:ext cx="782510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Sử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dụng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Layout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đã học, xây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dựng ứng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dụng</a:t>
            </a:r>
            <a:r>
              <a:rPr sz="2800" spc="-3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tính  chỉ số cơ thể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-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chữ viết tắt BMI (Body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Mass</a:t>
            </a:r>
            <a:r>
              <a:rPr sz="2800" spc="-4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Index)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22332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Thực </a:t>
            </a:r>
            <a:r>
              <a:rPr spc="-10" dirty="0"/>
              <a:t>hành</a:t>
            </a:r>
            <a:r>
              <a:rPr spc="-60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431923" y="1141172"/>
            <a:ext cx="8600275" cy="4762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49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51568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Tạo giao </a:t>
            </a:r>
            <a:r>
              <a:rPr spc="-10" dirty="0"/>
              <a:t>diện bằng </a:t>
            </a:r>
            <a:r>
              <a:rPr spc="-30" dirty="0"/>
              <a:t>mã </a:t>
            </a:r>
            <a:r>
              <a:rPr spc="-5" dirty="0"/>
              <a:t>nguồn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8131175" cy="4637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408940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Mỗi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phần tử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(View/ViewGroup)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trên giao diện,</a:t>
            </a:r>
            <a:r>
              <a:rPr sz="2800" spc="-36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đều  thuộc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lớp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Java trong Android</a:t>
            </a:r>
            <a:r>
              <a:rPr sz="2800" spc="-28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SDK.</a:t>
            </a:r>
            <a:endParaRPr sz="28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Việc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tạo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ra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view trên giao diện chính là tạo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ra</a:t>
            </a:r>
            <a:r>
              <a:rPr sz="2800" spc="-434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thể hiện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(instance)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của lớp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View tương</a:t>
            </a:r>
            <a:r>
              <a:rPr sz="2800" spc="-3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ứng.</a:t>
            </a:r>
            <a:endParaRPr sz="2800">
              <a:latin typeface="Times New Roman"/>
              <a:cs typeface="Times New Roman"/>
            </a:endParaRPr>
          </a:p>
          <a:p>
            <a:pPr marL="683260" marR="248285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ViewGroup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đầu tiên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được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hiển thị đến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người</a:t>
            </a:r>
            <a:r>
              <a:rPr sz="2800" spc="-39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dùng  nhờ phương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thức</a:t>
            </a:r>
            <a:r>
              <a:rPr sz="2800" spc="-14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setContentView().</a:t>
            </a:r>
            <a:endParaRPr sz="2800">
              <a:latin typeface="Times New Roman"/>
              <a:cs typeface="Times New Roman"/>
            </a:endParaRPr>
          </a:p>
          <a:p>
            <a:pPr marL="683260" marR="66675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Các View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khác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được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thêm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đến ViewGroup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gốc</a:t>
            </a:r>
            <a:r>
              <a:rPr sz="2800" spc="-34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nhờ 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phương thức</a:t>
            </a:r>
            <a:r>
              <a:rPr sz="2800" spc="-10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addView().</a:t>
            </a:r>
            <a:endParaRPr sz="2800">
              <a:latin typeface="Times New Roman"/>
              <a:cs typeface="Times New Roman"/>
            </a:endParaRPr>
          </a:p>
          <a:p>
            <a:pPr marL="356870" marR="1651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Như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vậy,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ta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có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thể viết code để tạo giao diện cũng</a:t>
            </a:r>
            <a:r>
              <a:rPr sz="2800" spc="-4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như  thay đỗi thuộc tính và vị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trí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của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View trên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giao</a:t>
            </a:r>
            <a:r>
              <a:rPr sz="2800" spc="-5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diện.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31400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ConstraintLayout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50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7982584" cy="400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11430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b="1" dirty="0">
                <a:solidFill>
                  <a:srgbClr val="0000CC"/>
                </a:solidFill>
                <a:latin typeface="Times New Roman"/>
                <a:cs typeface="Times New Roman"/>
              </a:rPr>
              <a:t>ConstraintLayout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là bố cục sắp xếp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view con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dựa trên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sự ràng buộc liên hệ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giữa các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view với</a:t>
            </a:r>
            <a:r>
              <a:rPr sz="2800" spc="-4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nhau,  với cơ chế tạo xích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view,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gán trọng</a:t>
            </a:r>
            <a:r>
              <a:rPr sz="2800" spc="-38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số,…</a:t>
            </a:r>
            <a:endParaRPr sz="2800">
              <a:latin typeface="Times New Roman"/>
              <a:cs typeface="Times New Roman"/>
            </a:endParaRPr>
          </a:p>
          <a:p>
            <a:pPr marL="356870" marR="126364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ConstraintLayout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là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layout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mạnh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giúp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tạo ra</a:t>
            </a:r>
            <a:r>
              <a:rPr sz="2800" spc="-1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giao diện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phức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tạp,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mềm</a:t>
            </a:r>
            <a:r>
              <a:rPr sz="2800" spc="-204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dẻo.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ConstraintLayout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thuộc thư viện hỗ</a:t>
            </a:r>
            <a:r>
              <a:rPr sz="2800" spc="-30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trợ: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59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400" spc="-5" dirty="0">
                <a:solidFill>
                  <a:srgbClr val="006633"/>
                </a:solidFill>
                <a:latin typeface="Times New Roman"/>
                <a:cs typeface="Times New Roman"/>
              </a:rPr>
              <a:t>implementation</a:t>
            </a:r>
            <a:r>
              <a:rPr sz="2400" spc="4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633"/>
                </a:solidFill>
                <a:latin typeface="Times New Roman"/>
                <a:cs typeface="Times New Roman"/>
              </a:rPr>
              <a:t>'com.android.support:appcompat-v7:27.1.0'</a:t>
            </a:r>
            <a:endParaRPr sz="2400">
              <a:latin typeface="Times New Roman"/>
              <a:cs typeface="Times New Roman"/>
            </a:endParaRPr>
          </a:p>
          <a:p>
            <a:pPr marL="683260" marR="66675" lvl="1" indent="-326390">
              <a:lnSpc>
                <a:spcPct val="100000"/>
              </a:lnSpc>
              <a:spcBef>
                <a:spcPts val="5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400" spc="-5" dirty="0">
                <a:solidFill>
                  <a:srgbClr val="006633"/>
                </a:solidFill>
                <a:latin typeface="Times New Roman"/>
                <a:cs typeface="Times New Roman"/>
              </a:rPr>
              <a:t>implementation 'com.android.support.constraint:constraint-  </a:t>
            </a:r>
            <a:r>
              <a:rPr sz="2400" spc="-10" dirty="0">
                <a:solidFill>
                  <a:srgbClr val="006633"/>
                </a:solidFill>
                <a:latin typeface="Times New Roman"/>
                <a:cs typeface="Times New Roman"/>
              </a:rPr>
              <a:t>layout:1.0.2'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58674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ConstraintLayout – </a:t>
            </a:r>
            <a:r>
              <a:rPr spc="-10" dirty="0"/>
              <a:t>Sự </a:t>
            </a:r>
            <a:r>
              <a:rPr spc="-5" dirty="0"/>
              <a:t>ràng</a:t>
            </a:r>
            <a:r>
              <a:rPr spc="5" dirty="0"/>
              <a:t> </a:t>
            </a:r>
            <a:r>
              <a:rPr spc="-10" dirty="0"/>
              <a:t>buộc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51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914501"/>
            <a:ext cx="7135495" cy="405637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0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Các thuộc tính liên hệ ràng buộc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giữa các</a:t>
            </a:r>
            <a:r>
              <a:rPr sz="2800" spc="-47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view: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590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400" spc="-10" dirty="0">
                <a:solidFill>
                  <a:srgbClr val="006633"/>
                </a:solidFill>
                <a:latin typeface="Times New Roman"/>
                <a:cs typeface="Times New Roman"/>
              </a:rPr>
              <a:t>layout_constraintLeft_toLeftOf=“viewId”</a:t>
            </a:r>
            <a:endParaRPr sz="24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580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400" spc="-5" dirty="0">
                <a:solidFill>
                  <a:srgbClr val="006633"/>
                </a:solidFill>
                <a:latin typeface="Times New Roman"/>
                <a:cs typeface="Times New Roman"/>
              </a:rPr>
              <a:t>layout_constraintLeft_toRightOf=“viewId”</a:t>
            </a:r>
            <a:endParaRPr sz="24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5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400" spc="-5" dirty="0">
                <a:solidFill>
                  <a:srgbClr val="006633"/>
                </a:solidFill>
                <a:latin typeface="Times New Roman"/>
                <a:cs typeface="Times New Roman"/>
              </a:rPr>
              <a:t>layout_constraintRight_toLeftOf=“viewId”</a:t>
            </a:r>
            <a:endParaRPr sz="24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580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400" spc="-5" dirty="0">
                <a:solidFill>
                  <a:srgbClr val="006633"/>
                </a:solidFill>
                <a:latin typeface="Times New Roman"/>
                <a:cs typeface="Times New Roman"/>
              </a:rPr>
              <a:t>layout_constraintRight_toRightOf=“viewId”</a:t>
            </a:r>
            <a:endParaRPr sz="24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580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400" spc="-5" dirty="0">
                <a:solidFill>
                  <a:srgbClr val="006633"/>
                </a:solidFill>
                <a:latin typeface="Times New Roman"/>
                <a:cs typeface="Times New Roman"/>
              </a:rPr>
              <a:t>layout_constraintTop_toTopOf=“viewId”</a:t>
            </a:r>
            <a:endParaRPr sz="24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5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400" spc="-5" dirty="0">
                <a:solidFill>
                  <a:srgbClr val="006633"/>
                </a:solidFill>
                <a:latin typeface="Times New Roman"/>
                <a:cs typeface="Times New Roman"/>
              </a:rPr>
              <a:t>layout_constraintTop_toBottomOf=“viewId”</a:t>
            </a:r>
            <a:endParaRPr sz="24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580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400" spc="-5" dirty="0">
                <a:solidFill>
                  <a:srgbClr val="006633"/>
                </a:solidFill>
                <a:latin typeface="Times New Roman"/>
                <a:cs typeface="Times New Roman"/>
              </a:rPr>
              <a:t>layout_constraintBottom_toTopOf=“viewId”</a:t>
            </a:r>
            <a:endParaRPr sz="24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5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400" spc="-5" dirty="0">
                <a:solidFill>
                  <a:srgbClr val="006633"/>
                </a:solidFill>
                <a:latin typeface="Times New Roman"/>
                <a:cs typeface="Times New Roman"/>
              </a:rPr>
              <a:t>layout_constraintBottom_toBottomOf=“viewId”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58674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ConstraintLayout – </a:t>
            </a:r>
            <a:r>
              <a:rPr spc="-10" dirty="0"/>
              <a:t>Sự </a:t>
            </a:r>
            <a:r>
              <a:rPr spc="-5" dirty="0"/>
              <a:t>ràng</a:t>
            </a:r>
            <a:r>
              <a:rPr spc="5" dirty="0"/>
              <a:t> </a:t>
            </a:r>
            <a:r>
              <a:rPr spc="-10" dirty="0"/>
              <a:t>buộc</a:t>
            </a:r>
          </a:p>
        </p:txBody>
      </p:sp>
      <p:sp>
        <p:nvSpPr>
          <p:cNvPr id="3" name="object 3"/>
          <p:cNvSpPr/>
          <p:nvPr/>
        </p:nvSpPr>
        <p:spPr>
          <a:xfrm>
            <a:off x="862510" y="981011"/>
            <a:ext cx="7022602" cy="5256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52</a:t>
            </a:fld>
            <a:endParaRPr spc="-5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5450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ConstraintLayout – Thực</a:t>
            </a:r>
            <a:r>
              <a:rPr spc="-10" dirty="0"/>
              <a:t> hành</a:t>
            </a:r>
          </a:p>
        </p:txBody>
      </p:sp>
      <p:sp>
        <p:nvSpPr>
          <p:cNvPr id="3" name="object 3"/>
          <p:cNvSpPr/>
          <p:nvPr/>
        </p:nvSpPr>
        <p:spPr>
          <a:xfrm>
            <a:off x="2484501" y="1196975"/>
            <a:ext cx="3448050" cy="4752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53</a:t>
            </a:fld>
            <a:endParaRPr spc="-5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8887" y="981075"/>
            <a:ext cx="6337300" cy="530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5450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ConstraintLayout – Thực</a:t>
            </a:r>
            <a:r>
              <a:rPr spc="-10" dirty="0"/>
              <a:t> hành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54</a:t>
            </a:fld>
            <a:endParaRPr spc="-5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34550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Một </a:t>
            </a:r>
            <a:r>
              <a:rPr spc="-10" dirty="0"/>
              <a:t>số View </a:t>
            </a:r>
            <a:r>
              <a:rPr spc="-5" dirty="0"/>
              <a:t>cơ</a:t>
            </a:r>
            <a:r>
              <a:rPr spc="-20" dirty="0"/>
              <a:t> </a:t>
            </a:r>
            <a:r>
              <a:rPr spc="-10" dirty="0"/>
              <a:t>bản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55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845257"/>
            <a:ext cx="8043545" cy="38677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b="1" dirty="0">
                <a:solidFill>
                  <a:srgbClr val="0000CC"/>
                </a:solidFill>
                <a:latin typeface="Times New Roman"/>
                <a:cs typeface="Times New Roman"/>
              </a:rPr>
              <a:t>ImageView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dùng để hiển thị hình</a:t>
            </a:r>
            <a:r>
              <a:rPr sz="2800" spc="-28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ảnh</a:t>
            </a:r>
            <a:endParaRPr sz="2800">
              <a:latin typeface="Times New Roman"/>
              <a:cs typeface="Times New Roman"/>
            </a:endParaRPr>
          </a:p>
          <a:p>
            <a:pPr marL="356870" marR="30607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b="1" dirty="0">
                <a:solidFill>
                  <a:srgbClr val="0000CC"/>
                </a:solidFill>
                <a:latin typeface="Times New Roman"/>
                <a:cs typeface="Times New Roman"/>
              </a:rPr>
              <a:t>ImageButton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dùng để hiển thị nút bấm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có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hình</a:t>
            </a:r>
            <a:r>
              <a:rPr sz="2800" spc="-39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ảnh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lên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màn</a:t>
            </a:r>
            <a:r>
              <a:rPr sz="2800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hình</a:t>
            </a:r>
            <a:endParaRPr sz="2800">
              <a:latin typeface="Times New Roman"/>
              <a:cs typeface="Times New Roman"/>
            </a:endParaRPr>
          </a:p>
          <a:p>
            <a:pPr marL="356870" marR="17780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b="1" spc="5" dirty="0">
                <a:solidFill>
                  <a:srgbClr val="0000CC"/>
                </a:solidFill>
                <a:latin typeface="Times New Roman"/>
                <a:cs typeface="Times New Roman"/>
              </a:rPr>
              <a:t>RadioButton và RadioGroup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dùng để hiển thị</a:t>
            </a:r>
            <a:r>
              <a:rPr sz="2800" spc="-3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theo  nhóm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nút tùy</a:t>
            </a:r>
            <a:r>
              <a:rPr sz="2800" spc="-1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chọn.</a:t>
            </a:r>
            <a:endParaRPr sz="28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CheckBox, </a:t>
            </a:r>
            <a:r>
              <a:rPr sz="2800" b="1" dirty="0">
                <a:solidFill>
                  <a:srgbClr val="0000CC"/>
                </a:solidFill>
                <a:latin typeface="Times New Roman"/>
                <a:cs typeface="Times New Roman"/>
              </a:rPr>
              <a:t>ToggleButton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là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nút bấm đặc biệt,</a:t>
            </a:r>
            <a:r>
              <a:rPr sz="2800" spc="-3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có 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2 trạng thái là bật (checked) và tắt</a:t>
            </a:r>
            <a:r>
              <a:rPr sz="2800" spc="-38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(unchecked)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SeekBar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dùng để thị thanh dịch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chuyển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giá</a:t>
            </a:r>
            <a:r>
              <a:rPr sz="2800" spc="-3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trị.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6037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ImageView </a:t>
            </a:r>
            <a:r>
              <a:rPr spc="-5" dirty="0"/>
              <a:t>-</a:t>
            </a:r>
            <a:r>
              <a:rPr spc="40" dirty="0"/>
              <a:t> </a:t>
            </a:r>
            <a:r>
              <a:rPr spc="-10" dirty="0"/>
              <a:t>ImageButton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56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7913370" cy="386905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Dùng</a:t>
            </a:r>
            <a:r>
              <a:rPr sz="2800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để</a:t>
            </a:r>
            <a:r>
              <a:rPr sz="2800" spc="-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hiển</a:t>
            </a:r>
            <a:r>
              <a:rPr sz="2800" spc="-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thị</a:t>
            </a:r>
            <a:r>
              <a:rPr sz="2800" spc="-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hình</a:t>
            </a:r>
            <a:r>
              <a:rPr sz="2800" spc="-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ảnh</a:t>
            </a:r>
            <a:r>
              <a:rPr sz="2800" spc="-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hoặc</a:t>
            </a:r>
            <a:r>
              <a:rPr sz="2800" spc="-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nút</a:t>
            </a:r>
            <a:r>
              <a:rPr sz="2800" spc="-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bấm</a:t>
            </a:r>
            <a:r>
              <a:rPr sz="2800" spc="-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hình</a:t>
            </a:r>
            <a:r>
              <a:rPr sz="2800" spc="-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ảnh</a:t>
            </a:r>
            <a:r>
              <a:rPr sz="2800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lên 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màn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hình giao</a:t>
            </a:r>
            <a:r>
              <a:rPr sz="2800" spc="-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diện.</a:t>
            </a:r>
            <a:endParaRPr sz="2800">
              <a:latin typeface="Times New Roman"/>
              <a:cs typeface="Times New Roman"/>
            </a:endParaRPr>
          </a:p>
          <a:p>
            <a:pPr marL="356870" marR="17272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Sử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dụng thuộc tính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android:src=“resId”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để gán</a:t>
            </a:r>
            <a:r>
              <a:rPr sz="2800" spc="-3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hình  ảnh cho</a:t>
            </a:r>
            <a:r>
              <a:rPr sz="2800" spc="-7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view.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Với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resId là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tên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hình ảnh trong thư </a:t>
            </a:r>
            <a:r>
              <a:rPr sz="2800" spc="-15" dirty="0">
                <a:solidFill>
                  <a:srgbClr val="006633"/>
                </a:solidFill>
                <a:latin typeface="Times New Roman"/>
                <a:cs typeface="Times New Roman"/>
              </a:rPr>
              <a:t>mục</a:t>
            </a:r>
            <a:r>
              <a:rPr sz="2800" spc="-31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drawable.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Các thuộc tính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thường</a:t>
            </a:r>
            <a:r>
              <a:rPr sz="2800" spc="-27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dùng: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android:background=“resId”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android:scaleType=“fitXY|fitCenter|centerInside”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6704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ImageView </a:t>
            </a:r>
            <a:r>
              <a:rPr spc="-5" dirty="0"/>
              <a:t>–</a:t>
            </a:r>
            <a:r>
              <a:rPr spc="30" dirty="0"/>
              <a:t> </a:t>
            </a:r>
            <a:r>
              <a:rPr spc="-10" dirty="0"/>
              <a:t>ImageButton</a:t>
            </a:r>
          </a:p>
        </p:txBody>
      </p:sp>
      <p:sp>
        <p:nvSpPr>
          <p:cNvPr id="3" name="object 3"/>
          <p:cNvSpPr/>
          <p:nvPr/>
        </p:nvSpPr>
        <p:spPr>
          <a:xfrm>
            <a:off x="355087" y="1172461"/>
            <a:ext cx="8520125" cy="4842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57</a:t>
            </a:fld>
            <a:endParaRPr spc="-5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22332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Thực </a:t>
            </a:r>
            <a:r>
              <a:rPr spc="-10" dirty="0"/>
              <a:t>hành</a:t>
            </a:r>
            <a:r>
              <a:rPr spc="-60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929386"/>
            <a:ext cx="7615555" cy="1392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Tạo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giao diện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ứng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dụng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với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nút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nhấn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hình</a:t>
            </a:r>
            <a:r>
              <a:rPr sz="2800" spc="-40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ảnh.</a:t>
            </a:r>
            <a:endParaRPr sz="28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Khi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click vào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nút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nhấn</a:t>
            </a:r>
            <a:r>
              <a:rPr sz="2800" spc="-19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sẽ</a:t>
            </a:r>
            <a:endParaRPr sz="2800">
              <a:latin typeface="Times New Roman"/>
              <a:cs typeface="Times New Roman"/>
            </a:endParaRPr>
          </a:p>
          <a:p>
            <a:pPr marL="368935">
              <a:lnSpc>
                <a:spcPct val="100000"/>
              </a:lnSpc>
              <a:spcBef>
                <a:spcPts val="670"/>
              </a:spcBef>
            </a:pP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hiển thị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hình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ảnh của city</a:t>
            </a:r>
            <a:r>
              <a:rPr sz="2800" spc="-27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đó.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70551" y="1341437"/>
            <a:ext cx="3505200" cy="488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58</a:t>
            </a:fld>
            <a:endParaRPr spc="-5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18034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Chec</a:t>
            </a:r>
            <a:r>
              <a:rPr spc="-35" dirty="0"/>
              <a:t>k</a:t>
            </a:r>
            <a:r>
              <a:rPr spc="-10" dirty="0"/>
              <a:t>B</a:t>
            </a:r>
            <a:r>
              <a:rPr spc="10" dirty="0"/>
              <a:t>o</a:t>
            </a:r>
            <a:r>
              <a:rPr spc="-5"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918097"/>
            <a:ext cx="7886065" cy="25869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Dạng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nút nhấn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có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2 trạng thái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checked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và</a:t>
            </a:r>
            <a:r>
              <a:rPr sz="2800" spc="-3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unchecked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phương thức thường</a:t>
            </a:r>
            <a:r>
              <a:rPr sz="2800" spc="-229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dùng: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chk.isChecked()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chk.setChecked()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Ví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 dụ: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2951" y="3456501"/>
            <a:ext cx="3628386" cy="2493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59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51568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Tạo giao </a:t>
            </a:r>
            <a:r>
              <a:rPr spc="-10" dirty="0"/>
              <a:t>diện bằng </a:t>
            </a:r>
            <a:r>
              <a:rPr spc="-30" dirty="0"/>
              <a:t>mã </a:t>
            </a:r>
            <a:r>
              <a:rPr spc="-5" dirty="0"/>
              <a:t>nguồn</a:t>
            </a:r>
          </a:p>
        </p:txBody>
      </p:sp>
      <p:sp>
        <p:nvSpPr>
          <p:cNvPr id="3" name="object 3"/>
          <p:cNvSpPr/>
          <p:nvPr/>
        </p:nvSpPr>
        <p:spPr>
          <a:xfrm>
            <a:off x="468312" y="836612"/>
            <a:ext cx="8134350" cy="5457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9950" y="908113"/>
            <a:ext cx="5167249" cy="5351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18034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Chec</a:t>
            </a:r>
            <a:r>
              <a:rPr spc="-35" dirty="0"/>
              <a:t>k</a:t>
            </a:r>
            <a:r>
              <a:rPr spc="-10" dirty="0"/>
              <a:t>B</a:t>
            </a:r>
            <a:r>
              <a:rPr spc="10" dirty="0"/>
              <a:t>o</a:t>
            </a:r>
            <a:r>
              <a:rPr spc="-5" dirty="0"/>
              <a:t>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60</a:t>
            </a:fld>
            <a:endParaRPr spc="-5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18034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Chec</a:t>
            </a:r>
            <a:r>
              <a:rPr spc="-35" dirty="0"/>
              <a:t>k</a:t>
            </a:r>
            <a:r>
              <a:rPr spc="-10" dirty="0"/>
              <a:t>B</a:t>
            </a:r>
            <a:r>
              <a:rPr spc="10" dirty="0"/>
              <a:t>o</a:t>
            </a:r>
            <a:r>
              <a:rPr spc="-5" dirty="0"/>
              <a:t>x</a:t>
            </a:r>
          </a:p>
        </p:txBody>
      </p:sp>
      <p:sp>
        <p:nvSpPr>
          <p:cNvPr id="3" name="object 3"/>
          <p:cNvSpPr/>
          <p:nvPr/>
        </p:nvSpPr>
        <p:spPr>
          <a:xfrm>
            <a:off x="611187" y="1052512"/>
            <a:ext cx="8026400" cy="4752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61</a:t>
            </a:fld>
            <a:endParaRPr spc="-5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7853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RadioButton -</a:t>
            </a:r>
            <a:r>
              <a:rPr spc="-50" dirty="0"/>
              <a:t> </a:t>
            </a:r>
            <a:r>
              <a:rPr spc="-5" dirty="0"/>
              <a:t>RadioGroup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918097"/>
            <a:ext cx="7138034" cy="25869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Nhóm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nút cho phép chọn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lựa</a:t>
            </a:r>
            <a:r>
              <a:rPr sz="2800" spc="-2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chọn.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Phương thức thương</a:t>
            </a:r>
            <a:r>
              <a:rPr sz="2800" spc="-17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dùng: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int id =</a:t>
            </a:r>
            <a:r>
              <a:rPr sz="2800" spc="-5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rdGroup.getCheckedRadioButtonId()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rdButon.isChecked()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Ví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 dụ: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2987" y="3500437"/>
            <a:ext cx="6562725" cy="2428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62</a:t>
            </a:fld>
            <a:endParaRPr spc="-5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2684"/>
            <a:ext cx="599249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RadioButton </a:t>
            </a:r>
            <a:r>
              <a:rPr sz="4000" dirty="0"/>
              <a:t>-</a:t>
            </a:r>
            <a:r>
              <a:rPr sz="4000" spc="-135" dirty="0"/>
              <a:t> </a:t>
            </a:r>
            <a:r>
              <a:rPr sz="4000" spc="5" dirty="0"/>
              <a:t>RadioGroup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95649" y="1151352"/>
            <a:ext cx="8037162" cy="5098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63</a:t>
            </a:fld>
            <a:endParaRPr spc="-5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22332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Thực </a:t>
            </a:r>
            <a:r>
              <a:rPr spc="-10" dirty="0"/>
              <a:t>hành</a:t>
            </a:r>
            <a:r>
              <a:rPr spc="-60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857757"/>
            <a:ext cx="779907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Tạo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giao diện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ứng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dụng đơn hàng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café,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khi nhấn</a:t>
            </a:r>
            <a:r>
              <a:rPr sz="2800" spc="-4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nút</a:t>
            </a:r>
            <a:endParaRPr sz="28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800" spc="-395" dirty="0">
                <a:solidFill>
                  <a:srgbClr val="0000CC"/>
                </a:solidFill>
                <a:latin typeface="Times New Roman"/>
                <a:cs typeface="Times New Roman"/>
              </a:rPr>
              <a:t>„Pay‟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sẽ hiển thị thông tin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người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dùng đã</a:t>
            </a:r>
            <a:r>
              <a:rPr sz="2800" spc="-28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chọn.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2011" y="1895111"/>
            <a:ext cx="5267707" cy="4273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64</a:t>
            </a:fld>
            <a:endParaRPr spc="-5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22332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Thực </a:t>
            </a:r>
            <a:r>
              <a:rPr spc="-10" dirty="0"/>
              <a:t>hành</a:t>
            </a:r>
            <a:r>
              <a:rPr spc="-60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002233"/>
            <a:ext cx="8030209" cy="19056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Thiết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kế giao diện kê khai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thông tin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nhân,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khi</a:t>
            </a:r>
            <a:r>
              <a:rPr sz="2800" spc="-4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nhấn 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nút </a:t>
            </a:r>
            <a:r>
              <a:rPr sz="2800" spc="-90" dirty="0">
                <a:solidFill>
                  <a:srgbClr val="0000CC"/>
                </a:solidFill>
                <a:latin typeface="Times New Roman"/>
                <a:cs typeface="Times New Roman"/>
              </a:rPr>
              <a:t>„Gửi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thông </a:t>
            </a:r>
            <a:r>
              <a:rPr sz="2800" spc="-395" dirty="0">
                <a:solidFill>
                  <a:srgbClr val="0000CC"/>
                </a:solidFill>
                <a:latin typeface="Times New Roman"/>
                <a:cs typeface="Times New Roman"/>
              </a:rPr>
              <a:t>tin‟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sẽ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hiển</a:t>
            </a:r>
            <a:endParaRPr sz="2800">
              <a:latin typeface="Times New Roman"/>
              <a:cs typeface="Times New Roman"/>
            </a:endParaRPr>
          </a:p>
          <a:p>
            <a:pPr marL="368935" marR="4224655">
              <a:lnSpc>
                <a:spcPct val="120100"/>
              </a:lnSpc>
            </a:pP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thị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thông tin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kê</a:t>
            </a:r>
            <a:r>
              <a:rPr sz="2800" spc="-2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khai  trên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</a:t>
            </a:r>
            <a:r>
              <a:rPr sz="2800" spc="-10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khác.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1332" y="1540441"/>
            <a:ext cx="3671060" cy="4654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65</a:t>
            </a:fld>
            <a:endParaRPr spc="-5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14884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See</a:t>
            </a:r>
            <a:r>
              <a:rPr spc="-35" dirty="0"/>
              <a:t>k</a:t>
            </a:r>
            <a:r>
              <a:rPr spc="-10" dirty="0"/>
              <a:t>B</a:t>
            </a:r>
            <a:r>
              <a:rPr spc="10" dirty="0"/>
              <a:t>a</a:t>
            </a:r>
            <a:r>
              <a:rPr spc="-5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7976234" cy="1308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445134" algn="l"/>
                <a:tab pos="445770" algn="l"/>
              </a:tabLst>
            </a:pPr>
            <a:r>
              <a:rPr dirty="0"/>
              <a:t>	</a:t>
            </a:r>
            <a:r>
              <a:rPr sz="28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SeekBar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là điều khiển dùng để kéo chọn giá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trị</a:t>
            </a:r>
            <a:r>
              <a:rPr sz="2800" spc="-4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bằng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cần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gạt.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Người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dùng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có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thể chạm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vào cần gạt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và kéo  sang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trái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hoặc phải để thiết lập giá</a:t>
            </a:r>
            <a:r>
              <a:rPr sz="2800" spc="-4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trị.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3392881"/>
            <a:ext cx="459613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Thêm SeekBar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vào giao</a:t>
            </a:r>
            <a:r>
              <a:rPr sz="2800" spc="-2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diện: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0593" y="4037044"/>
            <a:ext cx="5699318" cy="18114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9200" y="2420873"/>
            <a:ext cx="6391275" cy="733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66</a:t>
            </a:fld>
            <a:endParaRPr spc="-5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14884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See</a:t>
            </a:r>
            <a:r>
              <a:rPr spc="-35" dirty="0"/>
              <a:t>k</a:t>
            </a:r>
            <a:r>
              <a:rPr spc="-10" dirty="0"/>
              <a:t>B</a:t>
            </a:r>
            <a:r>
              <a:rPr spc="10" dirty="0"/>
              <a:t>a</a:t>
            </a:r>
            <a:r>
              <a:rPr spc="-5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845257"/>
            <a:ext cx="7315834" cy="40386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Tham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chiếu trong</a:t>
            </a:r>
            <a:r>
              <a:rPr sz="2800" spc="-15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code:</a:t>
            </a:r>
            <a:endParaRPr sz="2800">
              <a:latin typeface="Times New Roman"/>
              <a:cs typeface="Times New Roman"/>
            </a:endParaRPr>
          </a:p>
          <a:p>
            <a:pPr marL="683260" marR="2187575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SeekBar seekBar1 =</a:t>
            </a:r>
            <a:r>
              <a:rPr sz="2800" spc="-21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(SeekBar) 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findViewById(R.id.seekBar1);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Các phương</a:t>
            </a:r>
            <a:r>
              <a:rPr sz="2800" spc="-114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thức: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getMax()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-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Trả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về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giá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trị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lớn nhất của</a:t>
            </a:r>
            <a:r>
              <a:rPr sz="2800" spc="-30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SeekBar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getProgress() –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Trả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về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giá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trị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tiến trình hiện</a:t>
            </a:r>
            <a:r>
              <a:rPr sz="2800" spc="-32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tại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setMax(int</a:t>
            </a:r>
            <a:r>
              <a:rPr sz="2800" spc="-7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max);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setProgress(int</a:t>
            </a:r>
            <a:r>
              <a:rPr sz="2800" spc="-9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progress)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7450" y="5373687"/>
            <a:ext cx="6391275" cy="733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67</a:t>
            </a:fld>
            <a:endParaRPr spc="-5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32143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SeekBar </a:t>
            </a:r>
            <a:r>
              <a:rPr spc="-5" dirty="0"/>
              <a:t>– </a:t>
            </a:r>
            <a:r>
              <a:rPr spc="-10" dirty="0"/>
              <a:t>Sự</a:t>
            </a:r>
            <a:r>
              <a:rPr spc="15" dirty="0"/>
              <a:t> </a:t>
            </a:r>
            <a:r>
              <a:rPr spc="-10" dirty="0"/>
              <a:t>kiện</a:t>
            </a:r>
          </a:p>
        </p:txBody>
      </p:sp>
      <p:sp>
        <p:nvSpPr>
          <p:cNvPr id="3" name="object 3"/>
          <p:cNvSpPr/>
          <p:nvPr/>
        </p:nvSpPr>
        <p:spPr>
          <a:xfrm>
            <a:off x="416498" y="1276453"/>
            <a:ext cx="8683731" cy="4254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68</a:t>
            </a:fld>
            <a:endParaRPr spc="-5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7815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Thực </a:t>
            </a:r>
            <a:r>
              <a:rPr spc="-10" dirty="0"/>
              <a:t>hành </a:t>
            </a:r>
            <a:r>
              <a:rPr spc="-5" dirty="0"/>
              <a:t>– </a:t>
            </a:r>
            <a:r>
              <a:rPr spc="-20" dirty="0"/>
              <a:t>Game</a:t>
            </a:r>
            <a:r>
              <a:rPr spc="35" dirty="0"/>
              <a:t> </a:t>
            </a:r>
            <a:r>
              <a:rPr spc="-5" dirty="0"/>
              <a:t>settings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7862570" cy="13931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Tạo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giao diện cho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màn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hình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thiết lập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Game,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khi</a:t>
            </a:r>
            <a:r>
              <a:rPr sz="2800" spc="-3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nhất 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nút </a:t>
            </a:r>
            <a:r>
              <a:rPr sz="2800" spc="-300" dirty="0">
                <a:solidFill>
                  <a:srgbClr val="0000CC"/>
                </a:solidFill>
                <a:latin typeface="Times New Roman"/>
                <a:cs typeface="Times New Roman"/>
              </a:rPr>
              <a:t>„Save‟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sẽ hiển thị</a:t>
            </a:r>
            <a:r>
              <a:rPr sz="2800" spc="-2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</a:t>
            </a:r>
            <a:endParaRPr sz="2800">
              <a:latin typeface="Times New Roman"/>
              <a:cs typeface="Times New Roman"/>
            </a:endParaRPr>
          </a:p>
          <a:p>
            <a:pPr marL="368935">
              <a:lnSpc>
                <a:spcPct val="100000"/>
              </a:lnSpc>
              <a:spcBef>
                <a:spcPts val="675"/>
              </a:spcBef>
            </a:pP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giá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trị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đã</a:t>
            </a:r>
            <a:r>
              <a:rPr sz="2800" spc="-1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chọn.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87900" y="1543050"/>
            <a:ext cx="3313176" cy="4692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69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3738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Tạo giao </a:t>
            </a:r>
            <a:r>
              <a:rPr spc="-10" dirty="0"/>
              <a:t>diện bằng</a:t>
            </a:r>
            <a:r>
              <a:rPr spc="-90" dirty="0"/>
              <a:t> </a:t>
            </a:r>
            <a:r>
              <a:rPr spc="-15" dirty="0"/>
              <a:t>XML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8318500" cy="4637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22860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XML </a:t>
            </a:r>
            <a:r>
              <a:rPr sz="2800" i="1" spc="5" dirty="0">
                <a:solidFill>
                  <a:srgbClr val="0000CC"/>
                </a:solidFill>
                <a:latin typeface="Times New Roman"/>
                <a:cs typeface="Times New Roman"/>
              </a:rPr>
              <a:t>là gì?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XML (Extensible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Markup Language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-</a:t>
            </a:r>
            <a:r>
              <a:rPr sz="2800" spc="-254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15" dirty="0">
                <a:solidFill>
                  <a:srgbClr val="0000CC"/>
                </a:solidFill>
                <a:latin typeface="Times New Roman"/>
                <a:cs typeface="Times New Roman"/>
              </a:rPr>
              <a:t>ngôn 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ngữ đánh dấu </a:t>
            </a:r>
            <a:r>
              <a:rPr sz="2800" spc="-20" dirty="0">
                <a:solidFill>
                  <a:srgbClr val="0000CC"/>
                </a:solidFill>
                <a:latin typeface="Times New Roman"/>
                <a:cs typeface="Times New Roman"/>
              </a:rPr>
              <a:t>mở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rộng) là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file dạng văn bản (text)  dùng để đặc tả và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lưu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dữ</a:t>
            </a:r>
            <a:r>
              <a:rPr sz="2800" spc="-2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liệu.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giá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trị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dữ liệu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được lưu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thành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phần tử</a:t>
            </a:r>
            <a:r>
              <a:rPr sz="2800" spc="-44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(node).</a:t>
            </a:r>
            <a:endParaRPr sz="2800">
              <a:latin typeface="Times New Roman"/>
              <a:cs typeface="Times New Roman"/>
            </a:endParaRPr>
          </a:p>
          <a:p>
            <a:pPr marL="683260" marR="169545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Mỗi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phần tử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sẽ bắt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đầu bằng </a:t>
            </a:r>
            <a:r>
              <a:rPr sz="2800" spc="-15" dirty="0">
                <a:solidFill>
                  <a:srgbClr val="006633"/>
                </a:solidFill>
                <a:latin typeface="Times New Roman"/>
                <a:cs typeface="Times New Roman"/>
              </a:rPr>
              <a:t>một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thẻ (tag) </a:t>
            </a:r>
            <a:r>
              <a:rPr sz="2800" spc="-20" dirty="0">
                <a:solidFill>
                  <a:srgbClr val="006633"/>
                </a:solidFill>
                <a:latin typeface="Times New Roman"/>
                <a:cs typeface="Times New Roman"/>
              </a:rPr>
              <a:t>mở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và</a:t>
            </a:r>
            <a:r>
              <a:rPr sz="2800" spc="-33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kết 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thúc bằng thẻ</a:t>
            </a:r>
            <a:r>
              <a:rPr sz="2800" spc="-16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đóng.</a:t>
            </a:r>
            <a:endParaRPr sz="2800">
              <a:latin typeface="Times New Roman"/>
              <a:cs typeface="Times New Roman"/>
            </a:endParaRPr>
          </a:p>
          <a:p>
            <a:pPr marL="356870" marR="154305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Android dùng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cú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pháp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XML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để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đặc tả giao diện và</a:t>
            </a:r>
            <a:r>
              <a:rPr sz="2800" spc="-4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sau  đó gắn vào</a:t>
            </a:r>
            <a:r>
              <a:rPr sz="2800" spc="-1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Activity.</a:t>
            </a:r>
            <a:endParaRPr sz="2800">
              <a:latin typeface="Times New Roman"/>
              <a:cs typeface="Times New Roman"/>
            </a:endParaRPr>
          </a:p>
          <a:p>
            <a:pPr marL="356870" marR="4699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Sử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dụng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XML để </a:t>
            </a:r>
            <a:r>
              <a:rPr sz="2800" spc="-25" dirty="0">
                <a:solidFill>
                  <a:srgbClr val="0000CC"/>
                </a:solidFill>
                <a:latin typeface="Times New Roman"/>
                <a:cs typeface="Times New Roman"/>
              </a:rPr>
              <a:t>mô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tả giao diện là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cách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thông dụng  trong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lập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trình Android (kết hợp với giao diện</a:t>
            </a:r>
            <a:r>
              <a:rPr sz="2800" spc="-45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kéo-thả).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4024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Thực </a:t>
            </a:r>
            <a:r>
              <a:rPr spc="-10" dirty="0"/>
              <a:t>hành </a:t>
            </a:r>
            <a:r>
              <a:rPr spc="-5" dirty="0"/>
              <a:t>– </a:t>
            </a:r>
            <a:r>
              <a:rPr spc="-10" dirty="0"/>
              <a:t>Order</a:t>
            </a:r>
            <a:r>
              <a:rPr spc="20" dirty="0"/>
              <a:t> </a:t>
            </a:r>
            <a:r>
              <a:rPr spc="-5" dirty="0"/>
              <a:t>Food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929386"/>
            <a:ext cx="66973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Thiết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kế và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tạo ứng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dụng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đặt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hàng qua</a:t>
            </a:r>
            <a:r>
              <a:rPr sz="2800" spc="-38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mạng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55901" y="1484312"/>
            <a:ext cx="3384550" cy="4556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70</a:t>
            </a:fld>
            <a:endParaRPr spc="-5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6278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Thực </a:t>
            </a:r>
            <a:r>
              <a:rPr spc="-10" dirty="0"/>
              <a:t>hành </a:t>
            </a:r>
            <a:r>
              <a:rPr spc="-5" dirty="0"/>
              <a:t>– Music</a:t>
            </a:r>
            <a:r>
              <a:rPr spc="10" dirty="0"/>
              <a:t> </a:t>
            </a:r>
            <a:r>
              <a:rPr spc="-5" dirty="0"/>
              <a:t>Player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558673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Thiết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kế và tạo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ứng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dụng nghe</a:t>
            </a:r>
            <a:r>
              <a:rPr sz="2800" spc="-3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nhạc!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8900" y="1528762"/>
            <a:ext cx="3311525" cy="4683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71</a:t>
            </a:fld>
            <a:endParaRPr spc="-5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95478"/>
            <a:ext cx="4682490" cy="144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0066"/>
                </a:solidFill>
                <a:latin typeface="Times New Roman"/>
                <a:cs typeface="Times New Roman"/>
              </a:rPr>
              <a:t>Q&amp;A</a:t>
            </a:r>
            <a:endParaRPr sz="3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3519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Cám ơn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bạn đã lắng</a:t>
            </a:r>
            <a:r>
              <a:rPr sz="2800" spc="-2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nghe!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9176" y="2421001"/>
            <a:ext cx="2665349" cy="2665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72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00" y="927100"/>
            <a:ext cx="7048500" cy="5343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3738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Tạo giao </a:t>
            </a:r>
            <a:r>
              <a:rPr spc="-10" dirty="0"/>
              <a:t>diện bằng</a:t>
            </a:r>
            <a:r>
              <a:rPr spc="-90" dirty="0"/>
              <a:t> </a:t>
            </a:r>
            <a:r>
              <a:rPr spc="-15" dirty="0"/>
              <a:t>XML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56045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Tạo giao </a:t>
            </a:r>
            <a:r>
              <a:rPr spc="-10" dirty="0"/>
              <a:t>diện </a:t>
            </a:r>
            <a:r>
              <a:rPr spc="-5" dirty="0"/>
              <a:t>trực quan</a:t>
            </a:r>
            <a:r>
              <a:rPr spc="-60" dirty="0"/>
              <a:t> </a:t>
            </a:r>
            <a:r>
              <a:rPr spc="-5" dirty="0"/>
              <a:t>kéo-thả</a:t>
            </a:r>
          </a:p>
        </p:txBody>
      </p:sp>
      <p:sp>
        <p:nvSpPr>
          <p:cNvPr id="3" name="object 3"/>
          <p:cNvSpPr/>
          <p:nvPr/>
        </p:nvSpPr>
        <p:spPr>
          <a:xfrm>
            <a:off x="684212" y="1027112"/>
            <a:ext cx="7546975" cy="518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2789</Words>
  <Application>Microsoft Office PowerPoint</Application>
  <PresentationFormat>On-screen Show (4:3)</PresentationFormat>
  <Paragraphs>406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Times New Roman</vt:lpstr>
      <vt:lpstr>Wingdings</vt:lpstr>
      <vt:lpstr>Office Theme</vt:lpstr>
      <vt:lpstr>Bố cục giao diện (Layout)</vt:lpstr>
      <vt:lpstr>Giao diện Android</vt:lpstr>
      <vt:lpstr>Nội dung bài học</vt:lpstr>
      <vt:lpstr>Các cách tạo giao diện</vt:lpstr>
      <vt:lpstr>Tạo giao diện bằng mã nguồn</vt:lpstr>
      <vt:lpstr>Tạo giao diện bằng mã nguồn</vt:lpstr>
      <vt:lpstr>Tạo giao diện bằng XML</vt:lpstr>
      <vt:lpstr>Tạo giao diện bằng XML</vt:lpstr>
      <vt:lpstr>Tạo giao diện trực quan kéo-thả</vt:lpstr>
      <vt:lpstr>Tạo giao diện trực quan kéo-thả</vt:lpstr>
      <vt:lpstr>Tạo giao diện trực quan kéo-thả</vt:lpstr>
      <vt:lpstr>Tạo giao diện trực quan kéo-thả</vt:lpstr>
      <vt:lpstr>Bố cục giao diện (Layout)</vt:lpstr>
      <vt:lpstr>FrameLayout</vt:lpstr>
      <vt:lpstr>LinearLayout</vt:lpstr>
      <vt:lpstr>LinearLayout</vt:lpstr>
      <vt:lpstr>LinearLayout</vt:lpstr>
      <vt:lpstr>LinearLayout - Orientation</vt:lpstr>
      <vt:lpstr>LinearLayout - Orientation</vt:lpstr>
      <vt:lpstr>LinearLayout – View size</vt:lpstr>
      <vt:lpstr>LinearLayout – View size</vt:lpstr>
      <vt:lpstr>LinearLayout – Weight</vt:lpstr>
      <vt:lpstr>LinearLayout – Weight</vt:lpstr>
      <vt:lpstr>LinearLayout - Gravity</vt:lpstr>
      <vt:lpstr>LinearLayout - Gravity</vt:lpstr>
      <vt:lpstr>LinerLayout - Padding</vt:lpstr>
      <vt:lpstr>LinearLayout – Margin</vt:lpstr>
      <vt:lpstr>Padding vs Margin</vt:lpstr>
      <vt:lpstr>LinearLayout – Ví dụ</vt:lpstr>
      <vt:lpstr>Thực hành 1</vt:lpstr>
      <vt:lpstr>Thực hành 2</vt:lpstr>
      <vt:lpstr>RelativeLayout</vt:lpstr>
      <vt:lpstr>RelativeLayout – Thuộc tính</vt:lpstr>
      <vt:lpstr>RelativeLayout – Thuộc tính</vt:lpstr>
      <vt:lpstr>RelativeLayout – Ví dụ</vt:lpstr>
      <vt:lpstr>RelativeLayout – Thực hành 1</vt:lpstr>
      <vt:lpstr>RelativeLayout – Thực hành</vt:lpstr>
      <vt:lpstr>Thực hành 2</vt:lpstr>
      <vt:lpstr>TableLayout</vt:lpstr>
      <vt:lpstr>TableLayout</vt:lpstr>
      <vt:lpstr>TableLayout – Ví dụ</vt:lpstr>
      <vt:lpstr>TableLayout – Ví dụ</vt:lpstr>
      <vt:lpstr>TableLayout – Thực hành 1</vt:lpstr>
      <vt:lpstr>TableLayout – Thực hành 1</vt:lpstr>
      <vt:lpstr>TableLayout – Thực hành 1</vt:lpstr>
      <vt:lpstr>TableLayout – Thực hành 1</vt:lpstr>
      <vt:lpstr>TableLayout – Thực hành 1</vt:lpstr>
      <vt:lpstr>Thực hành 2</vt:lpstr>
      <vt:lpstr>Thực hành 2</vt:lpstr>
      <vt:lpstr>ConstraintLayout</vt:lpstr>
      <vt:lpstr>ConstraintLayout – Sự ràng buộc</vt:lpstr>
      <vt:lpstr>ConstraintLayout – Sự ràng buộc</vt:lpstr>
      <vt:lpstr>ConstraintLayout – Thực hành</vt:lpstr>
      <vt:lpstr>ConstraintLayout – Thực hành</vt:lpstr>
      <vt:lpstr>Một số View cơ bản</vt:lpstr>
      <vt:lpstr>ImageView - ImageButton</vt:lpstr>
      <vt:lpstr>ImageView – ImageButton</vt:lpstr>
      <vt:lpstr>Thực hành 1</vt:lpstr>
      <vt:lpstr>CheckBox</vt:lpstr>
      <vt:lpstr>CheckBox</vt:lpstr>
      <vt:lpstr>CheckBox</vt:lpstr>
      <vt:lpstr>RadioButton - RadioGroup</vt:lpstr>
      <vt:lpstr>RadioButton - RadioGroup</vt:lpstr>
      <vt:lpstr>Thực hành 1</vt:lpstr>
      <vt:lpstr>Thực hành 2</vt:lpstr>
      <vt:lpstr>SeekBar</vt:lpstr>
      <vt:lpstr>SeekBar</vt:lpstr>
      <vt:lpstr>SeekBar – Sự kiện</vt:lpstr>
      <vt:lpstr>Thực hành – Game settings</vt:lpstr>
      <vt:lpstr>Thực hành – Order Food</vt:lpstr>
      <vt:lpstr>Thực hành – Music Player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 Tin ứng dụng</dc:title>
  <dc:creator>Pham Quang Dung</dc:creator>
  <cp:lastModifiedBy>vinh tran</cp:lastModifiedBy>
  <cp:revision>12</cp:revision>
  <dcterms:created xsi:type="dcterms:W3CDTF">2021-08-14T13:39:25Z</dcterms:created>
  <dcterms:modified xsi:type="dcterms:W3CDTF">2021-09-11T15:59:06Z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2021-08-14T00:00:00Z</vt:filetime>
  </property>
</Properties>
</file>