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8" r:id="rId1"/>
  </p:sldMasterIdLst>
  <p:notesMasterIdLst>
    <p:notesMasterId r:id="rId41"/>
  </p:notesMasterIdLst>
  <p:sldIdLst>
    <p:sldId id="29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onsolas" panose="020B0609020204030204" pitchFamily="49" charset="0"/>
      <p:regular r:id="rId46"/>
      <p:bold r:id="rId47"/>
      <p:italic r:id="rId48"/>
      <p:boldItalic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14C3-4C85-4347-A2AD-6F4A7988998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57B55-46DE-42D3-8C12-FA5504E6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26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20951" y="2565400"/>
            <a:ext cx="6511925" cy="0"/>
          </a:xfrm>
          <a:custGeom>
            <a:avLst/>
            <a:gdLst/>
            <a:ahLst/>
            <a:cxnLst/>
            <a:rect l="l" t="t" r="r" b="b"/>
            <a:pathLst>
              <a:path w="6511925">
                <a:moveTo>
                  <a:pt x="0" y="0"/>
                </a:moveTo>
                <a:lnTo>
                  <a:pt x="6511925" y="0"/>
                </a:lnTo>
              </a:path>
            </a:pathLst>
          </a:custGeom>
          <a:ln w="317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9600" y="692150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317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36343" y="993089"/>
            <a:ext cx="4671313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vi-VN" spc="-10"/>
              <a:t>TRƯƠNG</a:t>
            </a:r>
            <a:r>
              <a:rPr lang="vi-VN" spc="-40"/>
              <a:t> </a:t>
            </a:r>
            <a:r>
              <a:rPr lang="vi-VN" spc="-10"/>
              <a:t>XUÂN </a:t>
            </a:r>
            <a:r>
              <a:rPr lang="vi-VN"/>
              <a:t>NAM</a:t>
            </a:r>
            <a:endParaRPr lang="vi-V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fld id="{1D8BD707-D9CF-40AE-B4C6-C98DA3205C0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7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vi-VN" spc="-10"/>
              <a:t>TRƯƠNG</a:t>
            </a:r>
            <a:r>
              <a:rPr lang="vi-VN" spc="-40"/>
              <a:t> </a:t>
            </a:r>
            <a:r>
              <a:rPr lang="vi-VN" spc="-10"/>
              <a:t>XUÂN </a:t>
            </a:r>
            <a:r>
              <a:rPr lang="vi-VN"/>
              <a:t>NAM</a:t>
            </a:r>
            <a:endParaRPr lang="vi-V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fld id="{1D8BD707-D9CF-40AE-B4C6-C98DA3205C0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7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vi-VN" spc="-10"/>
              <a:t>TRƯƠNG</a:t>
            </a:r>
            <a:r>
              <a:rPr lang="vi-VN" spc="-40"/>
              <a:t> </a:t>
            </a:r>
            <a:r>
              <a:rPr lang="vi-VN" spc="-10"/>
              <a:t>XUÂN </a:t>
            </a:r>
            <a:r>
              <a:rPr lang="vi-VN"/>
              <a:t>NAM</a:t>
            </a:r>
            <a:endParaRPr lang="vi-VN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fld id="{1D8BD707-D9CF-40AE-B4C6-C98DA3205C0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4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vi-VN" spc="-10"/>
              <a:t>TRƯƠNG</a:t>
            </a:r>
            <a:r>
              <a:rPr lang="vi-VN" spc="-40"/>
              <a:t> </a:t>
            </a:r>
            <a:r>
              <a:rPr lang="vi-VN" spc="-10"/>
              <a:t>XUÂN </a:t>
            </a:r>
            <a:r>
              <a:rPr lang="vi-VN"/>
              <a:t>NAM</a:t>
            </a:r>
            <a:endParaRPr lang="vi-VN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fld id="{1D8BD707-D9CF-40AE-B4C6-C98DA3205C0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8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vi-VN" spc="-10"/>
              <a:t>TRƯƠNG</a:t>
            </a:r>
            <a:r>
              <a:rPr lang="vi-VN" spc="-40"/>
              <a:t> </a:t>
            </a:r>
            <a:r>
              <a:rPr lang="vi-VN" spc="-10"/>
              <a:t>XUÂN </a:t>
            </a:r>
            <a:r>
              <a:rPr lang="vi-VN"/>
              <a:t>NAM</a:t>
            </a:r>
            <a:endParaRPr lang="vi-V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fld id="{1D8BD707-D9CF-40AE-B4C6-C98DA3205C0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7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630872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44" y="298831"/>
            <a:ext cx="8071510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1073912"/>
            <a:ext cx="8071510" cy="3356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09517" y="6486231"/>
            <a:ext cx="2124075" cy="261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vi-VN" spc="-10"/>
              <a:t>TRƯƠNG</a:t>
            </a:r>
            <a:r>
              <a:rPr lang="vi-VN" spc="-40"/>
              <a:t> </a:t>
            </a:r>
            <a:r>
              <a:rPr lang="vi-VN" spc="-10"/>
              <a:t>XUÂN </a:t>
            </a:r>
            <a:r>
              <a:rPr lang="vi-VN"/>
              <a:t>NAM</a:t>
            </a:r>
            <a:endParaRPr lang="vi-V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6244" y="6484289"/>
            <a:ext cx="800735" cy="25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fld id="{1D8BD707-D9CF-40AE-B4C6-C98DA3205C0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1078" y="6484289"/>
            <a:ext cx="266700" cy="25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9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ctrTitle"/>
          </p:nvPr>
        </p:nvSpPr>
        <p:spPr>
          <a:xfrm>
            <a:off x="1061036" y="838200"/>
            <a:ext cx="7567009" cy="147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90" tIns="34290" rIns="34290" bIns="34290" anchor="ctr" anchorCtr="0">
            <a:noAutofit/>
          </a:bodyPr>
          <a:lstStyle/>
          <a:p>
            <a:pPr algn="l" rtl="0">
              <a:lnSpc>
                <a:spcPct val="120000"/>
              </a:lnSpc>
            </a:pPr>
            <a:r>
              <a:rPr lang="en-US" sz="3499" dirty="0" err="1"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sz="3499" dirty="0">
                <a:latin typeface="Arial"/>
                <a:ea typeface="Arial"/>
                <a:cs typeface="Arial"/>
                <a:sym typeface="Arial"/>
              </a:rPr>
              <a:t> 5: </a:t>
            </a:r>
            <a:r>
              <a:rPr lang="en-US" sz="3500" spc="-15" dirty="0">
                <a:latin typeface="Calibri"/>
                <a:cs typeface="Calibri"/>
              </a:rPr>
              <a:t>SQLite</a:t>
            </a:r>
            <a:r>
              <a:rPr lang="en-US" sz="3500" spc="-25" dirty="0">
                <a:latin typeface="Calibri"/>
                <a:cs typeface="Calibri"/>
              </a:rPr>
              <a:t> </a:t>
            </a:r>
            <a:r>
              <a:rPr lang="en-US" sz="3500" spc="-25" dirty="0" err="1">
                <a:latin typeface="Calibri"/>
                <a:cs typeface="Calibri"/>
              </a:rPr>
              <a:t>và</a:t>
            </a:r>
            <a:r>
              <a:rPr lang="en-US" sz="3500" spc="-30" dirty="0">
                <a:latin typeface="Calibri"/>
                <a:cs typeface="Calibri"/>
              </a:rPr>
              <a:t> </a:t>
            </a:r>
            <a:r>
              <a:rPr lang="en-US" sz="3500" spc="-20" dirty="0">
                <a:latin typeface="Calibri"/>
                <a:cs typeface="Calibri"/>
              </a:rPr>
              <a:t>Content</a:t>
            </a:r>
            <a:r>
              <a:rPr lang="en-US" sz="3500" spc="-25" dirty="0">
                <a:latin typeface="Calibri"/>
                <a:cs typeface="Calibri"/>
              </a:rPr>
              <a:t> </a:t>
            </a:r>
            <a:r>
              <a:rPr lang="en-US" sz="3500" spc="-10" dirty="0">
                <a:latin typeface="Calibri"/>
                <a:cs typeface="Calibri"/>
              </a:rPr>
              <a:t>Provider</a:t>
            </a:r>
            <a:endParaRPr sz="35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00361F0-DBEF-44C9-9AEA-F30AC830FB4E}"/>
              </a:ext>
            </a:extLst>
          </p:cNvPr>
          <p:cNvSpPr/>
          <p:nvPr/>
        </p:nvSpPr>
        <p:spPr>
          <a:xfrm>
            <a:off x="909522" y="3118025"/>
            <a:ext cx="4509135" cy="25917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FFB168F-7E63-413A-9707-FFE8EF375CEB}"/>
              </a:ext>
            </a:extLst>
          </p:cNvPr>
          <p:cNvSpPr txBox="1"/>
          <p:nvPr/>
        </p:nvSpPr>
        <p:spPr>
          <a:xfrm>
            <a:off x="5899786" y="3039185"/>
            <a:ext cx="2334693" cy="343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2160" spc="-5" dirty="0" err="1">
                <a:solidFill>
                  <a:srgbClr val="0000CC"/>
                </a:solidFill>
                <a:latin typeface="Times New Roman"/>
                <a:cs typeface="Times New Roman"/>
              </a:rPr>
              <a:t>ThS.</a:t>
            </a:r>
            <a:r>
              <a:rPr lang="en-US" sz="2160" spc="-5" dirty="0" err="1">
                <a:solidFill>
                  <a:srgbClr val="0000CC"/>
                </a:solidFill>
                <a:latin typeface="Times New Roman"/>
                <a:cs typeface="Times New Roman"/>
              </a:rPr>
              <a:t>Trần</a:t>
            </a:r>
            <a:r>
              <a:rPr lang="en-US" sz="2160" spc="-5" dirty="0">
                <a:solidFill>
                  <a:srgbClr val="0000CC"/>
                </a:solidFill>
                <a:latin typeface="Times New Roman"/>
                <a:cs typeface="Times New Roman"/>
              </a:rPr>
              <a:t> Hồng Vinh</a:t>
            </a:r>
            <a:endParaRPr sz="2160" dirty="0">
              <a:latin typeface="Times New Roman"/>
              <a:cs typeface="Times New Roman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1381758-0529-43E4-8CE3-BEF3122AC15A}"/>
              </a:ext>
            </a:extLst>
          </p:cNvPr>
          <p:cNvSpPr/>
          <p:nvPr/>
        </p:nvSpPr>
        <p:spPr>
          <a:xfrm>
            <a:off x="166079" y="186920"/>
            <a:ext cx="857250" cy="857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59162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SQLiteDatabase</a:t>
            </a:r>
            <a:r>
              <a:rPr spc="-3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Chèn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298013"/>
            <a:ext cx="6916420" cy="2140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000"/>
              </a:lnSpc>
              <a:spcBef>
                <a:spcPts val="100"/>
              </a:spcBef>
            </a:pPr>
            <a:r>
              <a:rPr sz="2800" spc="-145" dirty="0">
                <a:latin typeface="Consolas"/>
                <a:cs typeface="Consolas"/>
              </a:rPr>
              <a:t>ContentValues</a:t>
            </a:r>
            <a:r>
              <a:rPr sz="2800" spc="-290" dirty="0">
                <a:latin typeface="Consolas"/>
                <a:cs typeface="Consolas"/>
              </a:rPr>
              <a:t> </a:t>
            </a:r>
            <a:r>
              <a:rPr sz="2800" spc="-80" dirty="0">
                <a:latin typeface="Consolas"/>
                <a:cs typeface="Consolas"/>
              </a:rPr>
              <a:t>cv</a:t>
            </a:r>
            <a:r>
              <a:rPr sz="2800" spc="-300" dirty="0"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=</a:t>
            </a:r>
            <a:r>
              <a:rPr sz="2800" spc="-295" dirty="0">
                <a:latin typeface="Consolas"/>
                <a:cs typeface="Consolas"/>
              </a:rPr>
              <a:t> </a:t>
            </a:r>
            <a:r>
              <a:rPr sz="2800" spc="-100" dirty="0">
                <a:latin typeface="Consolas"/>
                <a:cs typeface="Consolas"/>
              </a:rPr>
              <a:t>new</a:t>
            </a:r>
            <a:r>
              <a:rPr sz="2800" spc="-310" dirty="0">
                <a:latin typeface="Consolas"/>
                <a:cs typeface="Consolas"/>
              </a:rPr>
              <a:t> </a:t>
            </a:r>
            <a:r>
              <a:rPr sz="2800" spc="-150" dirty="0">
                <a:latin typeface="Consolas"/>
                <a:cs typeface="Consolas"/>
              </a:rPr>
              <a:t>ContentValues(); </a:t>
            </a:r>
            <a:r>
              <a:rPr sz="2800" spc="-1525" dirty="0">
                <a:latin typeface="Consolas"/>
                <a:cs typeface="Consolas"/>
              </a:rPr>
              <a:t> </a:t>
            </a:r>
            <a:r>
              <a:rPr sz="2800" spc="-150" dirty="0">
                <a:latin typeface="Consolas"/>
                <a:cs typeface="Consolas"/>
              </a:rPr>
              <a:t>cv.</a:t>
            </a:r>
            <a:r>
              <a:rPr sz="2800" spc="-150" dirty="0">
                <a:solidFill>
                  <a:srgbClr val="00AF50"/>
                </a:solidFill>
                <a:latin typeface="Consolas"/>
                <a:cs typeface="Consolas"/>
              </a:rPr>
              <a:t>put</a:t>
            </a:r>
            <a:r>
              <a:rPr sz="2800" spc="-150" dirty="0">
                <a:latin typeface="Consolas"/>
                <a:cs typeface="Consolas"/>
              </a:rPr>
              <a:t>("BookName",</a:t>
            </a:r>
            <a:r>
              <a:rPr sz="2800" spc="-305" dirty="0">
                <a:latin typeface="Consolas"/>
                <a:cs typeface="Consolas"/>
              </a:rPr>
              <a:t> </a:t>
            </a:r>
            <a:r>
              <a:rPr sz="2800" spc="-145" dirty="0">
                <a:latin typeface="Consolas"/>
                <a:cs typeface="Consolas"/>
              </a:rPr>
              <a:t>"SQLite");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800" spc="-155" dirty="0">
                <a:latin typeface="Consolas"/>
                <a:cs typeface="Consolas"/>
              </a:rPr>
              <a:t>cv</a:t>
            </a:r>
            <a:r>
              <a:rPr sz="2800" spc="-165" dirty="0">
                <a:latin typeface="Consolas"/>
                <a:cs typeface="Consolas"/>
              </a:rPr>
              <a:t>.</a:t>
            </a:r>
            <a:r>
              <a:rPr sz="2800" spc="-155" dirty="0">
                <a:solidFill>
                  <a:srgbClr val="00AF50"/>
                </a:solidFill>
                <a:latin typeface="Consolas"/>
                <a:cs typeface="Consolas"/>
              </a:rPr>
              <a:t>pu</a:t>
            </a:r>
            <a:r>
              <a:rPr sz="2800" spc="-165" dirty="0">
                <a:solidFill>
                  <a:srgbClr val="00AF50"/>
                </a:solidFill>
                <a:latin typeface="Consolas"/>
                <a:cs typeface="Consolas"/>
              </a:rPr>
              <a:t>t</a:t>
            </a:r>
            <a:r>
              <a:rPr sz="2800" spc="-150" dirty="0">
                <a:latin typeface="Consolas"/>
                <a:cs typeface="Consolas"/>
              </a:rPr>
              <a:t>(</a:t>
            </a:r>
            <a:r>
              <a:rPr sz="2800" spc="-165" dirty="0">
                <a:latin typeface="Consolas"/>
                <a:cs typeface="Consolas"/>
              </a:rPr>
              <a:t>"</a:t>
            </a:r>
            <a:r>
              <a:rPr sz="2800" spc="-150" dirty="0">
                <a:latin typeface="Consolas"/>
                <a:cs typeface="Consolas"/>
              </a:rPr>
              <a:t>Pr</a:t>
            </a:r>
            <a:r>
              <a:rPr sz="2800" spc="-165" dirty="0">
                <a:latin typeface="Consolas"/>
                <a:cs typeface="Consolas"/>
              </a:rPr>
              <a:t>i</a:t>
            </a:r>
            <a:r>
              <a:rPr sz="2800" spc="-150" dirty="0">
                <a:latin typeface="Consolas"/>
                <a:cs typeface="Consolas"/>
              </a:rPr>
              <a:t>ce</a:t>
            </a:r>
            <a:r>
              <a:rPr sz="2800" spc="-165" dirty="0">
                <a:latin typeface="Consolas"/>
                <a:cs typeface="Consolas"/>
              </a:rPr>
              <a:t>"</a:t>
            </a:r>
            <a:r>
              <a:rPr sz="2800" spc="-5" dirty="0">
                <a:latin typeface="Consolas"/>
                <a:cs typeface="Consolas"/>
              </a:rPr>
              <a:t>,</a:t>
            </a:r>
            <a:r>
              <a:rPr sz="2800" spc="-305" dirty="0">
                <a:latin typeface="Consolas"/>
                <a:cs typeface="Consolas"/>
              </a:rPr>
              <a:t> </a:t>
            </a:r>
            <a:r>
              <a:rPr sz="2800" spc="-150" dirty="0">
                <a:latin typeface="Consolas"/>
                <a:cs typeface="Consolas"/>
              </a:rPr>
              <a:t>"1</a:t>
            </a:r>
            <a:r>
              <a:rPr sz="2800" spc="-165" dirty="0">
                <a:latin typeface="Consolas"/>
                <a:cs typeface="Consolas"/>
              </a:rPr>
              <a:t>0</a:t>
            </a:r>
            <a:r>
              <a:rPr sz="2800" spc="-150" dirty="0">
                <a:latin typeface="Consolas"/>
                <a:cs typeface="Consolas"/>
              </a:rPr>
              <a:t>0"</a:t>
            </a:r>
            <a:r>
              <a:rPr sz="2800" spc="-165" dirty="0">
                <a:latin typeface="Consolas"/>
                <a:cs typeface="Consolas"/>
              </a:rPr>
              <a:t>)</a:t>
            </a:r>
            <a:r>
              <a:rPr sz="2800" spc="-5" dirty="0"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800" spc="-155" dirty="0">
                <a:latin typeface="Consolas"/>
                <a:cs typeface="Consolas"/>
              </a:rPr>
              <a:t>db</a:t>
            </a:r>
            <a:r>
              <a:rPr sz="2800" spc="-165" dirty="0">
                <a:latin typeface="Consolas"/>
                <a:cs typeface="Consolas"/>
              </a:rPr>
              <a:t>.</a:t>
            </a:r>
            <a:r>
              <a:rPr sz="2800" spc="-155" dirty="0">
                <a:solidFill>
                  <a:srgbClr val="00AF50"/>
                </a:solidFill>
                <a:latin typeface="Consolas"/>
                <a:cs typeface="Consolas"/>
              </a:rPr>
              <a:t>in</a:t>
            </a:r>
            <a:r>
              <a:rPr sz="2800" spc="-165" dirty="0">
                <a:solidFill>
                  <a:srgbClr val="00AF50"/>
                </a:solidFill>
                <a:latin typeface="Consolas"/>
                <a:cs typeface="Consolas"/>
              </a:rPr>
              <a:t>s</a:t>
            </a:r>
            <a:r>
              <a:rPr sz="2800" spc="-155" dirty="0">
                <a:solidFill>
                  <a:srgbClr val="00AF50"/>
                </a:solidFill>
                <a:latin typeface="Consolas"/>
                <a:cs typeface="Consolas"/>
              </a:rPr>
              <a:t>e</a:t>
            </a:r>
            <a:r>
              <a:rPr sz="2800" spc="-165" dirty="0">
                <a:solidFill>
                  <a:srgbClr val="00AF50"/>
                </a:solidFill>
                <a:latin typeface="Consolas"/>
                <a:cs typeface="Consolas"/>
              </a:rPr>
              <a:t>r</a:t>
            </a:r>
            <a:r>
              <a:rPr sz="2800" spc="-150" dirty="0">
                <a:solidFill>
                  <a:srgbClr val="00AF50"/>
                </a:solidFill>
                <a:latin typeface="Consolas"/>
                <a:cs typeface="Consolas"/>
              </a:rPr>
              <a:t>t</a:t>
            </a:r>
            <a:r>
              <a:rPr sz="2800" spc="-155" dirty="0">
                <a:latin typeface="Consolas"/>
                <a:cs typeface="Consolas"/>
              </a:rPr>
              <a:t>(</a:t>
            </a:r>
            <a:r>
              <a:rPr sz="2800" spc="-165" dirty="0">
                <a:latin typeface="Consolas"/>
                <a:cs typeface="Consolas"/>
              </a:rPr>
              <a:t>"</a:t>
            </a:r>
            <a:r>
              <a:rPr sz="2800" spc="-155" dirty="0">
                <a:latin typeface="Consolas"/>
                <a:cs typeface="Consolas"/>
              </a:rPr>
              <a:t>Bo</a:t>
            </a:r>
            <a:r>
              <a:rPr sz="2800" spc="-165" dirty="0">
                <a:latin typeface="Consolas"/>
                <a:cs typeface="Consolas"/>
              </a:rPr>
              <a:t>o</a:t>
            </a:r>
            <a:r>
              <a:rPr sz="2800" spc="-155" dirty="0">
                <a:latin typeface="Consolas"/>
                <a:cs typeface="Consolas"/>
              </a:rPr>
              <a:t>k</a:t>
            </a:r>
            <a:r>
              <a:rPr sz="2800" spc="-165" dirty="0">
                <a:latin typeface="Consolas"/>
                <a:cs typeface="Consolas"/>
              </a:rPr>
              <a:t>"</a:t>
            </a:r>
            <a:r>
              <a:rPr sz="2800" spc="-5" dirty="0">
                <a:latin typeface="Consolas"/>
                <a:cs typeface="Consolas"/>
              </a:rPr>
              <a:t>,</a:t>
            </a:r>
            <a:r>
              <a:rPr sz="2800" spc="-290" dirty="0">
                <a:latin typeface="Consolas"/>
                <a:cs typeface="Consolas"/>
              </a:rPr>
              <a:t> </a:t>
            </a:r>
            <a:r>
              <a:rPr sz="2800" spc="-165" dirty="0">
                <a:latin typeface="Consolas"/>
                <a:cs typeface="Consolas"/>
              </a:rPr>
              <a:t>n</a:t>
            </a:r>
            <a:r>
              <a:rPr sz="2800" spc="-155" dirty="0">
                <a:latin typeface="Consolas"/>
                <a:cs typeface="Consolas"/>
              </a:rPr>
              <a:t>ul</a:t>
            </a:r>
            <a:r>
              <a:rPr sz="2800" spc="-165" dirty="0">
                <a:latin typeface="Consolas"/>
                <a:cs typeface="Consolas"/>
              </a:rPr>
              <a:t>l</a:t>
            </a:r>
            <a:r>
              <a:rPr sz="2800" spc="-5" dirty="0">
                <a:latin typeface="Consolas"/>
                <a:cs typeface="Consolas"/>
              </a:rPr>
              <a:t>,</a:t>
            </a:r>
            <a:r>
              <a:rPr sz="2800" spc="-305" dirty="0">
                <a:latin typeface="Consolas"/>
                <a:cs typeface="Consolas"/>
              </a:rPr>
              <a:t> </a:t>
            </a:r>
            <a:r>
              <a:rPr sz="2800" spc="-155" dirty="0">
                <a:latin typeface="Consolas"/>
                <a:cs typeface="Consolas"/>
              </a:rPr>
              <a:t>cv</a:t>
            </a:r>
            <a:r>
              <a:rPr sz="2800" spc="-165" dirty="0"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9456" y="3724655"/>
            <a:ext cx="8705215" cy="2194560"/>
            <a:chOff x="219456" y="3724655"/>
            <a:chExt cx="8705215" cy="21945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3733799"/>
              <a:ext cx="8686800" cy="21762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4028" y="3729227"/>
              <a:ext cx="8696325" cy="2185670"/>
            </a:xfrm>
            <a:custGeom>
              <a:avLst/>
              <a:gdLst/>
              <a:ahLst/>
              <a:cxnLst/>
              <a:rect l="l" t="t" r="r" b="b"/>
              <a:pathLst>
                <a:path w="8696325" h="2185670">
                  <a:moveTo>
                    <a:pt x="0" y="2185416"/>
                  </a:moveTo>
                  <a:lnTo>
                    <a:pt x="8695944" y="2185416"/>
                  </a:lnTo>
                  <a:lnTo>
                    <a:pt x="8695944" y="0"/>
                  </a:lnTo>
                  <a:lnTo>
                    <a:pt x="0" y="0"/>
                  </a:lnTo>
                  <a:lnTo>
                    <a:pt x="0" y="2185416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8135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SQLiteDatabase</a:t>
            </a:r>
            <a:r>
              <a:rPr spc="-25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dirty="0"/>
              <a:t>Cập</a:t>
            </a:r>
            <a:r>
              <a:rPr spc="-5" dirty="0"/>
              <a:t> </a:t>
            </a:r>
            <a:r>
              <a:rPr dirty="0"/>
              <a:t>nhật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8600" y="1287780"/>
            <a:ext cx="8686800" cy="1539240"/>
          </a:xfrm>
          <a:custGeom>
            <a:avLst/>
            <a:gdLst/>
            <a:ahLst/>
            <a:cxnLst/>
            <a:rect l="l" t="t" r="r" b="b"/>
            <a:pathLst>
              <a:path w="8686800" h="1539239">
                <a:moveTo>
                  <a:pt x="0" y="256540"/>
                </a:moveTo>
                <a:lnTo>
                  <a:pt x="4133" y="210413"/>
                </a:lnTo>
                <a:lnTo>
                  <a:pt x="16050" y="167005"/>
                </a:lnTo>
                <a:lnTo>
                  <a:pt x="35026" y="127037"/>
                </a:lnTo>
                <a:lnTo>
                  <a:pt x="60336" y="91234"/>
                </a:lnTo>
                <a:lnTo>
                  <a:pt x="91257" y="60318"/>
                </a:lnTo>
                <a:lnTo>
                  <a:pt x="127063" y="35014"/>
                </a:lnTo>
                <a:lnTo>
                  <a:pt x="167031" y="16044"/>
                </a:lnTo>
                <a:lnTo>
                  <a:pt x="210436" y="4131"/>
                </a:lnTo>
                <a:lnTo>
                  <a:pt x="256552" y="0"/>
                </a:lnTo>
                <a:lnTo>
                  <a:pt x="8430260" y="0"/>
                </a:lnTo>
                <a:lnTo>
                  <a:pt x="8476386" y="4131"/>
                </a:lnTo>
                <a:lnTo>
                  <a:pt x="8519794" y="16044"/>
                </a:lnTo>
                <a:lnTo>
                  <a:pt x="8559762" y="35014"/>
                </a:lnTo>
                <a:lnTo>
                  <a:pt x="8595565" y="60318"/>
                </a:lnTo>
                <a:lnTo>
                  <a:pt x="8626481" y="91234"/>
                </a:lnTo>
                <a:lnTo>
                  <a:pt x="8651785" y="127037"/>
                </a:lnTo>
                <a:lnTo>
                  <a:pt x="8670755" y="167005"/>
                </a:lnTo>
                <a:lnTo>
                  <a:pt x="8682668" y="210413"/>
                </a:lnTo>
                <a:lnTo>
                  <a:pt x="8686800" y="256540"/>
                </a:lnTo>
                <a:lnTo>
                  <a:pt x="8686800" y="1282700"/>
                </a:lnTo>
                <a:lnTo>
                  <a:pt x="8682668" y="1328826"/>
                </a:lnTo>
                <a:lnTo>
                  <a:pt x="8670755" y="1372234"/>
                </a:lnTo>
                <a:lnTo>
                  <a:pt x="8651785" y="1412202"/>
                </a:lnTo>
                <a:lnTo>
                  <a:pt x="8626481" y="1448005"/>
                </a:lnTo>
                <a:lnTo>
                  <a:pt x="8595565" y="1478921"/>
                </a:lnTo>
                <a:lnTo>
                  <a:pt x="8559762" y="1504225"/>
                </a:lnTo>
                <a:lnTo>
                  <a:pt x="8519794" y="1523195"/>
                </a:lnTo>
                <a:lnTo>
                  <a:pt x="8476386" y="1535108"/>
                </a:lnTo>
                <a:lnTo>
                  <a:pt x="8430260" y="1539240"/>
                </a:lnTo>
                <a:lnTo>
                  <a:pt x="256552" y="1539240"/>
                </a:lnTo>
                <a:lnTo>
                  <a:pt x="210436" y="1535108"/>
                </a:lnTo>
                <a:lnTo>
                  <a:pt x="167031" y="1523195"/>
                </a:lnTo>
                <a:lnTo>
                  <a:pt x="127063" y="1504225"/>
                </a:lnTo>
                <a:lnTo>
                  <a:pt x="91257" y="1478921"/>
                </a:lnTo>
                <a:lnTo>
                  <a:pt x="60336" y="1448005"/>
                </a:lnTo>
                <a:lnTo>
                  <a:pt x="35026" y="1412202"/>
                </a:lnTo>
                <a:lnTo>
                  <a:pt x="16050" y="1372234"/>
                </a:lnTo>
                <a:lnTo>
                  <a:pt x="4133" y="1328826"/>
                </a:lnTo>
                <a:lnTo>
                  <a:pt x="0" y="1282700"/>
                </a:lnTo>
                <a:lnTo>
                  <a:pt x="0" y="256540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1375359"/>
            <a:ext cx="8328025" cy="4805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 marR="22479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onsolas"/>
                <a:cs typeface="Consolas"/>
              </a:rPr>
              <a:t>public int </a:t>
            </a:r>
            <a:r>
              <a:rPr sz="2800" b="1" spc="-5" dirty="0">
                <a:solidFill>
                  <a:srgbClr val="00AF50"/>
                </a:solidFill>
                <a:latin typeface="Consolas"/>
                <a:cs typeface="Consolas"/>
              </a:rPr>
              <a:t>update</a:t>
            </a:r>
            <a:r>
              <a:rPr sz="2800" b="1" spc="-5" dirty="0">
                <a:latin typeface="Consolas"/>
                <a:cs typeface="Consolas"/>
              </a:rPr>
              <a:t>(String table, </a:t>
            </a:r>
            <a:r>
              <a:rPr sz="2800" b="1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ContentValues values, String whereClause, </a:t>
            </a:r>
            <a:r>
              <a:rPr sz="2800" b="1" spc="-1525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String[]</a:t>
            </a:r>
            <a:r>
              <a:rPr sz="2800" b="1" spc="-10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whereArgs)</a:t>
            </a:r>
            <a:endParaRPr sz="2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0" dirty="0">
                <a:latin typeface="Calibri"/>
                <a:cs typeface="Calibri"/>
              </a:rPr>
              <a:t>table: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tên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bảng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muốn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update</a:t>
            </a:r>
            <a:endParaRPr sz="3000">
              <a:latin typeface="Calibri"/>
              <a:cs typeface="Calibri"/>
            </a:endParaRPr>
          </a:p>
          <a:p>
            <a:pPr marL="286385" marR="5080" indent="-27432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0" dirty="0">
                <a:latin typeface="Calibri"/>
                <a:cs typeface="Calibri"/>
              </a:rPr>
              <a:t>values: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các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cặp </a:t>
            </a:r>
            <a:r>
              <a:rPr sz="3000" spc="-20" dirty="0">
                <a:latin typeface="Calibri"/>
                <a:cs typeface="Calibri"/>
              </a:rPr>
              <a:t>key/value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tên </a:t>
            </a:r>
            <a:r>
              <a:rPr sz="3000" spc="-10" dirty="0">
                <a:latin typeface="Calibri"/>
                <a:cs typeface="Calibri"/>
              </a:rPr>
              <a:t>cột/giá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trị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mới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muốn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cập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nhật</a:t>
            </a:r>
            <a:endParaRPr sz="30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0" dirty="0">
                <a:latin typeface="Calibri"/>
                <a:cs typeface="Calibri"/>
              </a:rPr>
              <a:t>whereClause:</a:t>
            </a:r>
            <a:r>
              <a:rPr sz="3000" spc="-5" dirty="0">
                <a:latin typeface="Calibri"/>
                <a:cs typeface="Calibri"/>
              </a:rPr>
              <a:t> điều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kiện </a:t>
            </a:r>
            <a:r>
              <a:rPr sz="3000" dirty="0">
                <a:latin typeface="Calibri"/>
                <a:cs typeface="Calibri"/>
              </a:rPr>
              <a:t>để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dòng </a:t>
            </a:r>
            <a:r>
              <a:rPr sz="3000" dirty="0">
                <a:latin typeface="Calibri"/>
                <a:cs typeface="Calibri"/>
              </a:rPr>
              <a:t>được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chọn</a:t>
            </a:r>
            <a:endParaRPr sz="30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0" dirty="0">
                <a:latin typeface="Calibri"/>
                <a:cs typeface="Calibri"/>
              </a:rPr>
              <a:t>whereArgs: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mảng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các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giá trị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ứng </a:t>
            </a:r>
            <a:r>
              <a:rPr sz="3000" spc="-15" dirty="0">
                <a:latin typeface="Calibri"/>
                <a:cs typeface="Calibri"/>
              </a:rPr>
              <a:t>với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whereClause</a:t>
            </a:r>
            <a:endParaRPr sz="30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Calibri"/>
                <a:cs typeface="Calibri"/>
              </a:rPr>
              <a:t>Giá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trị</a:t>
            </a:r>
            <a:r>
              <a:rPr sz="3000" spc="-25" dirty="0">
                <a:latin typeface="Calibri"/>
                <a:cs typeface="Calibri"/>
              </a:rPr>
              <a:t> trả</a:t>
            </a:r>
            <a:r>
              <a:rPr sz="3000" spc="-10" dirty="0">
                <a:latin typeface="Calibri"/>
                <a:cs typeface="Calibri"/>
              </a:rPr>
              <a:t> về: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số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bản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ghi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được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cập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nhật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8135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SQLiteDatabase</a:t>
            </a:r>
            <a:r>
              <a:rPr spc="-25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dirty="0"/>
              <a:t>Cập</a:t>
            </a:r>
            <a:r>
              <a:rPr spc="-5" dirty="0"/>
              <a:t> </a:t>
            </a:r>
            <a:r>
              <a:rPr dirty="0"/>
              <a:t>nhật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298013"/>
            <a:ext cx="8154670" cy="309626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800" spc="-155" dirty="0">
                <a:latin typeface="Consolas"/>
                <a:cs typeface="Consolas"/>
              </a:rPr>
              <a:t>St</a:t>
            </a:r>
            <a:r>
              <a:rPr sz="2800" spc="-165" dirty="0">
                <a:latin typeface="Consolas"/>
                <a:cs typeface="Consolas"/>
              </a:rPr>
              <a:t>r</a:t>
            </a:r>
            <a:r>
              <a:rPr sz="2800" spc="-155" dirty="0">
                <a:latin typeface="Consolas"/>
                <a:cs typeface="Consolas"/>
              </a:rPr>
              <a:t>in</a:t>
            </a:r>
            <a:r>
              <a:rPr sz="2800" spc="-5" dirty="0">
                <a:latin typeface="Consolas"/>
                <a:cs typeface="Consolas"/>
              </a:rPr>
              <a:t>g</a:t>
            </a:r>
            <a:r>
              <a:rPr sz="2800" spc="-300" dirty="0">
                <a:latin typeface="Consolas"/>
                <a:cs typeface="Consolas"/>
              </a:rPr>
              <a:t> </a:t>
            </a:r>
            <a:r>
              <a:rPr sz="2800" spc="-165" dirty="0">
                <a:latin typeface="Consolas"/>
                <a:cs typeface="Consolas"/>
              </a:rPr>
              <a:t>[</a:t>
            </a:r>
            <a:r>
              <a:rPr sz="2800" spc="-5" dirty="0">
                <a:latin typeface="Consolas"/>
                <a:cs typeface="Consolas"/>
              </a:rPr>
              <a:t>]</a:t>
            </a:r>
            <a:r>
              <a:rPr sz="2800" spc="-300" dirty="0">
                <a:latin typeface="Consolas"/>
                <a:cs typeface="Consolas"/>
              </a:rPr>
              <a:t> </a:t>
            </a:r>
            <a:r>
              <a:rPr sz="2800" spc="-165" dirty="0">
                <a:latin typeface="Consolas"/>
                <a:cs typeface="Consolas"/>
              </a:rPr>
              <a:t>w</a:t>
            </a:r>
            <a:r>
              <a:rPr sz="2800" spc="-155" dirty="0">
                <a:latin typeface="Consolas"/>
                <a:cs typeface="Consolas"/>
              </a:rPr>
              <a:t>he</a:t>
            </a:r>
            <a:r>
              <a:rPr sz="2800" spc="-165" dirty="0">
                <a:latin typeface="Consolas"/>
                <a:cs typeface="Consolas"/>
              </a:rPr>
              <a:t>r</a:t>
            </a:r>
            <a:r>
              <a:rPr sz="2800" spc="-155" dirty="0">
                <a:latin typeface="Consolas"/>
                <a:cs typeface="Consolas"/>
              </a:rPr>
              <a:t>e</a:t>
            </a:r>
            <a:r>
              <a:rPr sz="2800" spc="-165" dirty="0">
                <a:latin typeface="Consolas"/>
                <a:cs typeface="Consolas"/>
              </a:rPr>
              <a:t>A</a:t>
            </a:r>
            <a:r>
              <a:rPr sz="2800" spc="-155" dirty="0">
                <a:latin typeface="Consolas"/>
                <a:cs typeface="Consolas"/>
              </a:rPr>
              <a:t>rg</a:t>
            </a:r>
            <a:r>
              <a:rPr sz="2800" spc="-5" dirty="0">
                <a:latin typeface="Consolas"/>
                <a:cs typeface="Consolas"/>
              </a:rPr>
              <a:t>s</a:t>
            </a:r>
            <a:r>
              <a:rPr sz="2800" spc="-310" dirty="0"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=</a:t>
            </a:r>
            <a:r>
              <a:rPr sz="2800" spc="-310" dirty="0">
                <a:latin typeface="Consolas"/>
                <a:cs typeface="Consolas"/>
              </a:rPr>
              <a:t> </a:t>
            </a:r>
            <a:r>
              <a:rPr sz="2800" spc="-155" dirty="0">
                <a:latin typeface="Consolas"/>
                <a:cs typeface="Consolas"/>
              </a:rPr>
              <a:t>{</a:t>
            </a:r>
            <a:r>
              <a:rPr sz="2800" spc="-165" dirty="0">
                <a:latin typeface="Consolas"/>
                <a:cs typeface="Consolas"/>
              </a:rPr>
              <a:t>"</a:t>
            </a:r>
            <a:r>
              <a:rPr sz="2800" spc="-155" dirty="0">
                <a:latin typeface="Consolas"/>
                <a:cs typeface="Consolas"/>
              </a:rPr>
              <a:t>2"</a:t>
            </a:r>
            <a:r>
              <a:rPr sz="2800" spc="-165" dirty="0">
                <a:latin typeface="Consolas"/>
                <a:cs typeface="Consolas"/>
              </a:rPr>
              <a:t>}</a:t>
            </a:r>
            <a:r>
              <a:rPr sz="2800" spc="-5" dirty="0"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  <a:p>
            <a:pPr marL="12700" marR="5080">
              <a:lnSpc>
                <a:spcPct val="123800"/>
              </a:lnSpc>
              <a:spcBef>
                <a:spcPts val="5"/>
              </a:spcBef>
            </a:pPr>
            <a:r>
              <a:rPr sz="2800" spc="-145" dirty="0">
                <a:latin typeface="Consolas"/>
                <a:cs typeface="Consolas"/>
              </a:rPr>
              <a:t>ContentValues</a:t>
            </a:r>
            <a:r>
              <a:rPr sz="2800" spc="-310" dirty="0">
                <a:latin typeface="Consolas"/>
                <a:cs typeface="Consolas"/>
              </a:rPr>
              <a:t> </a:t>
            </a:r>
            <a:r>
              <a:rPr sz="2800" spc="-140" dirty="0">
                <a:latin typeface="Consolas"/>
                <a:cs typeface="Consolas"/>
              </a:rPr>
              <a:t>updValues</a:t>
            </a:r>
            <a:r>
              <a:rPr sz="2800" spc="-295" dirty="0"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=</a:t>
            </a:r>
            <a:r>
              <a:rPr sz="2800" spc="-290" dirty="0">
                <a:latin typeface="Consolas"/>
                <a:cs typeface="Consolas"/>
              </a:rPr>
              <a:t> </a:t>
            </a:r>
            <a:r>
              <a:rPr sz="2800" spc="-105" dirty="0">
                <a:latin typeface="Consolas"/>
                <a:cs typeface="Consolas"/>
              </a:rPr>
              <a:t>new</a:t>
            </a:r>
            <a:r>
              <a:rPr sz="2800" spc="-295" dirty="0">
                <a:latin typeface="Consolas"/>
                <a:cs typeface="Consolas"/>
              </a:rPr>
              <a:t> </a:t>
            </a:r>
            <a:r>
              <a:rPr sz="2800" spc="-145" dirty="0">
                <a:latin typeface="Consolas"/>
                <a:cs typeface="Consolas"/>
              </a:rPr>
              <a:t>ContentValues(); </a:t>
            </a:r>
            <a:r>
              <a:rPr sz="2800" spc="-1525" dirty="0">
                <a:latin typeface="Consolas"/>
                <a:cs typeface="Consolas"/>
              </a:rPr>
              <a:t> </a:t>
            </a:r>
            <a:r>
              <a:rPr sz="2800" spc="-150" dirty="0">
                <a:latin typeface="Consolas"/>
                <a:cs typeface="Consolas"/>
              </a:rPr>
              <a:t>updValues.</a:t>
            </a:r>
            <a:r>
              <a:rPr sz="2800" spc="-150" dirty="0">
                <a:solidFill>
                  <a:srgbClr val="00AF50"/>
                </a:solidFill>
                <a:latin typeface="Consolas"/>
                <a:cs typeface="Consolas"/>
              </a:rPr>
              <a:t>put</a:t>
            </a:r>
            <a:r>
              <a:rPr sz="2800" spc="-150" dirty="0">
                <a:latin typeface="Consolas"/>
                <a:cs typeface="Consolas"/>
              </a:rPr>
              <a:t>("BookName", </a:t>
            </a:r>
            <a:r>
              <a:rPr sz="2800" spc="-145" dirty="0">
                <a:latin typeface="Consolas"/>
                <a:cs typeface="Consolas"/>
              </a:rPr>
              <a:t>"ANDROID"); </a:t>
            </a:r>
            <a:r>
              <a:rPr sz="2800" spc="-140" dirty="0">
                <a:latin typeface="Consolas"/>
                <a:cs typeface="Consolas"/>
              </a:rPr>
              <a:t> </a:t>
            </a:r>
            <a:r>
              <a:rPr sz="2800" spc="-155" dirty="0">
                <a:latin typeface="Consolas"/>
                <a:cs typeface="Consolas"/>
              </a:rPr>
              <a:t>up</a:t>
            </a:r>
            <a:r>
              <a:rPr sz="2800" spc="-165" dirty="0">
                <a:latin typeface="Consolas"/>
                <a:cs typeface="Consolas"/>
              </a:rPr>
              <a:t>d</a:t>
            </a:r>
            <a:r>
              <a:rPr sz="2800" spc="-155" dirty="0">
                <a:latin typeface="Consolas"/>
                <a:cs typeface="Consolas"/>
              </a:rPr>
              <a:t>Va</a:t>
            </a:r>
            <a:r>
              <a:rPr sz="2800" spc="-165" dirty="0">
                <a:latin typeface="Consolas"/>
                <a:cs typeface="Consolas"/>
              </a:rPr>
              <a:t>l</a:t>
            </a:r>
            <a:r>
              <a:rPr sz="2800" spc="-155" dirty="0">
                <a:latin typeface="Consolas"/>
                <a:cs typeface="Consolas"/>
              </a:rPr>
              <a:t>u</a:t>
            </a:r>
            <a:r>
              <a:rPr sz="2800" spc="-165" dirty="0">
                <a:latin typeface="Consolas"/>
                <a:cs typeface="Consolas"/>
              </a:rPr>
              <a:t>e</a:t>
            </a:r>
            <a:r>
              <a:rPr sz="2800" spc="-155" dirty="0">
                <a:latin typeface="Consolas"/>
                <a:cs typeface="Consolas"/>
              </a:rPr>
              <a:t>s</a:t>
            </a:r>
            <a:r>
              <a:rPr sz="2800" spc="-145" dirty="0">
                <a:latin typeface="Consolas"/>
                <a:cs typeface="Consolas"/>
              </a:rPr>
              <a:t>.</a:t>
            </a:r>
            <a:r>
              <a:rPr sz="2800" spc="-165" dirty="0">
                <a:solidFill>
                  <a:srgbClr val="00AF50"/>
                </a:solidFill>
                <a:latin typeface="Consolas"/>
                <a:cs typeface="Consolas"/>
              </a:rPr>
              <a:t>p</a:t>
            </a:r>
            <a:r>
              <a:rPr sz="2800" spc="-155" dirty="0">
                <a:solidFill>
                  <a:srgbClr val="00AF50"/>
                </a:solidFill>
                <a:latin typeface="Consolas"/>
                <a:cs typeface="Consolas"/>
              </a:rPr>
              <a:t>u</a:t>
            </a:r>
            <a:r>
              <a:rPr sz="2800" spc="-150" dirty="0">
                <a:solidFill>
                  <a:srgbClr val="00AF50"/>
                </a:solidFill>
                <a:latin typeface="Consolas"/>
                <a:cs typeface="Consolas"/>
              </a:rPr>
              <a:t>t</a:t>
            </a:r>
            <a:r>
              <a:rPr sz="2800" spc="-165" dirty="0">
                <a:latin typeface="Consolas"/>
                <a:cs typeface="Consolas"/>
              </a:rPr>
              <a:t>(</a:t>
            </a:r>
            <a:r>
              <a:rPr sz="2800" spc="-155" dirty="0">
                <a:latin typeface="Consolas"/>
                <a:cs typeface="Consolas"/>
              </a:rPr>
              <a:t>"</a:t>
            </a:r>
            <a:r>
              <a:rPr sz="2800" spc="-165" dirty="0">
                <a:latin typeface="Consolas"/>
                <a:cs typeface="Consolas"/>
              </a:rPr>
              <a:t>P</a:t>
            </a:r>
            <a:r>
              <a:rPr sz="2800" spc="-155" dirty="0">
                <a:latin typeface="Consolas"/>
                <a:cs typeface="Consolas"/>
              </a:rPr>
              <a:t>ri</a:t>
            </a:r>
            <a:r>
              <a:rPr sz="2800" spc="-165" dirty="0">
                <a:latin typeface="Consolas"/>
                <a:cs typeface="Consolas"/>
              </a:rPr>
              <a:t>c</a:t>
            </a:r>
            <a:r>
              <a:rPr sz="2800" spc="-155" dirty="0">
                <a:latin typeface="Consolas"/>
                <a:cs typeface="Consolas"/>
              </a:rPr>
              <a:t>e"</a:t>
            </a:r>
            <a:r>
              <a:rPr sz="2800" spc="-5" dirty="0">
                <a:latin typeface="Consolas"/>
                <a:cs typeface="Consolas"/>
              </a:rPr>
              <a:t>,</a:t>
            </a:r>
            <a:r>
              <a:rPr sz="2800" spc="-310" dirty="0">
                <a:latin typeface="Consolas"/>
                <a:cs typeface="Consolas"/>
              </a:rPr>
              <a:t> </a:t>
            </a:r>
            <a:r>
              <a:rPr sz="2800" spc="-165" dirty="0">
                <a:latin typeface="Consolas"/>
                <a:cs typeface="Consolas"/>
              </a:rPr>
              <a:t>"</a:t>
            </a:r>
            <a:r>
              <a:rPr sz="2800" spc="-155" dirty="0">
                <a:latin typeface="Consolas"/>
                <a:cs typeface="Consolas"/>
              </a:rPr>
              <a:t>20</a:t>
            </a:r>
            <a:r>
              <a:rPr sz="2800" spc="-165" dirty="0">
                <a:latin typeface="Consolas"/>
                <a:cs typeface="Consolas"/>
              </a:rPr>
              <a:t>0</a:t>
            </a:r>
            <a:r>
              <a:rPr sz="2800" spc="-155" dirty="0">
                <a:latin typeface="Consolas"/>
                <a:cs typeface="Consolas"/>
              </a:rPr>
              <a:t>")</a:t>
            </a:r>
            <a:r>
              <a:rPr sz="2800" spc="-5" dirty="0"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  <a:p>
            <a:pPr marL="12700" marR="5715">
              <a:lnSpc>
                <a:spcPct val="100000"/>
              </a:lnSpc>
              <a:spcBef>
                <a:spcPts val="805"/>
              </a:spcBef>
            </a:pPr>
            <a:r>
              <a:rPr sz="2800" spc="-100" dirty="0">
                <a:latin typeface="Consolas"/>
                <a:cs typeface="Consolas"/>
              </a:rPr>
              <a:t>int</a:t>
            </a:r>
            <a:r>
              <a:rPr sz="2800" spc="-305" dirty="0">
                <a:latin typeface="Consolas"/>
                <a:cs typeface="Consolas"/>
              </a:rPr>
              <a:t> </a:t>
            </a:r>
            <a:r>
              <a:rPr sz="2800" spc="-140" dirty="0">
                <a:latin typeface="Consolas"/>
                <a:cs typeface="Consolas"/>
              </a:rPr>
              <a:t>recAffected</a:t>
            </a:r>
            <a:r>
              <a:rPr sz="2800" spc="-300" dirty="0"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=</a:t>
            </a:r>
            <a:r>
              <a:rPr sz="2800" spc="-290" dirty="0">
                <a:latin typeface="Consolas"/>
                <a:cs typeface="Consolas"/>
              </a:rPr>
              <a:t> </a:t>
            </a:r>
            <a:r>
              <a:rPr sz="2800" spc="-150" dirty="0">
                <a:latin typeface="Consolas"/>
                <a:cs typeface="Consolas"/>
              </a:rPr>
              <a:t>db.</a:t>
            </a:r>
            <a:r>
              <a:rPr sz="2800" spc="-150" dirty="0">
                <a:solidFill>
                  <a:srgbClr val="00AF50"/>
                </a:solidFill>
                <a:latin typeface="Consolas"/>
                <a:cs typeface="Consolas"/>
              </a:rPr>
              <a:t>update</a:t>
            </a:r>
            <a:r>
              <a:rPr sz="2800" spc="-150" dirty="0">
                <a:latin typeface="Consolas"/>
                <a:cs typeface="Consolas"/>
              </a:rPr>
              <a:t>("Book",</a:t>
            </a:r>
            <a:r>
              <a:rPr sz="2800" spc="-300" dirty="0">
                <a:latin typeface="Consolas"/>
                <a:cs typeface="Consolas"/>
              </a:rPr>
              <a:t> </a:t>
            </a:r>
            <a:r>
              <a:rPr sz="2800" spc="-140" dirty="0">
                <a:latin typeface="Consolas"/>
                <a:cs typeface="Consolas"/>
              </a:rPr>
              <a:t>updValues, </a:t>
            </a:r>
            <a:r>
              <a:rPr sz="2800" spc="-1525" dirty="0">
                <a:latin typeface="Consolas"/>
                <a:cs typeface="Consolas"/>
              </a:rPr>
              <a:t> </a:t>
            </a:r>
            <a:r>
              <a:rPr sz="2800" spc="-150" dirty="0">
                <a:latin typeface="Consolas"/>
                <a:cs typeface="Consolas"/>
              </a:rPr>
              <a:t>"B</a:t>
            </a:r>
            <a:r>
              <a:rPr sz="2800" spc="-165" dirty="0">
                <a:latin typeface="Consolas"/>
                <a:cs typeface="Consolas"/>
              </a:rPr>
              <a:t>o</a:t>
            </a:r>
            <a:r>
              <a:rPr sz="2800" spc="-150" dirty="0">
                <a:latin typeface="Consolas"/>
                <a:cs typeface="Consolas"/>
              </a:rPr>
              <a:t>ok</a:t>
            </a:r>
            <a:r>
              <a:rPr sz="2800" spc="-165" dirty="0">
                <a:latin typeface="Consolas"/>
                <a:cs typeface="Consolas"/>
              </a:rPr>
              <a:t>I</a:t>
            </a:r>
            <a:r>
              <a:rPr sz="2800" spc="-150" dirty="0">
                <a:latin typeface="Consolas"/>
                <a:cs typeface="Consolas"/>
              </a:rPr>
              <a:t>D</a:t>
            </a:r>
            <a:r>
              <a:rPr sz="2800" spc="-165" dirty="0">
                <a:latin typeface="Consolas"/>
                <a:cs typeface="Consolas"/>
              </a:rPr>
              <a:t>=</a:t>
            </a:r>
            <a:r>
              <a:rPr sz="2800" spc="-150" dirty="0">
                <a:latin typeface="Consolas"/>
                <a:cs typeface="Consolas"/>
              </a:rPr>
              <a:t>?"</a:t>
            </a:r>
            <a:r>
              <a:rPr sz="2800" spc="-5" dirty="0">
                <a:latin typeface="Consolas"/>
                <a:cs typeface="Consolas"/>
              </a:rPr>
              <a:t>,</a:t>
            </a:r>
            <a:r>
              <a:rPr sz="2800" spc="-310" dirty="0">
                <a:latin typeface="Consolas"/>
                <a:cs typeface="Consolas"/>
              </a:rPr>
              <a:t> </a:t>
            </a:r>
            <a:r>
              <a:rPr sz="2800" spc="-150" dirty="0">
                <a:latin typeface="Consolas"/>
                <a:cs typeface="Consolas"/>
              </a:rPr>
              <a:t>w</a:t>
            </a:r>
            <a:r>
              <a:rPr sz="2800" spc="-165" dirty="0">
                <a:latin typeface="Consolas"/>
                <a:cs typeface="Consolas"/>
              </a:rPr>
              <a:t>h</a:t>
            </a:r>
            <a:r>
              <a:rPr sz="2800" spc="-150" dirty="0">
                <a:latin typeface="Consolas"/>
                <a:cs typeface="Consolas"/>
              </a:rPr>
              <a:t>e</a:t>
            </a:r>
            <a:r>
              <a:rPr sz="2800" spc="-165" dirty="0">
                <a:latin typeface="Consolas"/>
                <a:cs typeface="Consolas"/>
              </a:rPr>
              <a:t>r</a:t>
            </a:r>
            <a:r>
              <a:rPr sz="2800" spc="-150" dirty="0">
                <a:latin typeface="Consolas"/>
                <a:cs typeface="Consolas"/>
              </a:rPr>
              <a:t>eA</a:t>
            </a:r>
            <a:r>
              <a:rPr sz="2800" spc="-165" dirty="0">
                <a:latin typeface="Consolas"/>
                <a:cs typeface="Consolas"/>
              </a:rPr>
              <a:t>r</a:t>
            </a:r>
            <a:r>
              <a:rPr sz="2800" spc="-150" dirty="0">
                <a:latin typeface="Consolas"/>
                <a:cs typeface="Consolas"/>
              </a:rPr>
              <a:t>gs</a:t>
            </a:r>
            <a:r>
              <a:rPr sz="2800" spc="-165" dirty="0">
                <a:latin typeface="Consolas"/>
                <a:cs typeface="Consolas"/>
              </a:rPr>
              <a:t>)</a:t>
            </a:r>
            <a:r>
              <a:rPr sz="2800" spc="-5" dirty="0"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55429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SQLiteDatabase</a:t>
            </a:r>
            <a:r>
              <a:rPr spc="-3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Xóa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8600" y="1408175"/>
            <a:ext cx="8686800" cy="1143000"/>
          </a:xfrm>
          <a:custGeom>
            <a:avLst/>
            <a:gdLst/>
            <a:ahLst/>
            <a:cxnLst/>
            <a:rect l="l" t="t" r="r" b="b"/>
            <a:pathLst>
              <a:path w="8686800" h="1143000">
                <a:moveTo>
                  <a:pt x="0" y="190500"/>
                </a:moveTo>
                <a:lnTo>
                  <a:pt x="5031" y="146837"/>
                </a:lnTo>
                <a:lnTo>
                  <a:pt x="19363" y="106746"/>
                </a:lnTo>
                <a:lnTo>
                  <a:pt x="41851" y="71374"/>
                </a:lnTo>
                <a:lnTo>
                  <a:pt x="71353" y="41867"/>
                </a:lnTo>
                <a:lnTo>
                  <a:pt x="106724" y="19372"/>
                </a:lnTo>
                <a:lnTo>
                  <a:pt x="146821" y="5034"/>
                </a:lnTo>
                <a:lnTo>
                  <a:pt x="190500" y="0"/>
                </a:lnTo>
                <a:lnTo>
                  <a:pt x="8496300" y="0"/>
                </a:lnTo>
                <a:lnTo>
                  <a:pt x="8539962" y="5034"/>
                </a:lnTo>
                <a:lnTo>
                  <a:pt x="8580053" y="19372"/>
                </a:lnTo>
                <a:lnTo>
                  <a:pt x="8615425" y="41867"/>
                </a:lnTo>
                <a:lnTo>
                  <a:pt x="8644932" y="71374"/>
                </a:lnTo>
                <a:lnTo>
                  <a:pt x="8667427" y="106746"/>
                </a:lnTo>
                <a:lnTo>
                  <a:pt x="8681765" y="146837"/>
                </a:lnTo>
                <a:lnTo>
                  <a:pt x="8686800" y="190500"/>
                </a:lnTo>
                <a:lnTo>
                  <a:pt x="8686800" y="952500"/>
                </a:lnTo>
                <a:lnTo>
                  <a:pt x="8681765" y="996162"/>
                </a:lnTo>
                <a:lnTo>
                  <a:pt x="8667427" y="1036253"/>
                </a:lnTo>
                <a:lnTo>
                  <a:pt x="8644932" y="1071625"/>
                </a:lnTo>
                <a:lnTo>
                  <a:pt x="8615425" y="1101132"/>
                </a:lnTo>
                <a:lnTo>
                  <a:pt x="8580053" y="1123627"/>
                </a:lnTo>
                <a:lnTo>
                  <a:pt x="8539962" y="1137965"/>
                </a:lnTo>
                <a:lnTo>
                  <a:pt x="8496300" y="1143000"/>
                </a:lnTo>
                <a:lnTo>
                  <a:pt x="190500" y="1143000"/>
                </a:lnTo>
                <a:lnTo>
                  <a:pt x="146821" y="1137965"/>
                </a:lnTo>
                <a:lnTo>
                  <a:pt x="106724" y="1123627"/>
                </a:lnTo>
                <a:lnTo>
                  <a:pt x="71353" y="1101132"/>
                </a:lnTo>
                <a:lnTo>
                  <a:pt x="41851" y="1071625"/>
                </a:lnTo>
                <a:lnTo>
                  <a:pt x="19363" y="1036253"/>
                </a:lnTo>
                <a:lnTo>
                  <a:pt x="5031" y="996162"/>
                </a:lnTo>
                <a:lnTo>
                  <a:pt x="0" y="952500"/>
                </a:lnTo>
                <a:lnTo>
                  <a:pt x="0" y="190500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1477136"/>
            <a:ext cx="7642225" cy="4783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945" marR="14414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nsolas"/>
                <a:cs typeface="Consolas"/>
              </a:rPr>
              <a:t>public</a:t>
            </a:r>
            <a:r>
              <a:rPr sz="2800" b="1" spc="5" dirty="0">
                <a:latin typeface="Consolas"/>
                <a:cs typeface="Consolas"/>
              </a:rPr>
              <a:t> </a:t>
            </a:r>
            <a:r>
              <a:rPr sz="2800" b="1" spc="-10" dirty="0">
                <a:latin typeface="Consolas"/>
                <a:cs typeface="Consolas"/>
              </a:rPr>
              <a:t>int</a:t>
            </a:r>
            <a:r>
              <a:rPr sz="2800" b="1" spc="-5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onsolas"/>
                <a:cs typeface="Consolas"/>
              </a:rPr>
              <a:t>delete</a:t>
            </a:r>
            <a:r>
              <a:rPr sz="2800" b="1" spc="-5" dirty="0">
                <a:latin typeface="Consolas"/>
                <a:cs typeface="Consolas"/>
              </a:rPr>
              <a:t>(String table,</a:t>
            </a:r>
            <a:r>
              <a:rPr sz="2800" b="1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String </a:t>
            </a:r>
            <a:r>
              <a:rPr sz="2800" b="1" spc="-1525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whereClause,</a:t>
            </a:r>
            <a:r>
              <a:rPr sz="2800" b="1" spc="-10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String[] whereArgs)</a:t>
            </a:r>
            <a:endParaRPr sz="2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0" dirty="0">
                <a:latin typeface="Calibri"/>
                <a:cs typeface="Calibri"/>
              </a:rPr>
              <a:t>table: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tên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bảng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muốn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xóa</a:t>
            </a:r>
            <a:endParaRPr sz="30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0" dirty="0">
                <a:latin typeface="Calibri"/>
                <a:cs typeface="Calibri"/>
              </a:rPr>
              <a:t>whereClause:</a:t>
            </a:r>
            <a:r>
              <a:rPr sz="3000" spc="-5" dirty="0">
                <a:latin typeface="Calibri"/>
                <a:cs typeface="Calibri"/>
              </a:rPr>
              <a:t> điều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kiện </a:t>
            </a:r>
            <a:r>
              <a:rPr sz="3000" spc="-35" dirty="0">
                <a:latin typeface="Calibri"/>
                <a:cs typeface="Calibri"/>
              </a:rPr>
              <a:t>xóa</a:t>
            </a:r>
            <a:endParaRPr sz="30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0" dirty="0">
                <a:latin typeface="Calibri"/>
                <a:cs typeface="Calibri"/>
              </a:rPr>
              <a:t>whereArgs: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mảng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giá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trị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ứng</a:t>
            </a:r>
            <a:r>
              <a:rPr sz="3000" spc="-10" dirty="0">
                <a:latin typeface="Calibri"/>
                <a:cs typeface="Calibri"/>
              </a:rPr>
              <a:t> với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whereClause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800" b="1" spc="-10" dirty="0">
                <a:latin typeface="Consolas"/>
                <a:cs typeface="Consolas"/>
              </a:rPr>
              <a:t>String</a:t>
            </a:r>
            <a:r>
              <a:rPr sz="2800" b="1" spc="-5" dirty="0">
                <a:latin typeface="Consolas"/>
                <a:cs typeface="Consolas"/>
              </a:rPr>
              <a:t> []</a:t>
            </a:r>
            <a:r>
              <a:rPr sz="2800" b="1" spc="-15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whereArgs</a:t>
            </a:r>
            <a:r>
              <a:rPr sz="2800" b="1" spc="-20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=</a:t>
            </a:r>
            <a:r>
              <a:rPr sz="2800" b="1" spc="-10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{"2"};</a:t>
            </a:r>
            <a:endParaRPr sz="2800">
              <a:latin typeface="Consolas"/>
              <a:cs typeface="Consolas"/>
            </a:endParaRPr>
          </a:p>
          <a:p>
            <a:pPr marL="12700" marR="786130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latin typeface="Consolas"/>
                <a:cs typeface="Consolas"/>
              </a:rPr>
              <a:t>int recAffected = db.delete("</a:t>
            </a:r>
            <a:r>
              <a:rPr sz="2800" b="1" spc="-5" dirty="0">
                <a:solidFill>
                  <a:srgbClr val="00AF50"/>
                </a:solidFill>
                <a:latin typeface="Consolas"/>
                <a:cs typeface="Consolas"/>
              </a:rPr>
              <a:t>Book</a:t>
            </a:r>
            <a:r>
              <a:rPr sz="2800" b="1" spc="-5" dirty="0">
                <a:latin typeface="Consolas"/>
                <a:cs typeface="Consolas"/>
              </a:rPr>
              <a:t>", </a:t>
            </a:r>
            <a:r>
              <a:rPr sz="2800" b="1" spc="-1525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"</a:t>
            </a:r>
            <a:r>
              <a:rPr sz="2800" b="1" spc="-5" dirty="0">
                <a:solidFill>
                  <a:srgbClr val="00AF50"/>
                </a:solidFill>
                <a:latin typeface="Consolas"/>
                <a:cs typeface="Consolas"/>
              </a:rPr>
              <a:t>BookID=?</a:t>
            </a:r>
            <a:r>
              <a:rPr sz="2800" b="1" spc="-5" dirty="0">
                <a:latin typeface="Consolas"/>
                <a:cs typeface="Consolas"/>
              </a:rPr>
              <a:t>",</a:t>
            </a:r>
            <a:r>
              <a:rPr sz="2800" b="1" spc="-15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whereArgs);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latin typeface="Consolas"/>
                <a:cs typeface="Consolas"/>
              </a:rPr>
              <a:t>//</a:t>
            </a:r>
            <a:r>
              <a:rPr sz="2800" b="1" spc="-15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EC7C30"/>
                </a:solidFill>
                <a:latin typeface="Consolas"/>
                <a:cs typeface="Consolas"/>
              </a:rPr>
              <a:t>db.delete("Book",</a:t>
            </a:r>
            <a:r>
              <a:rPr sz="2800" b="1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EC7C30"/>
                </a:solidFill>
                <a:latin typeface="Consolas"/>
                <a:cs typeface="Consolas"/>
              </a:rPr>
              <a:t>"BookID=2",</a:t>
            </a:r>
            <a:r>
              <a:rPr sz="2800" b="1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EC7C30"/>
                </a:solidFill>
                <a:latin typeface="Consolas"/>
                <a:cs typeface="Consolas"/>
              </a:rPr>
              <a:t>null);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7608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SQLiteDatabase</a:t>
            </a:r>
            <a:r>
              <a:rPr spc="-2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SELECT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8600" y="1539239"/>
            <a:ext cx="8686800" cy="1127760"/>
          </a:xfrm>
          <a:custGeom>
            <a:avLst/>
            <a:gdLst/>
            <a:ahLst/>
            <a:cxnLst/>
            <a:rect l="l" t="t" r="r" b="b"/>
            <a:pathLst>
              <a:path w="8686800" h="1127760">
                <a:moveTo>
                  <a:pt x="0" y="187960"/>
                </a:moveTo>
                <a:lnTo>
                  <a:pt x="6714" y="138009"/>
                </a:lnTo>
                <a:lnTo>
                  <a:pt x="25661" y="93114"/>
                </a:lnTo>
                <a:lnTo>
                  <a:pt x="55052" y="55070"/>
                </a:lnTo>
                <a:lnTo>
                  <a:pt x="93095" y="25672"/>
                </a:lnTo>
                <a:lnTo>
                  <a:pt x="137999" y="6717"/>
                </a:lnTo>
                <a:lnTo>
                  <a:pt x="187972" y="0"/>
                </a:lnTo>
                <a:lnTo>
                  <a:pt x="8498840" y="0"/>
                </a:lnTo>
                <a:lnTo>
                  <a:pt x="8548790" y="6717"/>
                </a:lnTo>
                <a:lnTo>
                  <a:pt x="8593685" y="25672"/>
                </a:lnTo>
                <a:lnTo>
                  <a:pt x="8631729" y="55070"/>
                </a:lnTo>
                <a:lnTo>
                  <a:pt x="8661127" y="93114"/>
                </a:lnTo>
                <a:lnTo>
                  <a:pt x="8680082" y="138009"/>
                </a:lnTo>
                <a:lnTo>
                  <a:pt x="8686800" y="187960"/>
                </a:lnTo>
                <a:lnTo>
                  <a:pt x="8686800" y="939800"/>
                </a:lnTo>
                <a:lnTo>
                  <a:pt x="8680082" y="989750"/>
                </a:lnTo>
                <a:lnTo>
                  <a:pt x="8661127" y="1034645"/>
                </a:lnTo>
                <a:lnTo>
                  <a:pt x="8631729" y="1072689"/>
                </a:lnTo>
                <a:lnTo>
                  <a:pt x="8593685" y="1102087"/>
                </a:lnTo>
                <a:lnTo>
                  <a:pt x="8548790" y="1121042"/>
                </a:lnTo>
                <a:lnTo>
                  <a:pt x="8498840" y="1127760"/>
                </a:lnTo>
                <a:lnTo>
                  <a:pt x="187972" y="1127760"/>
                </a:lnTo>
                <a:lnTo>
                  <a:pt x="137999" y="1121042"/>
                </a:lnTo>
                <a:lnTo>
                  <a:pt x="93095" y="1102087"/>
                </a:lnTo>
                <a:lnTo>
                  <a:pt x="55052" y="1072689"/>
                </a:lnTo>
                <a:lnTo>
                  <a:pt x="25661" y="1034645"/>
                </a:lnTo>
                <a:lnTo>
                  <a:pt x="6714" y="989750"/>
                </a:lnTo>
                <a:lnTo>
                  <a:pt x="0" y="939800"/>
                </a:lnTo>
                <a:lnTo>
                  <a:pt x="0" y="187960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1608581"/>
            <a:ext cx="8244840" cy="3598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marR="1529080">
              <a:lnSpc>
                <a:spcPct val="100000"/>
              </a:lnSpc>
              <a:spcBef>
                <a:spcPts val="95"/>
              </a:spcBef>
              <a:tabLst>
                <a:tab pos="1824989" algn="l"/>
              </a:tabLst>
            </a:pPr>
            <a:r>
              <a:rPr sz="2800" b="1" spc="-10" dirty="0">
                <a:latin typeface="Consolas"/>
                <a:cs typeface="Consolas"/>
              </a:rPr>
              <a:t>public </a:t>
            </a:r>
            <a:r>
              <a:rPr sz="2800" b="1" spc="-5" dirty="0">
                <a:latin typeface="Consolas"/>
                <a:cs typeface="Consolas"/>
              </a:rPr>
              <a:t>Cursor </a:t>
            </a:r>
            <a:r>
              <a:rPr sz="2800" b="1" spc="-5" dirty="0">
                <a:solidFill>
                  <a:srgbClr val="00AF50"/>
                </a:solidFill>
                <a:latin typeface="Consolas"/>
                <a:cs typeface="Consolas"/>
              </a:rPr>
              <a:t>rawQuery</a:t>
            </a:r>
            <a:r>
              <a:rPr sz="2800" b="1" spc="-5" dirty="0">
                <a:latin typeface="Consolas"/>
                <a:cs typeface="Consolas"/>
              </a:rPr>
              <a:t>(String </a:t>
            </a:r>
            <a:r>
              <a:rPr sz="2800" b="1" spc="-10" dirty="0">
                <a:latin typeface="Consolas"/>
                <a:cs typeface="Consolas"/>
              </a:rPr>
              <a:t>sql, </a:t>
            </a:r>
            <a:r>
              <a:rPr sz="2800" b="1" spc="-1525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String[]	selectionArgs)</a:t>
            </a:r>
            <a:endParaRPr sz="2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sql: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câu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lệnh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truy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vấn</a:t>
            </a:r>
            <a:endParaRPr sz="3000">
              <a:latin typeface="Calibri"/>
              <a:cs typeface="Calibri"/>
            </a:endParaRPr>
          </a:p>
          <a:p>
            <a:pPr marL="286385" marR="389255" indent="-274320">
              <a:lnSpc>
                <a:spcPts val="3240"/>
              </a:lnSpc>
              <a:spcBef>
                <a:spcPts val="85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0" dirty="0">
                <a:latin typeface="Calibri"/>
                <a:cs typeface="Calibri"/>
              </a:rPr>
              <a:t>selectionArgs: </a:t>
            </a:r>
            <a:r>
              <a:rPr sz="3000" dirty="0">
                <a:latin typeface="Calibri"/>
                <a:cs typeface="Calibri"/>
              </a:rPr>
              <a:t>mảng giá trị </a:t>
            </a:r>
            <a:r>
              <a:rPr sz="3000" spc="-10" dirty="0">
                <a:latin typeface="Calibri"/>
                <a:cs typeface="Calibri"/>
              </a:rPr>
              <a:t>các </a:t>
            </a:r>
            <a:r>
              <a:rPr sz="3000" dirty="0">
                <a:latin typeface="Calibri"/>
                <a:cs typeface="Calibri"/>
              </a:rPr>
              <a:t>tham </a:t>
            </a:r>
            <a:r>
              <a:rPr sz="3000" spc="-5" dirty="0">
                <a:latin typeface="Calibri"/>
                <a:cs typeface="Calibri"/>
              </a:rPr>
              <a:t>số </a:t>
            </a:r>
            <a:r>
              <a:rPr sz="3000" spc="-15" dirty="0">
                <a:latin typeface="Calibri"/>
                <a:cs typeface="Calibri"/>
              </a:rPr>
              <a:t>trong </a:t>
            </a:r>
            <a:r>
              <a:rPr sz="3000" spc="-10" dirty="0">
                <a:latin typeface="Calibri"/>
                <a:cs typeface="Calibri"/>
              </a:rPr>
              <a:t>câu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lệnh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sql (nếu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có)</a:t>
            </a:r>
            <a:endParaRPr sz="3000">
              <a:latin typeface="Calibri"/>
              <a:cs typeface="Calibri"/>
            </a:endParaRPr>
          </a:p>
          <a:p>
            <a:pPr marL="286385" marR="5080" indent="-274320">
              <a:lnSpc>
                <a:spcPts val="324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Calibri"/>
                <a:cs typeface="Calibri"/>
              </a:rPr>
              <a:t>Giá trị </a:t>
            </a:r>
            <a:r>
              <a:rPr sz="3000" spc="-25" dirty="0">
                <a:latin typeface="Calibri"/>
                <a:cs typeface="Calibri"/>
              </a:rPr>
              <a:t>trả </a:t>
            </a:r>
            <a:r>
              <a:rPr sz="3000" spc="-10" dirty="0">
                <a:latin typeface="Calibri"/>
                <a:cs typeface="Calibri"/>
              </a:rPr>
              <a:t>về: con </a:t>
            </a:r>
            <a:r>
              <a:rPr sz="3000" spc="-20" dirty="0">
                <a:latin typeface="Calibri"/>
                <a:cs typeface="Calibri"/>
              </a:rPr>
              <a:t>trỏ </a:t>
            </a:r>
            <a:r>
              <a:rPr sz="3000" dirty="0">
                <a:latin typeface="Calibri"/>
                <a:cs typeface="Calibri"/>
              </a:rPr>
              <a:t>đặc </a:t>
            </a:r>
            <a:r>
              <a:rPr sz="3000" spc="-10" dirty="0">
                <a:latin typeface="Calibri"/>
                <a:cs typeface="Calibri"/>
              </a:rPr>
              <a:t>biệt </a:t>
            </a:r>
            <a:r>
              <a:rPr sz="3000" spc="-5" dirty="0">
                <a:latin typeface="Calibri"/>
                <a:cs typeface="Calibri"/>
              </a:rPr>
              <a:t>hỗ </a:t>
            </a:r>
            <a:r>
              <a:rPr sz="3000" spc="-15" dirty="0">
                <a:latin typeface="Calibri"/>
                <a:cs typeface="Calibri"/>
              </a:rPr>
              <a:t>trợ </a:t>
            </a:r>
            <a:r>
              <a:rPr sz="3000" spc="-5" dirty="0">
                <a:latin typeface="Calibri"/>
                <a:cs typeface="Calibri"/>
              </a:rPr>
              <a:t>việc </a:t>
            </a:r>
            <a:r>
              <a:rPr sz="3000" spc="-25" dirty="0">
                <a:latin typeface="Calibri"/>
                <a:cs typeface="Calibri"/>
              </a:rPr>
              <a:t>lấy </a:t>
            </a:r>
            <a:r>
              <a:rPr sz="3000" spc="-5" dirty="0">
                <a:latin typeface="Calibri"/>
                <a:cs typeface="Calibri"/>
              </a:rPr>
              <a:t>dữ </a:t>
            </a:r>
            <a:r>
              <a:rPr sz="3000" spc="-10" dirty="0">
                <a:latin typeface="Calibri"/>
                <a:cs typeface="Calibri"/>
              </a:rPr>
              <a:t>liệu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và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duyệt</a:t>
            </a:r>
            <a:r>
              <a:rPr sz="3000" dirty="0">
                <a:latin typeface="Calibri"/>
                <a:cs typeface="Calibri"/>
              </a:rPr>
              <a:t> mảng</a:t>
            </a:r>
            <a:r>
              <a:rPr sz="3000" spc="-10" dirty="0">
                <a:latin typeface="Calibri"/>
                <a:cs typeface="Calibri"/>
              </a:rPr>
              <a:t> các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giá trị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trả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về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7608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SQLiteDatabase</a:t>
            </a:r>
            <a:r>
              <a:rPr spc="-2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SELECT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pc="-155" dirty="0"/>
              <a:t>/</a:t>
            </a:r>
            <a:r>
              <a:rPr spc="-5" dirty="0"/>
              <a:t>/</a:t>
            </a:r>
            <a:r>
              <a:rPr spc="-310" dirty="0"/>
              <a:t> </a:t>
            </a:r>
            <a:r>
              <a:rPr spc="-155" dirty="0"/>
              <a:t>dạ</a:t>
            </a:r>
            <a:r>
              <a:rPr spc="-165" dirty="0"/>
              <a:t>n</a:t>
            </a:r>
            <a:r>
              <a:rPr spc="-5" dirty="0"/>
              <a:t>g</a:t>
            </a:r>
            <a:r>
              <a:rPr spc="-310" dirty="0"/>
              <a:t> </a:t>
            </a:r>
            <a:r>
              <a:rPr spc="-155" dirty="0"/>
              <a:t>đơ</a:t>
            </a:r>
            <a:r>
              <a:rPr spc="-5" dirty="0"/>
              <a:t>n</a:t>
            </a:r>
            <a:r>
              <a:rPr spc="-310" dirty="0"/>
              <a:t> </a:t>
            </a:r>
            <a:r>
              <a:rPr spc="-155" dirty="0"/>
              <a:t>g</a:t>
            </a:r>
            <a:r>
              <a:rPr spc="-165" dirty="0"/>
              <a:t>i</a:t>
            </a:r>
            <a:r>
              <a:rPr spc="-155" dirty="0"/>
              <a:t>ả</a:t>
            </a:r>
            <a:r>
              <a:rPr spc="-5" dirty="0"/>
              <a:t>n</a:t>
            </a:r>
          </a:p>
          <a:p>
            <a:pPr marL="12700" marR="360045">
              <a:lnSpc>
                <a:spcPct val="100000"/>
              </a:lnSpc>
              <a:spcBef>
                <a:spcPts val="805"/>
              </a:spcBef>
            </a:pPr>
            <a:r>
              <a:rPr spc="-150" dirty="0">
                <a:solidFill>
                  <a:srgbClr val="000000"/>
                </a:solidFill>
              </a:rPr>
              <a:t>Cu</a:t>
            </a:r>
            <a:r>
              <a:rPr spc="-165" dirty="0">
                <a:solidFill>
                  <a:srgbClr val="000000"/>
                </a:solidFill>
              </a:rPr>
              <a:t>r</a:t>
            </a:r>
            <a:r>
              <a:rPr spc="-150" dirty="0">
                <a:solidFill>
                  <a:srgbClr val="000000"/>
                </a:solidFill>
              </a:rPr>
              <a:t>so</a:t>
            </a:r>
            <a:r>
              <a:rPr spc="-5" dirty="0">
                <a:solidFill>
                  <a:srgbClr val="000000"/>
                </a:solidFill>
              </a:rPr>
              <a:t>r</a:t>
            </a:r>
            <a:r>
              <a:rPr spc="-3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</a:t>
            </a:r>
            <a:r>
              <a:rPr spc="-30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=</a:t>
            </a:r>
            <a:r>
              <a:rPr spc="-305" dirty="0">
                <a:solidFill>
                  <a:srgbClr val="000000"/>
                </a:solidFill>
              </a:rPr>
              <a:t> </a:t>
            </a:r>
            <a:r>
              <a:rPr spc="-150" dirty="0">
                <a:solidFill>
                  <a:srgbClr val="000000"/>
                </a:solidFill>
              </a:rPr>
              <a:t>db</a:t>
            </a:r>
            <a:r>
              <a:rPr spc="-170" dirty="0">
                <a:solidFill>
                  <a:srgbClr val="000000"/>
                </a:solidFill>
              </a:rPr>
              <a:t>.</a:t>
            </a:r>
            <a:r>
              <a:rPr spc="-150" dirty="0">
                <a:solidFill>
                  <a:srgbClr val="00AF50"/>
                </a:solidFill>
              </a:rPr>
              <a:t>r</a:t>
            </a:r>
            <a:r>
              <a:rPr spc="-165" dirty="0">
                <a:solidFill>
                  <a:srgbClr val="00AF50"/>
                </a:solidFill>
              </a:rPr>
              <a:t>a</a:t>
            </a:r>
            <a:r>
              <a:rPr spc="-150" dirty="0">
                <a:solidFill>
                  <a:srgbClr val="00AF50"/>
                </a:solidFill>
              </a:rPr>
              <a:t>wQ</a:t>
            </a:r>
            <a:r>
              <a:rPr spc="-165" dirty="0">
                <a:solidFill>
                  <a:srgbClr val="00AF50"/>
                </a:solidFill>
              </a:rPr>
              <a:t>u</a:t>
            </a:r>
            <a:r>
              <a:rPr spc="-150" dirty="0">
                <a:solidFill>
                  <a:srgbClr val="00AF50"/>
                </a:solidFill>
              </a:rPr>
              <a:t>er</a:t>
            </a:r>
            <a:r>
              <a:rPr spc="-165" dirty="0">
                <a:solidFill>
                  <a:srgbClr val="00AF50"/>
                </a:solidFill>
              </a:rPr>
              <a:t>y</a:t>
            </a:r>
            <a:r>
              <a:rPr spc="-150" dirty="0">
                <a:solidFill>
                  <a:srgbClr val="000000"/>
                </a:solidFill>
              </a:rPr>
              <a:t>(</a:t>
            </a:r>
            <a:r>
              <a:rPr spc="-165" dirty="0">
                <a:solidFill>
                  <a:srgbClr val="000000"/>
                </a:solidFill>
              </a:rPr>
              <a:t>"</a:t>
            </a:r>
            <a:r>
              <a:rPr spc="-150" dirty="0">
                <a:solidFill>
                  <a:srgbClr val="000000"/>
                </a:solidFill>
              </a:rPr>
              <a:t>SE</a:t>
            </a:r>
            <a:r>
              <a:rPr spc="-165" dirty="0">
                <a:solidFill>
                  <a:srgbClr val="000000"/>
                </a:solidFill>
              </a:rPr>
              <a:t>L</a:t>
            </a:r>
            <a:r>
              <a:rPr spc="-150" dirty="0">
                <a:solidFill>
                  <a:srgbClr val="000000"/>
                </a:solidFill>
              </a:rPr>
              <a:t>EC</a:t>
            </a:r>
            <a:r>
              <a:rPr spc="-5" dirty="0">
                <a:solidFill>
                  <a:srgbClr val="000000"/>
                </a:solidFill>
              </a:rPr>
              <a:t>T</a:t>
            </a:r>
            <a:r>
              <a:rPr spc="-30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*</a:t>
            </a:r>
            <a:r>
              <a:rPr spc="-305" dirty="0">
                <a:solidFill>
                  <a:srgbClr val="000000"/>
                </a:solidFill>
              </a:rPr>
              <a:t> </a:t>
            </a:r>
            <a:r>
              <a:rPr spc="-150" dirty="0">
                <a:solidFill>
                  <a:srgbClr val="000000"/>
                </a:solidFill>
              </a:rPr>
              <a:t>F</a:t>
            </a:r>
            <a:r>
              <a:rPr spc="-165" dirty="0">
                <a:solidFill>
                  <a:srgbClr val="000000"/>
                </a:solidFill>
              </a:rPr>
              <a:t>R</a:t>
            </a:r>
            <a:r>
              <a:rPr spc="-150" dirty="0">
                <a:solidFill>
                  <a:srgbClr val="000000"/>
                </a:solidFill>
              </a:rPr>
              <a:t>O</a:t>
            </a:r>
            <a:r>
              <a:rPr spc="-5" dirty="0">
                <a:solidFill>
                  <a:srgbClr val="000000"/>
                </a:solidFill>
              </a:rPr>
              <a:t>M</a:t>
            </a:r>
            <a:r>
              <a:rPr spc="-305" dirty="0">
                <a:solidFill>
                  <a:srgbClr val="000000"/>
                </a:solidFill>
              </a:rPr>
              <a:t> </a:t>
            </a:r>
            <a:r>
              <a:rPr spc="-150" dirty="0">
                <a:solidFill>
                  <a:srgbClr val="000000"/>
                </a:solidFill>
              </a:rPr>
              <a:t>B</a:t>
            </a:r>
            <a:r>
              <a:rPr spc="-165" dirty="0">
                <a:solidFill>
                  <a:srgbClr val="000000"/>
                </a:solidFill>
              </a:rPr>
              <a:t>o</a:t>
            </a:r>
            <a:r>
              <a:rPr spc="-150" dirty="0">
                <a:solidFill>
                  <a:srgbClr val="000000"/>
                </a:solidFill>
              </a:rPr>
              <a:t>ok</a:t>
            </a:r>
            <a:r>
              <a:rPr spc="-165" dirty="0">
                <a:solidFill>
                  <a:srgbClr val="000000"/>
                </a:solidFill>
              </a:rPr>
              <a:t>"</a:t>
            </a:r>
            <a:r>
              <a:rPr spc="-5" dirty="0">
                <a:solidFill>
                  <a:srgbClr val="000000"/>
                </a:solidFill>
              </a:rPr>
              <a:t>,  </a:t>
            </a:r>
            <a:r>
              <a:rPr spc="-130" dirty="0">
                <a:solidFill>
                  <a:srgbClr val="000000"/>
                </a:solidFill>
              </a:rPr>
              <a:t>null);</a:t>
            </a: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pc="-155" dirty="0"/>
              <a:t>/</a:t>
            </a:r>
            <a:r>
              <a:rPr spc="-5" dirty="0"/>
              <a:t>/</a:t>
            </a:r>
            <a:r>
              <a:rPr spc="-310" dirty="0"/>
              <a:t> </a:t>
            </a:r>
            <a:r>
              <a:rPr spc="-155" dirty="0"/>
              <a:t>dạ</a:t>
            </a:r>
            <a:r>
              <a:rPr spc="-165" dirty="0"/>
              <a:t>n</a:t>
            </a:r>
            <a:r>
              <a:rPr spc="-5" dirty="0"/>
              <a:t>g</a:t>
            </a:r>
            <a:r>
              <a:rPr spc="-300" dirty="0"/>
              <a:t> </a:t>
            </a:r>
            <a:r>
              <a:rPr spc="-155" dirty="0"/>
              <a:t>c</a:t>
            </a:r>
            <a:r>
              <a:rPr spc="-5" dirty="0"/>
              <a:t>ó</a:t>
            </a:r>
            <a:r>
              <a:rPr spc="-310" dirty="0"/>
              <a:t> </a:t>
            </a:r>
            <a:r>
              <a:rPr spc="-155" dirty="0"/>
              <a:t>th</a:t>
            </a:r>
            <a:r>
              <a:rPr spc="-165" dirty="0"/>
              <a:t>a</a:t>
            </a:r>
            <a:r>
              <a:rPr spc="-5" dirty="0"/>
              <a:t>m</a:t>
            </a:r>
            <a:r>
              <a:rPr spc="-310" dirty="0"/>
              <a:t> </a:t>
            </a:r>
            <a:r>
              <a:rPr spc="-155" dirty="0"/>
              <a:t>s</a:t>
            </a:r>
            <a:r>
              <a:rPr spc="-5" dirty="0"/>
              <a:t>ố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pc="-150" dirty="0">
                <a:solidFill>
                  <a:srgbClr val="000000"/>
                </a:solidFill>
              </a:rPr>
              <a:t>St</a:t>
            </a:r>
            <a:r>
              <a:rPr spc="-165" dirty="0">
                <a:solidFill>
                  <a:srgbClr val="000000"/>
                </a:solidFill>
              </a:rPr>
              <a:t>r</a:t>
            </a:r>
            <a:r>
              <a:rPr spc="-150" dirty="0">
                <a:solidFill>
                  <a:srgbClr val="000000"/>
                </a:solidFill>
              </a:rPr>
              <a:t>in</a:t>
            </a:r>
            <a:r>
              <a:rPr spc="-5" dirty="0">
                <a:solidFill>
                  <a:srgbClr val="000000"/>
                </a:solidFill>
              </a:rPr>
              <a:t>g</a:t>
            </a:r>
            <a:r>
              <a:rPr spc="-305" dirty="0">
                <a:solidFill>
                  <a:srgbClr val="000000"/>
                </a:solidFill>
              </a:rPr>
              <a:t> </a:t>
            </a:r>
            <a:r>
              <a:rPr spc="-165" dirty="0">
                <a:solidFill>
                  <a:srgbClr val="000000"/>
                </a:solidFill>
              </a:rPr>
              <a:t>m</a:t>
            </a:r>
            <a:r>
              <a:rPr spc="-150" dirty="0">
                <a:solidFill>
                  <a:srgbClr val="000000"/>
                </a:solidFill>
              </a:rPr>
              <a:t>yS</a:t>
            </a:r>
            <a:r>
              <a:rPr spc="-165" dirty="0">
                <a:solidFill>
                  <a:srgbClr val="000000"/>
                </a:solidFill>
              </a:rPr>
              <a:t>Q</a:t>
            </a:r>
            <a:r>
              <a:rPr spc="-5" dirty="0">
                <a:solidFill>
                  <a:srgbClr val="000000"/>
                </a:solidFill>
              </a:rPr>
              <a:t>L</a:t>
            </a:r>
            <a:r>
              <a:rPr spc="-29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=</a:t>
            </a:r>
            <a:r>
              <a:rPr spc="-305" dirty="0">
                <a:solidFill>
                  <a:srgbClr val="000000"/>
                </a:solidFill>
              </a:rPr>
              <a:t> </a:t>
            </a:r>
            <a:r>
              <a:rPr spc="-165" dirty="0">
                <a:solidFill>
                  <a:srgbClr val="000000"/>
                </a:solidFill>
              </a:rPr>
              <a:t>"</a:t>
            </a:r>
            <a:r>
              <a:rPr spc="-150" dirty="0">
                <a:solidFill>
                  <a:srgbClr val="000000"/>
                </a:solidFill>
              </a:rPr>
              <a:t>se</a:t>
            </a:r>
            <a:r>
              <a:rPr spc="-165" dirty="0">
                <a:solidFill>
                  <a:srgbClr val="000000"/>
                </a:solidFill>
              </a:rPr>
              <a:t>l</a:t>
            </a:r>
            <a:r>
              <a:rPr spc="-150" dirty="0">
                <a:solidFill>
                  <a:srgbClr val="000000"/>
                </a:solidFill>
              </a:rPr>
              <a:t>ec</a:t>
            </a:r>
            <a:r>
              <a:rPr spc="-5" dirty="0">
                <a:solidFill>
                  <a:srgbClr val="000000"/>
                </a:solidFill>
              </a:rPr>
              <a:t>t</a:t>
            </a:r>
            <a:r>
              <a:rPr spc="-305" dirty="0">
                <a:solidFill>
                  <a:srgbClr val="000000"/>
                </a:solidFill>
              </a:rPr>
              <a:t> </a:t>
            </a:r>
            <a:r>
              <a:rPr spc="-165" dirty="0">
                <a:solidFill>
                  <a:srgbClr val="000000"/>
                </a:solidFill>
              </a:rPr>
              <a:t>c</a:t>
            </a:r>
            <a:r>
              <a:rPr spc="-150" dirty="0">
                <a:solidFill>
                  <a:srgbClr val="000000"/>
                </a:solidFill>
              </a:rPr>
              <a:t>ou</a:t>
            </a:r>
            <a:r>
              <a:rPr spc="-165" dirty="0">
                <a:solidFill>
                  <a:srgbClr val="000000"/>
                </a:solidFill>
              </a:rPr>
              <a:t>n</a:t>
            </a:r>
            <a:r>
              <a:rPr spc="-150" dirty="0">
                <a:solidFill>
                  <a:srgbClr val="000000"/>
                </a:solidFill>
              </a:rPr>
              <a:t>t(</a:t>
            </a:r>
            <a:r>
              <a:rPr spc="-165" dirty="0">
                <a:solidFill>
                  <a:srgbClr val="000000"/>
                </a:solidFill>
              </a:rPr>
              <a:t>*</a:t>
            </a:r>
            <a:r>
              <a:rPr spc="-5" dirty="0">
                <a:solidFill>
                  <a:srgbClr val="000000"/>
                </a:solidFill>
              </a:rPr>
              <a:t>)</a:t>
            </a:r>
            <a:r>
              <a:rPr spc="-305" dirty="0">
                <a:solidFill>
                  <a:srgbClr val="000000"/>
                </a:solidFill>
              </a:rPr>
              <a:t> </a:t>
            </a:r>
            <a:r>
              <a:rPr spc="-150" dirty="0">
                <a:solidFill>
                  <a:srgbClr val="000000"/>
                </a:solidFill>
              </a:rPr>
              <a:t>a</a:t>
            </a:r>
            <a:r>
              <a:rPr spc="-5" dirty="0">
                <a:solidFill>
                  <a:srgbClr val="000000"/>
                </a:solidFill>
              </a:rPr>
              <a:t>s</a:t>
            </a:r>
            <a:r>
              <a:rPr spc="-305" dirty="0">
                <a:solidFill>
                  <a:srgbClr val="000000"/>
                </a:solidFill>
              </a:rPr>
              <a:t> </a:t>
            </a:r>
            <a:r>
              <a:rPr spc="-150" dirty="0">
                <a:solidFill>
                  <a:srgbClr val="000000"/>
                </a:solidFill>
              </a:rPr>
              <a:t>To</a:t>
            </a:r>
            <a:r>
              <a:rPr spc="-165" dirty="0">
                <a:solidFill>
                  <a:srgbClr val="000000"/>
                </a:solidFill>
              </a:rPr>
              <a:t>t</a:t>
            </a:r>
            <a:r>
              <a:rPr spc="-150" dirty="0">
                <a:solidFill>
                  <a:srgbClr val="000000"/>
                </a:solidFill>
              </a:rPr>
              <a:t>a</a:t>
            </a:r>
            <a:r>
              <a:rPr spc="-5" dirty="0">
                <a:solidFill>
                  <a:srgbClr val="000000"/>
                </a:solidFill>
              </a:rPr>
              <a:t>l</a:t>
            </a:r>
            <a:r>
              <a:rPr spc="-30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"</a:t>
            </a:r>
            <a:r>
              <a:rPr spc="-30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+</a:t>
            </a:r>
            <a:r>
              <a:rPr spc="-29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"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42528" y="2752217"/>
            <a:ext cx="8601471" cy="17972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400" spc="-150" dirty="0">
                <a:latin typeface="Consolas"/>
                <a:cs typeface="Consolas"/>
              </a:rPr>
              <a:t>fr</a:t>
            </a:r>
            <a:r>
              <a:rPr sz="2400" spc="-165" dirty="0">
                <a:latin typeface="Consolas"/>
                <a:cs typeface="Consolas"/>
              </a:rPr>
              <a:t>o</a:t>
            </a:r>
            <a:r>
              <a:rPr sz="2400" spc="-5" dirty="0">
                <a:latin typeface="Consolas"/>
                <a:cs typeface="Consolas"/>
              </a:rPr>
              <a:t>m</a:t>
            </a:r>
            <a:r>
              <a:rPr sz="2400" spc="-295" dirty="0">
                <a:latin typeface="Consolas"/>
                <a:cs typeface="Consolas"/>
              </a:rPr>
              <a:t> </a:t>
            </a:r>
            <a:r>
              <a:rPr sz="2400" spc="-165" dirty="0">
                <a:latin typeface="Consolas"/>
                <a:cs typeface="Consolas"/>
              </a:rPr>
              <a:t>t</a:t>
            </a:r>
            <a:r>
              <a:rPr sz="2400" spc="-150" dirty="0">
                <a:latin typeface="Consolas"/>
                <a:cs typeface="Consolas"/>
              </a:rPr>
              <a:t>b</a:t>
            </a:r>
            <a:r>
              <a:rPr sz="2400" spc="-165" dirty="0">
                <a:latin typeface="Consolas"/>
                <a:cs typeface="Consolas"/>
              </a:rPr>
              <a:t>l</a:t>
            </a:r>
            <a:r>
              <a:rPr sz="2400" spc="-150" dirty="0">
                <a:latin typeface="Consolas"/>
                <a:cs typeface="Consolas"/>
              </a:rPr>
              <a:t>Am</a:t>
            </a:r>
            <a:r>
              <a:rPr sz="2400" spc="-165" dirty="0">
                <a:latin typeface="Consolas"/>
                <a:cs typeface="Consolas"/>
              </a:rPr>
              <a:t>i</a:t>
            </a:r>
            <a:r>
              <a:rPr sz="2400" spc="-150" dirty="0">
                <a:latin typeface="Consolas"/>
                <a:cs typeface="Consolas"/>
              </a:rPr>
              <a:t>g</a:t>
            </a:r>
            <a:r>
              <a:rPr sz="2400" spc="-5" dirty="0">
                <a:latin typeface="Consolas"/>
                <a:cs typeface="Consolas"/>
              </a:rPr>
              <a:t>o</a:t>
            </a:r>
            <a:r>
              <a:rPr sz="2400" spc="-30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"</a:t>
            </a:r>
            <a:r>
              <a:rPr sz="2400" spc="-30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+</a:t>
            </a:r>
            <a:r>
              <a:rPr sz="2400" spc="-29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"</a:t>
            </a:r>
            <a:r>
              <a:rPr sz="2400" spc="-305" dirty="0">
                <a:latin typeface="Consolas"/>
                <a:cs typeface="Consolas"/>
              </a:rPr>
              <a:t> </a:t>
            </a:r>
            <a:r>
              <a:rPr sz="2400" spc="-150" dirty="0">
                <a:latin typeface="Consolas"/>
                <a:cs typeface="Consolas"/>
              </a:rPr>
              <a:t>w</a:t>
            </a:r>
            <a:r>
              <a:rPr sz="2400" spc="-165" dirty="0">
                <a:latin typeface="Consolas"/>
                <a:cs typeface="Consolas"/>
              </a:rPr>
              <a:t>h</a:t>
            </a:r>
            <a:r>
              <a:rPr sz="2400" spc="-150" dirty="0">
                <a:latin typeface="Consolas"/>
                <a:cs typeface="Consolas"/>
              </a:rPr>
              <a:t>e</a:t>
            </a:r>
            <a:r>
              <a:rPr sz="2400" spc="-165" dirty="0">
                <a:latin typeface="Consolas"/>
                <a:cs typeface="Consolas"/>
              </a:rPr>
              <a:t>r</a:t>
            </a:r>
            <a:r>
              <a:rPr sz="2400" spc="-5" dirty="0">
                <a:latin typeface="Consolas"/>
                <a:cs typeface="Consolas"/>
              </a:rPr>
              <a:t>e</a:t>
            </a:r>
            <a:r>
              <a:rPr sz="2400" spc="-295" dirty="0">
                <a:latin typeface="Consolas"/>
                <a:cs typeface="Consolas"/>
              </a:rPr>
              <a:t> </a:t>
            </a:r>
            <a:r>
              <a:rPr sz="2400" spc="-165" dirty="0" err="1">
                <a:latin typeface="Consolas"/>
                <a:cs typeface="Consolas"/>
              </a:rPr>
              <a:t>r</a:t>
            </a:r>
            <a:r>
              <a:rPr sz="2400" spc="-150" dirty="0" err="1">
                <a:latin typeface="Consolas"/>
                <a:cs typeface="Consolas"/>
              </a:rPr>
              <a:t>ec</a:t>
            </a:r>
            <a:r>
              <a:rPr sz="2400" spc="-165" dirty="0" err="1">
                <a:latin typeface="Consolas"/>
                <a:cs typeface="Consolas"/>
              </a:rPr>
              <a:t>I</a:t>
            </a:r>
            <a:r>
              <a:rPr sz="2400" spc="-5" dirty="0" err="1">
                <a:latin typeface="Consolas"/>
                <a:cs typeface="Consolas"/>
              </a:rPr>
              <a:t>D</a:t>
            </a:r>
            <a:r>
              <a:rPr lang="en-US" sz="2400" spc="-5" dirty="0">
                <a:latin typeface="Consolas"/>
                <a:cs typeface="Consolas"/>
              </a:rPr>
              <a:t> &gt;</a:t>
            </a:r>
            <a:r>
              <a:rPr lang="en-US" sz="2400" spc="-315" dirty="0">
                <a:latin typeface="Consolas"/>
                <a:cs typeface="Consolas"/>
              </a:rPr>
              <a:t> </a:t>
            </a:r>
            <a:r>
              <a:rPr lang="en-US" sz="2400" spc="-5" dirty="0">
                <a:latin typeface="Consolas"/>
                <a:cs typeface="Consolas"/>
              </a:rPr>
              <a:t>?</a:t>
            </a:r>
            <a:r>
              <a:rPr lang="en-US" sz="2400" spc="-320" dirty="0">
                <a:latin typeface="Consolas"/>
                <a:cs typeface="Consolas"/>
              </a:rPr>
              <a:t> </a:t>
            </a:r>
            <a:r>
              <a:rPr lang="en-US" sz="2400" spc="-5" dirty="0">
                <a:latin typeface="Consolas"/>
                <a:cs typeface="Consolas"/>
              </a:rPr>
              <a:t>"</a:t>
            </a:r>
            <a:r>
              <a:rPr lang="en-US" sz="2400" spc="-320" dirty="0">
                <a:latin typeface="Consolas"/>
                <a:cs typeface="Consolas"/>
              </a:rPr>
              <a:t> </a:t>
            </a:r>
            <a:r>
              <a:rPr lang="en-US" sz="2400" spc="-5" dirty="0">
                <a:latin typeface="Consolas"/>
                <a:cs typeface="Consolas"/>
              </a:rPr>
              <a:t>+</a:t>
            </a:r>
            <a:r>
              <a:rPr lang="en-US" sz="2400" spc="-320" dirty="0">
                <a:latin typeface="Consolas"/>
                <a:cs typeface="Consolas"/>
              </a:rPr>
              <a:t> </a:t>
            </a:r>
            <a:r>
              <a:rPr lang="en-US" sz="2400" spc="-5" dirty="0">
                <a:latin typeface="Consolas"/>
                <a:cs typeface="Consolas"/>
              </a:rPr>
              <a:t>"</a:t>
            </a:r>
            <a:r>
              <a:rPr lang="en-US" sz="2400" spc="-335" dirty="0">
                <a:latin typeface="Consolas"/>
                <a:cs typeface="Consolas"/>
              </a:rPr>
              <a:t> </a:t>
            </a:r>
            <a:r>
              <a:rPr lang="en-US" sz="2400" spc="-105" dirty="0">
                <a:latin typeface="Consolas"/>
                <a:cs typeface="Consolas"/>
              </a:rPr>
              <a:t>and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sz="2400" spc="-150" dirty="0">
                <a:latin typeface="Consolas"/>
                <a:cs typeface="Consolas"/>
              </a:rPr>
              <a:t>na</a:t>
            </a:r>
            <a:r>
              <a:rPr sz="2400" spc="-165" dirty="0">
                <a:latin typeface="Consolas"/>
                <a:cs typeface="Consolas"/>
              </a:rPr>
              <a:t>m</a:t>
            </a:r>
            <a:r>
              <a:rPr sz="2400" spc="-5" dirty="0">
                <a:latin typeface="Consolas"/>
                <a:cs typeface="Consolas"/>
              </a:rPr>
              <a:t>e</a:t>
            </a:r>
            <a:r>
              <a:rPr sz="2400" spc="-29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=</a:t>
            </a:r>
            <a:r>
              <a:rPr sz="2400" spc="-305" dirty="0">
                <a:latin typeface="Consolas"/>
                <a:cs typeface="Consolas"/>
              </a:rPr>
              <a:t> </a:t>
            </a:r>
            <a:r>
              <a:rPr sz="2400" spc="-165" dirty="0">
                <a:latin typeface="Consolas"/>
                <a:cs typeface="Consolas"/>
              </a:rPr>
              <a:t>?</a:t>
            </a:r>
            <a:r>
              <a:rPr sz="2400" spc="-150" dirty="0">
                <a:latin typeface="Consolas"/>
                <a:cs typeface="Consolas"/>
              </a:rPr>
              <a:t>"</a:t>
            </a:r>
            <a:r>
              <a:rPr sz="2400" spc="-5" dirty="0">
                <a:latin typeface="Consolas"/>
                <a:cs typeface="Consolas"/>
              </a:rPr>
              <a:t>;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150" dirty="0">
                <a:latin typeface="Consolas"/>
                <a:cs typeface="Consolas"/>
              </a:rPr>
              <a:t>St</a:t>
            </a:r>
            <a:r>
              <a:rPr sz="2400" spc="-165" dirty="0">
                <a:latin typeface="Consolas"/>
                <a:cs typeface="Consolas"/>
              </a:rPr>
              <a:t>r</a:t>
            </a:r>
            <a:r>
              <a:rPr sz="2400" spc="-150" dirty="0">
                <a:latin typeface="Consolas"/>
                <a:cs typeface="Consolas"/>
              </a:rPr>
              <a:t>in</a:t>
            </a:r>
            <a:r>
              <a:rPr sz="2400" spc="-165" dirty="0">
                <a:latin typeface="Consolas"/>
                <a:cs typeface="Consolas"/>
              </a:rPr>
              <a:t>g</a:t>
            </a:r>
            <a:r>
              <a:rPr sz="2400" spc="-150" dirty="0">
                <a:latin typeface="Consolas"/>
                <a:cs typeface="Consolas"/>
              </a:rPr>
              <a:t>[</a:t>
            </a:r>
            <a:r>
              <a:rPr sz="2400" spc="-5" dirty="0">
                <a:latin typeface="Consolas"/>
                <a:cs typeface="Consolas"/>
              </a:rPr>
              <a:t>]</a:t>
            </a:r>
            <a:r>
              <a:rPr sz="2400" spc="-305" dirty="0">
                <a:latin typeface="Consolas"/>
                <a:cs typeface="Consolas"/>
              </a:rPr>
              <a:t> </a:t>
            </a:r>
            <a:r>
              <a:rPr sz="2400" spc="-150" dirty="0">
                <a:latin typeface="Consolas"/>
                <a:cs typeface="Consolas"/>
              </a:rPr>
              <a:t>a</a:t>
            </a:r>
            <a:r>
              <a:rPr sz="2400" spc="-165" dirty="0">
                <a:latin typeface="Consolas"/>
                <a:cs typeface="Consolas"/>
              </a:rPr>
              <a:t>r</a:t>
            </a:r>
            <a:r>
              <a:rPr sz="2400" spc="-150" dirty="0">
                <a:latin typeface="Consolas"/>
                <a:cs typeface="Consolas"/>
              </a:rPr>
              <a:t>g</a:t>
            </a:r>
            <a:r>
              <a:rPr sz="2400" spc="-5" dirty="0">
                <a:latin typeface="Consolas"/>
                <a:cs typeface="Consolas"/>
              </a:rPr>
              <a:t>s</a:t>
            </a:r>
            <a:r>
              <a:rPr sz="2400" spc="-30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=</a:t>
            </a:r>
            <a:r>
              <a:rPr sz="2400" spc="-305" dirty="0">
                <a:latin typeface="Consolas"/>
                <a:cs typeface="Consolas"/>
              </a:rPr>
              <a:t> </a:t>
            </a:r>
            <a:r>
              <a:rPr sz="2400" spc="-150" dirty="0">
                <a:latin typeface="Consolas"/>
                <a:cs typeface="Consolas"/>
              </a:rPr>
              <a:t>{"</a:t>
            </a:r>
            <a:r>
              <a:rPr sz="2400" spc="-165" dirty="0">
                <a:latin typeface="Consolas"/>
                <a:cs typeface="Consolas"/>
              </a:rPr>
              <a:t>1</a:t>
            </a:r>
            <a:r>
              <a:rPr sz="2400" spc="-150" dirty="0">
                <a:latin typeface="Consolas"/>
                <a:cs typeface="Consolas"/>
              </a:rPr>
              <a:t>"</a:t>
            </a:r>
            <a:r>
              <a:rPr sz="2400" spc="-5" dirty="0">
                <a:latin typeface="Consolas"/>
                <a:cs typeface="Consolas"/>
              </a:rPr>
              <a:t>,</a:t>
            </a:r>
            <a:r>
              <a:rPr sz="2400" spc="-305" dirty="0">
                <a:latin typeface="Consolas"/>
                <a:cs typeface="Consolas"/>
              </a:rPr>
              <a:t> </a:t>
            </a:r>
            <a:r>
              <a:rPr sz="2400" spc="-150" dirty="0">
                <a:latin typeface="Consolas"/>
                <a:cs typeface="Consolas"/>
              </a:rPr>
              <a:t>"</a:t>
            </a:r>
            <a:r>
              <a:rPr sz="2400" spc="-165" dirty="0">
                <a:latin typeface="Consolas"/>
                <a:cs typeface="Consolas"/>
              </a:rPr>
              <a:t>B</a:t>
            </a:r>
            <a:r>
              <a:rPr sz="2400" spc="-150" dirty="0">
                <a:latin typeface="Consolas"/>
                <a:cs typeface="Consolas"/>
              </a:rPr>
              <a:t>BB</a:t>
            </a:r>
            <a:r>
              <a:rPr sz="2400" spc="-165" dirty="0">
                <a:latin typeface="Consolas"/>
                <a:cs typeface="Consolas"/>
              </a:rPr>
              <a:t>"</a:t>
            </a:r>
            <a:r>
              <a:rPr sz="2400" spc="-150" dirty="0">
                <a:latin typeface="Consolas"/>
                <a:cs typeface="Consolas"/>
              </a:rPr>
              <a:t>}</a:t>
            </a:r>
            <a:r>
              <a:rPr sz="2400" spc="-5" dirty="0">
                <a:latin typeface="Consolas"/>
                <a:cs typeface="Consolas"/>
              </a:rPr>
              <a:t>;</a:t>
            </a:r>
            <a:endParaRPr lang="en-US" sz="2400" spc="-5" dirty="0">
              <a:latin typeface="Consolas"/>
              <a:cs typeface="Consolas"/>
            </a:endParaRPr>
          </a:p>
          <a:p>
            <a:pPr marL="12700">
              <a:spcBef>
                <a:spcPts val="805"/>
              </a:spcBef>
            </a:pPr>
            <a:r>
              <a:rPr lang="en-US" sz="2400" spc="-150" dirty="0">
                <a:latin typeface="Consolas"/>
                <a:cs typeface="Consolas"/>
              </a:rPr>
              <a:t>Cu</a:t>
            </a:r>
            <a:r>
              <a:rPr lang="en-US" sz="2400" spc="-165" dirty="0">
                <a:latin typeface="Consolas"/>
                <a:cs typeface="Consolas"/>
              </a:rPr>
              <a:t>r</a:t>
            </a:r>
            <a:r>
              <a:rPr lang="en-US" sz="2400" spc="-150" dirty="0">
                <a:latin typeface="Consolas"/>
                <a:cs typeface="Consolas"/>
              </a:rPr>
              <a:t>so</a:t>
            </a:r>
            <a:r>
              <a:rPr lang="en-US" sz="2400" spc="-5" dirty="0">
                <a:latin typeface="Consolas"/>
                <a:cs typeface="Consolas"/>
              </a:rPr>
              <a:t>r</a:t>
            </a:r>
            <a:r>
              <a:rPr lang="en-US" sz="2400" spc="-305" dirty="0">
                <a:latin typeface="Consolas"/>
                <a:cs typeface="Consolas"/>
              </a:rPr>
              <a:t> </a:t>
            </a:r>
            <a:r>
              <a:rPr lang="en-US" sz="2400" spc="-165" dirty="0">
                <a:latin typeface="Consolas"/>
                <a:cs typeface="Consolas"/>
              </a:rPr>
              <a:t>c</a:t>
            </a:r>
            <a:r>
              <a:rPr lang="en-US" sz="2400" spc="-5" dirty="0">
                <a:latin typeface="Consolas"/>
                <a:cs typeface="Consolas"/>
              </a:rPr>
              <a:t>1</a:t>
            </a:r>
            <a:r>
              <a:rPr lang="en-US" sz="2400" spc="-295" dirty="0">
                <a:latin typeface="Consolas"/>
                <a:cs typeface="Consolas"/>
              </a:rPr>
              <a:t> </a:t>
            </a:r>
            <a:r>
              <a:rPr lang="en-US" sz="2400" spc="-5" dirty="0">
                <a:latin typeface="Consolas"/>
                <a:cs typeface="Consolas"/>
              </a:rPr>
              <a:t>=</a:t>
            </a:r>
            <a:r>
              <a:rPr lang="en-US" sz="2400" spc="-305" dirty="0">
                <a:latin typeface="Consolas"/>
                <a:cs typeface="Consolas"/>
              </a:rPr>
              <a:t> </a:t>
            </a:r>
            <a:r>
              <a:rPr lang="en-US" sz="2400" spc="-150" dirty="0" err="1">
                <a:latin typeface="Consolas"/>
                <a:cs typeface="Consolas"/>
              </a:rPr>
              <a:t>d</a:t>
            </a:r>
            <a:r>
              <a:rPr lang="en-US" sz="2400" spc="-165" dirty="0" err="1">
                <a:latin typeface="Consolas"/>
                <a:cs typeface="Consolas"/>
              </a:rPr>
              <a:t>b</a:t>
            </a:r>
            <a:r>
              <a:rPr lang="en-US" sz="2400" spc="-160" dirty="0" err="1">
                <a:latin typeface="Consolas"/>
                <a:cs typeface="Consolas"/>
              </a:rPr>
              <a:t>.</a:t>
            </a:r>
            <a:r>
              <a:rPr lang="en-US" sz="2400" spc="-165" dirty="0" err="1">
                <a:solidFill>
                  <a:srgbClr val="00AF50"/>
                </a:solidFill>
                <a:latin typeface="Consolas"/>
                <a:cs typeface="Consolas"/>
              </a:rPr>
              <a:t>r</a:t>
            </a:r>
            <a:r>
              <a:rPr lang="en-US" sz="2400" spc="-150" dirty="0" err="1">
                <a:solidFill>
                  <a:srgbClr val="00AF50"/>
                </a:solidFill>
                <a:latin typeface="Consolas"/>
                <a:cs typeface="Consolas"/>
              </a:rPr>
              <a:t>aw</a:t>
            </a:r>
            <a:r>
              <a:rPr lang="en-US" sz="2400" spc="-165" dirty="0" err="1">
                <a:solidFill>
                  <a:srgbClr val="00AF50"/>
                </a:solidFill>
                <a:latin typeface="Consolas"/>
                <a:cs typeface="Consolas"/>
              </a:rPr>
              <a:t>Q</a:t>
            </a:r>
            <a:r>
              <a:rPr lang="en-US" sz="2400" spc="-150" dirty="0" err="1">
                <a:solidFill>
                  <a:srgbClr val="00AF50"/>
                </a:solidFill>
                <a:latin typeface="Consolas"/>
                <a:cs typeface="Consolas"/>
              </a:rPr>
              <a:t>ue</a:t>
            </a:r>
            <a:r>
              <a:rPr lang="en-US" sz="2400" spc="-165" dirty="0" err="1">
                <a:solidFill>
                  <a:srgbClr val="00AF50"/>
                </a:solidFill>
                <a:latin typeface="Consolas"/>
                <a:cs typeface="Consolas"/>
              </a:rPr>
              <a:t>r</a:t>
            </a:r>
            <a:r>
              <a:rPr lang="en-US" sz="2400" spc="-155" dirty="0" err="1">
                <a:solidFill>
                  <a:srgbClr val="00AF50"/>
                </a:solidFill>
                <a:latin typeface="Consolas"/>
                <a:cs typeface="Consolas"/>
              </a:rPr>
              <a:t>y</a:t>
            </a:r>
            <a:r>
              <a:rPr lang="en-US" sz="2400" spc="-165" dirty="0">
                <a:latin typeface="Consolas"/>
                <a:cs typeface="Consolas"/>
              </a:rPr>
              <a:t>(</a:t>
            </a:r>
            <a:r>
              <a:rPr lang="en-US" sz="2400" spc="-150" dirty="0" err="1">
                <a:latin typeface="Consolas"/>
                <a:cs typeface="Consolas"/>
              </a:rPr>
              <a:t>my</a:t>
            </a:r>
            <a:r>
              <a:rPr lang="en-US" sz="2400" spc="-165" dirty="0" err="1">
                <a:latin typeface="Consolas"/>
                <a:cs typeface="Consolas"/>
              </a:rPr>
              <a:t>S</a:t>
            </a:r>
            <a:r>
              <a:rPr lang="en-US" sz="2400" spc="-150" dirty="0" err="1">
                <a:latin typeface="Consolas"/>
                <a:cs typeface="Consolas"/>
              </a:rPr>
              <a:t>QL</a:t>
            </a:r>
            <a:r>
              <a:rPr lang="en-US" sz="2400" spc="-5" dirty="0">
                <a:latin typeface="Consolas"/>
                <a:cs typeface="Consolas"/>
              </a:rPr>
              <a:t>,</a:t>
            </a:r>
            <a:r>
              <a:rPr lang="en-US" sz="2400" spc="-305" dirty="0">
                <a:latin typeface="Consolas"/>
                <a:cs typeface="Consolas"/>
              </a:rPr>
              <a:t> </a:t>
            </a:r>
            <a:r>
              <a:rPr lang="en-US" sz="2400" spc="-165" dirty="0" err="1">
                <a:latin typeface="Consolas"/>
                <a:cs typeface="Consolas"/>
              </a:rPr>
              <a:t>a</a:t>
            </a:r>
            <a:r>
              <a:rPr lang="en-US" sz="2400" spc="-150" dirty="0" err="1">
                <a:latin typeface="Consolas"/>
                <a:cs typeface="Consolas"/>
              </a:rPr>
              <a:t>rg</a:t>
            </a:r>
            <a:r>
              <a:rPr lang="en-US" sz="2400" spc="-170" dirty="0" err="1">
                <a:latin typeface="Consolas"/>
                <a:cs typeface="Consolas"/>
              </a:rPr>
              <a:t>s</a:t>
            </a:r>
            <a:r>
              <a:rPr lang="en-US" sz="2400" spc="-155" dirty="0">
                <a:latin typeface="Consolas"/>
                <a:cs typeface="Consolas"/>
              </a:rPr>
              <a:t>);</a:t>
            </a:r>
            <a:endParaRPr lang="en-US"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endParaRPr sz="2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1868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SQLiteDatabase</a:t>
            </a:r>
            <a:r>
              <a:rPr spc="-3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Cursor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294966"/>
            <a:ext cx="7887970" cy="490918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5" dirty="0">
                <a:latin typeface="Calibri"/>
                <a:cs typeface="Calibri"/>
              </a:rPr>
              <a:t>Cursor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trỏ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tới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dòng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kết</a:t>
            </a:r>
            <a:r>
              <a:rPr sz="2800" spc="-5" dirty="0">
                <a:latin typeface="Calibri"/>
                <a:cs typeface="Calibri"/>
              </a:rPr>
              <a:t> quả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về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Dùng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cursor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để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đọc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giá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trị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trên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cột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 </a:t>
            </a:r>
            <a:r>
              <a:rPr sz="2800" spc="-10" dirty="0">
                <a:latin typeface="Calibri"/>
                <a:cs typeface="Calibri"/>
              </a:rPr>
              <a:t>dòng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đó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Khởi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đầu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cursor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ở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vị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trí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before-first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5" dirty="0">
                <a:latin typeface="Calibri"/>
                <a:cs typeface="Calibri"/>
              </a:rPr>
              <a:t>Cursor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10" dirty="0">
                <a:latin typeface="Calibri"/>
                <a:cs typeface="Calibri"/>
              </a:rPr>
              <a:t> nhiều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hỗ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trợ:</a:t>
            </a:r>
            <a:endParaRPr sz="2800">
              <a:latin typeface="Calibri"/>
              <a:cs typeface="Calibri"/>
            </a:endParaRPr>
          </a:p>
          <a:p>
            <a:pPr marL="744220" marR="475615" lvl="1" indent="-274320">
              <a:lnSpc>
                <a:spcPct val="100000"/>
              </a:lnSpc>
              <a:spcBef>
                <a:spcPts val="439"/>
              </a:spcBef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Kiểm 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tra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vị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trí hiện tại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spc="-10" dirty="0">
                <a:latin typeface="Calibri"/>
                <a:cs typeface="Calibri"/>
              </a:rPr>
              <a:t>isFirst(), </a:t>
            </a:r>
            <a:r>
              <a:rPr sz="2400" spc="-5" dirty="0">
                <a:latin typeface="Calibri"/>
                <a:cs typeface="Calibri"/>
              </a:rPr>
              <a:t>isLast(), </a:t>
            </a:r>
            <a:r>
              <a:rPr sz="2400" spc="-15" dirty="0">
                <a:latin typeface="Calibri"/>
                <a:cs typeface="Calibri"/>
              </a:rPr>
              <a:t>isBeforeFirst(),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isAfterLast()</a:t>
            </a:r>
            <a:endParaRPr sz="2400">
              <a:latin typeface="Calibri"/>
              <a:cs typeface="Calibri"/>
            </a:endParaRPr>
          </a:p>
          <a:p>
            <a:pPr marL="744220" marR="203835" lvl="1" indent="-27432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Dịch chuyển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trong </a:t>
            </a:r>
            <a:r>
              <a:rPr sz="2400" spc="-25" dirty="0">
                <a:solidFill>
                  <a:srgbClr val="00AFEF"/>
                </a:solidFill>
                <a:latin typeface="Calibri"/>
                <a:cs typeface="Calibri"/>
              </a:rPr>
              <a:t>kết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quả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spc="-25" dirty="0">
                <a:latin typeface="Calibri"/>
                <a:cs typeface="Calibri"/>
              </a:rPr>
              <a:t>moveToFirst(), moveToLast(),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moveToNext(),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moveToPrevious(),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move(n)</a:t>
            </a:r>
            <a:endParaRPr sz="2400">
              <a:latin typeface="Calibri"/>
              <a:cs typeface="Calibri"/>
            </a:endParaRPr>
          </a:p>
          <a:p>
            <a:pPr marL="744220" lvl="1" indent="-27432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Lấy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dữ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liệu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getInt,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getString,</a:t>
            </a:r>
            <a:r>
              <a:rPr sz="2400" spc="-10" dirty="0">
                <a:latin typeface="Calibri"/>
                <a:cs typeface="Calibri"/>
              </a:rPr>
              <a:t> getFloat,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getBlob,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getDate,…</a:t>
            </a:r>
            <a:endParaRPr sz="2400">
              <a:latin typeface="Calibri"/>
              <a:cs typeface="Calibri"/>
            </a:endParaRPr>
          </a:p>
          <a:p>
            <a:pPr marL="744220" lvl="1" indent="-27432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Lấy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cấu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trúc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bảng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getCount,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getColumnName,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getColumnNames,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getColumnIndex,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getColumnCount,…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1793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Mã</a:t>
            </a:r>
            <a:r>
              <a:rPr spc="-40" dirty="0"/>
              <a:t> </a:t>
            </a:r>
            <a:r>
              <a:rPr dirty="0"/>
              <a:t>chung</a:t>
            </a:r>
            <a:r>
              <a:rPr spc="-15" dirty="0"/>
              <a:t> </a:t>
            </a:r>
            <a:r>
              <a:rPr spc="-5" dirty="0"/>
              <a:t>khi</a:t>
            </a:r>
            <a:r>
              <a:rPr spc="-10" dirty="0"/>
              <a:t> </a:t>
            </a:r>
            <a:r>
              <a:rPr spc="-5" dirty="0"/>
              <a:t>sử</a:t>
            </a:r>
            <a:r>
              <a:rPr spc="-20" dirty="0"/>
              <a:t> </a:t>
            </a:r>
            <a:r>
              <a:rPr dirty="0"/>
              <a:t>dụng</a:t>
            </a:r>
            <a:r>
              <a:rPr spc="-10" dirty="0"/>
              <a:t> </a:t>
            </a:r>
            <a:r>
              <a:rPr dirty="0"/>
              <a:t>cursor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09629"/>
            <a:ext cx="6546850" cy="46926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900" spc="-75" dirty="0">
                <a:solidFill>
                  <a:srgbClr val="EC7C30"/>
                </a:solidFill>
                <a:latin typeface="Consolas"/>
                <a:cs typeface="Consolas"/>
              </a:rPr>
              <a:t>//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14" dirty="0">
                <a:solidFill>
                  <a:srgbClr val="EC7C30"/>
                </a:solidFill>
                <a:latin typeface="Consolas"/>
                <a:cs typeface="Consolas"/>
              </a:rPr>
              <a:t>thực</a:t>
            </a:r>
            <a:r>
              <a:rPr sz="1900" spc="-28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14" dirty="0">
                <a:solidFill>
                  <a:srgbClr val="EC7C30"/>
                </a:solidFill>
                <a:latin typeface="Consolas"/>
                <a:cs typeface="Consolas"/>
              </a:rPr>
              <a:t>hiện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14" dirty="0">
                <a:solidFill>
                  <a:srgbClr val="EC7C30"/>
                </a:solidFill>
                <a:latin typeface="Consolas"/>
                <a:cs typeface="Consolas"/>
              </a:rPr>
              <a:t>truy</a:t>
            </a:r>
            <a:r>
              <a:rPr sz="1900" spc="-28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00" dirty="0">
                <a:solidFill>
                  <a:srgbClr val="EC7C30"/>
                </a:solidFill>
                <a:latin typeface="Consolas"/>
                <a:cs typeface="Consolas"/>
              </a:rPr>
              <a:t>vấn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14" dirty="0">
                <a:solidFill>
                  <a:srgbClr val="EC7C30"/>
                </a:solidFill>
                <a:latin typeface="Consolas"/>
                <a:cs typeface="Consolas"/>
              </a:rPr>
              <a:t>bằng</a:t>
            </a:r>
            <a:r>
              <a:rPr sz="1900" spc="-28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30" dirty="0">
                <a:solidFill>
                  <a:srgbClr val="EC7C30"/>
                </a:solidFill>
                <a:latin typeface="Consolas"/>
                <a:cs typeface="Consolas"/>
              </a:rPr>
              <a:t>SELECT,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00" dirty="0">
                <a:solidFill>
                  <a:srgbClr val="EC7C30"/>
                </a:solidFill>
                <a:latin typeface="Consolas"/>
                <a:cs typeface="Consolas"/>
              </a:rPr>
              <a:t>kết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00" dirty="0">
                <a:solidFill>
                  <a:srgbClr val="EC7C30"/>
                </a:solidFill>
                <a:latin typeface="Consolas"/>
                <a:cs typeface="Consolas"/>
              </a:rPr>
              <a:t>quả</a:t>
            </a:r>
            <a:r>
              <a:rPr sz="1900" spc="-28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14" dirty="0">
                <a:solidFill>
                  <a:srgbClr val="EC7C30"/>
                </a:solidFill>
                <a:latin typeface="Consolas"/>
                <a:cs typeface="Consolas"/>
              </a:rPr>
              <a:t>luôn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75" dirty="0">
                <a:solidFill>
                  <a:srgbClr val="EC7C30"/>
                </a:solidFill>
                <a:latin typeface="Consolas"/>
                <a:cs typeface="Consolas"/>
              </a:rPr>
              <a:t>là</a:t>
            </a:r>
            <a:r>
              <a:rPr sz="1900" spc="-28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1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mảng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/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/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lú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c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nà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y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c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s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tr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ỏ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tớ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i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trướ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c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dòn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g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đầ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u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tiên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900" spc="-150" dirty="0">
                <a:latin typeface="Consolas"/>
                <a:cs typeface="Consolas"/>
              </a:rPr>
              <a:t>Curso</a:t>
            </a:r>
            <a:r>
              <a:rPr sz="1900" spc="-5" dirty="0">
                <a:latin typeface="Consolas"/>
                <a:cs typeface="Consolas"/>
              </a:rPr>
              <a:t>r</a:t>
            </a:r>
            <a:r>
              <a:rPr sz="1900" spc="-290" dirty="0">
                <a:latin typeface="Consolas"/>
                <a:cs typeface="Consolas"/>
              </a:rPr>
              <a:t> </a:t>
            </a:r>
            <a:r>
              <a:rPr sz="1900" spc="-150" dirty="0">
                <a:latin typeface="Consolas"/>
                <a:cs typeface="Consolas"/>
              </a:rPr>
              <a:t>c</a:t>
            </a:r>
            <a:r>
              <a:rPr sz="1900" spc="-5" dirty="0">
                <a:latin typeface="Consolas"/>
                <a:cs typeface="Consolas"/>
              </a:rPr>
              <a:t>s</a:t>
            </a:r>
            <a:r>
              <a:rPr sz="1900" spc="-29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=</a:t>
            </a:r>
            <a:r>
              <a:rPr sz="1900" spc="-290" dirty="0">
                <a:latin typeface="Consolas"/>
                <a:cs typeface="Consolas"/>
              </a:rPr>
              <a:t> </a:t>
            </a:r>
            <a:r>
              <a:rPr sz="1900" spc="-150" dirty="0">
                <a:latin typeface="Consolas"/>
                <a:cs typeface="Consolas"/>
              </a:rPr>
              <a:t>db.rawQuery("SELEC</a:t>
            </a:r>
            <a:r>
              <a:rPr sz="1900" spc="-5" dirty="0">
                <a:latin typeface="Consolas"/>
                <a:cs typeface="Consolas"/>
              </a:rPr>
              <a:t>T</a:t>
            </a:r>
            <a:r>
              <a:rPr sz="1900" spc="-29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*</a:t>
            </a:r>
            <a:r>
              <a:rPr sz="1900" spc="-290" dirty="0">
                <a:latin typeface="Consolas"/>
                <a:cs typeface="Consolas"/>
              </a:rPr>
              <a:t> </a:t>
            </a:r>
            <a:r>
              <a:rPr sz="1900" spc="-150" dirty="0">
                <a:latin typeface="Consolas"/>
                <a:cs typeface="Consolas"/>
              </a:rPr>
              <a:t>FRO</a:t>
            </a:r>
            <a:r>
              <a:rPr sz="1900" spc="-5" dirty="0">
                <a:latin typeface="Consolas"/>
                <a:cs typeface="Consolas"/>
              </a:rPr>
              <a:t>M</a:t>
            </a:r>
            <a:r>
              <a:rPr sz="1900" spc="-290" dirty="0">
                <a:latin typeface="Consolas"/>
                <a:cs typeface="Consolas"/>
              </a:rPr>
              <a:t> </a:t>
            </a:r>
            <a:r>
              <a:rPr sz="1900" spc="-150" dirty="0">
                <a:latin typeface="Consolas"/>
                <a:cs typeface="Consolas"/>
              </a:rPr>
              <a:t>Book"</a:t>
            </a:r>
            <a:r>
              <a:rPr sz="1900" spc="-5" dirty="0">
                <a:latin typeface="Consolas"/>
                <a:cs typeface="Consolas"/>
              </a:rPr>
              <a:t>,</a:t>
            </a:r>
            <a:r>
              <a:rPr sz="1900" spc="-290" dirty="0">
                <a:latin typeface="Consolas"/>
                <a:cs typeface="Consolas"/>
              </a:rPr>
              <a:t> </a:t>
            </a:r>
            <a:r>
              <a:rPr sz="1900" spc="-150" dirty="0">
                <a:latin typeface="Consolas"/>
                <a:cs typeface="Consolas"/>
              </a:rPr>
              <a:t>null);</a:t>
            </a:r>
            <a:endParaRPr sz="1900">
              <a:latin typeface="Consolas"/>
              <a:cs typeface="Consolas"/>
            </a:endParaRPr>
          </a:p>
          <a:p>
            <a:pPr marL="12700" marR="3096260">
              <a:lnSpc>
                <a:spcPct val="115300"/>
              </a:lnSpc>
            </a:pP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/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/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dịc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h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chuyể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n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xuốn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g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dòn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g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dưới  </a:t>
            </a:r>
            <a:r>
              <a:rPr sz="1900" spc="-150" dirty="0">
                <a:latin typeface="Consolas"/>
                <a:cs typeface="Consolas"/>
              </a:rPr>
              <a:t>whil</a:t>
            </a:r>
            <a:r>
              <a:rPr sz="1900" spc="-5" dirty="0">
                <a:latin typeface="Consolas"/>
                <a:cs typeface="Consolas"/>
              </a:rPr>
              <a:t>e</a:t>
            </a:r>
            <a:r>
              <a:rPr sz="1900" spc="-290" dirty="0">
                <a:latin typeface="Consolas"/>
                <a:cs typeface="Consolas"/>
              </a:rPr>
              <a:t> </a:t>
            </a:r>
            <a:r>
              <a:rPr sz="1900" spc="-150" dirty="0">
                <a:latin typeface="Consolas"/>
                <a:cs typeface="Consolas"/>
              </a:rPr>
              <a:t>(cs.moveToNext()</a:t>
            </a:r>
            <a:r>
              <a:rPr sz="1900" spc="-5" dirty="0">
                <a:latin typeface="Consolas"/>
                <a:cs typeface="Consolas"/>
              </a:rPr>
              <a:t>)</a:t>
            </a:r>
            <a:r>
              <a:rPr sz="1900" spc="-29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469900" marR="2753995">
              <a:lnSpc>
                <a:spcPts val="2630"/>
              </a:lnSpc>
              <a:spcBef>
                <a:spcPts val="130"/>
              </a:spcBef>
            </a:pP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/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/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đọ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c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d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ữ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liệ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u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ở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cộ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t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đầ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u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tiên  </a:t>
            </a:r>
            <a:r>
              <a:rPr sz="1900" spc="-150" dirty="0">
                <a:latin typeface="Consolas"/>
                <a:cs typeface="Consolas"/>
              </a:rPr>
              <a:t>in</a:t>
            </a:r>
            <a:r>
              <a:rPr sz="1900" spc="-5" dirty="0">
                <a:latin typeface="Consolas"/>
                <a:cs typeface="Consolas"/>
              </a:rPr>
              <a:t>t</a:t>
            </a:r>
            <a:r>
              <a:rPr sz="1900" spc="-290" dirty="0">
                <a:latin typeface="Consolas"/>
                <a:cs typeface="Consolas"/>
              </a:rPr>
              <a:t> </a:t>
            </a:r>
            <a:r>
              <a:rPr sz="1900" spc="-150" dirty="0">
                <a:latin typeface="Consolas"/>
                <a:cs typeface="Consolas"/>
              </a:rPr>
              <a:t>i</a:t>
            </a:r>
            <a:r>
              <a:rPr sz="1900" spc="-5" dirty="0">
                <a:latin typeface="Consolas"/>
                <a:cs typeface="Consolas"/>
              </a:rPr>
              <a:t>d</a:t>
            </a:r>
            <a:r>
              <a:rPr sz="1900" spc="-29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=</a:t>
            </a:r>
            <a:r>
              <a:rPr sz="1900" spc="-290" dirty="0">
                <a:latin typeface="Consolas"/>
                <a:cs typeface="Consolas"/>
              </a:rPr>
              <a:t> </a:t>
            </a:r>
            <a:r>
              <a:rPr sz="1900" spc="-150" dirty="0">
                <a:latin typeface="Consolas"/>
                <a:cs typeface="Consolas"/>
              </a:rPr>
              <a:t>cs.getInt(0);</a:t>
            </a:r>
            <a:endParaRPr sz="1900">
              <a:latin typeface="Consolas"/>
              <a:cs typeface="Consolas"/>
            </a:endParaRPr>
          </a:p>
          <a:p>
            <a:pPr marL="469900" marR="2639695">
              <a:lnSpc>
                <a:spcPts val="2620"/>
              </a:lnSpc>
              <a:spcBef>
                <a:spcPts val="10"/>
              </a:spcBef>
            </a:pP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/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/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đọ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c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d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ữ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liệ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u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ở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cộ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t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th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ứ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hai  </a:t>
            </a:r>
            <a:r>
              <a:rPr sz="1900" spc="-150" dirty="0">
                <a:latin typeface="Consolas"/>
                <a:cs typeface="Consolas"/>
              </a:rPr>
              <a:t>Strin</a:t>
            </a:r>
            <a:r>
              <a:rPr sz="1900" spc="-5" dirty="0">
                <a:latin typeface="Consolas"/>
                <a:cs typeface="Consolas"/>
              </a:rPr>
              <a:t>g</a:t>
            </a:r>
            <a:r>
              <a:rPr sz="1900" spc="-290" dirty="0">
                <a:latin typeface="Consolas"/>
                <a:cs typeface="Consolas"/>
              </a:rPr>
              <a:t> </a:t>
            </a:r>
            <a:r>
              <a:rPr sz="1900" spc="-150" dirty="0">
                <a:latin typeface="Consolas"/>
                <a:cs typeface="Consolas"/>
              </a:rPr>
              <a:t>boo</a:t>
            </a:r>
            <a:r>
              <a:rPr sz="1900" spc="-5" dirty="0">
                <a:latin typeface="Consolas"/>
                <a:cs typeface="Consolas"/>
              </a:rPr>
              <a:t>k</a:t>
            </a:r>
            <a:r>
              <a:rPr sz="1900" spc="-29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=</a:t>
            </a:r>
            <a:r>
              <a:rPr sz="1900" spc="-290" dirty="0">
                <a:latin typeface="Consolas"/>
                <a:cs typeface="Consolas"/>
              </a:rPr>
              <a:t> </a:t>
            </a:r>
            <a:r>
              <a:rPr sz="1900" spc="-150" dirty="0">
                <a:latin typeface="Consolas"/>
                <a:cs typeface="Consolas"/>
              </a:rPr>
              <a:t>cs.getString(1);</a:t>
            </a:r>
            <a:endParaRPr sz="19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900" spc="-5" dirty="0">
                <a:latin typeface="Consolas"/>
                <a:cs typeface="Consolas"/>
              </a:rPr>
              <a:t>…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900" spc="-5" dirty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  <a:p>
            <a:pPr marL="12700" marR="3782695">
              <a:lnSpc>
                <a:spcPts val="2630"/>
              </a:lnSpc>
              <a:spcBef>
                <a:spcPts val="135"/>
              </a:spcBef>
            </a:pP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/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/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đón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g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kế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t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qu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ả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tru</a:t>
            </a:r>
            <a:r>
              <a:rPr sz="1900" spc="-5" dirty="0">
                <a:solidFill>
                  <a:srgbClr val="EC7C30"/>
                </a:solidFill>
                <a:latin typeface="Consolas"/>
                <a:cs typeface="Consolas"/>
              </a:rPr>
              <a:t>y</a:t>
            </a:r>
            <a:r>
              <a:rPr sz="1900" spc="-2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1900" spc="-150" dirty="0">
                <a:solidFill>
                  <a:srgbClr val="EC7C30"/>
                </a:solidFill>
                <a:latin typeface="Consolas"/>
                <a:cs typeface="Consolas"/>
              </a:rPr>
              <a:t>vấn  </a:t>
            </a:r>
            <a:r>
              <a:rPr sz="1900" spc="-150" dirty="0">
                <a:latin typeface="Consolas"/>
                <a:cs typeface="Consolas"/>
              </a:rPr>
              <a:t>cs.close();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900" spc="-5" dirty="0">
                <a:latin typeface="Consolas"/>
                <a:cs typeface="Consolas"/>
              </a:rPr>
              <a:t>…</a:t>
            </a:r>
            <a:endParaRPr sz="19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47663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SQLiteOpenHelper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47663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SQLiteOpenHelper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55293"/>
            <a:ext cx="8146415" cy="45516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87020" marR="5080" indent="-274320">
              <a:lnSpc>
                <a:spcPts val="3030"/>
              </a:lnSpc>
              <a:spcBef>
                <a:spcPts val="4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SQLiteOpenHelper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pháp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mà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Google đề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nghị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để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thống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nhất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việc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quản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lý,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tạo,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truy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xuất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nhật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cơ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sở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endParaRPr sz="2800">
              <a:latin typeface="Calibri"/>
              <a:cs typeface="Calibri"/>
            </a:endParaRPr>
          </a:p>
          <a:p>
            <a:pPr marL="287020" marR="254635" indent="-274320">
              <a:lnSpc>
                <a:spcPts val="302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SQLiteOpenHelper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cần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thức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cơ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bản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sau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để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làm </a:t>
            </a:r>
            <a:r>
              <a:rPr sz="2800" spc="-10" dirty="0">
                <a:latin typeface="Calibri"/>
                <a:cs typeface="Calibri"/>
              </a:rPr>
              <a:t>việc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hiệu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quả</a:t>
            </a:r>
            <a:endParaRPr sz="2800">
              <a:latin typeface="Calibri"/>
              <a:cs typeface="Calibri"/>
            </a:endParaRPr>
          </a:p>
          <a:p>
            <a:pPr marL="744220" marR="79375" lvl="1" indent="-274320" algn="just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Constructor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cung </a:t>
            </a:r>
            <a:r>
              <a:rPr sz="2400" spc="-10" dirty="0">
                <a:latin typeface="Calibri"/>
                <a:cs typeface="Calibri"/>
              </a:rPr>
              <a:t>cấp các </a:t>
            </a:r>
            <a:r>
              <a:rPr sz="2400" dirty="0">
                <a:latin typeface="Calibri"/>
                <a:cs typeface="Calibri"/>
              </a:rPr>
              <a:t>tham </a:t>
            </a:r>
            <a:r>
              <a:rPr sz="2400" spc="-5" dirty="0">
                <a:latin typeface="Calibri"/>
                <a:cs typeface="Calibri"/>
              </a:rPr>
              <a:t>số </a:t>
            </a:r>
            <a:r>
              <a:rPr sz="2400" spc="-10" dirty="0">
                <a:latin typeface="Calibri"/>
                <a:cs typeface="Calibri"/>
              </a:rPr>
              <a:t>cần </a:t>
            </a:r>
            <a:r>
              <a:rPr sz="2400" spc="-5" dirty="0">
                <a:latin typeface="Calibri"/>
                <a:cs typeface="Calibri"/>
              </a:rPr>
              <a:t>thiết </a:t>
            </a:r>
            <a:r>
              <a:rPr sz="2400" dirty="0">
                <a:latin typeface="Calibri"/>
                <a:cs typeface="Calibri"/>
              </a:rPr>
              <a:t>để làm việc </a:t>
            </a:r>
            <a:r>
              <a:rPr sz="2400" spc="-15" dirty="0">
                <a:latin typeface="Calibri"/>
                <a:cs typeface="Calibri"/>
              </a:rPr>
              <a:t>với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cơ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sở dữ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endParaRPr sz="2400">
              <a:latin typeface="Calibri"/>
              <a:cs typeface="Calibri"/>
            </a:endParaRPr>
          </a:p>
          <a:p>
            <a:pPr marL="744220" marR="185420" lvl="1" indent="-274320" algn="just">
              <a:lnSpc>
                <a:spcPts val="259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onCreate</a:t>
            </a:r>
            <a:r>
              <a:rPr sz="2400" spc="-10" dirty="0">
                <a:latin typeface="Calibri"/>
                <a:cs typeface="Calibri"/>
              </a:rPr>
              <a:t>():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phương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thức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được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động</a:t>
            </a:r>
            <a:r>
              <a:rPr sz="2400" spc="-10" dirty="0">
                <a:latin typeface="Calibri"/>
                <a:cs typeface="Calibri"/>
              </a:rPr>
              <a:t> gọi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lần </a:t>
            </a:r>
            <a:r>
              <a:rPr sz="2400" spc="-5" dirty="0">
                <a:latin typeface="Calibri"/>
                <a:cs typeface="Calibri"/>
              </a:rPr>
              <a:t>đầu</a:t>
            </a:r>
            <a:r>
              <a:rPr sz="2400" spc="-10" dirty="0">
                <a:latin typeface="Calibri"/>
                <a:cs typeface="Calibri"/>
              </a:rPr>
              <a:t> tạo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 CSDL </a:t>
            </a:r>
            <a:r>
              <a:rPr sz="2400" spc="-20" dirty="0">
                <a:latin typeface="Calibri"/>
                <a:cs typeface="Calibri"/>
              </a:rPr>
              <a:t>và </a:t>
            </a:r>
            <a:r>
              <a:rPr sz="2400" spc="-10" dirty="0">
                <a:latin typeface="Calibri"/>
                <a:cs typeface="Calibri"/>
              </a:rPr>
              <a:t>tạo các </a:t>
            </a:r>
            <a:r>
              <a:rPr sz="2400" spc="-5" dirty="0">
                <a:latin typeface="Calibri"/>
                <a:cs typeface="Calibri"/>
              </a:rPr>
              <a:t>bảng </a:t>
            </a:r>
            <a:r>
              <a:rPr sz="2400" spc="-10" dirty="0">
                <a:latin typeface="Calibri"/>
                <a:cs typeface="Calibri"/>
              </a:rPr>
              <a:t>trong </a:t>
            </a:r>
            <a:r>
              <a:rPr sz="2400" spc="-5" dirty="0">
                <a:latin typeface="Calibri"/>
                <a:cs typeface="Calibri"/>
              </a:rPr>
              <a:t>CSDL </a:t>
            </a:r>
            <a:r>
              <a:rPr sz="2400" dirty="0">
                <a:latin typeface="Calibri"/>
                <a:cs typeface="Calibri"/>
              </a:rPr>
              <a:t>cũng </a:t>
            </a:r>
            <a:r>
              <a:rPr sz="2400" spc="-5" dirty="0">
                <a:latin typeface="Calibri"/>
                <a:cs typeface="Calibri"/>
              </a:rPr>
              <a:t>như </a:t>
            </a:r>
            <a:r>
              <a:rPr sz="2400" dirty="0">
                <a:latin typeface="Calibri"/>
                <a:cs typeface="Calibri"/>
              </a:rPr>
              <a:t>khởi </a:t>
            </a:r>
            <a:r>
              <a:rPr sz="2400" spc="-10" dirty="0">
                <a:latin typeface="Calibri"/>
                <a:cs typeface="Calibri"/>
              </a:rPr>
              <a:t>tạo </a:t>
            </a:r>
            <a:r>
              <a:rPr sz="2400" spc="-5" dirty="0">
                <a:latin typeface="Calibri"/>
                <a:cs typeface="Calibri"/>
              </a:rPr>
              <a:t>dữ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5" dirty="0">
                <a:latin typeface="Calibri"/>
                <a:cs typeface="Calibri"/>
              </a:rPr>
              <a:t> ban đầu</a:t>
            </a:r>
            <a:endParaRPr sz="2400">
              <a:latin typeface="Calibri"/>
              <a:cs typeface="Calibri"/>
            </a:endParaRPr>
          </a:p>
          <a:p>
            <a:pPr marL="744220" marR="222885" lvl="1" indent="-274320" algn="just">
              <a:lnSpc>
                <a:spcPts val="259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onUpgrade</a:t>
            </a:r>
            <a:r>
              <a:rPr sz="2400" spc="-10" dirty="0">
                <a:latin typeface="Calibri"/>
                <a:cs typeface="Calibri"/>
              </a:rPr>
              <a:t>(): </a:t>
            </a:r>
            <a:r>
              <a:rPr sz="2400" spc="-5" dirty="0">
                <a:latin typeface="Calibri"/>
                <a:cs typeface="Calibri"/>
              </a:rPr>
              <a:t>phương </a:t>
            </a:r>
            <a:r>
              <a:rPr sz="2400" dirty="0">
                <a:latin typeface="Calibri"/>
                <a:cs typeface="Calibri"/>
              </a:rPr>
              <a:t>thức được tự </a:t>
            </a:r>
            <a:r>
              <a:rPr sz="2400" spc="-5" dirty="0">
                <a:latin typeface="Calibri"/>
                <a:cs typeface="Calibri"/>
              </a:rPr>
              <a:t>động </a:t>
            </a:r>
            <a:r>
              <a:rPr sz="2400" spc="-10" dirty="0">
                <a:latin typeface="Calibri"/>
                <a:cs typeface="Calibri"/>
              </a:rPr>
              <a:t>gọi </a:t>
            </a:r>
            <a:r>
              <a:rPr sz="2400" dirty="0">
                <a:latin typeface="Calibri"/>
                <a:cs typeface="Calibri"/>
              </a:rPr>
              <a:t>khi </a:t>
            </a:r>
            <a:r>
              <a:rPr sz="2400" spc="-5" dirty="0">
                <a:latin typeface="Calibri"/>
                <a:cs typeface="Calibri"/>
              </a:rPr>
              <a:t>nâng </a:t>
            </a:r>
            <a:r>
              <a:rPr sz="2400" spc="-10" dirty="0">
                <a:latin typeface="Calibri"/>
                <a:cs typeface="Calibri"/>
              </a:rPr>
              <a:t>cấp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CSDL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0" dirty="0">
                <a:latin typeface="Calibri"/>
                <a:cs typeface="Calibri"/>
              </a:rPr>
              <a:t> các </a:t>
            </a:r>
            <a:r>
              <a:rPr sz="2400" spc="-5" dirty="0">
                <a:latin typeface="Calibri"/>
                <a:cs typeface="Calibri"/>
              </a:rPr>
              <a:t>phiên bản </a:t>
            </a:r>
            <a:r>
              <a:rPr sz="2400" dirty="0">
                <a:latin typeface="Calibri"/>
                <a:cs typeface="Calibri"/>
              </a:rPr>
              <a:t>cũ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44170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Nhắc</a:t>
            </a:r>
            <a:r>
              <a:rPr spc="-55" dirty="0"/>
              <a:t> </a:t>
            </a:r>
            <a:r>
              <a:rPr dirty="0"/>
              <a:t>lại</a:t>
            </a:r>
            <a:r>
              <a:rPr spc="-25" dirty="0"/>
              <a:t> </a:t>
            </a:r>
            <a:r>
              <a:rPr dirty="0"/>
              <a:t>bài</a:t>
            </a:r>
            <a:r>
              <a:rPr spc="-40" dirty="0"/>
              <a:t> </a:t>
            </a:r>
            <a:r>
              <a:rPr dirty="0"/>
              <a:t>trước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50721"/>
            <a:ext cx="8235315" cy="453517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87020" marR="5080" indent="-274320">
              <a:lnSpc>
                <a:spcPts val="3240"/>
              </a:lnSpc>
              <a:spcBef>
                <a:spcPts val="509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0" dirty="0">
                <a:latin typeface="Calibri"/>
                <a:cs typeface="Calibri"/>
              </a:rPr>
              <a:t>Nguyên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tắc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lưu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trữ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trong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android: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theo phân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quyền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của </a:t>
            </a:r>
            <a:r>
              <a:rPr sz="3000" spc="-10" dirty="0">
                <a:latin typeface="Calibri"/>
                <a:cs typeface="Calibri"/>
              </a:rPr>
              <a:t>Linux, </a:t>
            </a:r>
            <a:r>
              <a:rPr sz="3000" spc="-5" dirty="0">
                <a:latin typeface="Calibri"/>
                <a:cs typeface="Calibri"/>
              </a:rPr>
              <a:t>hỗ </a:t>
            </a:r>
            <a:r>
              <a:rPr sz="3000" spc="-20" dirty="0">
                <a:latin typeface="Calibri"/>
                <a:cs typeface="Calibri"/>
              </a:rPr>
              <a:t>trợ </a:t>
            </a:r>
            <a:r>
              <a:rPr sz="3000" spc="-5" dirty="0">
                <a:latin typeface="Calibri"/>
                <a:cs typeface="Calibri"/>
              </a:rPr>
              <a:t>nhiều </a:t>
            </a:r>
            <a:r>
              <a:rPr sz="3000" dirty="0">
                <a:latin typeface="Calibri"/>
                <a:cs typeface="Calibri"/>
              </a:rPr>
              <a:t>loại lưu trữ </a:t>
            </a:r>
            <a:r>
              <a:rPr sz="3000" spc="-10" dirty="0">
                <a:latin typeface="Calibri"/>
                <a:cs typeface="Calibri"/>
              </a:rPr>
              <a:t>với </a:t>
            </a:r>
            <a:r>
              <a:rPr sz="3000" dirty="0">
                <a:latin typeface="Calibri"/>
                <a:cs typeface="Calibri"/>
              </a:rPr>
              <a:t>mục đích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khác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nhau</a:t>
            </a:r>
            <a:endParaRPr sz="3000">
              <a:latin typeface="Calibri"/>
              <a:cs typeface="Calibri"/>
            </a:endParaRPr>
          </a:p>
          <a:p>
            <a:pPr marL="744220" marR="1203960" lvl="1" indent="-274320">
              <a:lnSpc>
                <a:spcPts val="2810"/>
              </a:lnSpc>
              <a:spcBef>
                <a:spcPts val="41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30" dirty="0">
                <a:latin typeface="Calibri"/>
                <a:cs typeface="Calibri"/>
              </a:rPr>
              <a:t>MODE_PRIVATE,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MODE_WORLD_READABLE</a:t>
            </a:r>
            <a:r>
              <a:rPr sz="2600" spc="-20" dirty="0">
                <a:latin typeface="Calibri"/>
                <a:cs typeface="Calibri"/>
              </a:rPr>
              <a:t> và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MODE_WORLD_WRITEABLE</a:t>
            </a:r>
            <a:endParaRPr sz="26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Các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vùng </a:t>
            </a:r>
            <a:r>
              <a:rPr sz="3000" dirty="0">
                <a:latin typeface="Calibri"/>
                <a:cs typeface="Calibri"/>
              </a:rPr>
              <a:t>lưu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trữ được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cấp </a:t>
            </a:r>
            <a:r>
              <a:rPr sz="3000" dirty="0">
                <a:latin typeface="Calibri"/>
                <a:cs typeface="Calibri"/>
              </a:rPr>
              <a:t>cho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ứng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dụng</a:t>
            </a:r>
            <a:endParaRPr sz="30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44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0" dirty="0">
                <a:latin typeface="Calibri"/>
                <a:cs typeface="Calibri"/>
              </a:rPr>
              <a:t>Shared</a:t>
            </a:r>
            <a:r>
              <a:rPr sz="3000" spc="-20" dirty="0">
                <a:latin typeface="Calibri"/>
                <a:cs typeface="Calibri"/>
              </a:rPr>
              <a:t> preferences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và</a:t>
            </a:r>
            <a:r>
              <a:rPr sz="3000" spc="-15" dirty="0">
                <a:latin typeface="Calibri"/>
                <a:cs typeface="Calibri"/>
              </a:rPr>
              <a:t> PreferenceActivity</a:t>
            </a:r>
            <a:endParaRPr sz="3000">
              <a:latin typeface="Calibri"/>
              <a:cs typeface="Calibri"/>
            </a:endParaRPr>
          </a:p>
          <a:p>
            <a:pPr marL="287020" marR="116205" indent="-274320">
              <a:lnSpc>
                <a:spcPts val="3240"/>
              </a:lnSpc>
              <a:spcBef>
                <a:spcPts val="84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Các </a:t>
            </a:r>
            <a:r>
              <a:rPr sz="3000" spc="-10" dirty="0">
                <a:latin typeface="Calibri"/>
                <a:cs typeface="Calibri"/>
              </a:rPr>
              <a:t>loại </a:t>
            </a:r>
            <a:r>
              <a:rPr sz="3000" dirty="0">
                <a:latin typeface="Calibri"/>
                <a:cs typeface="Calibri"/>
              </a:rPr>
              <a:t>lưu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trữ: </a:t>
            </a:r>
            <a:r>
              <a:rPr sz="3000" spc="-15" dirty="0">
                <a:latin typeface="Calibri"/>
                <a:cs typeface="Calibri"/>
              </a:rPr>
              <a:t>internal,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external, </a:t>
            </a:r>
            <a:r>
              <a:rPr sz="3000" spc="-5" dirty="0">
                <a:latin typeface="Calibri"/>
                <a:cs typeface="Calibri"/>
              </a:rPr>
              <a:t>cached</a:t>
            </a:r>
            <a:r>
              <a:rPr sz="3000" spc="-25" dirty="0">
                <a:latin typeface="Calibri"/>
                <a:cs typeface="Calibri"/>
              </a:rPr>
              <a:t> và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trong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file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apk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của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ứng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dụng</a:t>
            </a:r>
            <a:endParaRPr sz="30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Làm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việc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với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SQLite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47663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SQLiteOpenHelper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34718"/>
            <a:ext cx="8071484" cy="4610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Các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phương thức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hữu </a:t>
            </a:r>
            <a:r>
              <a:rPr sz="3000" dirty="0">
                <a:latin typeface="Calibri"/>
                <a:cs typeface="Calibri"/>
              </a:rPr>
              <a:t>ích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của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SQLiteOpenHelper</a:t>
            </a:r>
            <a:endParaRPr sz="3000">
              <a:latin typeface="Calibri"/>
              <a:cs typeface="Calibri"/>
            </a:endParaRPr>
          </a:p>
          <a:p>
            <a:pPr marL="744220" marR="85090" lvl="1" indent="-274320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5" dirty="0">
                <a:latin typeface="Calibri"/>
                <a:cs typeface="Calibri"/>
              </a:rPr>
              <a:t>SQLiteDatabase </a:t>
            </a:r>
            <a:r>
              <a:rPr sz="2600" spc="-10" dirty="0">
                <a:solidFill>
                  <a:srgbClr val="00AFEF"/>
                </a:solidFill>
                <a:latin typeface="Calibri"/>
                <a:cs typeface="Calibri"/>
              </a:rPr>
              <a:t>getReadableDatabase</a:t>
            </a:r>
            <a:r>
              <a:rPr sz="2600" spc="-10" dirty="0">
                <a:latin typeface="Calibri"/>
                <a:cs typeface="Calibri"/>
              </a:rPr>
              <a:t>(): </a:t>
            </a:r>
            <a:r>
              <a:rPr sz="2600" spc="-20" dirty="0">
                <a:latin typeface="Calibri"/>
                <a:cs typeface="Calibri"/>
              </a:rPr>
              <a:t>lấy </a:t>
            </a:r>
            <a:r>
              <a:rPr sz="2600" spc="-15" dirty="0">
                <a:latin typeface="Calibri"/>
                <a:cs typeface="Calibri"/>
              </a:rPr>
              <a:t>về </a:t>
            </a:r>
            <a:r>
              <a:rPr sz="2600" spc="-5" dirty="0">
                <a:latin typeface="Calibri"/>
                <a:cs typeface="Calibri"/>
              </a:rPr>
              <a:t>CSDL </a:t>
            </a:r>
            <a:r>
              <a:rPr sz="2600" dirty="0">
                <a:latin typeface="Calibri"/>
                <a:cs typeface="Calibri"/>
              </a:rPr>
              <a:t>ở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dạng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“chỉ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đọc”</a:t>
            </a:r>
            <a:endParaRPr sz="2600">
              <a:latin typeface="Calibri"/>
              <a:cs typeface="Calibri"/>
            </a:endParaRPr>
          </a:p>
          <a:p>
            <a:pPr marL="744220" marR="5080" lvl="1" indent="-27432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5" dirty="0">
                <a:latin typeface="Calibri"/>
                <a:cs typeface="Calibri"/>
              </a:rPr>
              <a:t>SQLiteDatabase </a:t>
            </a:r>
            <a:r>
              <a:rPr sz="2600" spc="-10" dirty="0">
                <a:solidFill>
                  <a:srgbClr val="00AFEF"/>
                </a:solidFill>
                <a:latin typeface="Calibri"/>
                <a:cs typeface="Calibri"/>
              </a:rPr>
              <a:t>getWriteableDatabase</a:t>
            </a:r>
            <a:r>
              <a:rPr sz="2600" spc="-10" dirty="0">
                <a:latin typeface="Calibri"/>
                <a:cs typeface="Calibri"/>
              </a:rPr>
              <a:t>(): </a:t>
            </a:r>
            <a:r>
              <a:rPr sz="2600" spc="-20" dirty="0">
                <a:latin typeface="Calibri"/>
                <a:cs typeface="Calibri"/>
              </a:rPr>
              <a:t>lấy </a:t>
            </a:r>
            <a:r>
              <a:rPr sz="2600" spc="-15" dirty="0">
                <a:latin typeface="Calibri"/>
                <a:cs typeface="Calibri"/>
              </a:rPr>
              <a:t>về </a:t>
            </a:r>
            <a:r>
              <a:rPr sz="2600" spc="-5" dirty="0">
                <a:latin typeface="Calibri"/>
                <a:cs typeface="Calibri"/>
              </a:rPr>
              <a:t>CSDL </a:t>
            </a:r>
            <a:r>
              <a:rPr sz="2600" dirty="0">
                <a:latin typeface="Calibri"/>
                <a:cs typeface="Calibri"/>
              </a:rPr>
              <a:t>ở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dạng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“đọc </a:t>
            </a:r>
            <a:r>
              <a:rPr sz="2600" spc="-20" dirty="0">
                <a:latin typeface="Calibri"/>
                <a:cs typeface="Calibri"/>
              </a:rPr>
              <a:t>và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ghi”</a:t>
            </a:r>
            <a:endParaRPr sz="2600">
              <a:latin typeface="Calibri"/>
              <a:cs typeface="Calibri"/>
            </a:endParaRPr>
          </a:p>
          <a:p>
            <a:pPr marL="744220" lvl="1" indent="-27432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Calibri"/>
                <a:cs typeface="Calibri"/>
              </a:rPr>
              <a:t>String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AFEF"/>
                </a:solidFill>
                <a:latin typeface="Calibri"/>
                <a:cs typeface="Calibri"/>
              </a:rPr>
              <a:t>getDatabaseName</a:t>
            </a:r>
            <a:r>
              <a:rPr sz="2600" spc="-5" dirty="0">
                <a:latin typeface="Calibri"/>
                <a:cs typeface="Calibri"/>
              </a:rPr>
              <a:t>():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lấy</a:t>
            </a:r>
            <a:r>
              <a:rPr sz="2600" spc="-10" dirty="0">
                <a:latin typeface="Calibri"/>
                <a:cs typeface="Calibri"/>
              </a:rPr>
              <a:t> tên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CSDL</a:t>
            </a:r>
            <a:endParaRPr sz="2600">
              <a:latin typeface="Calibri"/>
              <a:cs typeface="Calibri"/>
            </a:endParaRPr>
          </a:p>
          <a:p>
            <a:pPr marL="287020" marR="29845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Calibri"/>
                <a:cs typeface="Calibri"/>
              </a:rPr>
              <a:t>Không </a:t>
            </a:r>
            <a:r>
              <a:rPr sz="3000" spc="-5" dirty="0">
                <a:latin typeface="Calibri"/>
                <a:cs typeface="Calibri"/>
              </a:rPr>
              <a:t>dùng </a:t>
            </a:r>
            <a:r>
              <a:rPr sz="3000" spc="-10" dirty="0">
                <a:latin typeface="Calibri"/>
                <a:cs typeface="Calibri"/>
              </a:rPr>
              <a:t>SQLiteOpenHelper </a:t>
            </a:r>
            <a:r>
              <a:rPr sz="3000" dirty="0">
                <a:latin typeface="Calibri"/>
                <a:cs typeface="Calibri"/>
              </a:rPr>
              <a:t>cũng không </a:t>
            </a:r>
            <a:r>
              <a:rPr sz="3000" spc="-10" dirty="0">
                <a:latin typeface="Calibri"/>
                <a:cs typeface="Calibri"/>
              </a:rPr>
              <a:t>có </a:t>
            </a:r>
            <a:r>
              <a:rPr sz="3000" spc="-15" dirty="0">
                <a:latin typeface="Calibri"/>
                <a:cs typeface="Calibri"/>
              </a:rPr>
              <a:t>vấn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đề gì, </a:t>
            </a:r>
            <a:r>
              <a:rPr sz="3000" spc="-5" dirty="0">
                <a:latin typeface="Calibri"/>
                <a:cs typeface="Calibri"/>
              </a:rPr>
              <a:t>nhưng </a:t>
            </a:r>
            <a:r>
              <a:rPr sz="3000" dirty="0">
                <a:latin typeface="Calibri"/>
                <a:cs typeface="Calibri"/>
              </a:rPr>
              <a:t>sử </a:t>
            </a:r>
            <a:r>
              <a:rPr sz="3000" spc="-5" dirty="0">
                <a:latin typeface="Calibri"/>
                <a:cs typeface="Calibri"/>
              </a:rPr>
              <a:t>dụng </a:t>
            </a:r>
            <a:r>
              <a:rPr sz="3000" spc="-10" dirty="0">
                <a:latin typeface="Calibri"/>
                <a:cs typeface="Calibri"/>
              </a:rPr>
              <a:t>SQLiteOpenHelper </a:t>
            </a:r>
            <a:r>
              <a:rPr sz="3000" dirty="0">
                <a:latin typeface="Calibri"/>
                <a:cs typeface="Calibri"/>
              </a:rPr>
              <a:t>thì </a:t>
            </a:r>
            <a:r>
              <a:rPr sz="3000" spc="-20" dirty="0">
                <a:latin typeface="Calibri"/>
                <a:cs typeface="Calibri"/>
              </a:rPr>
              <a:t>ta </a:t>
            </a:r>
            <a:r>
              <a:rPr sz="3000" spc="-5" dirty="0">
                <a:latin typeface="Calibri"/>
                <a:cs typeface="Calibri"/>
              </a:rPr>
              <a:t>sẽ </a:t>
            </a:r>
            <a:r>
              <a:rPr sz="3000" dirty="0">
                <a:latin typeface="Calibri"/>
                <a:cs typeface="Calibri"/>
              </a:rPr>
              <a:t> đỡ </a:t>
            </a:r>
            <a:r>
              <a:rPr sz="3000" spc="-10" dirty="0">
                <a:latin typeface="Calibri"/>
                <a:cs typeface="Calibri"/>
              </a:rPr>
              <a:t>công </a:t>
            </a:r>
            <a:r>
              <a:rPr sz="3000" spc="-5" dirty="0">
                <a:latin typeface="Calibri"/>
                <a:cs typeface="Calibri"/>
              </a:rPr>
              <a:t>sức viết </a:t>
            </a:r>
            <a:r>
              <a:rPr sz="3000" spc="-10" dirty="0">
                <a:latin typeface="Calibri"/>
                <a:cs typeface="Calibri"/>
              </a:rPr>
              <a:t>code </a:t>
            </a:r>
            <a:r>
              <a:rPr sz="3000" spc="-5" dirty="0">
                <a:latin typeface="Calibri"/>
                <a:cs typeface="Calibri"/>
              </a:rPr>
              <a:t>hơn, </a:t>
            </a:r>
            <a:r>
              <a:rPr sz="3000" dirty="0">
                <a:latin typeface="Calibri"/>
                <a:cs typeface="Calibri"/>
              </a:rPr>
              <a:t>đặc </a:t>
            </a:r>
            <a:r>
              <a:rPr sz="3000" spc="-10" dirty="0">
                <a:latin typeface="Calibri"/>
                <a:cs typeface="Calibri"/>
              </a:rPr>
              <a:t>biệt </a:t>
            </a:r>
            <a:r>
              <a:rPr sz="3000" dirty="0">
                <a:latin typeface="Calibri"/>
                <a:cs typeface="Calibri"/>
              </a:rPr>
              <a:t>khi </a:t>
            </a:r>
            <a:r>
              <a:rPr sz="3000" spc="-10" dirty="0">
                <a:latin typeface="Calibri"/>
                <a:cs typeface="Calibri"/>
              </a:rPr>
              <a:t>cập </a:t>
            </a:r>
            <a:r>
              <a:rPr sz="3000" spc="-15" dirty="0">
                <a:latin typeface="Calibri"/>
                <a:cs typeface="Calibri"/>
              </a:rPr>
              <a:t>nhật 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phiên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bản </a:t>
            </a:r>
            <a:r>
              <a:rPr sz="3000" dirty="0">
                <a:latin typeface="Calibri"/>
                <a:cs typeface="Calibri"/>
              </a:rPr>
              <a:t>ứng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dụng </a:t>
            </a:r>
            <a:r>
              <a:rPr sz="3000" spc="-30" dirty="0">
                <a:latin typeface="Calibri"/>
                <a:cs typeface="Calibri"/>
              </a:rPr>
              <a:t>kèm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theo </a:t>
            </a:r>
            <a:r>
              <a:rPr sz="3000" spc="-5" dirty="0">
                <a:latin typeface="Calibri"/>
                <a:cs typeface="Calibri"/>
              </a:rPr>
              <a:t>nâng</a:t>
            </a:r>
            <a:r>
              <a:rPr sz="3000" spc="-10" dirty="0">
                <a:latin typeface="Calibri"/>
                <a:cs typeface="Calibri"/>
              </a:rPr>
              <a:t> cấp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CSDL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47663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SQLiteOpenHelper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7965"/>
            <a:ext cx="8041640" cy="4540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2705" indent="-274320" algn="just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Code: </a:t>
            </a:r>
            <a:r>
              <a:rPr sz="2800" spc="-45" dirty="0">
                <a:latin typeface="Calibri"/>
                <a:cs typeface="Calibri"/>
              </a:rPr>
              <a:t>kế </a:t>
            </a:r>
            <a:r>
              <a:rPr sz="2800" spc="-5" dirty="0">
                <a:latin typeface="Calibri"/>
                <a:cs typeface="Calibri"/>
              </a:rPr>
              <a:t>thừa </a:t>
            </a:r>
            <a:r>
              <a:rPr sz="2800" spc="-10" dirty="0">
                <a:latin typeface="Calibri"/>
                <a:cs typeface="Calibri"/>
              </a:rPr>
              <a:t>SQLiteOpenHelper </a:t>
            </a:r>
            <a:r>
              <a:rPr sz="2800" spc="-25" dirty="0">
                <a:latin typeface="Calibri"/>
                <a:cs typeface="Calibri"/>
              </a:rPr>
              <a:t>và </a:t>
            </a:r>
            <a:r>
              <a:rPr sz="2800" spc="-10" dirty="0">
                <a:latin typeface="Calibri"/>
                <a:cs typeface="Calibri"/>
              </a:rPr>
              <a:t>viết </a:t>
            </a:r>
            <a:r>
              <a:rPr sz="2800" spc="-5" dirty="0">
                <a:latin typeface="Calibri"/>
                <a:cs typeface="Calibri"/>
              </a:rPr>
              <a:t>lại 3 </a:t>
            </a:r>
            <a:r>
              <a:rPr sz="2800" spc="-10" dirty="0">
                <a:latin typeface="Calibri"/>
                <a:cs typeface="Calibri"/>
              </a:rPr>
              <a:t>phương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thức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cơ</a:t>
            </a:r>
            <a:r>
              <a:rPr sz="2800" spc="-5" dirty="0">
                <a:latin typeface="Calibri"/>
                <a:cs typeface="Calibri"/>
              </a:rPr>
              <a:t> bản</a:t>
            </a:r>
            <a:endParaRPr sz="2800">
              <a:latin typeface="Calibri"/>
              <a:cs typeface="Calibri"/>
            </a:endParaRPr>
          </a:p>
          <a:p>
            <a:pPr marL="287020" indent="-274320" algn="just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Cách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SQLiteOpenHelper:</a:t>
            </a:r>
            <a:endParaRPr sz="2800">
              <a:latin typeface="Calibri"/>
              <a:cs typeface="Calibri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spc="-20" dirty="0">
                <a:latin typeface="Calibri"/>
                <a:cs typeface="Calibri"/>
              </a:rPr>
              <a:t>Thay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vì mở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CSDL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trực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tiếp, </a:t>
            </a:r>
            <a:r>
              <a:rPr sz="2400" spc="-15" dirty="0">
                <a:latin typeface="Calibri"/>
                <a:cs typeface="Calibri"/>
              </a:rPr>
              <a:t>ta </a:t>
            </a:r>
            <a:r>
              <a:rPr sz="2400" dirty="0">
                <a:latin typeface="Calibri"/>
                <a:cs typeface="Calibri"/>
              </a:rPr>
              <a:t>mở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 SQLiteOpenHelper</a:t>
            </a:r>
            <a:endParaRPr sz="2400">
              <a:latin typeface="Calibri"/>
              <a:cs typeface="Calibri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spc="-5" dirty="0">
                <a:latin typeface="Calibri"/>
                <a:cs typeface="Calibri"/>
              </a:rPr>
              <a:t>SQLiteOpenHelper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kiểm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xem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CSDL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đã</a:t>
            </a:r>
            <a:r>
              <a:rPr sz="2400" spc="-10" dirty="0">
                <a:latin typeface="Calibri"/>
                <a:cs typeface="Calibri"/>
              </a:rPr>
              <a:t> có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hay</a:t>
            </a:r>
            <a:r>
              <a:rPr sz="2400" dirty="0">
                <a:latin typeface="Calibri"/>
                <a:cs typeface="Calibri"/>
              </a:rPr>
              <a:t> chưa,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nếu</a:t>
            </a:r>
            <a:endParaRPr sz="2400">
              <a:latin typeface="Calibri"/>
              <a:cs typeface="Calibri"/>
            </a:endParaRPr>
          </a:p>
          <a:p>
            <a:pPr marL="74422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chưa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thì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sẽ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động </a:t>
            </a:r>
            <a:r>
              <a:rPr sz="2400" spc="-10" dirty="0">
                <a:latin typeface="Calibri"/>
                <a:cs typeface="Calibri"/>
              </a:rPr>
              <a:t>gọi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onCreate </a:t>
            </a:r>
            <a:r>
              <a:rPr sz="2400" dirty="0">
                <a:latin typeface="Calibri"/>
                <a:cs typeface="Calibri"/>
              </a:rPr>
              <a:t>để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tạo</a:t>
            </a:r>
            <a:endParaRPr sz="2400">
              <a:latin typeface="Calibri"/>
              <a:cs typeface="Calibri"/>
            </a:endParaRPr>
          </a:p>
          <a:p>
            <a:pPr marL="744220" marR="14604" lvl="1" indent="-274320" algn="just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spc="-5" dirty="0">
                <a:latin typeface="Calibri"/>
                <a:cs typeface="Calibri"/>
              </a:rPr>
              <a:t>SQLiteOpenHelper </a:t>
            </a:r>
            <a:r>
              <a:rPr sz="2400" dirty="0">
                <a:latin typeface="Calibri"/>
                <a:cs typeface="Calibri"/>
              </a:rPr>
              <a:t>kiểm </a:t>
            </a:r>
            <a:r>
              <a:rPr sz="2400" spc="-20" dirty="0">
                <a:latin typeface="Calibri"/>
                <a:cs typeface="Calibri"/>
              </a:rPr>
              <a:t>tra </a:t>
            </a:r>
            <a:r>
              <a:rPr sz="2400" spc="-5" dirty="0">
                <a:latin typeface="Calibri"/>
                <a:cs typeface="Calibri"/>
              </a:rPr>
              <a:t>phiên bản </a:t>
            </a:r>
            <a:r>
              <a:rPr sz="2400" dirty="0">
                <a:latin typeface="Calibri"/>
                <a:cs typeface="Calibri"/>
              </a:rPr>
              <a:t>của </a:t>
            </a:r>
            <a:r>
              <a:rPr sz="2400" spc="-5" dirty="0">
                <a:latin typeface="Calibri"/>
                <a:cs typeface="Calibri"/>
              </a:rPr>
              <a:t>CSDL hiện </a:t>
            </a:r>
            <a:r>
              <a:rPr sz="2400" spc="-10" dirty="0">
                <a:latin typeface="Calibri"/>
                <a:cs typeface="Calibri"/>
              </a:rPr>
              <a:t>tại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 </a:t>
            </a:r>
            <a:r>
              <a:rPr sz="2400" dirty="0">
                <a:latin typeface="Calibri"/>
                <a:cs typeface="Calibri"/>
              </a:rPr>
              <a:t>đề </a:t>
            </a:r>
            <a:r>
              <a:rPr sz="2400" spc="-15" dirty="0">
                <a:latin typeface="Calibri"/>
                <a:cs typeface="Calibri"/>
              </a:rPr>
              <a:t>xuất </a:t>
            </a:r>
            <a:r>
              <a:rPr sz="2400" spc="-10" dirty="0">
                <a:latin typeface="Calibri"/>
                <a:cs typeface="Calibri"/>
              </a:rPr>
              <a:t>có </a:t>
            </a:r>
            <a:r>
              <a:rPr sz="2400" spc="-5" dirty="0">
                <a:latin typeface="Calibri"/>
                <a:cs typeface="Calibri"/>
              </a:rPr>
              <a:t>bằng nhau </a:t>
            </a:r>
            <a:r>
              <a:rPr sz="2400" dirty="0">
                <a:latin typeface="Calibri"/>
                <a:cs typeface="Calibri"/>
              </a:rPr>
              <a:t>không, </a:t>
            </a:r>
            <a:r>
              <a:rPr sz="2400" spc="-5" dirty="0">
                <a:latin typeface="Calibri"/>
                <a:cs typeface="Calibri"/>
              </a:rPr>
              <a:t>nếu </a:t>
            </a:r>
            <a:r>
              <a:rPr sz="2400" dirty="0">
                <a:latin typeface="Calibri"/>
                <a:cs typeface="Calibri"/>
              </a:rPr>
              <a:t>không thì tự </a:t>
            </a:r>
            <a:r>
              <a:rPr sz="2400" spc="-5" dirty="0">
                <a:latin typeface="Calibri"/>
                <a:cs typeface="Calibri"/>
              </a:rPr>
              <a:t>động </a:t>
            </a:r>
            <a:r>
              <a:rPr sz="2400" spc="-10" dirty="0">
                <a:latin typeface="Calibri"/>
                <a:cs typeface="Calibri"/>
              </a:rPr>
              <a:t>gọi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onUpgrade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(hoặc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onDowngrade,</a:t>
            </a:r>
            <a:r>
              <a:rPr sz="2400" dirty="0">
                <a:latin typeface="Calibri"/>
                <a:cs typeface="Calibri"/>
              </a:rPr>
              <a:t> tùy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tình </a:t>
            </a:r>
            <a:r>
              <a:rPr sz="2400" spc="-10" dirty="0">
                <a:latin typeface="Calibri"/>
                <a:cs typeface="Calibri"/>
              </a:rPr>
              <a:t>huống)</a:t>
            </a:r>
            <a:endParaRPr sz="2400">
              <a:latin typeface="Calibri"/>
              <a:cs typeface="Calibri"/>
            </a:endParaRPr>
          </a:p>
          <a:p>
            <a:pPr marL="744220" marR="5080" lvl="1" indent="-274320" algn="just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spc="-65" dirty="0">
                <a:latin typeface="Calibri"/>
                <a:cs typeface="Calibri"/>
              </a:rPr>
              <a:t>LTV </a:t>
            </a:r>
            <a:r>
              <a:rPr sz="2400" spc="-5" dirty="0">
                <a:latin typeface="Calibri"/>
                <a:cs typeface="Calibri"/>
              </a:rPr>
              <a:t>dùng </a:t>
            </a:r>
            <a:r>
              <a:rPr sz="2400" spc="-10" dirty="0">
                <a:latin typeface="Calibri"/>
                <a:cs typeface="Calibri"/>
              </a:rPr>
              <a:t>getReadableDatabase </a:t>
            </a:r>
            <a:r>
              <a:rPr sz="2400" dirty="0">
                <a:latin typeface="Calibri"/>
                <a:cs typeface="Calibri"/>
              </a:rPr>
              <a:t>/ </a:t>
            </a:r>
            <a:r>
              <a:rPr sz="2400" spc="-10" dirty="0">
                <a:latin typeface="Calibri"/>
                <a:cs typeface="Calibri"/>
              </a:rPr>
              <a:t>getWriteableDatabase </a:t>
            </a:r>
            <a:r>
              <a:rPr sz="2400" dirty="0">
                <a:latin typeface="Calibri"/>
                <a:cs typeface="Calibri"/>
              </a:rPr>
              <a:t>để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lấy về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CSDL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đã </a:t>
            </a:r>
            <a:r>
              <a:rPr sz="2400" spc="-5" dirty="0">
                <a:latin typeface="Calibri"/>
                <a:cs typeface="Calibri"/>
              </a:rPr>
              <a:t>sẵn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sàng </a:t>
            </a:r>
            <a:r>
              <a:rPr sz="2400" spc="-15" dirty="0">
                <a:latin typeface="Calibri"/>
                <a:cs typeface="Calibri"/>
              </a:rPr>
              <a:t>hoạt </a:t>
            </a:r>
            <a:r>
              <a:rPr sz="2400" spc="-5" dirty="0">
                <a:latin typeface="Calibri"/>
                <a:cs typeface="Calibri"/>
              </a:rPr>
              <a:t>động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1031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SQLiteOpenHelper</a:t>
            </a:r>
            <a:r>
              <a:rPr spc="-3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Sample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161" y="1546860"/>
            <a:ext cx="8679640" cy="408167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103" y="1677923"/>
            <a:ext cx="8473652" cy="19034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644" y="3782274"/>
            <a:ext cx="8115400" cy="210481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1031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SQLiteOpenHelper</a:t>
            </a:r>
            <a:r>
              <a:rPr spc="-3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Sample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424" y="1496839"/>
            <a:ext cx="8135237" cy="34082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1031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SQLiteOpenHelper</a:t>
            </a:r>
            <a:r>
              <a:rPr spc="-3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Sample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27781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Thực</a:t>
            </a:r>
            <a:r>
              <a:rPr spc="-85" dirty="0"/>
              <a:t> </a:t>
            </a:r>
            <a:r>
              <a:rPr spc="-5" dirty="0"/>
              <a:t>Hành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7965"/>
            <a:ext cx="8094980" cy="4693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Xây </a:t>
            </a:r>
            <a:r>
              <a:rPr sz="2800" spc="-10" dirty="0">
                <a:latin typeface="Calibri"/>
                <a:cs typeface="Calibri"/>
              </a:rPr>
              <a:t>dựng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ứng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quản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lý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sách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CSDL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Books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bài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học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trước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40" dirty="0">
                <a:latin typeface="Calibri"/>
                <a:cs typeface="Calibri"/>
              </a:rPr>
              <a:t>Ứng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gồm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chức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năng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chính:</a:t>
            </a:r>
            <a:endParaRPr sz="2800">
              <a:latin typeface="Calibri"/>
              <a:cs typeface="Calibri"/>
            </a:endParaRPr>
          </a:p>
          <a:p>
            <a:pPr marL="744220" lvl="1" indent="-274320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400" spc="-5" dirty="0">
                <a:latin typeface="Calibri"/>
                <a:cs typeface="Calibri"/>
              </a:rPr>
              <a:t>Thêm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sách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mới</a:t>
            </a:r>
            <a:endParaRPr sz="2400">
              <a:latin typeface="Calibri"/>
              <a:cs typeface="Calibri"/>
            </a:endParaRPr>
          </a:p>
          <a:p>
            <a:pPr marL="744220" lvl="1" indent="-274320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400" spc="-5" dirty="0">
                <a:latin typeface="Calibri"/>
                <a:cs typeface="Calibri"/>
              </a:rPr>
              <a:t>Hiển </a:t>
            </a:r>
            <a:r>
              <a:rPr sz="2400" dirty="0">
                <a:latin typeface="Calibri"/>
                <a:cs typeface="Calibri"/>
              </a:rPr>
              <a:t>thị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danh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sách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spc="-5" dirty="0">
                <a:latin typeface="Calibri"/>
                <a:cs typeface="Calibri"/>
              </a:rPr>
              <a:t>sách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ListView</a:t>
            </a:r>
            <a:endParaRPr sz="2400">
              <a:latin typeface="Calibri"/>
              <a:cs typeface="Calibri"/>
            </a:endParaRPr>
          </a:p>
          <a:p>
            <a:pPr marL="744220" lvl="1" indent="-27432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400" spc="-5" dirty="0">
                <a:latin typeface="Calibri"/>
                <a:cs typeface="Calibri"/>
              </a:rPr>
              <a:t>Sửa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sách</a:t>
            </a:r>
            <a:endParaRPr sz="2400">
              <a:latin typeface="Calibri"/>
              <a:cs typeface="Calibri"/>
            </a:endParaRPr>
          </a:p>
          <a:p>
            <a:pPr marL="744220" lvl="1" indent="-27432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400" spc="-20" dirty="0">
                <a:latin typeface="Calibri"/>
                <a:cs typeface="Calibri"/>
              </a:rPr>
              <a:t>Xóa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sách</a:t>
            </a:r>
            <a:endParaRPr sz="2400">
              <a:latin typeface="Calibri"/>
              <a:cs typeface="Calibri"/>
            </a:endParaRPr>
          </a:p>
          <a:p>
            <a:pPr marL="744220" lvl="1" indent="-27432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400" spc="10" dirty="0">
                <a:latin typeface="Calibri"/>
                <a:cs typeface="Calibri"/>
              </a:rPr>
              <a:t>Tìm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kiếm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sách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trường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hoặc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tiêu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chuẩn</a:t>
            </a:r>
            <a:endParaRPr sz="2400">
              <a:latin typeface="Calibri"/>
              <a:cs typeface="Calibri"/>
            </a:endParaRPr>
          </a:p>
          <a:p>
            <a:pPr marL="744220" marR="187325" lvl="1" indent="-27432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400" spc="-10" dirty="0">
                <a:latin typeface="Calibri"/>
                <a:cs typeface="Calibri"/>
              </a:rPr>
              <a:t>Upgrade </a:t>
            </a:r>
            <a:r>
              <a:rPr sz="2400" dirty="0">
                <a:latin typeface="Calibri"/>
                <a:cs typeface="Calibri"/>
              </a:rPr>
              <a:t>lên </a:t>
            </a:r>
            <a:r>
              <a:rPr sz="2400" spc="-5" dirty="0">
                <a:latin typeface="Calibri"/>
                <a:cs typeface="Calibri"/>
              </a:rPr>
              <a:t>DB </a:t>
            </a:r>
            <a:r>
              <a:rPr sz="2400" dirty="0">
                <a:latin typeface="Calibri"/>
                <a:cs typeface="Calibri"/>
              </a:rPr>
              <a:t>lên </a:t>
            </a:r>
            <a:r>
              <a:rPr sz="2400" spc="-5" dirty="0">
                <a:latin typeface="Calibri"/>
                <a:cs typeface="Calibri"/>
              </a:rPr>
              <a:t>phiên bản </a:t>
            </a:r>
            <a:r>
              <a:rPr sz="2400" dirty="0">
                <a:latin typeface="Calibri"/>
                <a:cs typeface="Calibri"/>
              </a:rPr>
              <a:t>2: </a:t>
            </a:r>
            <a:r>
              <a:rPr sz="2400" spc="-5" dirty="0">
                <a:latin typeface="Calibri"/>
                <a:cs typeface="Calibri"/>
              </a:rPr>
              <a:t>bổ sung trường </a:t>
            </a:r>
            <a:r>
              <a:rPr sz="2400" spc="-10" dirty="0">
                <a:latin typeface="Calibri"/>
                <a:cs typeface="Calibri"/>
              </a:rPr>
              <a:t>tags gồm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danh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sách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 khóa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mô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tả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sách</a:t>
            </a:r>
            <a:endParaRPr sz="2400">
              <a:latin typeface="Calibri"/>
              <a:cs typeface="Calibri"/>
            </a:endParaRPr>
          </a:p>
          <a:p>
            <a:pPr marL="744220" lvl="1" indent="-27432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400" spc="-5" dirty="0">
                <a:latin typeface="Calibri"/>
                <a:cs typeface="Calibri"/>
              </a:rPr>
              <a:t>Cập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nhật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chức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năng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tìm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kiếm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tags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44450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Content</a:t>
            </a:r>
            <a:r>
              <a:rPr spc="-55" dirty="0"/>
              <a:t> </a:t>
            </a:r>
            <a:r>
              <a:rPr spc="-5" dirty="0"/>
              <a:t>Providers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294095"/>
            <a:ext cx="8203565" cy="452501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54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Là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thành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phần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cơ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bản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của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Android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OS</a:t>
            </a:r>
            <a:endParaRPr sz="3000">
              <a:latin typeface="Calibri"/>
              <a:cs typeface="Calibri"/>
            </a:endParaRPr>
          </a:p>
          <a:p>
            <a:pPr marL="287020" marR="291465" indent="-274320" algn="just">
              <a:lnSpc>
                <a:spcPts val="3240"/>
              </a:lnSpc>
              <a:spcBef>
                <a:spcPts val="85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Chuẩn chia sẻ dữ liệu </a:t>
            </a:r>
            <a:r>
              <a:rPr sz="3000" dirty="0">
                <a:latin typeface="Calibri"/>
                <a:cs typeface="Calibri"/>
              </a:rPr>
              <a:t>cho </a:t>
            </a:r>
            <a:r>
              <a:rPr sz="3000" spc="-10" dirty="0">
                <a:latin typeface="Calibri"/>
                <a:cs typeface="Calibri"/>
              </a:rPr>
              <a:t>các </a:t>
            </a:r>
            <a:r>
              <a:rPr sz="3000" dirty="0">
                <a:latin typeface="Calibri"/>
                <a:cs typeface="Calibri"/>
              </a:rPr>
              <a:t>ứng </a:t>
            </a:r>
            <a:r>
              <a:rPr sz="3000" spc="-10" dirty="0">
                <a:latin typeface="Calibri"/>
                <a:cs typeface="Calibri"/>
              </a:rPr>
              <a:t>dụng </a:t>
            </a:r>
            <a:r>
              <a:rPr sz="3000" spc="-5" dirty="0">
                <a:latin typeface="Calibri"/>
                <a:cs typeface="Calibri"/>
              </a:rPr>
              <a:t>khác </a:t>
            </a:r>
            <a:r>
              <a:rPr sz="3000" spc="-10" dirty="0">
                <a:latin typeface="Calibri"/>
                <a:cs typeface="Calibri"/>
              </a:rPr>
              <a:t>trên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Android</a:t>
            </a:r>
            <a:endParaRPr sz="3000">
              <a:latin typeface="Calibri"/>
              <a:cs typeface="Calibri"/>
            </a:endParaRPr>
          </a:p>
          <a:p>
            <a:pPr marL="744220" marR="210820" lvl="1" indent="-274320" algn="just">
              <a:lnSpc>
                <a:spcPts val="2810"/>
              </a:lnSpc>
              <a:spcBef>
                <a:spcPts val="41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5" dirty="0">
                <a:latin typeface="Calibri"/>
                <a:cs typeface="Calibri"/>
              </a:rPr>
              <a:t>Content </a:t>
            </a:r>
            <a:r>
              <a:rPr sz="2600" spc="-10" dirty="0">
                <a:latin typeface="Calibri"/>
                <a:cs typeface="Calibri"/>
              </a:rPr>
              <a:t>Providers </a:t>
            </a:r>
            <a:r>
              <a:rPr sz="2600" spc="-5" dirty="0">
                <a:latin typeface="Calibri"/>
                <a:cs typeface="Calibri"/>
              </a:rPr>
              <a:t>(thường gọi </a:t>
            </a:r>
            <a:r>
              <a:rPr sz="2600" spc="-25" dirty="0">
                <a:latin typeface="Calibri"/>
                <a:cs typeface="Calibri"/>
              </a:rPr>
              <a:t>tắt </a:t>
            </a:r>
            <a:r>
              <a:rPr sz="2600" dirty="0">
                <a:latin typeface="Calibri"/>
                <a:cs typeface="Calibri"/>
              </a:rPr>
              <a:t>là </a:t>
            </a:r>
            <a:r>
              <a:rPr sz="2600" spc="-10" dirty="0">
                <a:latin typeface="Calibri"/>
                <a:cs typeface="Calibri"/>
              </a:rPr>
              <a:t>providers) </a:t>
            </a:r>
            <a:r>
              <a:rPr sz="2600" dirty="0">
                <a:latin typeface="Calibri"/>
                <a:cs typeface="Calibri"/>
              </a:rPr>
              <a:t>là </a:t>
            </a:r>
            <a:r>
              <a:rPr sz="2600" spc="-5" dirty="0">
                <a:latin typeface="Calibri"/>
                <a:cs typeface="Calibri"/>
              </a:rPr>
              <a:t>cách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thức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để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chia sẻ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dữ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liệu</a:t>
            </a:r>
            <a:endParaRPr sz="2600">
              <a:latin typeface="Calibri"/>
              <a:cs typeface="Calibri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Calibri"/>
                <a:cs typeface="Calibri"/>
              </a:rPr>
              <a:t>Không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phải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là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nơi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chứa</a:t>
            </a:r>
            <a:r>
              <a:rPr sz="2600" spc="-5" dirty="0">
                <a:latin typeface="Calibri"/>
                <a:cs typeface="Calibri"/>
              </a:rPr>
              <a:t> dữ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liệu</a:t>
            </a:r>
            <a:endParaRPr sz="2600">
              <a:latin typeface="Calibri"/>
              <a:cs typeface="Calibri"/>
            </a:endParaRPr>
          </a:p>
          <a:p>
            <a:pPr marL="744220" marR="422275" lvl="1" indent="-274320" algn="just">
              <a:lnSpc>
                <a:spcPts val="2810"/>
              </a:lnSpc>
              <a:spcBef>
                <a:spcPts val="44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Calibri"/>
                <a:cs typeface="Calibri"/>
              </a:rPr>
              <a:t>Nhiều </a:t>
            </a:r>
            <a:r>
              <a:rPr sz="2600" spc="-5" dirty="0">
                <a:latin typeface="Calibri"/>
                <a:cs typeface="Calibri"/>
              </a:rPr>
              <a:t>dữ </a:t>
            </a:r>
            <a:r>
              <a:rPr sz="2600" dirty="0">
                <a:latin typeface="Calibri"/>
                <a:cs typeface="Calibri"/>
              </a:rPr>
              <a:t>liệu </a:t>
            </a:r>
            <a:r>
              <a:rPr sz="2600" spc="-5" dirty="0">
                <a:latin typeface="Calibri"/>
                <a:cs typeface="Calibri"/>
              </a:rPr>
              <a:t>hệ </a:t>
            </a:r>
            <a:r>
              <a:rPr sz="2600" dirty="0">
                <a:latin typeface="Calibri"/>
                <a:cs typeface="Calibri"/>
              </a:rPr>
              <a:t>thống cung </a:t>
            </a:r>
            <a:r>
              <a:rPr sz="2600" spc="-10" dirty="0">
                <a:latin typeface="Calibri"/>
                <a:cs typeface="Calibri"/>
              </a:rPr>
              <a:t>cấp providers </a:t>
            </a:r>
            <a:r>
              <a:rPr sz="2600" dirty="0">
                <a:latin typeface="Calibri"/>
                <a:cs typeface="Calibri"/>
              </a:rPr>
              <a:t>để </a:t>
            </a:r>
            <a:r>
              <a:rPr sz="2600" spc="-15" dirty="0">
                <a:latin typeface="Calibri"/>
                <a:cs typeface="Calibri"/>
              </a:rPr>
              <a:t>có </a:t>
            </a:r>
            <a:r>
              <a:rPr sz="2600" dirty="0">
                <a:latin typeface="Calibri"/>
                <a:cs typeface="Calibri"/>
              </a:rPr>
              <a:t>thể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truy </a:t>
            </a:r>
            <a:r>
              <a:rPr sz="2600" spc="-15" dirty="0">
                <a:latin typeface="Calibri"/>
                <a:cs typeface="Calibri"/>
              </a:rPr>
              <a:t>xuất </a:t>
            </a:r>
            <a:r>
              <a:rPr sz="2600" dirty="0">
                <a:latin typeface="Calibri"/>
                <a:cs typeface="Calibri"/>
              </a:rPr>
              <a:t>đến chúng </a:t>
            </a:r>
            <a:r>
              <a:rPr sz="2600" spc="-5" dirty="0">
                <a:latin typeface="Calibri"/>
                <a:cs typeface="Calibri"/>
              </a:rPr>
              <a:t>như: </a:t>
            </a:r>
            <a:r>
              <a:rPr sz="2600" spc="-30" dirty="0">
                <a:latin typeface="Calibri"/>
                <a:cs typeface="Calibri"/>
              </a:rPr>
              <a:t>Calendar, </a:t>
            </a:r>
            <a:r>
              <a:rPr sz="2600" spc="-10" dirty="0">
                <a:latin typeface="Calibri"/>
                <a:cs typeface="Calibri"/>
              </a:rPr>
              <a:t>Contact, </a:t>
            </a:r>
            <a:r>
              <a:rPr sz="2600" dirty="0">
                <a:latin typeface="Calibri"/>
                <a:cs typeface="Calibri"/>
              </a:rPr>
              <a:t>CallLog,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MediaStore,…</a:t>
            </a:r>
            <a:endParaRPr sz="2600">
              <a:latin typeface="Calibri"/>
              <a:cs typeface="Calibri"/>
            </a:endParaRPr>
          </a:p>
          <a:p>
            <a:pPr marL="744220" marR="5080" lvl="1" indent="-274320" algn="just">
              <a:lnSpc>
                <a:spcPts val="281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30" dirty="0">
                <a:latin typeface="Calibri"/>
                <a:cs typeface="Calibri"/>
              </a:rPr>
              <a:t>Ứng </a:t>
            </a:r>
            <a:r>
              <a:rPr sz="2600" spc="-5" dirty="0">
                <a:latin typeface="Calibri"/>
                <a:cs typeface="Calibri"/>
              </a:rPr>
              <a:t>dụng </a:t>
            </a:r>
            <a:r>
              <a:rPr sz="2600" dirty="0">
                <a:latin typeface="Calibri"/>
                <a:cs typeface="Calibri"/>
              </a:rPr>
              <a:t>của </a:t>
            </a:r>
            <a:r>
              <a:rPr sz="2600" spc="-5" dirty="0">
                <a:latin typeface="Calibri"/>
                <a:cs typeface="Calibri"/>
              </a:rPr>
              <a:t>bên </a:t>
            </a:r>
            <a:r>
              <a:rPr sz="2600" dirty="0">
                <a:latin typeface="Calibri"/>
                <a:cs typeface="Calibri"/>
              </a:rPr>
              <a:t>thứ 3 </a:t>
            </a:r>
            <a:r>
              <a:rPr sz="2600" spc="-15" dirty="0">
                <a:latin typeface="Calibri"/>
                <a:cs typeface="Calibri"/>
              </a:rPr>
              <a:t>có </a:t>
            </a:r>
            <a:r>
              <a:rPr sz="2600" dirty="0">
                <a:latin typeface="Calibri"/>
                <a:cs typeface="Calibri"/>
              </a:rPr>
              <a:t>thể tự </a:t>
            </a:r>
            <a:r>
              <a:rPr sz="2600" spc="-5" dirty="0">
                <a:latin typeface="Calibri"/>
                <a:cs typeface="Calibri"/>
              </a:rPr>
              <a:t>viết </a:t>
            </a:r>
            <a:r>
              <a:rPr sz="2600" spc="-10" dirty="0">
                <a:latin typeface="Calibri"/>
                <a:cs typeface="Calibri"/>
              </a:rPr>
              <a:t>provider </a:t>
            </a:r>
            <a:r>
              <a:rPr sz="2600" dirty="0">
                <a:latin typeface="Calibri"/>
                <a:cs typeface="Calibri"/>
              </a:rPr>
              <a:t>để cung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cấp</a:t>
            </a:r>
            <a:r>
              <a:rPr sz="2600" spc="-5" dirty="0">
                <a:latin typeface="Calibri"/>
                <a:cs typeface="Calibri"/>
              </a:rPr>
              <a:t> dữ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liệu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cho </a:t>
            </a:r>
            <a:r>
              <a:rPr sz="2600" spc="-10" dirty="0">
                <a:latin typeface="Calibri"/>
                <a:cs typeface="Calibri"/>
              </a:rPr>
              <a:t>các </a:t>
            </a:r>
            <a:r>
              <a:rPr sz="2600" dirty="0">
                <a:latin typeface="Calibri"/>
                <a:cs typeface="Calibri"/>
              </a:rPr>
              <a:t>ứng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dụng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khác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44450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Content</a:t>
            </a:r>
            <a:r>
              <a:rPr spc="-55" dirty="0"/>
              <a:t> </a:t>
            </a:r>
            <a:r>
              <a:rPr spc="-5" dirty="0"/>
              <a:t>Providers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013" y="5158760"/>
            <a:ext cx="8137728" cy="104048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81227" y="4293108"/>
            <a:ext cx="1577340" cy="797560"/>
            <a:chOff x="681227" y="4293108"/>
            <a:chExt cx="1577340" cy="797560"/>
          </a:xfrm>
        </p:grpSpPr>
        <p:sp>
          <p:nvSpPr>
            <p:cNvPr id="5" name="object 5"/>
            <p:cNvSpPr/>
            <p:nvPr/>
          </p:nvSpPr>
          <p:spPr>
            <a:xfrm>
              <a:off x="685799" y="4297680"/>
              <a:ext cx="1568450" cy="788035"/>
            </a:xfrm>
            <a:custGeom>
              <a:avLst/>
              <a:gdLst/>
              <a:ahLst/>
              <a:cxnLst/>
              <a:rect l="l" t="t" r="r" b="b"/>
              <a:pathLst>
                <a:path w="1568450" h="788035">
                  <a:moveTo>
                    <a:pt x="653415" y="655320"/>
                  </a:moveTo>
                  <a:lnTo>
                    <a:pt x="261365" y="655320"/>
                  </a:lnTo>
                  <a:lnTo>
                    <a:pt x="457390" y="788035"/>
                  </a:lnTo>
                  <a:lnTo>
                    <a:pt x="653415" y="655320"/>
                  </a:lnTo>
                  <a:close/>
                </a:path>
                <a:path w="1568450" h="788035">
                  <a:moveTo>
                    <a:pt x="1458976" y="0"/>
                  </a:moveTo>
                  <a:lnTo>
                    <a:pt x="109220" y="0"/>
                  </a:lnTo>
                  <a:lnTo>
                    <a:pt x="66704" y="8582"/>
                  </a:lnTo>
                  <a:lnTo>
                    <a:pt x="31988" y="31988"/>
                  </a:lnTo>
                  <a:lnTo>
                    <a:pt x="8582" y="66704"/>
                  </a:lnTo>
                  <a:lnTo>
                    <a:pt x="0" y="109220"/>
                  </a:lnTo>
                  <a:lnTo>
                    <a:pt x="0" y="546100"/>
                  </a:lnTo>
                  <a:lnTo>
                    <a:pt x="8582" y="588615"/>
                  </a:lnTo>
                  <a:lnTo>
                    <a:pt x="31988" y="623331"/>
                  </a:lnTo>
                  <a:lnTo>
                    <a:pt x="66704" y="646737"/>
                  </a:lnTo>
                  <a:lnTo>
                    <a:pt x="109220" y="655320"/>
                  </a:lnTo>
                  <a:lnTo>
                    <a:pt x="1458976" y="655320"/>
                  </a:lnTo>
                  <a:lnTo>
                    <a:pt x="1501491" y="646737"/>
                  </a:lnTo>
                  <a:lnTo>
                    <a:pt x="1536207" y="623331"/>
                  </a:lnTo>
                  <a:lnTo>
                    <a:pt x="1559613" y="588615"/>
                  </a:lnTo>
                  <a:lnTo>
                    <a:pt x="1568195" y="546100"/>
                  </a:lnTo>
                  <a:lnTo>
                    <a:pt x="1568195" y="109220"/>
                  </a:lnTo>
                  <a:lnTo>
                    <a:pt x="1559613" y="66704"/>
                  </a:lnTo>
                  <a:lnTo>
                    <a:pt x="1536207" y="31988"/>
                  </a:lnTo>
                  <a:lnTo>
                    <a:pt x="1501491" y="8582"/>
                  </a:lnTo>
                  <a:lnTo>
                    <a:pt x="145897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799" y="4297680"/>
              <a:ext cx="1568450" cy="788035"/>
            </a:xfrm>
            <a:custGeom>
              <a:avLst/>
              <a:gdLst/>
              <a:ahLst/>
              <a:cxnLst/>
              <a:rect l="l" t="t" r="r" b="b"/>
              <a:pathLst>
                <a:path w="1568450" h="788035">
                  <a:moveTo>
                    <a:pt x="0" y="109220"/>
                  </a:moveTo>
                  <a:lnTo>
                    <a:pt x="8582" y="66704"/>
                  </a:lnTo>
                  <a:lnTo>
                    <a:pt x="31988" y="31988"/>
                  </a:lnTo>
                  <a:lnTo>
                    <a:pt x="66704" y="8582"/>
                  </a:lnTo>
                  <a:lnTo>
                    <a:pt x="109220" y="0"/>
                  </a:lnTo>
                  <a:lnTo>
                    <a:pt x="261365" y="0"/>
                  </a:lnTo>
                  <a:lnTo>
                    <a:pt x="653415" y="0"/>
                  </a:lnTo>
                  <a:lnTo>
                    <a:pt x="1458976" y="0"/>
                  </a:lnTo>
                  <a:lnTo>
                    <a:pt x="1501491" y="8582"/>
                  </a:lnTo>
                  <a:lnTo>
                    <a:pt x="1536207" y="31988"/>
                  </a:lnTo>
                  <a:lnTo>
                    <a:pt x="1559613" y="66704"/>
                  </a:lnTo>
                  <a:lnTo>
                    <a:pt x="1568195" y="109220"/>
                  </a:lnTo>
                  <a:lnTo>
                    <a:pt x="1568195" y="382270"/>
                  </a:lnTo>
                  <a:lnTo>
                    <a:pt x="1568195" y="546100"/>
                  </a:lnTo>
                  <a:lnTo>
                    <a:pt x="1559613" y="588615"/>
                  </a:lnTo>
                  <a:lnTo>
                    <a:pt x="1536207" y="623331"/>
                  </a:lnTo>
                  <a:lnTo>
                    <a:pt x="1501491" y="646737"/>
                  </a:lnTo>
                  <a:lnTo>
                    <a:pt x="1458976" y="655320"/>
                  </a:lnTo>
                  <a:lnTo>
                    <a:pt x="653415" y="655320"/>
                  </a:lnTo>
                  <a:lnTo>
                    <a:pt x="457390" y="788035"/>
                  </a:lnTo>
                  <a:lnTo>
                    <a:pt x="261365" y="655320"/>
                  </a:lnTo>
                  <a:lnTo>
                    <a:pt x="109220" y="655320"/>
                  </a:lnTo>
                  <a:lnTo>
                    <a:pt x="66704" y="646737"/>
                  </a:lnTo>
                  <a:lnTo>
                    <a:pt x="31988" y="623331"/>
                  </a:lnTo>
                  <a:lnTo>
                    <a:pt x="8582" y="588615"/>
                  </a:lnTo>
                  <a:lnTo>
                    <a:pt x="0" y="546100"/>
                  </a:lnTo>
                  <a:lnTo>
                    <a:pt x="0" y="382270"/>
                  </a:lnTo>
                  <a:lnTo>
                    <a:pt x="0" y="10922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1415542"/>
            <a:ext cx="8355330" cy="34493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86385" marR="117475" indent="-274320">
              <a:lnSpc>
                <a:spcPct val="90000"/>
              </a:lnSpc>
              <a:spcBef>
                <a:spcPts val="43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  <a:tab pos="6600825" algn="l"/>
              </a:tabLst>
            </a:pPr>
            <a:r>
              <a:rPr sz="2800" spc="-20" dirty="0">
                <a:latin typeface="Calibri"/>
                <a:cs typeface="Calibri"/>
              </a:rPr>
              <a:t>Content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Providers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cấp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 đối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tượng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trỏ </a:t>
            </a:r>
            <a:r>
              <a:rPr sz="2800" spc="-15" dirty="0">
                <a:latin typeface="Calibri"/>
                <a:cs typeface="Calibri"/>
              </a:rPr>
              <a:t> (cursor)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dễ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dàng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lấy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được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bất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cứ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	liệu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lưu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trữ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nào </a:t>
            </a:r>
            <a:r>
              <a:rPr sz="2800" spc="-5" dirty="0">
                <a:latin typeface="Calibri"/>
                <a:cs typeface="Calibri"/>
              </a:rPr>
              <a:t>thông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URI chính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xác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dữ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đó</a:t>
            </a:r>
            <a:endParaRPr sz="2800">
              <a:latin typeface="Calibri"/>
              <a:cs typeface="Calibri"/>
            </a:endParaRPr>
          </a:p>
          <a:p>
            <a:pPr marL="286385" marR="5080" indent="-274320">
              <a:lnSpc>
                <a:spcPts val="3020"/>
              </a:lnSpc>
              <a:spcBef>
                <a:spcPts val="85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URI: 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tắc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mô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đối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tượng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(bản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thân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giao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thức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http,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ftp,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email,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skype,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torrent,…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cũng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dùng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URI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để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làm việc)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Calibri"/>
              <a:cs typeface="Calibri"/>
            </a:endParaRPr>
          </a:p>
          <a:p>
            <a:pPr marL="811530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latin typeface="Arial"/>
                <a:cs typeface="Arial"/>
              </a:rPr>
              <a:t>URI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7614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Cấu</a:t>
            </a:r>
            <a:r>
              <a:rPr spc="-20" dirty="0"/>
              <a:t> </a:t>
            </a:r>
            <a:r>
              <a:rPr spc="-5" dirty="0"/>
              <a:t>trúc</a:t>
            </a:r>
            <a:r>
              <a:rPr spc="-15" dirty="0"/>
              <a:t> </a:t>
            </a:r>
            <a:r>
              <a:rPr spc="-5" dirty="0"/>
              <a:t>URI</a:t>
            </a:r>
            <a:r>
              <a:rPr spc="-20" dirty="0"/>
              <a:t> </a:t>
            </a:r>
            <a:r>
              <a:rPr dirty="0"/>
              <a:t>của</a:t>
            </a:r>
            <a:r>
              <a:rPr spc="-45" dirty="0"/>
              <a:t> </a:t>
            </a:r>
            <a:r>
              <a:rPr dirty="0"/>
              <a:t>providers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50721"/>
            <a:ext cx="8197215" cy="449199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87020" marR="412750" indent="-274320">
              <a:lnSpc>
                <a:spcPts val="3240"/>
              </a:lnSpc>
              <a:spcBef>
                <a:spcPts val="509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solidFill>
                  <a:srgbClr val="00AF50"/>
                </a:solidFill>
                <a:latin typeface="Calibri"/>
                <a:cs typeface="Calibri"/>
              </a:rPr>
              <a:t>Phần A</a:t>
            </a:r>
            <a:r>
              <a:rPr sz="3000" dirty="0">
                <a:latin typeface="Calibri"/>
                <a:cs typeface="Calibri"/>
              </a:rPr>
              <a:t>: chỉ </a:t>
            </a:r>
            <a:r>
              <a:rPr sz="3000" spc="-35" dirty="0">
                <a:latin typeface="Calibri"/>
                <a:cs typeface="Calibri"/>
              </a:rPr>
              <a:t>ra </a:t>
            </a:r>
            <a:r>
              <a:rPr sz="3000" dirty="0">
                <a:latin typeface="Calibri"/>
                <a:cs typeface="Calibri"/>
              </a:rPr>
              <a:t>URI được </a:t>
            </a:r>
            <a:r>
              <a:rPr sz="3000" spc="-5" dirty="0">
                <a:latin typeface="Calibri"/>
                <a:cs typeface="Calibri"/>
              </a:rPr>
              <a:t>điều khiển bởi </a:t>
            </a:r>
            <a:r>
              <a:rPr sz="3000" spc="-20" dirty="0">
                <a:latin typeface="Calibri"/>
                <a:cs typeface="Calibri"/>
              </a:rPr>
              <a:t>providers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(luôn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có</a:t>
            </a:r>
            <a:r>
              <a:rPr sz="3000" spc="-5" dirty="0">
                <a:latin typeface="Calibri"/>
                <a:cs typeface="Calibri"/>
              </a:rPr>
              <a:t> dạng </a:t>
            </a:r>
            <a:r>
              <a:rPr sz="3000" spc="-10" dirty="0">
                <a:solidFill>
                  <a:srgbClr val="00AF50"/>
                </a:solidFill>
                <a:latin typeface="Calibri"/>
                <a:cs typeface="Calibri"/>
              </a:rPr>
              <a:t>content://</a:t>
            </a:r>
            <a:r>
              <a:rPr sz="3000" spc="-10" dirty="0"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  <a:p>
            <a:pPr marL="287020" indent="-274320">
              <a:lnSpc>
                <a:spcPts val="3420"/>
              </a:lnSpc>
              <a:spcBef>
                <a:spcPts val="3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solidFill>
                  <a:srgbClr val="00AF50"/>
                </a:solidFill>
                <a:latin typeface="Calibri"/>
                <a:cs typeface="Calibri"/>
              </a:rPr>
              <a:t>Phần</a:t>
            </a:r>
            <a:r>
              <a:rPr sz="30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AF50"/>
                </a:solidFill>
                <a:latin typeface="Calibri"/>
                <a:cs typeface="Calibri"/>
              </a:rPr>
              <a:t>B</a:t>
            </a:r>
            <a:r>
              <a:rPr sz="3000" spc="-5" dirty="0">
                <a:latin typeface="Calibri"/>
                <a:cs typeface="Calibri"/>
              </a:rPr>
              <a:t>: </a:t>
            </a:r>
            <a:r>
              <a:rPr sz="3000" dirty="0">
                <a:latin typeface="Calibri"/>
                <a:cs typeface="Calibri"/>
              </a:rPr>
              <a:t>chỉ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đến</a:t>
            </a:r>
            <a:r>
              <a:rPr sz="3000" spc="-10" dirty="0">
                <a:latin typeface="Calibri"/>
                <a:cs typeface="Calibri"/>
              </a:rPr>
              <a:t> nơi </a:t>
            </a:r>
            <a:r>
              <a:rPr sz="3000" dirty="0">
                <a:latin typeface="Calibri"/>
                <a:cs typeface="Calibri"/>
              </a:rPr>
              <a:t>lưu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trữ</a:t>
            </a:r>
            <a:r>
              <a:rPr sz="3000" spc="-5" dirty="0">
                <a:latin typeface="Calibri"/>
                <a:cs typeface="Calibri"/>
              </a:rPr>
              <a:t> dữ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liệu,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là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tên package</a:t>
            </a:r>
            <a:endParaRPr sz="3000">
              <a:latin typeface="Calibri"/>
              <a:cs typeface="Calibri"/>
            </a:endParaRPr>
          </a:p>
          <a:p>
            <a:pPr marL="287020">
              <a:lnSpc>
                <a:spcPts val="3420"/>
              </a:lnSpc>
            </a:pPr>
            <a:r>
              <a:rPr sz="3000" dirty="0">
                <a:latin typeface="Calibri"/>
                <a:cs typeface="Calibri"/>
              </a:rPr>
              <a:t>+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class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cung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cấp</a:t>
            </a:r>
            <a:r>
              <a:rPr sz="3000" spc="-20" dirty="0">
                <a:latin typeface="Calibri"/>
                <a:cs typeface="Calibri"/>
              </a:rPr>
              <a:t> content</a:t>
            </a:r>
            <a:endParaRPr sz="3000">
              <a:latin typeface="Calibri"/>
              <a:cs typeface="Calibri"/>
            </a:endParaRPr>
          </a:p>
          <a:p>
            <a:pPr marL="287020" marR="5080" indent="-274320">
              <a:lnSpc>
                <a:spcPts val="3240"/>
              </a:lnSpc>
              <a:spcBef>
                <a:spcPts val="844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solidFill>
                  <a:srgbClr val="00AF50"/>
                </a:solidFill>
                <a:latin typeface="Calibri"/>
                <a:cs typeface="Calibri"/>
              </a:rPr>
              <a:t>Phần </a:t>
            </a:r>
            <a:r>
              <a:rPr sz="3000" spc="-1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3000" spc="-10" dirty="0">
                <a:latin typeface="Calibri"/>
                <a:cs typeface="Calibri"/>
              </a:rPr>
              <a:t>: </a:t>
            </a:r>
            <a:r>
              <a:rPr sz="3000" dirty="0">
                <a:latin typeface="Calibri"/>
                <a:cs typeface="Calibri"/>
              </a:rPr>
              <a:t>chỉ </a:t>
            </a:r>
            <a:r>
              <a:rPr sz="3000" spc="-35" dirty="0">
                <a:latin typeface="Calibri"/>
                <a:cs typeface="Calibri"/>
              </a:rPr>
              <a:t>ra </a:t>
            </a:r>
            <a:r>
              <a:rPr sz="3000" spc="-5" dirty="0">
                <a:latin typeface="Calibri"/>
                <a:cs typeface="Calibri"/>
              </a:rPr>
              <a:t>loại dữ liệu. Chẳng hạn như dữ liệu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contact, </a:t>
            </a:r>
            <a:r>
              <a:rPr sz="3000" spc="-5" dirty="0">
                <a:latin typeface="Calibri"/>
                <a:cs typeface="Calibri"/>
              </a:rPr>
              <a:t>dữ </a:t>
            </a:r>
            <a:r>
              <a:rPr sz="3000" spc="-10" dirty="0">
                <a:latin typeface="Calibri"/>
                <a:cs typeface="Calibri"/>
              </a:rPr>
              <a:t>liệu </a:t>
            </a:r>
            <a:r>
              <a:rPr sz="3000" spc="-5" dirty="0">
                <a:latin typeface="Calibri"/>
                <a:cs typeface="Calibri"/>
              </a:rPr>
              <a:t>SMS,… </a:t>
            </a:r>
            <a:r>
              <a:rPr sz="3000" dirty="0">
                <a:latin typeface="Calibri"/>
                <a:cs typeface="Calibri"/>
              </a:rPr>
              <a:t>thường cũng </a:t>
            </a:r>
            <a:r>
              <a:rPr sz="3000" spc="-10" dirty="0">
                <a:latin typeface="Calibri"/>
                <a:cs typeface="Calibri"/>
              </a:rPr>
              <a:t>là </a:t>
            </a:r>
            <a:r>
              <a:rPr sz="3000" spc="-15" dirty="0">
                <a:latin typeface="Calibri"/>
                <a:cs typeface="Calibri"/>
              </a:rPr>
              <a:t>tên </a:t>
            </a:r>
            <a:r>
              <a:rPr sz="3000" dirty="0">
                <a:latin typeface="Calibri"/>
                <a:cs typeface="Calibri"/>
              </a:rPr>
              <a:t>của một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table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trong</a:t>
            </a:r>
            <a:r>
              <a:rPr sz="3000" spc="-5" dirty="0">
                <a:latin typeface="Calibri"/>
                <a:cs typeface="Calibri"/>
              </a:rPr>
              <a:t> CSDL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của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provider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(không </a:t>
            </a:r>
            <a:r>
              <a:rPr sz="3000" spc="-10" dirty="0">
                <a:latin typeface="Calibri"/>
                <a:cs typeface="Calibri"/>
              </a:rPr>
              <a:t>nhất</a:t>
            </a:r>
            <a:r>
              <a:rPr sz="3000" spc="-5" dirty="0">
                <a:latin typeface="Calibri"/>
                <a:cs typeface="Calibri"/>
              </a:rPr>
              <a:t> thiết)</a:t>
            </a:r>
            <a:endParaRPr sz="3000">
              <a:latin typeface="Calibri"/>
              <a:cs typeface="Calibri"/>
            </a:endParaRPr>
          </a:p>
          <a:p>
            <a:pPr marL="287020" marR="346710" indent="-274320">
              <a:lnSpc>
                <a:spcPct val="90000"/>
              </a:lnSpc>
              <a:spcBef>
                <a:spcPts val="75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solidFill>
                  <a:srgbClr val="00AF50"/>
                </a:solidFill>
                <a:latin typeface="Calibri"/>
                <a:cs typeface="Calibri"/>
              </a:rPr>
              <a:t>Phần D</a:t>
            </a:r>
            <a:r>
              <a:rPr sz="3000" dirty="0">
                <a:latin typeface="Calibri"/>
                <a:cs typeface="Calibri"/>
              </a:rPr>
              <a:t>: </a:t>
            </a:r>
            <a:r>
              <a:rPr sz="3000" spc="-5" dirty="0">
                <a:latin typeface="Calibri"/>
                <a:cs typeface="Calibri"/>
              </a:rPr>
              <a:t>tham số </a:t>
            </a:r>
            <a:r>
              <a:rPr sz="3000" dirty="0">
                <a:latin typeface="Calibri"/>
                <a:cs typeface="Calibri"/>
              </a:rPr>
              <a:t>để thao </a:t>
            </a:r>
            <a:r>
              <a:rPr sz="3000" spc="-15" dirty="0">
                <a:latin typeface="Calibri"/>
                <a:cs typeface="Calibri"/>
              </a:rPr>
              <a:t>tác </a:t>
            </a:r>
            <a:r>
              <a:rPr sz="3000" spc="-5" dirty="0">
                <a:latin typeface="Calibri"/>
                <a:cs typeface="Calibri"/>
              </a:rPr>
              <a:t>dữ liệu, </a:t>
            </a:r>
            <a:r>
              <a:rPr sz="3000" spc="-15" dirty="0">
                <a:latin typeface="Calibri"/>
                <a:cs typeface="Calibri"/>
              </a:rPr>
              <a:t>có </a:t>
            </a:r>
            <a:r>
              <a:rPr sz="3000" dirty="0">
                <a:latin typeface="Calibri"/>
                <a:cs typeface="Calibri"/>
              </a:rPr>
              <a:t>thể </a:t>
            </a:r>
            <a:r>
              <a:rPr sz="3000" spc="-15" dirty="0">
                <a:latin typeface="Calibri"/>
                <a:cs typeface="Calibri"/>
              </a:rPr>
              <a:t>coi 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phần </a:t>
            </a:r>
            <a:r>
              <a:rPr sz="3000" spc="-25" dirty="0">
                <a:latin typeface="Calibri"/>
                <a:cs typeface="Calibri"/>
              </a:rPr>
              <a:t>này </a:t>
            </a:r>
            <a:r>
              <a:rPr sz="3000" spc="-5" dirty="0">
                <a:latin typeface="Calibri"/>
                <a:cs typeface="Calibri"/>
              </a:rPr>
              <a:t>như </a:t>
            </a:r>
            <a:r>
              <a:rPr sz="3000" dirty="0">
                <a:latin typeface="Calibri"/>
                <a:cs typeface="Calibri"/>
              </a:rPr>
              <a:t>là ID của </a:t>
            </a:r>
            <a:r>
              <a:rPr sz="3000" spc="-20" dirty="0">
                <a:latin typeface="Calibri"/>
                <a:cs typeface="Calibri"/>
              </a:rPr>
              <a:t>row </a:t>
            </a:r>
            <a:r>
              <a:rPr sz="3000" spc="-15" dirty="0">
                <a:latin typeface="Calibri"/>
                <a:cs typeface="Calibri"/>
              </a:rPr>
              <a:t>trong </a:t>
            </a:r>
            <a:r>
              <a:rPr sz="3000" spc="-10" dirty="0">
                <a:latin typeface="Calibri"/>
                <a:cs typeface="Calibri"/>
              </a:rPr>
              <a:t>table </a:t>
            </a:r>
            <a:r>
              <a:rPr sz="3000" spc="-5" dirty="0">
                <a:latin typeface="Calibri"/>
                <a:cs typeface="Calibri"/>
              </a:rPr>
              <a:t>hoặc </a:t>
            </a:r>
            <a:r>
              <a:rPr sz="3000" dirty="0">
                <a:latin typeface="Calibri"/>
                <a:cs typeface="Calibri"/>
              </a:rPr>
              <a:t>một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dữ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liệu nào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đó </a:t>
            </a:r>
            <a:r>
              <a:rPr sz="3000" spc="-10" dirty="0">
                <a:latin typeface="Calibri"/>
                <a:cs typeface="Calibri"/>
              </a:rPr>
              <a:t>dùng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để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truy</a:t>
            </a:r>
            <a:r>
              <a:rPr sz="3000" spc="-15" dirty="0">
                <a:latin typeface="Calibri"/>
                <a:cs typeface="Calibri"/>
              </a:rPr>
              <a:t> vấn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45231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Sử</a:t>
            </a:r>
            <a:r>
              <a:rPr spc="-45" dirty="0"/>
              <a:t> </a:t>
            </a:r>
            <a:r>
              <a:rPr dirty="0"/>
              <a:t>dụng</a:t>
            </a:r>
            <a:r>
              <a:rPr spc="-40" dirty="0"/>
              <a:t> </a:t>
            </a:r>
            <a:r>
              <a:rPr dirty="0"/>
              <a:t>providers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8274684" cy="453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69215" indent="-2743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Calibri"/>
                <a:cs typeface="Calibri"/>
              </a:rPr>
              <a:t>Phương thức </a:t>
            </a:r>
            <a:r>
              <a:rPr sz="3000" spc="-15" dirty="0">
                <a:latin typeface="Calibri"/>
                <a:cs typeface="Calibri"/>
              </a:rPr>
              <a:t>getContentResolver() </a:t>
            </a:r>
            <a:r>
              <a:rPr sz="3000" dirty="0">
                <a:latin typeface="Calibri"/>
                <a:cs typeface="Calibri"/>
              </a:rPr>
              <a:t>của </a:t>
            </a:r>
            <a:r>
              <a:rPr sz="3000" spc="-25" dirty="0">
                <a:latin typeface="Calibri"/>
                <a:cs typeface="Calibri"/>
              </a:rPr>
              <a:t>context </a:t>
            </a:r>
            <a:r>
              <a:rPr sz="3000" dirty="0">
                <a:latin typeface="Calibri"/>
                <a:cs typeface="Calibri"/>
              </a:rPr>
              <a:t>cho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phép </a:t>
            </a:r>
            <a:r>
              <a:rPr sz="3000" dirty="0">
                <a:latin typeface="Calibri"/>
                <a:cs typeface="Calibri"/>
              </a:rPr>
              <a:t>làm </a:t>
            </a:r>
            <a:r>
              <a:rPr sz="3000" spc="-5" dirty="0">
                <a:latin typeface="Calibri"/>
                <a:cs typeface="Calibri"/>
              </a:rPr>
              <a:t>việc</a:t>
            </a:r>
            <a:r>
              <a:rPr sz="3000" spc="-10" dirty="0">
                <a:latin typeface="Calibri"/>
                <a:cs typeface="Calibri"/>
              </a:rPr>
              <a:t> với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với các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provider</a:t>
            </a:r>
            <a:endParaRPr sz="3000">
              <a:latin typeface="Calibri"/>
              <a:cs typeface="Calibri"/>
            </a:endParaRPr>
          </a:p>
          <a:p>
            <a:pPr marL="744220" lvl="1" indent="-274320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0" dirty="0">
                <a:latin typeface="Calibri"/>
                <a:cs typeface="Calibri"/>
              </a:rPr>
              <a:t>getContentResolver()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trả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về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đối tượng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ContentResolver</a:t>
            </a:r>
            <a:endParaRPr sz="2600">
              <a:latin typeface="Calibri"/>
              <a:cs typeface="Calibri"/>
            </a:endParaRPr>
          </a:p>
          <a:p>
            <a:pPr marL="744220" marR="525780" lvl="1" indent="-274320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0" dirty="0">
                <a:latin typeface="Calibri"/>
                <a:cs typeface="Calibri"/>
              </a:rPr>
              <a:t>getContentResolver().query(Uri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uri)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trả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về</a:t>
            </a:r>
            <a:r>
              <a:rPr sz="2600" dirty="0">
                <a:latin typeface="Calibri"/>
                <a:cs typeface="Calibri"/>
              </a:rPr>
              <a:t> đối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tượng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Cursor</a:t>
            </a:r>
            <a:endParaRPr sz="26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0" dirty="0">
                <a:latin typeface="Calibri"/>
                <a:cs typeface="Calibri"/>
              </a:rPr>
              <a:t>Android</a:t>
            </a:r>
            <a:r>
              <a:rPr sz="3000" dirty="0">
                <a:latin typeface="Calibri"/>
                <a:cs typeface="Calibri"/>
              </a:rPr>
              <a:t> cung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cấp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sẵn </a:t>
            </a:r>
            <a:r>
              <a:rPr sz="3000" spc="-10" dirty="0">
                <a:latin typeface="Calibri"/>
                <a:cs typeface="Calibri"/>
              </a:rPr>
              <a:t>nhiều </a:t>
            </a:r>
            <a:r>
              <a:rPr sz="3000" spc="-20" dirty="0">
                <a:latin typeface="Calibri"/>
                <a:cs typeface="Calibri"/>
              </a:rPr>
              <a:t>providers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về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hệ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thống</a:t>
            </a:r>
            <a:endParaRPr sz="3000">
              <a:latin typeface="Calibri"/>
              <a:cs typeface="Calibri"/>
            </a:endParaRPr>
          </a:p>
          <a:p>
            <a:pPr marL="744220" lvl="1" indent="-274320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70" dirty="0">
                <a:latin typeface="Calibri"/>
                <a:cs typeface="Calibri"/>
              </a:rPr>
              <a:t>Tập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hợp</a:t>
            </a:r>
            <a:r>
              <a:rPr sz="2600" spc="-20" dirty="0">
                <a:latin typeface="Calibri"/>
                <a:cs typeface="Calibri"/>
              </a:rPr>
              <a:t> này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nằm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trong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package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AF50"/>
                </a:solidFill>
                <a:latin typeface="Calibri"/>
                <a:cs typeface="Calibri"/>
              </a:rPr>
              <a:t>android.provider</a:t>
            </a:r>
            <a:endParaRPr sz="2600">
              <a:latin typeface="Calibri"/>
              <a:cs typeface="Calibri"/>
            </a:endParaRPr>
          </a:p>
          <a:p>
            <a:pPr marL="744220" marR="551180" lvl="1" indent="-27432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5" dirty="0">
                <a:latin typeface="Calibri"/>
                <a:cs typeface="Calibri"/>
              </a:rPr>
              <a:t>Cần </a:t>
            </a:r>
            <a:r>
              <a:rPr sz="2600" dirty="0">
                <a:latin typeface="Calibri"/>
                <a:cs typeface="Calibri"/>
              </a:rPr>
              <a:t>khai </a:t>
            </a:r>
            <a:r>
              <a:rPr sz="2600" spc="-5" dirty="0">
                <a:latin typeface="Calibri"/>
                <a:cs typeface="Calibri"/>
              </a:rPr>
              <a:t>báo </a:t>
            </a:r>
            <a:r>
              <a:rPr sz="2600" dirty="0">
                <a:latin typeface="Calibri"/>
                <a:cs typeface="Calibri"/>
              </a:rPr>
              <a:t>permission </a:t>
            </a:r>
            <a:r>
              <a:rPr sz="2600" spc="-10" dirty="0">
                <a:latin typeface="Calibri"/>
                <a:cs typeface="Calibri"/>
              </a:rPr>
              <a:t>trong AndroidManifest.xml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trước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khi </a:t>
            </a:r>
            <a:r>
              <a:rPr sz="2600" spc="-5" dirty="0">
                <a:latin typeface="Calibri"/>
                <a:cs typeface="Calibri"/>
              </a:rPr>
              <a:t>muốn </a:t>
            </a:r>
            <a:r>
              <a:rPr sz="2600" dirty="0">
                <a:latin typeface="Calibri"/>
                <a:cs typeface="Calibri"/>
              </a:rPr>
              <a:t>truy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xuất</a:t>
            </a:r>
            <a:r>
              <a:rPr sz="2600" dirty="0">
                <a:latin typeface="Calibri"/>
                <a:cs typeface="Calibri"/>
              </a:rPr>
              <a:t> đến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những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tài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nguyên</a:t>
            </a:r>
            <a:endParaRPr sz="2600">
              <a:latin typeface="Calibri"/>
              <a:cs typeface="Calibri"/>
            </a:endParaRPr>
          </a:p>
          <a:p>
            <a:pPr marL="744220" lvl="1" indent="-27432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5" dirty="0">
                <a:latin typeface="Calibri"/>
                <a:cs typeface="Calibri"/>
              </a:rPr>
              <a:t>Sử dụng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CursorLoader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trong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tình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huống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truy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vấn </a:t>
            </a:r>
            <a:r>
              <a:rPr sz="2600" spc="-25" dirty="0">
                <a:latin typeface="Calibri"/>
                <a:cs typeface="Calibri"/>
              </a:rPr>
              <a:t>kéo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dài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23120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Nội</a:t>
            </a:r>
            <a:r>
              <a:rPr spc="-85" dirty="0"/>
              <a:t> </a:t>
            </a:r>
            <a:r>
              <a:rPr dirty="0"/>
              <a:t>dung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029073"/>
            <a:ext cx="8030464" cy="3978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-5" dirty="0">
                <a:latin typeface="Calibri"/>
                <a:cs typeface="Calibri"/>
              </a:rPr>
              <a:t>Làm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việc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với</a:t>
            </a:r>
            <a:r>
              <a:rPr sz="3000" spc="-15" dirty="0">
                <a:latin typeface="Calibri"/>
                <a:cs typeface="Calibri"/>
              </a:rPr>
              <a:t> SQLite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API</a:t>
            </a:r>
          </a:p>
          <a:p>
            <a:pPr marL="744220" lvl="1" indent="-274320">
              <a:lnSpc>
                <a:spcPct val="100000"/>
              </a:lnSpc>
              <a:spcBef>
                <a:spcPts val="114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20" dirty="0">
                <a:latin typeface="Calibri"/>
                <a:cs typeface="Calibri"/>
              </a:rPr>
              <a:t>Tạo/Mở/Đóng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CSDL</a:t>
            </a:r>
            <a:endParaRPr sz="2600" dirty="0">
              <a:latin typeface="Calibri"/>
              <a:cs typeface="Calibri"/>
            </a:endParaRPr>
          </a:p>
          <a:p>
            <a:pPr marL="744220" lvl="1" indent="-2743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5" dirty="0">
                <a:latin typeface="Calibri"/>
                <a:cs typeface="Calibri"/>
              </a:rPr>
              <a:t>Thực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</a:t>
            </a:r>
            <a:r>
              <a:rPr sz="2600" spc="-10" dirty="0">
                <a:latin typeface="Calibri"/>
                <a:cs typeface="Calibri"/>
              </a:rPr>
              <a:t> câu </a:t>
            </a:r>
            <a:r>
              <a:rPr sz="2600" dirty="0">
                <a:latin typeface="Calibri"/>
                <a:cs typeface="Calibri"/>
              </a:rPr>
              <a:t>lệnh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SQL</a:t>
            </a:r>
            <a:endParaRPr sz="2600" dirty="0">
              <a:latin typeface="Calibri"/>
              <a:cs typeface="Calibri"/>
            </a:endParaRPr>
          </a:p>
          <a:p>
            <a:pPr marL="744220" lvl="1" indent="-274320">
              <a:lnSpc>
                <a:spcPct val="100000"/>
              </a:lnSpc>
              <a:spcBef>
                <a:spcPts val="8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0" dirty="0" err="1">
                <a:latin typeface="Calibri"/>
                <a:cs typeface="Calibri"/>
              </a:rPr>
              <a:t>Duyệt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các </a:t>
            </a:r>
            <a:r>
              <a:rPr sz="2600" spc="-30" dirty="0">
                <a:latin typeface="Calibri"/>
                <a:cs typeface="Calibri"/>
              </a:rPr>
              <a:t>kết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quả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trả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về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bởi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SELECT</a:t>
            </a:r>
            <a:endParaRPr sz="26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41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-10" dirty="0">
                <a:latin typeface="Calibri"/>
                <a:cs typeface="Calibri"/>
              </a:rPr>
              <a:t>SQLiteOpenHelper</a:t>
            </a:r>
            <a:endParaRPr sz="30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-20" dirty="0">
                <a:latin typeface="Calibri"/>
                <a:cs typeface="Calibri"/>
              </a:rPr>
              <a:t>Content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Providers</a:t>
            </a:r>
            <a:endParaRPr sz="3000" dirty="0">
              <a:latin typeface="Calibri"/>
              <a:cs typeface="Calibri"/>
            </a:endParaRPr>
          </a:p>
          <a:p>
            <a:pPr marL="744220" lvl="1" indent="-274320">
              <a:lnSpc>
                <a:spcPct val="100000"/>
              </a:lnSpc>
              <a:spcBef>
                <a:spcPts val="12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Calibri"/>
                <a:cs typeface="Calibri"/>
              </a:rPr>
              <a:t>Giới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thiệu</a:t>
            </a:r>
          </a:p>
          <a:p>
            <a:pPr marL="744220" lvl="1" indent="-274320">
              <a:lnSpc>
                <a:spcPct val="100000"/>
              </a:lnSpc>
              <a:spcBef>
                <a:spcPts val="8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5" dirty="0">
                <a:latin typeface="Calibri"/>
                <a:cs typeface="Calibri"/>
              </a:rPr>
              <a:t>(tự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học)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Sử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dụng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content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providers</a:t>
            </a:r>
            <a:endParaRPr sz="2600" dirty="0">
              <a:latin typeface="Calibri"/>
              <a:cs typeface="Calibri"/>
            </a:endParaRPr>
          </a:p>
          <a:p>
            <a:pPr marL="744220" lvl="1" indent="-274320">
              <a:lnSpc>
                <a:spcPct val="100000"/>
              </a:lnSpc>
              <a:spcBef>
                <a:spcPts val="8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5" dirty="0">
                <a:latin typeface="Calibri"/>
                <a:cs typeface="Calibri"/>
              </a:rPr>
              <a:t>(tự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học)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80" dirty="0">
                <a:latin typeface="Calibri"/>
                <a:cs typeface="Calibri"/>
              </a:rPr>
              <a:t>Tự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viết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content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provider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13976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Ví</a:t>
            </a:r>
            <a:r>
              <a:rPr spc="-90" dirty="0"/>
              <a:t> </a:t>
            </a:r>
            <a:r>
              <a:rPr dirty="0"/>
              <a:t>dụ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294966"/>
            <a:ext cx="8027034" cy="443547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Bài </a:t>
            </a:r>
            <a:r>
              <a:rPr sz="2800" spc="-15" dirty="0">
                <a:latin typeface="Calibri"/>
                <a:cs typeface="Calibri"/>
              </a:rPr>
              <a:t>tập: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viết</a:t>
            </a:r>
            <a:r>
              <a:rPr sz="2800" spc="-5" dirty="0">
                <a:latin typeface="Calibri"/>
                <a:cs typeface="Calibri"/>
              </a:rPr>
              <a:t> ứng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đọc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contacts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thiết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bị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Kiến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thức:</a:t>
            </a:r>
            <a:endParaRPr sz="2800">
              <a:latin typeface="Calibri"/>
              <a:cs typeface="Calibri"/>
            </a:endParaRPr>
          </a:p>
          <a:p>
            <a:pPr marL="744220" lvl="1" indent="-274320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400" dirty="0">
                <a:latin typeface="Calibri"/>
                <a:cs typeface="Calibri"/>
              </a:rPr>
              <a:t>URI: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“content://com.android.contacts/contacts/”</a:t>
            </a:r>
            <a:endParaRPr sz="2400">
              <a:latin typeface="Calibri"/>
              <a:cs typeface="Calibri"/>
            </a:endParaRPr>
          </a:p>
          <a:p>
            <a:pPr marL="744220" lvl="1" indent="-27432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400" spc="-5" dirty="0">
                <a:latin typeface="Calibri"/>
                <a:cs typeface="Calibri"/>
              </a:rPr>
              <a:t>Hoặc hằng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số: </a:t>
            </a:r>
            <a:r>
              <a:rPr sz="2400" spc="-15" dirty="0">
                <a:latin typeface="Calibri"/>
                <a:cs typeface="Calibri"/>
              </a:rPr>
              <a:t>ContactsContract.Contacts.CONTENT_URI</a:t>
            </a:r>
            <a:endParaRPr sz="2400">
              <a:latin typeface="Calibri"/>
              <a:cs typeface="Calibri"/>
            </a:endParaRPr>
          </a:p>
          <a:p>
            <a:pPr marL="744220" lvl="1" indent="-27432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400" spc="-5" dirty="0">
                <a:latin typeface="Calibri"/>
                <a:cs typeface="Calibri"/>
              </a:rPr>
              <a:t>Cách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truy</a:t>
            </a:r>
            <a:r>
              <a:rPr sz="2400" spc="-15" dirty="0">
                <a:latin typeface="Calibri"/>
                <a:cs typeface="Calibri"/>
              </a:rPr>
              <a:t> vấn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thường:</a:t>
            </a:r>
            <a:endParaRPr sz="2400">
              <a:latin typeface="Calibri"/>
              <a:cs typeface="Calibri"/>
            </a:endParaRPr>
          </a:p>
          <a:p>
            <a:pPr marL="469900" marR="5080" algn="just">
              <a:lnSpc>
                <a:spcPct val="100000"/>
              </a:lnSpc>
              <a:spcBef>
                <a:spcPts val="440"/>
              </a:spcBef>
            </a:pPr>
            <a:r>
              <a:rPr sz="2000" dirty="0">
                <a:latin typeface="Consolas"/>
                <a:cs typeface="Consolas"/>
              </a:rPr>
              <a:t>Cursor c = </a:t>
            </a:r>
            <a:r>
              <a:rPr sz="2000" spc="-5" dirty="0">
                <a:latin typeface="Consolas"/>
                <a:cs typeface="Consolas"/>
              </a:rPr>
              <a:t>getContentResolver().query(uri, </a:t>
            </a:r>
            <a:r>
              <a:rPr sz="2000" dirty="0">
                <a:latin typeface="Consolas"/>
                <a:cs typeface="Consolas"/>
              </a:rPr>
              <a:t>null, </a:t>
            </a:r>
            <a:r>
              <a:rPr sz="2000" spc="-5" dirty="0">
                <a:latin typeface="Consolas"/>
                <a:cs typeface="Consolas"/>
              </a:rPr>
              <a:t>null,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null,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null);</a:t>
            </a:r>
            <a:endParaRPr sz="2000">
              <a:latin typeface="Consolas"/>
              <a:cs typeface="Consolas"/>
            </a:endParaRPr>
          </a:p>
          <a:p>
            <a:pPr marL="469900" marR="284480" lvl="1" algn="just">
              <a:lnSpc>
                <a:spcPct val="107600"/>
              </a:lnSpc>
              <a:spcBef>
                <a:spcPts val="150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dirty="0">
                <a:latin typeface="Calibri"/>
                <a:cs typeface="Calibri"/>
              </a:rPr>
              <a:t>Nếu </a:t>
            </a:r>
            <a:r>
              <a:rPr sz="2400" spc="-10" dirty="0">
                <a:latin typeface="Calibri"/>
                <a:cs typeface="Calibri"/>
              </a:rPr>
              <a:t>provider hoạt </a:t>
            </a:r>
            <a:r>
              <a:rPr sz="2400" spc="-5" dirty="0">
                <a:latin typeface="Calibri"/>
                <a:cs typeface="Calibri"/>
              </a:rPr>
              <a:t>động quá </a:t>
            </a:r>
            <a:r>
              <a:rPr sz="2400" dirty="0">
                <a:latin typeface="Calibri"/>
                <a:cs typeface="Calibri"/>
              </a:rPr>
              <a:t>lâu, truy </a:t>
            </a:r>
            <a:r>
              <a:rPr sz="2400" spc="-15" dirty="0">
                <a:latin typeface="Calibri"/>
                <a:cs typeface="Calibri"/>
              </a:rPr>
              <a:t>vấn </a:t>
            </a:r>
            <a:r>
              <a:rPr sz="2400" dirty="0">
                <a:latin typeface="Calibri"/>
                <a:cs typeface="Calibri"/>
              </a:rPr>
              <a:t>ở </a:t>
            </a:r>
            <a:r>
              <a:rPr sz="2400" spc="-10" dirty="0">
                <a:latin typeface="Calibri"/>
                <a:cs typeface="Calibri"/>
              </a:rPr>
              <a:t>background: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000" spc="-5" dirty="0">
                <a:latin typeface="Consolas"/>
                <a:cs typeface="Consolas"/>
              </a:rPr>
              <a:t>CursorLoader </a:t>
            </a:r>
            <a:r>
              <a:rPr sz="2000" dirty="0">
                <a:latin typeface="Consolas"/>
                <a:cs typeface="Consolas"/>
              </a:rPr>
              <a:t>loader = new </a:t>
            </a:r>
            <a:r>
              <a:rPr sz="2000" spc="-5" dirty="0">
                <a:latin typeface="Consolas"/>
                <a:cs typeface="Consolas"/>
              </a:rPr>
              <a:t>CursorLoader(context, </a:t>
            </a:r>
            <a:r>
              <a:rPr sz="2000" dirty="0">
                <a:latin typeface="Consolas"/>
                <a:cs typeface="Consolas"/>
              </a:rPr>
              <a:t>uri,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null,</a:t>
            </a:r>
            <a:r>
              <a:rPr sz="2000" spc="-5" dirty="0">
                <a:latin typeface="Consolas"/>
                <a:cs typeface="Consolas"/>
              </a:rPr>
              <a:t> null,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null,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null);</a:t>
            </a:r>
            <a:endParaRPr sz="2000">
              <a:latin typeface="Consolas"/>
              <a:cs typeface="Consolas"/>
            </a:endParaRPr>
          </a:p>
          <a:p>
            <a:pPr marL="469900" algn="just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latin typeface="Consolas"/>
                <a:cs typeface="Consolas"/>
              </a:rPr>
              <a:t>Cursor c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5" dirty="0">
                <a:latin typeface="Consolas"/>
                <a:cs typeface="Consolas"/>
              </a:rPr>
              <a:t> loader.loadInBackground();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648400"/>
            <a:ext cx="8634984" cy="19954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791" y="3948684"/>
            <a:ext cx="8065008" cy="2286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4244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Đọc</a:t>
            </a:r>
            <a:r>
              <a:rPr spc="-20" dirty="0"/>
              <a:t> </a:t>
            </a:r>
            <a:r>
              <a:rPr dirty="0"/>
              <a:t>contacts</a:t>
            </a:r>
            <a:r>
              <a:rPr spc="-5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thiết</a:t>
            </a:r>
            <a:r>
              <a:rPr spc="-10" dirty="0"/>
              <a:t> </a:t>
            </a:r>
            <a:r>
              <a:rPr dirty="0"/>
              <a:t>lập</a:t>
            </a:r>
            <a:r>
              <a:rPr spc="-15" dirty="0"/>
              <a:t> </a:t>
            </a:r>
            <a:r>
              <a:rPr dirty="0"/>
              <a:t>quyền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7202424" cy="4572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53232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Đọc</a:t>
            </a:r>
            <a:r>
              <a:rPr spc="-30" dirty="0"/>
              <a:t> </a:t>
            </a:r>
            <a:r>
              <a:rPr dirty="0"/>
              <a:t>contacts</a:t>
            </a:r>
            <a:r>
              <a:rPr spc="-5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layout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0207" y="1403603"/>
            <a:ext cx="8839200" cy="4845050"/>
            <a:chOff x="140207" y="1403603"/>
            <a:chExt cx="8839200" cy="4845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3262883"/>
              <a:ext cx="8839200" cy="29855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3999" y="1412747"/>
              <a:ext cx="3166872" cy="28544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29428" y="1408175"/>
              <a:ext cx="3176270" cy="2863850"/>
            </a:xfrm>
            <a:custGeom>
              <a:avLst/>
              <a:gdLst/>
              <a:ahLst/>
              <a:cxnLst/>
              <a:rect l="l" t="t" r="r" b="b"/>
              <a:pathLst>
                <a:path w="3176270" h="2863850">
                  <a:moveTo>
                    <a:pt x="0" y="2863596"/>
                  </a:moveTo>
                  <a:lnTo>
                    <a:pt x="3176016" y="2863596"/>
                  </a:lnTo>
                  <a:lnTo>
                    <a:pt x="3176016" y="0"/>
                  </a:lnTo>
                  <a:lnTo>
                    <a:pt x="0" y="0"/>
                  </a:lnTo>
                  <a:lnTo>
                    <a:pt x="0" y="2863596"/>
                  </a:lnTo>
                  <a:close/>
                </a:path>
              </a:pathLst>
            </a:custGeom>
            <a:ln w="914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53232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Đọc</a:t>
            </a:r>
            <a:r>
              <a:rPr spc="-30" dirty="0"/>
              <a:t> </a:t>
            </a:r>
            <a:r>
              <a:rPr dirty="0"/>
              <a:t>contacts</a:t>
            </a:r>
            <a:r>
              <a:rPr spc="-5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layout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00785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Xây</a:t>
            </a:r>
            <a:r>
              <a:rPr spc="-25" dirty="0"/>
              <a:t> </a:t>
            </a:r>
            <a:r>
              <a:rPr dirty="0"/>
              <a:t>dựng</a:t>
            </a:r>
            <a:r>
              <a:rPr spc="-40" dirty="0"/>
              <a:t> </a:t>
            </a:r>
            <a:r>
              <a:rPr dirty="0"/>
              <a:t>Content</a:t>
            </a:r>
            <a:r>
              <a:rPr spc="-15" dirty="0"/>
              <a:t> </a:t>
            </a:r>
            <a:r>
              <a:rPr spc="-5" dirty="0"/>
              <a:t>Providers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50721"/>
            <a:ext cx="7957184" cy="44799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87020" marR="5080" indent="-274320">
              <a:lnSpc>
                <a:spcPts val="3240"/>
              </a:lnSpc>
              <a:spcBef>
                <a:spcPts val="509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65" dirty="0">
                <a:latin typeface="Calibri"/>
                <a:cs typeface="Calibri"/>
              </a:rPr>
              <a:t>Lý</a:t>
            </a:r>
            <a:r>
              <a:rPr sz="3000" spc="-5" dirty="0">
                <a:latin typeface="Calibri"/>
                <a:cs typeface="Calibri"/>
              </a:rPr>
              <a:t> do: </a:t>
            </a:r>
            <a:r>
              <a:rPr sz="3000" dirty="0">
                <a:latin typeface="Calibri"/>
                <a:cs typeface="Calibri"/>
              </a:rPr>
              <a:t>khi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chúng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ta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muốn </a:t>
            </a:r>
            <a:r>
              <a:rPr sz="3000" spc="-5" dirty="0">
                <a:latin typeface="Calibri"/>
                <a:cs typeface="Calibri"/>
              </a:rPr>
              <a:t>chia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sẻ</a:t>
            </a:r>
            <a:r>
              <a:rPr sz="3000" spc="-10" dirty="0">
                <a:latin typeface="Calibri"/>
                <a:cs typeface="Calibri"/>
              </a:rPr>
              <a:t> dữ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liệu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của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ứng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dụng </a:t>
            </a:r>
            <a:r>
              <a:rPr sz="3000" dirty="0">
                <a:latin typeface="Calibri"/>
                <a:cs typeface="Calibri"/>
              </a:rPr>
              <a:t>cho </a:t>
            </a:r>
            <a:r>
              <a:rPr sz="3000" spc="-10" dirty="0">
                <a:latin typeface="Calibri"/>
                <a:cs typeface="Calibri"/>
              </a:rPr>
              <a:t>các </a:t>
            </a:r>
            <a:r>
              <a:rPr sz="3000" dirty="0">
                <a:latin typeface="Calibri"/>
                <a:cs typeface="Calibri"/>
              </a:rPr>
              <a:t>ứng </a:t>
            </a:r>
            <a:r>
              <a:rPr sz="3000" spc="-10" dirty="0">
                <a:latin typeface="Calibri"/>
                <a:cs typeface="Calibri"/>
              </a:rPr>
              <a:t>dụng </a:t>
            </a:r>
            <a:r>
              <a:rPr sz="3000" spc="-5" dirty="0">
                <a:latin typeface="Calibri"/>
                <a:cs typeface="Calibri"/>
              </a:rPr>
              <a:t>khác (đặc </a:t>
            </a:r>
            <a:r>
              <a:rPr sz="3000" spc="-10" dirty="0">
                <a:latin typeface="Calibri"/>
                <a:cs typeface="Calibri"/>
              </a:rPr>
              <a:t>biệt </a:t>
            </a:r>
            <a:r>
              <a:rPr sz="3000" spc="-15" dirty="0">
                <a:latin typeface="Calibri"/>
                <a:cs typeface="Calibri"/>
              </a:rPr>
              <a:t>với </a:t>
            </a:r>
            <a:r>
              <a:rPr sz="3000" spc="-10" dirty="0">
                <a:latin typeface="Calibri"/>
                <a:cs typeface="Calibri"/>
              </a:rPr>
              <a:t>các </a:t>
            </a:r>
            <a:r>
              <a:rPr sz="3000" dirty="0">
                <a:latin typeface="Calibri"/>
                <a:cs typeface="Calibri"/>
              </a:rPr>
              <a:t>ứng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dụng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từ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cùng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một </a:t>
            </a:r>
            <a:r>
              <a:rPr sz="3000" spc="-5" dirty="0">
                <a:latin typeface="Calibri"/>
                <a:cs typeface="Calibri"/>
              </a:rPr>
              <a:t>nhà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phát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triển)</a:t>
            </a:r>
            <a:endParaRPr sz="30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3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80" dirty="0">
                <a:latin typeface="Calibri"/>
                <a:cs typeface="Calibri"/>
              </a:rPr>
              <a:t>Tạo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class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thừa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kế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lớp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ContentProvider</a:t>
            </a:r>
            <a:endParaRPr sz="30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0" dirty="0">
                <a:latin typeface="Calibri"/>
                <a:cs typeface="Calibri"/>
              </a:rPr>
              <a:t>Viết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lại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các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phương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thức:</a:t>
            </a:r>
            <a:endParaRPr sz="3000">
              <a:latin typeface="Calibri"/>
              <a:cs typeface="Calibri"/>
            </a:endParaRPr>
          </a:p>
          <a:p>
            <a:pPr marL="744220" lvl="1" indent="-274320">
              <a:lnSpc>
                <a:spcPct val="100000"/>
              </a:lnSpc>
              <a:spcBef>
                <a:spcPts val="12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0" dirty="0">
                <a:latin typeface="Calibri"/>
                <a:cs typeface="Calibri"/>
              </a:rPr>
              <a:t>onCreate()</a:t>
            </a:r>
            <a:endParaRPr sz="2600">
              <a:latin typeface="Calibri"/>
              <a:cs typeface="Calibri"/>
            </a:endParaRPr>
          </a:p>
          <a:p>
            <a:pPr marL="744220" lvl="1" indent="-274320">
              <a:lnSpc>
                <a:spcPct val="100000"/>
              </a:lnSpc>
              <a:spcBef>
                <a:spcPts val="8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Calibri"/>
                <a:cs typeface="Calibri"/>
              </a:rPr>
              <a:t>query()</a:t>
            </a:r>
            <a:endParaRPr sz="2600">
              <a:latin typeface="Calibri"/>
              <a:cs typeface="Calibri"/>
            </a:endParaRPr>
          </a:p>
          <a:p>
            <a:pPr marL="744220" lvl="1" indent="-274320">
              <a:lnSpc>
                <a:spcPct val="100000"/>
              </a:lnSpc>
              <a:spcBef>
                <a:spcPts val="8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5" dirty="0">
                <a:latin typeface="Calibri"/>
                <a:cs typeface="Calibri"/>
              </a:rPr>
              <a:t>Các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phương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thức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insert,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delete,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update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(nếu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cần)</a:t>
            </a:r>
            <a:endParaRPr sz="2600">
              <a:latin typeface="Calibri"/>
              <a:cs typeface="Calibri"/>
            </a:endParaRPr>
          </a:p>
          <a:p>
            <a:pPr marL="287020" marR="1088390" indent="-274320">
              <a:lnSpc>
                <a:spcPts val="3240"/>
              </a:lnSpc>
              <a:spcBef>
                <a:spcPts val="82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Định </a:t>
            </a:r>
            <a:r>
              <a:rPr sz="3000" spc="-10" dirty="0">
                <a:latin typeface="Calibri"/>
                <a:cs typeface="Calibri"/>
              </a:rPr>
              <a:t>nghĩa </a:t>
            </a:r>
            <a:r>
              <a:rPr sz="3000" dirty="0">
                <a:latin typeface="Calibri"/>
                <a:cs typeface="Calibri"/>
              </a:rPr>
              <a:t>URI cho </a:t>
            </a:r>
            <a:r>
              <a:rPr sz="3000" spc="-20" dirty="0">
                <a:latin typeface="Calibri"/>
                <a:cs typeface="Calibri"/>
              </a:rPr>
              <a:t>Content </a:t>
            </a:r>
            <a:r>
              <a:rPr sz="3000" spc="-10" dirty="0">
                <a:latin typeface="Calibri"/>
                <a:cs typeface="Calibri"/>
              </a:rPr>
              <a:t>Provider </a:t>
            </a:r>
            <a:r>
              <a:rPr sz="3000" spc="-15" dirty="0">
                <a:latin typeface="Calibri"/>
                <a:cs typeface="Calibri"/>
              </a:rPr>
              <a:t>trong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AndroidManifest.xml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352" y="1676400"/>
            <a:ext cx="8845296" cy="3200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81260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Viết</a:t>
            </a:r>
            <a:r>
              <a:rPr spc="-20" dirty="0"/>
              <a:t> </a:t>
            </a:r>
            <a:r>
              <a:rPr dirty="0"/>
              <a:t>lớp</a:t>
            </a:r>
            <a:r>
              <a:rPr spc="-5" dirty="0"/>
              <a:t> </a:t>
            </a:r>
            <a:r>
              <a:rPr dirty="0"/>
              <a:t>kế</a:t>
            </a:r>
            <a:r>
              <a:rPr spc="-5" dirty="0"/>
              <a:t> </a:t>
            </a:r>
            <a:r>
              <a:rPr dirty="0"/>
              <a:t>thừa </a:t>
            </a:r>
            <a:r>
              <a:rPr spc="-5" dirty="0"/>
              <a:t>ContentProvider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81260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Viết</a:t>
            </a:r>
            <a:r>
              <a:rPr spc="-20" dirty="0"/>
              <a:t> </a:t>
            </a:r>
            <a:r>
              <a:rPr dirty="0"/>
              <a:t>lớp</a:t>
            </a:r>
            <a:r>
              <a:rPr spc="-5" dirty="0"/>
              <a:t> </a:t>
            </a:r>
            <a:r>
              <a:rPr dirty="0"/>
              <a:t>kế</a:t>
            </a:r>
            <a:r>
              <a:rPr spc="-5" dirty="0"/>
              <a:t> </a:t>
            </a:r>
            <a:r>
              <a:rPr dirty="0"/>
              <a:t>thừa </a:t>
            </a:r>
            <a:r>
              <a:rPr spc="-5" dirty="0"/>
              <a:t>ContentProvider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951" y="1474901"/>
            <a:ext cx="6910265" cy="476335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639513"/>
            <a:ext cx="8763000" cy="36182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81260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Viết</a:t>
            </a:r>
            <a:r>
              <a:rPr spc="-20" dirty="0"/>
              <a:t> </a:t>
            </a:r>
            <a:r>
              <a:rPr dirty="0"/>
              <a:t>lớp</a:t>
            </a:r>
            <a:r>
              <a:rPr spc="-5" dirty="0"/>
              <a:t> </a:t>
            </a:r>
            <a:r>
              <a:rPr dirty="0"/>
              <a:t>kế</a:t>
            </a:r>
            <a:r>
              <a:rPr spc="-5" dirty="0"/>
              <a:t> </a:t>
            </a:r>
            <a:r>
              <a:rPr dirty="0"/>
              <a:t>thừa </a:t>
            </a:r>
            <a:r>
              <a:rPr spc="-5" dirty="0"/>
              <a:t>ContentProvider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" y="1600200"/>
            <a:ext cx="8781288" cy="4343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8638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Đăng</a:t>
            </a:r>
            <a:r>
              <a:rPr spc="-30" dirty="0"/>
              <a:t> </a:t>
            </a:r>
            <a:r>
              <a:rPr dirty="0"/>
              <a:t>kí</a:t>
            </a:r>
            <a:r>
              <a:rPr spc="-35" dirty="0"/>
              <a:t> </a:t>
            </a:r>
            <a:r>
              <a:rPr dirty="0"/>
              <a:t>ở</a:t>
            </a:r>
            <a:r>
              <a:rPr spc="-295" dirty="0"/>
              <a:t> </a:t>
            </a:r>
            <a:r>
              <a:rPr spc="-5" dirty="0"/>
              <a:t>AndroidManifest.xml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534366"/>
            <a:ext cx="7848600" cy="456880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57130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Khai</a:t>
            </a:r>
            <a:r>
              <a:rPr spc="-20" dirty="0"/>
              <a:t> </a:t>
            </a:r>
            <a:r>
              <a:rPr spc="-5" dirty="0"/>
              <a:t>thác</a:t>
            </a:r>
            <a:r>
              <a:rPr spc="-15" dirty="0"/>
              <a:t> </a:t>
            </a:r>
            <a:r>
              <a:rPr spc="-5" dirty="0"/>
              <a:t>provider</a:t>
            </a:r>
            <a:r>
              <a:rPr spc="-15" dirty="0"/>
              <a:t> </a:t>
            </a:r>
            <a:r>
              <a:rPr dirty="0"/>
              <a:t>mới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514600"/>
            <a:ext cx="62757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Làm</a:t>
            </a:r>
            <a:r>
              <a:rPr spc="-25" dirty="0"/>
              <a:t> </a:t>
            </a:r>
            <a:r>
              <a:rPr dirty="0"/>
              <a:t>việc</a:t>
            </a:r>
            <a:r>
              <a:rPr spc="-20" dirty="0"/>
              <a:t> </a:t>
            </a:r>
            <a:r>
              <a:rPr spc="-5" dirty="0"/>
              <a:t>với</a:t>
            </a:r>
            <a:r>
              <a:rPr spc="-20" dirty="0"/>
              <a:t> </a:t>
            </a:r>
            <a:r>
              <a:rPr spc="-5" dirty="0"/>
              <a:t>SQLite</a:t>
            </a:r>
            <a:r>
              <a:rPr spc="-270" dirty="0"/>
              <a:t> </a:t>
            </a:r>
            <a:r>
              <a:rPr spc="-5" dirty="0"/>
              <a:t>API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2228393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302767"/>
            <a:ext cx="8202549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SQLiteDatabase</a:t>
            </a:r>
            <a:r>
              <a:rPr sz="4300" spc="50" dirty="0"/>
              <a:t> </a:t>
            </a:r>
            <a:r>
              <a:rPr sz="4300" spc="-5" dirty="0"/>
              <a:t>–</a:t>
            </a:r>
            <a:r>
              <a:rPr sz="4300" spc="-90" dirty="0"/>
              <a:t> </a:t>
            </a:r>
            <a:r>
              <a:rPr sz="4300" spc="-5" dirty="0"/>
              <a:t>Tạo/Mở</a:t>
            </a:r>
            <a:r>
              <a:rPr sz="4300" spc="5" dirty="0"/>
              <a:t> </a:t>
            </a:r>
            <a:r>
              <a:rPr sz="4300" spc="-5" dirty="0"/>
              <a:t>CSDL</a:t>
            </a:r>
            <a:endParaRPr sz="43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8600" y="1331975"/>
            <a:ext cx="8686800" cy="1615440"/>
          </a:xfrm>
          <a:custGeom>
            <a:avLst/>
            <a:gdLst/>
            <a:ahLst/>
            <a:cxnLst/>
            <a:rect l="l" t="t" r="r" b="b"/>
            <a:pathLst>
              <a:path w="8686800" h="1615439">
                <a:moveTo>
                  <a:pt x="0" y="269239"/>
                </a:moveTo>
                <a:lnTo>
                  <a:pt x="4338" y="220838"/>
                </a:lnTo>
                <a:lnTo>
                  <a:pt x="16845" y="175285"/>
                </a:lnTo>
                <a:lnTo>
                  <a:pt x="36760" y="133340"/>
                </a:lnTo>
                <a:lnTo>
                  <a:pt x="63324" y="95763"/>
                </a:lnTo>
                <a:lnTo>
                  <a:pt x="95776" y="63315"/>
                </a:lnTo>
                <a:lnTo>
                  <a:pt x="133355" y="36754"/>
                </a:lnTo>
                <a:lnTo>
                  <a:pt x="175301" y="16842"/>
                </a:lnTo>
                <a:lnTo>
                  <a:pt x="220854" y="4337"/>
                </a:lnTo>
                <a:lnTo>
                  <a:pt x="269252" y="0"/>
                </a:lnTo>
                <a:lnTo>
                  <a:pt x="8417560" y="0"/>
                </a:lnTo>
                <a:lnTo>
                  <a:pt x="8465961" y="4337"/>
                </a:lnTo>
                <a:lnTo>
                  <a:pt x="8511514" y="16842"/>
                </a:lnTo>
                <a:lnTo>
                  <a:pt x="8553459" y="36754"/>
                </a:lnTo>
                <a:lnTo>
                  <a:pt x="8591036" y="63315"/>
                </a:lnTo>
                <a:lnTo>
                  <a:pt x="8623484" y="95763"/>
                </a:lnTo>
                <a:lnTo>
                  <a:pt x="8650045" y="133340"/>
                </a:lnTo>
                <a:lnTo>
                  <a:pt x="8669957" y="175285"/>
                </a:lnTo>
                <a:lnTo>
                  <a:pt x="8682462" y="220838"/>
                </a:lnTo>
                <a:lnTo>
                  <a:pt x="8686800" y="269239"/>
                </a:lnTo>
                <a:lnTo>
                  <a:pt x="8686800" y="1346200"/>
                </a:lnTo>
                <a:lnTo>
                  <a:pt x="8682462" y="1394601"/>
                </a:lnTo>
                <a:lnTo>
                  <a:pt x="8669957" y="1440154"/>
                </a:lnTo>
                <a:lnTo>
                  <a:pt x="8650045" y="1482099"/>
                </a:lnTo>
                <a:lnTo>
                  <a:pt x="8623484" y="1519676"/>
                </a:lnTo>
                <a:lnTo>
                  <a:pt x="8591036" y="1552124"/>
                </a:lnTo>
                <a:lnTo>
                  <a:pt x="8553459" y="1578685"/>
                </a:lnTo>
                <a:lnTo>
                  <a:pt x="8511514" y="1598597"/>
                </a:lnTo>
                <a:lnTo>
                  <a:pt x="8465961" y="1611102"/>
                </a:lnTo>
                <a:lnTo>
                  <a:pt x="8417560" y="1615439"/>
                </a:lnTo>
                <a:lnTo>
                  <a:pt x="269252" y="1615439"/>
                </a:lnTo>
                <a:lnTo>
                  <a:pt x="220854" y="1611102"/>
                </a:lnTo>
                <a:lnTo>
                  <a:pt x="175301" y="1598597"/>
                </a:lnTo>
                <a:lnTo>
                  <a:pt x="133355" y="1578685"/>
                </a:lnTo>
                <a:lnTo>
                  <a:pt x="95776" y="1552124"/>
                </a:lnTo>
                <a:lnTo>
                  <a:pt x="63324" y="1519676"/>
                </a:lnTo>
                <a:lnTo>
                  <a:pt x="36760" y="1482099"/>
                </a:lnTo>
                <a:lnTo>
                  <a:pt x="16845" y="1440154"/>
                </a:lnTo>
                <a:lnTo>
                  <a:pt x="4338" y="1394601"/>
                </a:lnTo>
                <a:lnTo>
                  <a:pt x="0" y="1346200"/>
                </a:lnTo>
                <a:lnTo>
                  <a:pt x="0" y="26923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3160776"/>
            <a:ext cx="8686800" cy="1953895"/>
          </a:xfrm>
          <a:custGeom>
            <a:avLst/>
            <a:gdLst/>
            <a:ahLst/>
            <a:cxnLst/>
            <a:rect l="l" t="t" r="r" b="b"/>
            <a:pathLst>
              <a:path w="8686800" h="1953895">
                <a:moveTo>
                  <a:pt x="0" y="325627"/>
                </a:moveTo>
                <a:lnTo>
                  <a:pt x="3530" y="277510"/>
                </a:lnTo>
                <a:lnTo>
                  <a:pt x="13787" y="231585"/>
                </a:lnTo>
                <a:lnTo>
                  <a:pt x="30265" y="188354"/>
                </a:lnTo>
                <a:lnTo>
                  <a:pt x="52462" y="148323"/>
                </a:lnTo>
                <a:lnTo>
                  <a:pt x="79873" y="111995"/>
                </a:lnTo>
                <a:lnTo>
                  <a:pt x="111995" y="79873"/>
                </a:lnTo>
                <a:lnTo>
                  <a:pt x="148323" y="52462"/>
                </a:lnTo>
                <a:lnTo>
                  <a:pt x="188354" y="30265"/>
                </a:lnTo>
                <a:lnTo>
                  <a:pt x="231585" y="13787"/>
                </a:lnTo>
                <a:lnTo>
                  <a:pt x="277510" y="3530"/>
                </a:lnTo>
                <a:lnTo>
                  <a:pt x="325628" y="0"/>
                </a:lnTo>
                <a:lnTo>
                  <a:pt x="8361172" y="0"/>
                </a:lnTo>
                <a:lnTo>
                  <a:pt x="8409289" y="3530"/>
                </a:lnTo>
                <a:lnTo>
                  <a:pt x="8455214" y="13787"/>
                </a:lnTo>
                <a:lnTo>
                  <a:pt x="8498445" y="30265"/>
                </a:lnTo>
                <a:lnTo>
                  <a:pt x="8538476" y="52462"/>
                </a:lnTo>
                <a:lnTo>
                  <a:pt x="8574804" y="79873"/>
                </a:lnTo>
                <a:lnTo>
                  <a:pt x="8606926" y="111995"/>
                </a:lnTo>
                <a:lnTo>
                  <a:pt x="8634337" y="148323"/>
                </a:lnTo>
                <a:lnTo>
                  <a:pt x="8656534" y="188354"/>
                </a:lnTo>
                <a:lnTo>
                  <a:pt x="8673012" y="231585"/>
                </a:lnTo>
                <a:lnTo>
                  <a:pt x="8683269" y="277510"/>
                </a:lnTo>
                <a:lnTo>
                  <a:pt x="8686800" y="325627"/>
                </a:lnTo>
                <a:lnTo>
                  <a:pt x="8686800" y="1628140"/>
                </a:lnTo>
                <a:lnTo>
                  <a:pt x="8683269" y="1676257"/>
                </a:lnTo>
                <a:lnTo>
                  <a:pt x="8673012" y="1722182"/>
                </a:lnTo>
                <a:lnTo>
                  <a:pt x="8656534" y="1765413"/>
                </a:lnTo>
                <a:lnTo>
                  <a:pt x="8634337" y="1805444"/>
                </a:lnTo>
                <a:lnTo>
                  <a:pt x="8606926" y="1841772"/>
                </a:lnTo>
                <a:lnTo>
                  <a:pt x="8574804" y="1873894"/>
                </a:lnTo>
                <a:lnTo>
                  <a:pt x="8538476" y="1901305"/>
                </a:lnTo>
                <a:lnTo>
                  <a:pt x="8498445" y="1923502"/>
                </a:lnTo>
                <a:lnTo>
                  <a:pt x="8455214" y="1939980"/>
                </a:lnTo>
                <a:lnTo>
                  <a:pt x="8409289" y="1950237"/>
                </a:lnTo>
                <a:lnTo>
                  <a:pt x="8361172" y="1953768"/>
                </a:lnTo>
                <a:lnTo>
                  <a:pt x="325628" y="1953768"/>
                </a:lnTo>
                <a:lnTo>
                  <a:pt x="277510" y="1950237"/>
                </a:lnTo>
                <a:lnTo>
                  <a:pt x="231585" y="1939980"/>
                </a:lnTo>
                <a:lnTo>
                  <a:pt x="188354" y="1923502"/>
                </a:lnTo>
                <a:lnTo>
                  <a:pt x="148323" y="1901305"/>
                </a:lnTo>
                <a:lnTo>
                  <a:pt x="111995" y="1873894"/>
                </a:lnTo>
                <a:lnTo>
                  <a:pt x="79873" y="1841772"/>
                </a:lnTo>
                <a:lnTo>
                  <a:pt x="52462" y="1805444"/>
                </a:lnTo>
                <a:lnTo>
                  <a:pt x="30265" y="1765413"/>
                </a:lnTo>
                <a:lnTo>
                  <a:pt x="13787" y="1722182"/>
                </a:lnTo>
                <a:lnTo>
                  <a:pt x="3530" y="1676257"/>
                </a:lnTo>
                <a:lnTo>
                  <a:pt x="0" y="1628140"/>
                </a:lnTo>
                <a:lnTo>
                  <a:pt x="0" y="32562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340" y="1467358"/>
            <a:ext cx="8322945" cy="4683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 marR="60642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onsolas"/>
                <a:cs typeface="Consolas"/>
              </a:rPr>
              <a:t>public</a:t>
            </a:r>
            <a:r>
              <a:rPr sz="2800" b="1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static</a:t>
            </a:r>
            <a:r>
              <a:rPr sz="2800" b="1" spc="5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0AFEF"/>
                </a:solidFill>
                <a:latin typeface="Consolas"/>
                <a:cs typeface="Consolas"/>
              </a:rPr>
              <a:t>SQLiteDatabase </a:t>
            </a:r>
            <a:r>
              <a:rPr sz="2800" b="1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onsolas"/>
                <a:cs typeface="Consolas"/>
              </a:rPr>
              <a:t>openDatabase</a:t>
            </a:r>
            <a:r>
              <a:rPr sz="2800" b="1" spc="-5" dirty="0">
                <a:latin typeface="Consolas"/>
                <a:cs typeface="Consolas"/>
              </a:rPr>
              <a:t>(String path, CursorFactory </a:t>
            </a:r>
            <a:r>
              <a:rPr sz="2800" b="1" spc="-1525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factory,</a:t>
            </a:r>
            <a:r>
              <a:rPr sz="2800" b="1" spc="-15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int</a:t>
            </a:r>
            <a:r>
              <a:rPr sz="2800" b="1" spc="-10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flags)</a:t>
            </a:r>
            <a:endParaRPr sz="2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Consolas"/>
              <a:cs typeface="Consolas"/>
            </a:endParaRPr>
          </a:p>
          <a:p>
            <a:pPr marL="107950" marR="50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onsolas"/>
                <a:cs typeface="Consolas"/>
              </a:rPr>
              <a:t>SQLiteDatabase</a:t>
            </a:r>
            <a:r>
              <a:rPr sz="2800" spc="5" dirty="0"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db</a:t>
            </a:r>
            <a:r>
              <a:rPr sz="2800" spc="-10" dirty="0"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= </a:t>
            </a:r>
            <a:r>
              <a:rPr sz="2800" dirty="0"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SQLiteDatabase.openDatabase("/data/data/&lt;p </a:t>
            </a:r>
            <a:r>
              <a:rPr sz="2800" spc="-1525" dirty="0"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ackage&gt;/DB.db",null, </a:t>
            </a:r>
            <a:r>
              <a:rPr sz="2800" dirty="0"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SQLiteDatabase.CREATE_IF_NECESSARY);</a:t>
            </a:r>
            <a:endParaRPr sz="2800">
              <a:latin typeface="Consolas"/>
              <a:cs typeface="Consolas"/>
            </a:endParaRPr>
          </a:p>
          <a:p>
            <a:pPr marL="12700" marR="685165">
              <a:lnSpc>
                <a:spcPct val="100000"/>
              </a:lnSpc>
              <a:spcBef>
                <a:spcPts val="2325"/>
              </a:spcBef>
            </a:pPr>
            <a:r>
              <a:rPr sz="2800" spc="-5" dirty="0">
                <a:latin typeface="Consolas"/>
                <a:cs typeface="Consolas"/>
              </a:rPr>
              <a:t>Flags: OPEN_READWRITE,</a:t>
            </a:r>
            <a:r>
              <a:rPr sz="2800" spc="-15" dirty="0"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OPEN_READONLY</a:t>
            </a:r>
            <a:r>
              <a:rPr sz="2800" spc="5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và </a:t>
            </a:r>
            <a:r>
              <a:rPr sz="2800" spc="-1525" dirty="0"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CREATE_IF_NECESSARY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716" y="1600199"/>
            <a:ext cx="8422702" cy="3428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7736" y="302767"/>
            <a:ext cx="8210042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SQLiteDatabase</a:t>
            </a:r>
            <a:r>
              <a:rPr sz="4300" spc="50" dirty="0"/>
              <a:t> </a:t>
            </a:r>
            <a:r>
              <a:rPr sz="4300" spc="-5" dirty="0"/>
              <a:t>–</a:t>
            </a:r>
            <a:r>
              <a:rPr sz="4300" spc="-90" dirty="0"/>
              <a:t> </a:t>
            </a:r>
            <a:r>
              <a:rPr sz="4300" spc="-5" dirty="0"/>
              <a:t>Tạo/Mở</a:t>
            </a:r>
            <a:r>
              <a:rPr sz="4300" spc="5" dirty="0"/>
              <a:t> </a:t>
            </a:r>
            <a:r>
              <a:rPr sz="4300" spc="-5" dirty="0"/>
              <a:t>CSDL</a:t>
            </a:r>
            <a:endParaRPr sz="43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6930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SQLiteDatabase</a:t>
            </a:r>
            <a:r>
              <a:rPr spc="-25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" dirty="0"/>
              <a:t>Đóng</a:t>
            </a:r>
            <a:r>
              <a:rPr spc="-25" dirty="0"/>
              <a:t> </a:t>
            </a:r>
            <a:r>
              <a:rPr dirty="0"/>
              <a:t>CSDL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8600" y="1539239"/>
            <a:ext cx="8641080" cy="588645"/>
          </a:xfrm>
          <a:custGeom>
            <a:avLst/>
            <a:gdLst/>
            <a:ahLst/>
            <a:cxnLst/>
            <a:rect l="l" t="t" r="r" b="b"/>
            <a:pathLst>
              <a:path w="8641080" h="588644">
                <a:moveTo>
                  <a:pt x="0" y="98044"/>
                </a:moveTo>
                <a:lnTo>
                  <a:pt x="7704" y="59900"/>
                </a:lnTo>
                <a:lnTo>
                  <a:pt x="28714" y="28733"/>
                </a:lnTo>
                <a:lnTo>
                  <a:pt x="59878" y="7711"/>
                </a:lnTo>
                <a:lnTo>
                  <a:pt x="98043" y="0"/>
                </a:lnTo>
                <a:lnTo>
                  <a:pt x="8543036" y="0"/>
                </a:lnTo>
                <a:lnTo>
                  <a:pt x="8581179" y="7711"/>
                </a:lnTo>
                <a:lnTo>
                  <a:pt x="8612346" y="28733"/>
                </a:lnTo>
                <a:lnTo>
                  <a:pt x="8633368" y="59900"/>
                </a:lnTo>
                <a:lnTo>
                  <a:pt x="8641080" y="98044"/>
                </a:lnTo>
                <a:lnTo>
                  <a:pt x="8641080" y="490220"/>
                </a:lnTo>
                <a:lnTo>
                  <a:pt x="8633368" y="528363"/>
                </a:lnTo>
                <a:lnTo>
                  <a:pt x="8612346" y="559530"/>
                </a:lnTo>
                <a:lnTo>
                  <a:pt x="8581179" y="580552"/>
                </a:lnTo>
                <a:lnTo>
                  <a:pt x="8543036" y="588263"/>
                </a:lnTo>
                <a:lnTo>
                  <a:pt x="98043" y="588263"/>
                </a:lnTo>
                <a:lnTo>
                  <a:pt x="59878" y="580552"/>
                </a:lnTo>
                <a:lnTo>
                  <a:pt x="28714" y="559530"/>
                </a:lnTo>
                <a:lnTo>
                  <a:pt x="7704" y="528363"/>
                </a:lnTo>
                <a:lnTo>
                  <a:pt x="0" y="490220"/>
                </a:lnTo>
                <a:lnTo>
                  <a:pt x="0" y="98044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1581734"/>
            <a:ext cx="7566659" cy="4471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onsolas"/>
                <a:cs typeface="Consolas"/>
              </a:rPr>
              <a:t>public</a:t>
            </a:r>
            <a:r>
              <a:rPr sz="2800" b="1" spc="-30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void</a:t>
            </a:r>
            <a:r>
              <a:rPr sz="2800" b="1" spc="-45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onsolas"/>
                <a:cs typeface="Consolas"/>
              </a:rPr>
              <a:t>close</a:t>
            </a:r>
            <a:r>
              <a:rPr sz="2800" b="1" spc="-5" dirty="0">
                <a:latin typeface="Consolas"/>
                <a:cs typeface="Consolas"/>
              </a:rPr>
              <a:t>()</a:t>
            </a:r>
            <a:endParaRPr sz="2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Sử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dụng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khi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đóng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kết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nối</a:t>
            </a:r>
            <a:r>
              <a:rPr sz="3000" spc="-10" dirty="0">
                <a:latin typeface="Calibri"/>
                <a:cs typeface="Calibri"/>
              </a:rPr>
              <a:t> với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CSDL</a:t>
            </a:r>
            <a:endParaRPr sz="30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CSDL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tự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đóng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khi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ứng</a:t>
            </a:r>
            <a:r>
              <a:rPr sz="3000" spc="-5" dirty="0">
                <a:latin typeface="Calibri"/>
                <a:cs typeface="Calibri"/>
              </a:rPr>
              <a:t> dụng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kết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thúc</a:t>
            </a:r>
            <a:endParaRPr sz="30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Nên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đóng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CSDL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ngay</a:t>
            </a:r>
            <a:r>
              <a:rPr sz="3000" dirty="0">
                <a:latin typeface="Calibri"/>
                <a:cs typeface="Calibri"/>
              </a:rPr>
              <a:t> khi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không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dùng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nữa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sz="3000" b="1" dirty="0">
                <a:latin typeface="Consolas"/>
                <a:cs typeface="Consolas"/>
              </a:rPr>
              <a:t>db =</a:t>
            </a:r>
            <a:r>
              <a:rPr sz="3000" b="1" spc="15" dirty="0">
                <a:latin typeface="Consolas"/>
                <a:cs typeface="Consolas"/>
              </a:rPr>
              <a:t> </a:t>
            </a:r>
            <a:r>
              <a:rPr sz="3000" b="1" spc="-5" dirty="0">
                <a:latin typeface="Consolas"/>
                <a:cs typeface="Consolas"/>
              </a:rPr>
              <a:t>SQLiteDatabase.openDatabase(…);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latin typeface="Consolas"/>
                <a:cs typeface="Consolas"/>
              </a:rPr>
              <a:t>//</a:t>
            </a:r>
            <a:r>
              <a:rPr sz="3000" b="1" spc="-40" dirty="0">
                <a:latin typeface="Consolas"/>
                <a:cs typeface="Consolas"/>
              </a:rPr>
              <a:t> </a:t>
            </a:r>
            <a:r>
              <a:rPr sz="3000" b="1" dirty="0">
                <a:latin typeface="Consolas"/>
                <a:cs typeface="Consolas"/>
              </a:rPr>
              <a:t>thao</a:t>
            </a:r>
            <a:r>
              <a:rPr sz="3000" b="1" spc="-20" dirty="0">
                <a:latin typeface="Consolas"/>
                <a:cs typeface="Consolas"/>
              </a:rPr>
              <a:t> </a:t>
            </a:r>
            <a:r>
              <a:rPr sz="3000" b="1" dirty="0">
                <a:latin typeface="Consolas"/>
                <a:cs typeface="Consolas"/>
              </a:rPr>
              <a:t>tác</a:t>
            </a:r>
            <a:r>
              <a:rPr sz="3000" b="1" spc="-25" dirty="0">
                <a:latin typeface="Consolas"/>
                <a:cs typeface="Consolas"/>
              </a:rPr>
              <a:t> </a:t>
            </a:r>
            <a:r>
              <a:rPr sz="3000" b="1" dirty="0">
                <a:latin typeface="Consolas"/>
                <a:cs typeface="Consolas"/>
              </a:rPr>
              <a:t>với</a:t>
            </a:r>
            <a:r>
              <a:rPr sz="3000" b="1" spc="-35" dirty="0">
                <a:latin typeface="Consolas"/>
                <a:cs typeface="Consolas"/>
              </a:rPr>
              <a:t> </a:t>
            </a:r>
            <a:r>
              <a:rPr sz="3000" b="1" dirty="0">
                <a:latin typeface="Consolas"/>
                <a:cs typeface="Consolas"/>
              </a:rPr>
              <a:t>CSDL</a:t>
            </a:r>
            <a:endParaRPr sz="3000">
              <a:latin typeface="Consolas"/>
              <a:cs typeface="Consolas"/>
            </a:endParaRPr>
          </a:p>
          <a:p>
            <a:pPr marL="12700" marR="5241925">
              <a:lnSpc>
                <a:spcPct val="100000"/>
              </a:lnSpc>
            </a:pPr>
            <a:r>
              <a:rPr sz="3000" b="1" dirty="0">
                <a:latin typeface="Consolas"/>
                <a:cs typeface="Consolas"/>
              </a:rPr>
              <a:t>… </a:t>
            </a:r>
            <a:r>
              <a:rPr sz="3000" b="1" spc="5" dirty="0">
                <a:latin typeface="Consolas"/>
                <a:cs typeface="Consolas"/>
              </a:rPr>
              <a:t> </a:t>
            </a:r>
            <a:r>
              <a:rPr sz="3000" b="1" dirty="0">
                <a:latin typeface="Consolas"/>
                <a:cs typeface="Consolas"/>
              </a:rPr>
              <a:t>d</a:t>
            </a:r>
            <a:r>
              <a:rPr sz="3000" b="1" spc="-15" dirty="0">
                <a:latin typeface="Consolas"/>
                <a:cs typeface="Consolas"/>
              </a:rPr>
              <a:t>b</a:t>
            </a:r>
            <a:r>
              <a:rPr sz="3000" b="1" dirty="0">
                <a:latin typeface="Consolas"/>
                <a:cs typeface="Consolas"/>
              </a:rPr>
              <a:t>.clos</a:t>
            </a:r>
            <a:r>
              <a:rPr sz="3000" b="1" spc="-5" dirty="0">
                <a:latin typeface="Consolas"/>
                <a:cs typeface="Consolas"/>
              </a:rPr>
              <a:t>e</a:t>
            </a:r>
            <a:r>
              <a:rPr sz="3000" b="1" dirty="0">
                <a:latin typeface="Consolas"/>
                <a:cs typeface="Consolas"/>
              </a:rPr>
              <a:t>();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9971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SQLiteDatabase</a:t>
            </a:r>
            <a:r>
              <a:rPr spc="-25" dirty="0"/>
              <a:t> </a:t>
            </a:r>
            <a:r>
              <a:rPr dirty="0"/>
              <a:t>–</a:t>
            </a:r>
            <a:r>
              <a:rPr spc="-90" dirty="0"/>
              <a:t> </a:t>
            </a:r>
            <a:r>
              <a:rPr dirty="0"/>
              <a:t>Thực</a:t>
            </a:r>
            <a:r>
              <a:rPr spc="-20" dirty="0"/>
              <a:t> </a:t>
            </a:r>
            <a:r>
              <a:rPr dirty="0"/>
              <a:t>thi</a:t>
            </a:r>
            <a:r>
              <a:rPr spc="-10" dirty="0"/>
              <a:t> </a:t>
            </a:r>
            <a:r>
              <a:rPr spc="-5" dirty="0"/>
              <a:t>SQL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8600" y="3581401"/>
            <a:ext cx="8686800" cy="2514600"/>
          </a:xfrm>
          <a:custGeom>
            <a:avLst/>
            <a:gdLst/>
            <a:ahLst/>
            <a:cxnLst/>
            <a:rect l="l" t="t" r="r" b="b"/>
            <a:pathLst>
              <a:path w="8686800" h="2338070">
                <a:moveTo>
                  <a:pt x="0" y="389636"/>
                </a:moveTo>
                <a:lnTo>
                  <a:pt x="3035" y="340771"/>
                </a:lnTo>
                <a:lnTo>
                  <a:pt x="11899" y="293714"/>
                </a:lnTo>
                <a:lnTo>
                  <a:pt x="26227" y="248832"/>
                </a:lnTo>
                <a:lnTo>
                  <a:pt x="45652" y="206489"/>
                </a:lnTo>
                <a:lnTo>
                  <a:pt x="69810" y="167051"/>
                </a:lnTo>
                <a:lnTo>
                  <a:pt x="98336" y="130884"/>
                </a:lnTo>
                <a:lnTo>
                  <a:pt x="130865" y="98353"/>
                </a:lnTo>
                <a:lnTo>
                  <a:pt x="167032" y="69823"/>
                </a:lnTo>
                <a:lnTo>
                  <a:pt x="206470" y="45662"/>
                </a:lnTo>
                <a:lnTo>
                  <a:pt x="248817" y="26233"/>
                </a:lnTo>
                <a:lnTo>
                  <a:pt x="293705" y="11902"/>
                </a:lnTo>
                <a:lnTo>
                  <a:pt x="340771" y="3036"/>
                </a:lnTo>
                <a:lnTo>
                  <a:pt x="389648" y="0"/>
                </a:lnTo>
                <a:lnTo>
                  <a:pt x="8297164" y="0"/>
                </a:lnTo>
                <a:lnTo>
                  <a:pt x="8346028" y="3036"/>
                </a:lnTo>
                <a:lnTo>
                  <a:pt x="8393085" y="11902"/>
                </a:lnTo>
                <a:lnTo>
                  <a:pt x="8437967" y="26233"/>
                </a:lnTo>
                <a:lnTo>
                  <a:pt x="8480310" y="45662"/>
                </a:lnTo>
                <a:lnTo>
                  <a:pt x="8519748" y="69823"/>
                </a:lnTo>
                <a:lnTo>
                  <a:pt x="8555915" y="98353"/>
                </a:lnTo>
                <a:lnTo>
                  <a:pt x="8588446" y="130884"/>
                </a:lnTo>
                <a:lnTo>
                  <a:pt x="8616976" y="167051"/>
                </a:lnTo>
                <a:lnTo>
                  <a:pt x="8641137" y="206489"/>
                </a:lnTo>
                <a:lnTo>
                  <a:pt x="8660566" y="248832"/>
                </a:lnTo>
                <a:lnTo>
                  <a:pt x="8674897" y="293714"/>
                </a:lnTo>
                <a:lnTo>
                  <a:pt x="8683763" y="340771"/>
                </a:lnTo>
                <a:lnTo>
                  <a:pt x="8686800" y="389636"/>
                </a:lnTo>
                <a:lnTo>
                  <a:pt x="8686800" y="1948167"/>
                </a:lnTo>
                <a:lnTo>
                  <a:pt x="8683763" y="1997044"/>
                </a:lnTo>
                <a:lnTo>
                  <a:pt x="8674897" y="2044110"/>
                </a:lnTo>
                <a:lnTo>
                  <a:pt x="8660566" y="2088998"/>
                </a:lnTo>
                <a:lnTo>
                  <a:pt x="8641137" y="2131345"/>
                </a:lnTo>
                <a:lnTo>
                  <a:pt x="8616976" y="2170783"/>
                </a:lnTo>
                <a:lnTo>
                  <a:pt x="8588446" y="2206950"/>
                </a:lnTo>
                <a:lnTo>
                  <a:pt x="8555915" y="2239479"/>
                </a:lnTo>
                <a:lnTo>
                  <a:pt x="8519748" y="2268005"/>
                </a:lnTo>
                <a:lnTo>
                  <a:pt x="8480310" y="2292163"/>
                </a:lnTo>
                <a:lnTo>
                  <a:pt x="8437967" y="2311588"/>
                </a:lnTo>
                <a:lnTo>
                  <a:pt x="8393085" y="2325916"/>
                </a:lnTo>
                <a:lnTo>
                  <a:pt x="8346028" y="2334780"/>
                </a:lnTo>
                <a:lnTo>
                  <a:pt x="8297164" y="2337816"/>
                </a:lnTo>
                <a:lnTo>
                  <a:pt x="389648" y="2337816"/>
                </a:lnTo>
                <a:lnTo>
                  <a:pt x="340771" y="2334780"/>
                </a:lnTo>
                <a:lnTo>
                  <a:pt x="293705" y="2325916"/>
                </a:lnTo>
                <a:lnTo>
                  <a:pt x="248817" y="2311588"/>
                </a:lnTo>
                <a:lnTo>
                  <a:pt x="206470" y="2292163"/>
                </a:lnTo>
                <a:lnTo>
                  <a:pt x="167032" y="2268005"/>
                </a:lnTo>
                <a:lnTo>
                  <a:pt x="130865" y="2239479"/>
                </a:lnTo>
                <a:lnTo>
                  <a:pt x="98336" y="2206950"/>
                </a:lnTo>
                <a:lnTo>
                  <a:pt x="69810" y="2170783"/>
                </a:lnTo>
                <a:lnTo>
                  <a:pt x="45652" y="2131345"/>
                </a:lnTo>
                <a:lnTo>
                  <a:pt x="26227" y="2088998"/>
                </a:lnTo>
                <a:lnTo>
                  <a:pt x="11899" y="2044110"/>
                </a:lnTo>
                <a:lnTo>
                  <a:pt x="3035" y="1997044"/>
                </a:lnTo>
                <a:lnTo>
                  <a:pt x="0" y="1948167"/>
                </a:lnTo>
                <a:lnTo>
                  <a:pt x="0" y="38963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1603" y="1014933"/>
            <a:ext cx="8089900" cy="485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466725" indent="-2743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Sử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dụng</a:t>
            </a:r>
            <a:r>
              <a:rPr sz="3000" dirty="0">
                <a:latin typeface="Calibri"/>
                <a:cs typeface="Calibri"/>
              </a:rPr>
              <a:t> khi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muốn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thực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thi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một </a:t>
            </a:r>
            <a:r>
              <a:rPr sz="3000" spc="-10" dirty="0">
                <a:latin typeface="Calibri"/>
                <a:cs typeface="Calibri"/>
              </a:rPr>
              <a:t>câu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lệnh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SQL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và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không</a:t>
            </a:r>
            <a:r>
              <a:rPr sz="3000" spc="-5" dirty="0">
                <a:latin typeface="Calibri"/>
                <a:cs typeface="Calibri"/>
              </a:rPr>
              <a:t> quan</a:t>
            </a:r>
            <a:r>
              <a:rPr sz="3000" spc="-10" dirty="0">
                <a:latin typeface="Calibri"/>
                <a:cs typeface="Calibri"/>
              </a:rPr>
              <a:t> tâm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tới </a:t>
            </a:r>
            <a:r>
              <a:rPr sz="3000" spc="-40" dirty="0">
                <a:latin typeface="Calibri"/>
                <a:cs typeface="Calibri"/>
              </a:rPr>
              <a:t>kết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quả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trả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về</a:t>
            </a:r>
            <a:endParaRPr sz="30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Calibri"/>
                <a:cs typeface="Calibri"/>
              </a:rPr>
              <a:t>Không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thực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hiện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được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“multiple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statements”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SQL</a:t>
            </a:r>
            <a:endParaRPr sz="3000" dirty="0">
              <a:latin typeface="Calibri"/>
              <a:cs typeface="Calibri"/>
            </a:endParaRPr>
          </a:p>
          <a:p>
            <a:pPr marL="286385" marR="5080" indent="-27432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80" dirty="0">
                <a:latin typeface="Calibri"/>
                <a:cs typeface="Calibri"/>
              </a:rPr>
              <a:t>Tài </a:t>
            </a:r>
            <a:r>
              <a:rPr sz="3000" spc="-5" dirty="0">
                <a:latin typeface="Calibri"/>
                <a:cs typeface="Calibri"/>
              </a:rPr>
              <a:t>liệu </a:t>
            </a:r>
            <a:r>
              <a:rPr sz="3000" dirty="0">
                <a:latin typeface="Calibri"/>
                <a:cs typeface="Calibri"/>
              </a:rPr>
              <a:t>của Google </a:t>
            </a:r>
            <a:r>
              <a:rPr sz="3000" spc="-5" dirty="0">
                <a:latin typeface="Calibri"/>
                <a:cs typeface="Calibri"/>
              </a:rPr>
              <a:t>nói </a:t>
            </a:r>
            <a:r>
              <a:rPr sz="3000" dirty="0">
                <a:latin typeface="Calibri"/>
                <a:cs typeface="Calibri"/>
              </a:rPr>
              <a:t>không thực </a:t>
            </a:r>
            <a:r>
              <a:rPr sz="3000" spc="-5" dirty="0">
                <a:latin typeface="Calibri"/>
                <a:cs typeface="Calibri"/>
              </a:rPr>
              <a:t>hiện những </a:t>
            </a:r>
            <a:r>
              <a:rPr sz="3000" spc="-10" dirty="0">
                <a:latin typeface="Calibri"/>
                <a:cs typeface="Calibri"/>
              </a:rPr>
              <a:t>câu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SQL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có</a:t>
            </a:r>
            <a:r>
              <a:rPr sz="3000" spc="-20" dirty="0">
                <a:latin typeface="Calibri"/>
                <a:cs typeface="Calibri"/>
              </a:rPr>
              <a:t> trả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về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kết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quả </a:t>
            </a:r>
            <a:r>
              <a:rPr sz="3000" spc="-45" dirty="0">
                <a:latin typeface="Calibri"/>
                <a:cs typeface="Calibri"/>
              </a:rPr>
              <a:t>(SELECT,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INSERT,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UPDATE,…)</a:t>
            </a:r>
            <a:endParaRPr sz="3000" dirty="0">
              <a:latin typeface="Calibri"/>
              <a:cs typeface="Calibri"/>
            </a:endParaRPr>
          </a:p>
          <a:p>
            <a:pPr marL="127000" marR="728345">
              <a:lnSpc>
                <a:spcPct val="100000"/>
              </a:lnSpc>
              <a:spcBef>
                <a:spcPts val="1600"/>
              </a:spcBef>
            </a:pPr>
            <a:r>
              <a:rPr sz="2800" b="1" spc="-5" dirty="0">
                <a:latin typeface="Consolas"/>
                <a:cs typeface="Consolas"/>
              </a:rPr>
              <a:t>db.</a:t>
            </a:r>
            <a:r>
              <a:rPr sz="2800" b="1" spc="-5" dirty="0">
                <a:solidFill>
                  <a:srgbClr val="00AF50"/>
                </a:solidFill>
                <a:latin typeface="Consolas"/>
                <a:cs typeface="Consolas"/>
              </a:rPr>
              <a:t>execSQL</a:t>
            </a:r>
            <a:r>
              <a:rPr sz="2800" b="1" spc="-5" dirty="0">
                <a:latin typeface="Consolas"/>
                <a:cs typeface="Consolas"/>
              </a:rPr>
              <a:t>("CREATE TABLE Book (BookID </a:t>
            </a:r>
            <a:r>
              <a:rPr sz="2800" b="1" spc="-1525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INTEGER</a:t>
            </a:r>
            <a:r>
              <a:rPr sz="2800" b="1" spc="-10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PRIMARY</a:t>
            </a:r>
            <a:r>
              <a:rPr sz="2800" b="1" spc="-10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KEY</a:t>
            </a:r>
            <a:r>
              <a:rPr sz="2800" b="1" spc="-15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AUTOINCREMENT,</a:t>
            </a:r>
            <a:endParaRPr sz="2800" dirty="0">
              <a:latin typeface="Consolas"/>
              <a:cs typeface="Consolas"/>
            </a:endParaRPr>
          </a:p>
          <a:p>
            <a:pPr marL="127000">
              <a:lnSpc>
                <a:spcPct val="100000"/>
              </a:lnSpc>
            </a:pPr>
            <a:r>
              <a:rPr sz="2800" b="1" spc="-5" dirty="0">
                <a:latin typeface="Consolas"/>
                <a:cs typeface="Consolas"/>
              </a:rPr>
              <a:t>BookName</a:t>
            </a:r>
            <a:r>
              <a:rPr sz="2800" b="1" spc="-50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TEXT);");</a:t>
            </a:r>
            <a:endParaRPr sz="2800" dirty="0">
              <a:latin typeface="Consolas"/>
              <a:cs typeface="Consolas"/>
            </a:endParaRPr>
          </a:p>
          <a:p>
            <a:pPr marL="127000" marR="533400">
              <a:lnSpc>
                <a:spcPct val="100000"/>
              </a:lnSpc>
            </a:pPr>
            <a:r>
              <a:rPr sz="2800" b="1" spc="-5" dirty="0">
                <a:latin typeface="Consolas"/>
                <a:cs typeface="Consolas"/>
              </a:rPr>
              <a:t>db.</a:t>
            </a:r>
            <a:r>
              <a:rPr sz="2800" b="1" spc="-5" dirty="0">
                <a:solidFill>
                  <a:srgbClr val="00AF50"/>
                </a:solidFill>
                <a:latin typeface="Consolas"/>
                <a:cs typeface="Consolas"/>
              </a:rPr>
              <a:t>execSQL</a:t>
            </a:r>
            <a:r>
              <a:rPr sz="2800" b="1" spc="-5" dirty="0">
                <a:latin typeface="Consolas"/>
                <a:cs typeface="Consolas"/>
              </a:rPr>
              <a:t>("INSERT INTO Book(BookName) </a:t>
            </a:r>
            <a:r>
              <a:rPr sz="2800" b="1" spc="-1525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VALUES</a:t>
            </a:r>
            <a:r>
              <a:rPr sz="2800" b="1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('Test</a:t>
            </a:r>
            <a:r>
              <a:rPr sz="2800" b="1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EXECSQL')");</a:t>
            </a:r>
            <a:endParaRPr sz="28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59162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SQLiteDatabase</a:t>
            </a:r>
            <a:r>
              <a:rPr spc="-3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Chèn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8600" y="1524000"/>
            <a:ext cx="8686800" cy="1066800"/>
          </a:xfrm>
          <a:custGeom>
            <a:avLst/>
            <a:gdLst/>
            <a:ahLst/>
            <a:cxnLst/>
            <a:rect l="l" t="t" r="r" b="b"/>
            <a:pathLst>
              <a:path w="8686800" h="1066800">
                <a:moveTo>
                  <a:pt x="0" y="177800"/>
                </a:moveTo>
                <a:lnTo>
                  <a:pt x="6351" y="130542"/>
                </a:lnTo>
                <a:lnTo>
                  <a:pt x="24274" y="88072"/>
                </a:lnTo>
                <a:lnTo>
                  <a:pt x="52076" y="52085"/>
                </a:lnTo>
                <a:lnTo>
                  <a:pt x="88060" y="24280"/>
                </a:lnTo>
                <a:lnTo>
                  <a:pt x="130533" y="6352"/>
                </a:lnTo>
                <a:lnTo>
                  <a:pt x="177800" y="0"/>
                </a:lnTo>
                <a:lnTo>
                  <a:pt x="8509000" y="0"/>
                </a:lnTo>
                <a:lnTo>
                  <a:pt x="8556257" y="6352"/>
                </a:lnTo>
                <a:lnTo>
                  <a:pt x="8598727" y="24280"/>
                </a:lnTo>
                <a:lnTo>
                  <a:pt x="8634714" y="52085"/>
                </a:lnTo>
                <a:lnTo>
                  <a:pt x="8662519" y="88072"/>
                </a:lnTo>
                <a:lnTo>
                  <a:pt x="8680447" y="130542"/>
                </a:lnTo>
                <a:lnTo>
                  <a:pt x="8686800" y="177800"/>
                </a:lnTo>
                <a:lnTo>
                  <a:pt x="8686800" y="889000"/>
                </a:lnTo>
                <a:lnTo>
                  <a:pt x="8680447" y="936257"/>
                </a:lnTo>
                <a:lnTo>
                  <a:pt x="8662519" y="978727"/>
                </a:lnTo>
                <a:lnTo>
                  <a:pt x="8634714" y="1014714"/>
                </a:lnTo>
                <a:lnTo>
                  <a:pt x="8598727" y="1042519"/>
                </a:lnTo>
                <a:lnTo>
                  <a:pt x="8556257" y="1060447"/>
                </a:lnTo>
                <a:lnTo>
                  <a:pt x="8509000" y="1066800"/>
                </a:lnTo>
                <a:lnTo>
                  <a:pt x="177800" y="1066800"/>
                </a:lnTo>
                <a:lnTo>
                  <a:pt x="130533" y="1060447"/>
                </a:lnTo>
                <a:lnTo>
                  <a:pt x="88060" y="1042519"/>
                </a:lnTo>
                <a:lnTo>
                  <a:pt x="52076" y="1014714"/>
                </a:lnTo>
                <a:lnTo>
                  <a:pt x="24274" y="978727"/>
                </a:lnTo>
                <a:lnTo>
                  <a:pt x="6351" y="936257"/>
                </a:lnTo>
                <a:lnTo>
                  <a:pt x="0" y="889000"/>
                </a:lnTo>
                <a:lnTo>
                  <a:pt x="0" y="177800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1589659"/>
            <a:ext cx="8301355" cy="4450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69" marR="61150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nsolas"/>
                <a:cs typeface="Consolas"/>
              </a:rPr>
              <a:t>public</a:t>
            </a:r>
            <a:r>
              <a:rPr sz="2800" b="1" spc="5" dirty="0">
                <a:latin typeface="Consolas"/>
                <a:cs typeface="Consolas"/>
              </a:rPr>
              <a:t> </a:t>
            </a:r>
            <a:r>
              <a:rPr sz="2800" b="1" spc="-10" dirty="0">
                <a:latin typeface="Consolas"/>
                <a:cs typeface="Consolas"/>
              </a:rPr>
              <a:t>long</a:t>
            </a:r>
            <a:r>
              <a:rPr sz="2800" b="1" spc="-5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onsolas"/>
                <a:cs typeface="Consolas"/>
              </a:rPr>
              <a:t>insert</a:t>
            </a:r>
            <a:r>
              <a:rPr sz="2800" b="1" spc="-5" dirty="0">
                <a:latin typeface="Consolas"/>
                <a:cs typeface="Consolas"/>
              </a:rPr>
              <a:t>(String</a:t>
            </a:r>
            <a:r>
              <a:rPr sz="2800" b="1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table, String </a:t>
            </a:r>
            <a:r>
              <a:rPr sz="2800" b="1" spc="-1525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nullColumnHack,</a:t>
            </a:r>
            <a:r>
              <a:rPr sz="2800" b="1" spc="-10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ContentValues values)</a:t>
            </a:r>
            <a:endParaRPr sz="2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0" dirty="0">
                <a:latin typeface="Calibri"/>
                <a:cs typeface="Calibri"/>
              </a:rPr>
              <a:t>"table":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tên </a:t>
            </a:r>
            <a:r>
              <a:rPr sz="3000" spc="-5" dirty="0">
                <a:latin typeface="Calibri"/>
                <a:cs typeface="Calibri"/>
              </a:rPr>
              <a:t>bảng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muốn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insert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dữ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liệu</a:t>
            </a:r>
            <a:endParaRPr sz="3000">
              <a:latin typeface="Calibri"/>
              <a:cs typeface="Calibri"/>
            </a:endParaRPr>
          </a:p>
          <a:p>
            <a:pPr marL="286385" marR="5080" indent="-274320">
              <a:lnSpc>
                <a:spcPts val="3240"/>
              </a:lnSpc>
              <a:spcBef>
                <a:spcPts val="85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"nullColumnHack": </a:t>
            </a:r>
            <a:r>
              <a:rPr sz="3000" spc="-15" dirty="0">
                <a:latin typeface="Calibri"/>
                <a:cs typeface="Calibri"/>
              </a:rPr>
              <a:t>tên </a:t>
            </a:r>
            <a:r>
              <a:rPr sz="3000" spc="-10" dirty="0">
                <a:latin typeface="Calibri"/>
                <a:cs typeface="Calibri"/>
              </a:rPr>
              <a:t>cột </a:t>
            </a:r>
            <a:r>
              <a:rPr sz="3000" spc="-5" dirty="0">
                <a:latin typeface="Calibri"/>
                <a:cs typeface="Calibri"/>
              </a:rPr>
              <a:t>nào </a:t>
            </a:r>
            <a:r>
              <a:rPr sz="3000" dirty="0">
                <a:latin typeface="Calibri"/>
                <a:cs typeface="Calibri"/>
              </a:rPr>
              <a:t>đó </a:t>
            </a:r>
            <a:r>
              <a:rPr sz="3000" spc="-5" dirty="0">
                <a:latin typeface="Calibri"/>
                <a:cs typeface="Calibri"/>
              </a:rPr>
              <a:t>nhận </a:t>
            </a:r>
            <a:r>
              <a:rPr sz="3000" dirty="0">
                <a:latin typeface="Calibri"/>
                <a:cs typeface="Calibri"/>
              </a:rPr>
              <a:t>giá trị </a:t>
            </a:r>
            <a:r>
              <a:rPr sz="3000" spc="-5" dirty="0">
                <a:latin typeface="Calibri"/>
                <a:cs typeface="Calibri"/>
              </a:rPr>
              <a:t>NULL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</a:t>
            </a:r>
            <a:r>
              <a:rPr sz="3000" i="1" dirty="0">
                <a:latin typeface="Calibri"/>
                <a:cs typeface="Calibri"/>
              </a:rPr>
              <a:t>dùng</a:t>
            </a:r>
            <a:r>
              <a:rPr sz="3000" i="1" spc="-3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trong</a:t>
            </a:r>
            <a:r>
              <a:rPr sz="3000" i="1" spc="-3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trường</a:t>
            </a:r>
            <a:r>
              <a:rPr sz="3000" i="1" spc="-40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hợp</a:t>
            </a:r>
            <a:r>
              <a:rPr sz="3000" i="1" spc="-2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values</a:t>
            </a:r>
            <a:r>
              <a:rPr sz="3000" i="1" spc="-1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=</a:t>
            </a:r>
            <a:r>
              <a:rPr sz="3000" i="1" spc="-5" dirty="0">
                <a:latin typeface="Calibri"/>
                <a:cs typeface="Calibri"/>
              </a:rPr>
              <a:t> </a:t>
            </a:r>
            <a:r>
              <a:rPr sz="3000" i="1" spc="-10" dirty="0">
                <a:latin typeface="Calibri"/>
                <a:cs typeface="Calibri"/>
              </a:rPr>
              <a:t>null</a:t>
            </a:r>
            <a:r>
              <a:rPr sz="3000" spc="-10" dirty="0"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  <a:p>
            <a:pPr marL="286385" marR="176530" indent="-274320">
              <a:lnSpc>
                <a:spcPts val="324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0" dirty="0">
                <a:latin typeface="Calibri"/>
                <a:cs typeface="Calibri"/>
              </a:rPr>
              <a:t>"values": </a:t>
            </a:r>
            <a:r>
              <a:rPr sz="3000" spc="-5" dirty="0">
                <a:latin typeface="Calibri"/>
                <a:cs typeface="Calibri"/>
              </a:rPr>
              <a:t>danh </a:t>
            </a:r>
            <a:r>
              <a:rPr sz="3000" dirty="0">
                <a:latin typeface="Calibri"/>
                <a:cs typeface="Calibri"/>
              </a:rPr>
              <a:t>sách </a:t>
            </a:r>
            <a:r>
              <a:rPr sz="3000" spc="-10" dirty="0">
                <a:latin typeface="Calibri"/>
                <a:cs typeface="Calibri"/>
              </a:rPr>
              <a:t>các cặp </a:t>
            </a:r>
            <a:r>
              <a:rPr sz="3000" spc="-5" dirty="0">
                <a:latin typeface="Calibri"/>
                <a:cs typeface="Calibri"/>
              </a:rPr>
              <a:t>&lt;cột&gt;-&lt;giá </a:t>
            </a:r>
            <a:r>
              <a:rPr sz="3000" dirty="0">
                <a:latin typeface="Calibri"/>
                <a:cs typeface="Calibri"/>
              </a:rPr>
              <a:t>trị&gt; </a:t>
            </a:r>
            <a:r>
              <a:rPr sz="3000" spc="-5" dirty="0">
                <a:latin typeface="Calibri"/>
                <a:cs typeface="Calibri"/>
              </a:rPr>
              <a:t>sẽ chèn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vào</a:t>
            </a:r>
            <a:r>
              <a:rPr sz="3000" spc="-5" dirty="0">
                <a:latin typeface="Calibri"/>
                <a:cs typeface="Calibri"/>
              </a:rPr>
              <a:t> dòng</a:t>
            </a:r>
            <a:r>
              <a:rPr sz="3000" dirty="0">
                <a:latin typeface="Calibri"/>
                <a:cs typeface="Calibri"/>
              </a:rPr>
              <a:t> mới</a:t>
            </a:r>
            <a:endParaRPr sz="3000">
              <a:latin typeface="Calibri"/>
              <a:cs typeface="Calibri"/>
            </a:endParaRPr>
          </a:p>
          <a:p>
            <a:pPr marL="286385" marR="234950" indent="-274320">
              <a:lnSpc>
                <a:spcPts val="324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Chú </a:t>
            </a:r>
            <a:r>
              <a:rPr sz="3000" dirty="0">
                <a:latin typeface="Calibri"/>
                <a:cs typeface="Calibri"/>
              </a:rPr>
              <a:t>ý: </a:t>
            </a:r>
            <a:r>
              <a:rPr sz="3000" spc="-5" dirty="0">
                <a:latin typeface="Calibri"/>
                <a:cs typeface="Calibri"/>
              </a:rPr>
              <a:t>hàm </a:t>
            </a:r>
            <a:r>
              <a:rPr sz="3000" spc="-25" dirty="0">
                <a:latin typeface="Calibri"/>
                <a:cs typeface="Calibri"/>
              </a:rPr>
              <a:t>trả </a:t>
            </a:r>
            <a:r>
              <a:rPr sz="3000" spc="-15" dirty="0">
                <a:latin typeface="Calibri"/>
                <a:cs typeface="Calibri"/>
              </a:rPr>
              <a:t>về </a:t>
            </a:r>
            <a:r>
              <a:rPr sz="3000" dirty="0">
                <a:latin typeface="Calibri"/>
                <a:cs typeface="Calibri"/>
              </a:rPr>
              <a:t>giá trị </a:t>
            </a:r>
            <a:r>
              <a:rPr sz="3000" spc="-25" dirty="0">
                <a:latin typeface="Calibri"/>
                <a:cs typeface="Calibri"/>
              </a:rPr>
              <a:t>row </a:t>
            </a:r>
            <a:r>
              <a:rPr sz="3000" dirty="0">
                <a:latin typeface="Calibri"/>
                <a:cs typeface="Calibri"/>
              </a:rPr>
              <a:t>ID của </a:t>
            </a:r>
            <a:r>
              <a:rPr sz="3000" spc="-10" dirty="0">
                <a:latin typeface="Calibri"/>
                <a:cs typeface="Calibri"/>
              </a:rPr>
              <a:t>dòng </a:t>
            </a:r>
            <a:r>
              <a:rPr sz="3000" dirty="0">
                <a:latin typeface="Calibri"/>
                <a:cs typeface="Calibri"/>
              </a:rPr>
              <a:t>vừa chèn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vào,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nếu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không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thành</a:t>
            </a:r>
            <a:r>
              <a:rPr sz="3000" spc="-10" dirty="0">
                <a:latin typeface="Calibri"/>
                <a:cs typeface="Calibri"/>
              </a:rPr>
              <a:t> công </a:t>
            </a:r>
            <a:r>
              <a:rPr sz="3000" spc="-5" dirty="0">
                <a:latin typeface="Calibri"/>
                <a:cs typeface="Calibri"/>
              </a:rPr>
              <a:t>sẽ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trả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về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-1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ong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chuong 2</Template>
  <TotalTime>23</TotalTime>
  <Words>1982</Words>
  <Application>Microsoft Office PowerPoint</Application>
  <PresentationFormat>On-screen Show (4:3)</PresentationFormat>
  <Paragraphs>234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Times New Roman</vt:lpstr>
      <vt:lpstr>Calibri</vt:lpstr>
      <vt:lpstr>Wingdings</vt:lpstr>
      <vt:lpstr>Arial</vt:lpstr>
      <vt:lpstr>Consolas</vt:lpstr>
      <vt:lpstr>chuong 2</vt:lpstr>
      <vt:lpstr>Chương 5: SQLite và Content Provider</vt:lpstr>
      <vt:lpstr>Nhắc lại bài trước</vt:lpstr>
      <vt:lpstr>Nội dung</vt:lpstr>
      <vt:lpstr>Làm việc với SQLite API</vt:lpstr>
      <vt:lpstr>SQLiteDatabase – Tạo/Mở CSDL</vt:lpstr>
      <vt:lpstr>SQLiteDatabase – Tạo/Mở CSDL</vt:lpstr>
      <vt:lpstr>SQLiteDatabase – Đóng CSDL</vt:lpstr>
      <vt:lpstr>SQLiteDatabase – Thực thi SQL</vt:lpstr>
      <vt:lpstr>SQLiteDatabase – Chèn</vt:lpstr>
      <vt:lpstr>SQLiteDatabase – Chèn</vt:lpstr>
      <vt:lpstr>SQLiteDatabase – Cập nhật</vt:lpstr>
      <vt:lpstr>SQLiteDatabase – Cập nhật</vt:lpstr>
      <vt:lpstr>SQLiteDatabase - Xóa</vt:lpstr>
      <vt:lpstr>SQLiteDatabase - SELECT</vt:lpstr>
      <vt:lpstr>SQLiteDatabase - SELECT</vt:lpstr>
      <vt:lpstr>SQLiteDatabase - Cursor</vt:lpstr>
      <vt:lpstr>Mã chung khi sử dụng cursor</vt:lpstr>
      <vt:lpstr>SQLiteOpenHelper</vt:lpstr>
      <vt:lpstr>SQLiteOpenHelper</vt:lpstr>
      <vt:lpstr>SQLiteOpenHelper</vt:lpstr>
      <vt:lpstr>SQLiteOpenHelper</vt:lpstr>
      <vt:lpstr>SQLiteOpenHelper - Sample</vt:lpstr>
      <vt:lpstr>SQLiteOpenHelper - Sample</vt:lpstr>
      <vt:lpstr>SQLiteOpenHelper - Sample</vt:lpstr>
      <vt:lpstr>Thực Hành</vt:lpstr>
      <vt:lpstr>Content Providers</vt:lpstr>
      <vt:lpstr>Content Providers</vt:lpstr>
      <vt:lpstr>Cấu trúc URI của providers</vt:lpstr>
      <vt:lpstr>Sử dụng providers</vt:lpstr>
      <vt:lpstr>Ví dụ</vt:lpstr>
      <vt:lpstr>Đọc contacts – thiết lập quyền</vt:lpstr>
      <vt:lpstr>Đọc contacts – layout</vt:lpstr>
      <vt:lpstr>Đọc contacts – layout</vt:lpstr>
      <vt:lpstr>Xây dựng Content Providers</vt:lpstr>
      <vt:lpstr>Viết lớp kế thừa ContentProvider</vt:lpstr>
      <vt:lpstr>Viết lớp kế thừa ContentProvider</vt:lpstr>
      <vt:lpstr>Viết lớp kế thừa ContentProvider</vt:lpstr>
      <vt:lpstr>Đăng kí ở AndroidManifest.xml</vt:lpstr>
      <vt:lpstr>Khai thác provider mới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dịch</dc:title>
  <dc:creator>Xuan Nam Truong</dc:creator>
  <cp:lastModifiedBy>vinh tran</cp:lastModifiedBy>
  <cp:revision>16</cp:revision>
  <dcterms:created xsi:type="dcterms:W3CDTF">2021-09-01T04:18:58Z</dcterms:created>
  <dcterms:modified xsi:type="dcterms:W3CDTF">2021-10-14T12:47:22Z</dcterms:modified>
</cp:coreProperties>
</file>