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1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  <p:sldId id="292" r:id="rId34"/>
    <p:sldId id="293" r:id="rId35"/>
    <p:sldId id="294" r:id="rId36"/>
    <p:sldId id="295" r:id="rId37"/>
  </p:sldIdLst>
  <p:sldSz cx="10160000" cy="7620000"/>
  <p:notesSz cx="7620000" cy="1016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7193D1-1FAB-43EF-B771-8BF48523B263}">
  <a:tblStyle styleId="{1B7193D1-1FAB-43EF-B771-8BF48523B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i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i5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i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i6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i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i6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i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i7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i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i8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i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i9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i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i10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i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i11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i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i11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i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i12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i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i13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i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i14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i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i15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i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i15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i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i16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i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i16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i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i17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i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i18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i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i18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i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i19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i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i19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i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i20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i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i22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i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i22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i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i23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i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i24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i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i24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i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i1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i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i2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i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i3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i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i3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i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i4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i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i5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45502" y="2850444"/>
            <a:ext cx="7235472" cy="0"/>
          </a:xfrm>
          <a:custGeom>
            <a:avLst/>
            <a:gdLst/>
            <a:ahLst/>
            <a:cxnLst/>
            <a:rect l="l" t="t" r="r" b="b"/>
            <a:pathLst>
              <a:path w="6511925">
                <a:moveTo>
                  <a:pt x="0" y="0"/>
                </a:moveTo>
                <a:lnTo>
                  <a:pt x="6511925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bg object 17"/>
          <p:cNvSpPr/>
          <p:nvPr/>
        </p:nvSpPr>
        <p:spPr>
          <a:xfrm>
            <a:off x="677334" y="769056"/>
            <a:ext cx="8805333" cy="10160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9890" y="1103433"/>
            <a:ext cx="7140221" cy="1641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33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000" y="4267200"/>
            <a:ext cx="7112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06"/>
              </a:lnSpc>
            </a:pPr>
            <a:r>
              <a:rPr lang="en-US" spc="39"/>
              <a:t>9/25/2019</a:t>
            </a:r>
            <a:endParaRPr lang="en-US" spc="3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61"/>
              </a:lnSpc>
            </a:pPr>
            <a:r>
              <a:rPr lang="sv-SE" spc="-17"/>
              <a:t>Lập </a:t>
            </a:r>
            <a:r>
              <a:rPr lang="sv-SE" spc="-6"/>
              <a:t>trình </a:t>
            </a:r>
            <a:r>
              <a:rPr lang="sv-SE" spc="-39"/>
              <a:t>di </a:t>
            </a:r>
            <a:r>
              <a:rPr lang="sv-SE" spc="-17"/>
              <a:t>động</a:t>
            </a:r>
            <a:r>
              <a:rPr lang="sv-SE" spc="-127"/>
              <a:t> </a:t>
            </a:r>
            <a:r>
              <a:rPr lang="sv-SE" spc="-22"/>
              <a:t>Android</a:t>
            </a:r>
            <a:endParaRPr lang="sv-SE" spc="-22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42333">
              <a:lnSpc>
                <a:spcPts val="2006"/>
              </a:lnSpc>
            </a:pPr>
            <a:fld id="{81D60167-4931-47E6-BA6A-407CBD079E47}" type="slidenum">
              <a:rPr lang="en-US" spc="-56" smtClean="0"/>
              <a:pPr marL="42333">
                <a:lnSpc>
                  <a:spcPts val="2006"/>
                </a:lnSpc>
              </a:pPr>
              <a:t>‹#›</a:t>
            </a:fld>
            <a:endParaRPr lang="en-US" spc="-56" dirty="0"/>
          </a:p>
        </p:txBody>
      </p:sp>
    </p:spTree>
    <p:extLst>
      <p:ext uri="{BB962C8B-B14F-4D97-AF65-F5344CB8AC3E}">
        <p14:creationId xmlns:p14="http://schemas.microsoft.com/office/powerpoint/2010/main" val="42680113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827" y="332035"/>
            <a:ext cx="2779183" cy="1641603"/>
          </a:xfrm>
        </p:spPr>
        <p:txBody>
          <a:bodyPr lIns="0" tIns="0" rIns="0" bIns="0"/>
          <a:lstStyle>
            <a:lvl1pPr>
              <a:defRPr sz="3556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06"/>
              </a:lnSpc>
            </a:pPr>
            <a:r>
              <a:rPr lang="en-US" spc="39"/>
              <a:t>9/25/2019</a:t>
            </a:r>
            <a:endParaRPr lang="en-US" spc="3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61"/>
              </a:lnSpc>
            </a:pPr>
            <a:r>
              <a:rPr lang="sv-SE" spc="-17"/>
              <a:t>Lập </a:t>
            </a:r>
            <a:r>
              <a:rPr lang="sv-SE" spc="-6"/>
              <a:t>trình </a:t>
            </a:r>
            <a:r>
              <a:rPr lang="sv-SE" spc="-39"/>
              <a:t>di </a:t>
            </a:r>
            <a:r>
              <a:rPr lang="sv-SE" spc="-17"/>
              <a:t>động</a:t>
            </a:r>
            <a:r>
              <a:rPr lang="sv-SE" spc="-127"/>
              <a:t> </a:t>
            </a:r>
            <a:r>
              <a:rPr lang="sv-SE" spc="-22"/>
              <a:t>Android</a:t>
            </a:r>
            <a:endParaRPr lang="sv-SE" spc="-22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42333">
              <a:lnSpc>
                <a:spcPts val="2006"/>
              </a:lnSpc>
            </a:pPr>
            <a:fld id="{81D60167-4931-47E6-BA6A-407CBD079E47}" type="slidenum">
              <a:rPr lang="en-US" spc="-56" smtClean="0"/>
              <a:pPr marL="42333">
                <a:lnSpc>
                  <a:spcPts val="2006"/>
                </a:lnSpc>
              </a:pPr>
              <a:t>‹#›</a:t>
            </a:fld>
            <a:endParaRPr lang="en-US" spc="-56" dirty="0"/>
          </a:p>
        </p:txBody>
      </p:sp>
    </p:spTree>
    <p:extLst>
      <p:ext uri="{BB962C8B-B14F-4D97-AF65-F5344CB8AC3E}">
        <p14:creationId xmlns:p14="http://schemas.microsoft.com/office/powerpoint/2010/main" val="262333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827" y="332035"/>
            <a:ext cx="2779183" cy="1641603"/>
          </a:xfrm>
        </p:spPr>
        <p:txBody>
          <a:bodyPr lIns="0" tIns="0" rIns="0" bIns="0"/>
          <a:lstStyle>
            <a:lvl1pPr>
              <a:defRPr sz="3556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8000" y="1752600"/>
            <a:ext cx="441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32400" y="1752600"/>
            <a:ext cx="441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06"/>
              </a:lnSpc>
            </a:pPr>
            <a:r>
              <a:rPr lang="en-US" spc="39"/>
              <a:t>9/25/2019</a:t>
            </a:r>
            <a:endParaRPr lang="en-US" spc="3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61"/>
              </a:lnSpc>
            </a:pPr>
            <a:r>
              <a:rPr lang="sv-SE" spc="-17"/>
              <a:t>Lập </a:t>
            </a:r>
            <a:r>
              <a:rPr lang="sv-SE" spc="-6"/>
              <a:t>trình </a:t>
            </a:r>
            <a:r>
              <a:rPr lang="sv-SE" spc="-39"/>
              <a:t>di </a:t>
            </a:r>
            <a:r>
              <a:rPr lang="sv-SE" spc="-17"/>
              <a:t>động</a:t>
            </a:r>
            <a:r>
              <a:rPr lang="sv-SE" spc="-127"/>
              <a:t> </a:t>
            </a:r>
            <a:r>
              <a:rPr lang="sv-SE" spc="-22"/>
              <a:t>Android</a:t>
            </a:r>
            <a:endParaRPr lang="sv-SE" spc="-22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42333">
              <a:lnSpc>
                <a:spcPts val="2006"/>
              </a:lnSpc>
            </a:pPr>
            <a:fld id="{81D60167-4931-47E6-BA6A-407CBD079E47}" type="slidenum">
              <a:rPr lang="en-US" spc="-56" smtClean="0"/>
              <a:pPr marL="42333">
                <a:lnSpc>
                  <a:spcPts val="2006"/>
                </a:lnSpc>
              </a:pPr>
              <a:t>‹#›</a:t>
            </a:fld>
            <a:endParaRPr lang="en-US" spc="-56" dirty="0"/>
          </a:p>
        </p:txBody>
      </p:sp>
    </p:spTree>
    <p:extLst>
      <p:ext uri="{BB962C8B-B14F-4D97-AF65-F5344CB8AC3E}">
        <p14:creationId xmlns:p14="http://schemas.microsoft.com/office/powerpoint/2010/main" val="35064383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827" y="332035"/>
            <a:ext cx="2779183" cy="1641603"/>
          </a:xfrm>
        </p:spPr>
        <p:txBody>
          <a:bodyPr lIns="0" tIns="0" rIns="0" bIns="0"/>
          <a:lstStyle>
            <a:lvl1pPr>
              <a:defRPr sz="3556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06"/>
              </a:lnSpc>
            </a:pPr>
            <a:r>
              <a:rPr lang="en-US" spc="39"/>
              <a:t>9/25/2019</a:t>
            </a:r>
            <a:endParaRPr lang="en-US" spc="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61"/>
              </a:lnSpc>
            </a:pPr>
            <a:r>
              <a:rPr lang="sv-SE" spc="-17"/>
              <a:t>Lập </a:t>
            </a:r>
            <a:r>
              <a:rPr lang="sv-SE" spc="-6"/>
              <a:t>trình </a:t>
            </a:r>
            <a:r>
              <a:rPr lang="sv-SE" spc="-39"/>
              <a:t>di </a:t>
            </a:r>
            <a:r>
              <a:rPr lang="sv-SE" spc="-17"/>
              <a:t>động</a:t>
            </a:r>
            <a:r>
              <a:rPr lang="sv-SE" spc="-127"/>
              <a:t> </a:t>
            </a:r>
            <a:r>
              <a:rPr lang="sv-SE" spc="-22"/>
              <a:t>Android</a:t>
            </a:r>
            <a:endParaRPr lang="sv-SE" spc="-22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42333">
              <a:lnSpc>
                <a:spcPts val="2006"/>
              </a:lnSpc>
            </a:pPr>
            <a:fld id="{81D60167-4931-47E6-BA6A-407CBD079E47}" type="slidenum">
              <a:rPr lang="en-US" spc="-56" smtClean="0"/>
              <a:pPr marL="42333">
                <a:lnSpc>
                  <a:spcPts val="2006"/>
                </a:lnSpc>
              </a:pPr>
              <a:t>‹#›</a:t>
            </a:fld>
            <a:endParaRPr lang="en-US" spc="-56" dirty="0"/>
          </a:p>
        </p:txBody>
      </p:sp>
    </p:spTree>
    <p:extLst>
      <p:ext uri="{BB962C8B-B14F-4D97-AF65-F5344CB8AC3E}">
        <p14:creationId xmlns:p14="http://schemas.microsoft.com/office/powerpoint/2010/main" val="22918701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06"/>
              </a:lnSpc>
            </a:pPr>
            <a:r>
              <a:rPr lang="en-US" spc="39"/>
              <a:t>9/25/2019</a:t>
            </a:r>
            <a:endParaRPr lang="en-US" spc="3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61"/>
              </a:lnSpc>
            </a:pPr>
            <a:r>
              <a:rPr lang="sv-SE" spc="-17"/>
              <a:t>Lập </a:t>
            </a:r>
            <a:r>
              <a:rPr lang="sv-SE" spc="-6"/>
              <a:t>trình </a:t>
            </a:r>
            <a:r>
              <a:rPr lang="sv-SE" spc="-39"/>
              <a:t>di </a:t>
            </a:r>
            <a:r>
              <a:rPr lang="sv-SE" spc="-17"/>
              <a:t>động</a:t>
            </a:r>
            <a:r>
              <a:rPr lang="sv-SE" spc="-127"/>
              <a:t> </a:t>
            </a:r>
            <a:r>
              <a:rPr lang="sv-SE" spc="-22"/>
              <a:t>Android</a:t>
            </a:r>
            <a:endParaRPr lang="sv-SE" spc="-22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42333">
              <a:lnSpc>
                <a:spcPts val="2006"/>
              </a:lnSpc>
            </a:pPr>
            <a:fld id="{81D60167-4931-47E6-BA6A-407CBD079E47}" type="slidenum">
              <a:rPr lang="en-US" spc="-56" smtClean="0"/>
              <a:pPr marL="42333">
                <a:lnSpc>
                  <a:spcPts val="2006"/>
                </a:lnSpc>
              </a:pPr>
              <a:t>‹#›</a:t>
            </a:fld>
            <a:endParaRPr lang="en-US" spc="-56" dirty="0"/>
          </a:p>
        </p:txBody>
      </p:sp>
    </p:spTree>
    <p:extLst>
      <p:ext uri="{BB962C8B-B14F-4D97-AF65-F5344CB8AC3E}">
        <p14:creationId xmlns:p14="http://schemas.microsoft.com/office/powerpoint/2010/main" val="9058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3333" y="254000"/>
            <a:ext cx="9144000" cy="677333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bg object 17"/>
          <p:cNvSpPr/>
          <p:nvPr/>
        </p:nvSpPr>
        <p:spPr>
          <a:xfrm>
            <a:off x="508000" y="7009694"/>
            <a:ext cx="91440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827" y="332035"/>
            <a:ext cx="277918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827" y="1147272"/>
            <a:ext cx="89683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5827" y="7204766"/>
            <a:ext cx="994833" cy="25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06"/>
              </a:lnSpc>
            </a:pPr>
            <a:r>
              <a:rPr lang="en-US" spc="39"/>
              <a:t>9/25/2019</a:t>
            </a:r>
            <a:endParaRPr lang="en-US" spc="3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99464" y="7206924"/>
            <a:ext cx="2360083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4111">
              <a:lnSpc>
                <a:spcPts val="2061"/>
              </a:lnSpc>
            </a:pPr>
            <a:r>
              <a:rPr lang="sv-SE" spc="-17"/>
              <a:t>Lập </a:t>
            </a:r>
            <a:r>
              <a:rPr lang="sv-SE" spc="-6"/>
              <a:t>trình </a:t>
            </a:r>
            <a:r>
              <a:rPr lang="sv-SE" spc="-39"/>
              <a:t>di </a:t>
            </a:r>
            <a:r>
              <a:rPr lang="sv-SE" spc="-17"/>
              <a:t>động</a:t>
            </a:r>
            <a:r>
              <a:rPr lang="sv-SE" spc="-127"/>
              <a:t> </a:t>
            </a:r>
            <a:r>
              <a:rPr lang="sv-SE" spc="-22"/>
              <a:t>Android</a:t>
            </a:r>
            <a:endParaRPr lang="sv-SE" spc="-22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1198" y="7204766"/>
            <a:ext cx="296333" cy="25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78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42333">
              <a:lnSpc>
                <a:spcPts val="2006"/>
              </a:lnSpc>
            </a:pPr>
            <a:fld id="{81D60167-4931-47E6-BA6A-407CBD079E47}" type="slidenum">
              <a:rPr lang="en-US" spc="-56" smtClean="0"/>
              <a:pPr marL="42333">
                <a:lnSpc>
                  <a:spcPts val="2006"/>
                </a:lnSpc>
              </a:pPr>
              <a:t>‹#›</a:t>
            </a:fld>
            <a:endParaRPr lang="en-US" spc="-56" dirty="0"/>
          </a:p>
        </p:txBody>
      </p:sp>
    </p:spTree>
    <p:extLst>
      <p:ext uri="{BB962C8B-B14F-4D97-AF65-F5344CB8AC3E}">
        <p14:creationId xmlns:p14="http://schemas.microsoft.com/office/powerpoint/2010/main" val="39081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</p:sldLayoutIdLst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507995" eaLnBrk="1" hangingPunct="1">
        <a:defRPr>
          <a:latin typeface="+mn-lt"/>
          <a:ea typeface="+mn-ea"/>
          <a:cs typeface="+mn-cs"/>
        </a:defRPr>
      </a:lvl2pPr>
      <a:lvl3pPr marL="1015990" eaLnBrk="1" hangingPunct="1">
        <a:defRPr>
          <a:latin typeface="+mn-lt"/>
          <a:ea typeface="+mn-ea"/>
          <a:cs typeface="+mn-cs"/>
        </a:defRPr>
      </a:lvl3pPr>
      <a:lvl4pPr marL="1523985" eaLnBrk="1" hangingPunct="1">
        <a:defRPr>
          <a:latin typeface="+mn-lt"/>
          <a:ea typeface="+mn-ea"/>
          <a:cs typeface="+mn-cs"/>
        </a:defRPr>
      </a:lvl4pPr>
      <a:lvl5pPr marL="2031980" eaLnBrk="1" hangingPunct="1">
        <a:defRPr>
          <a:latin typeface="+mn-lt"/>
          <a:ea typeface="+mn-ea"/>
          <a:cs typeface="+mn-cs"/>
        </a:defRPr>
      </a:lvl5pPr>
      <a:lvl6pPr marL="2539975" eaLnBrk="1" hangingPunct="1">
        <a:defRPr>
          <a:latin typeface="+mn-lt"/>
          <a:ea typeface="+mn-ea"/>
          <a:cs typeface="+mn-cs"/>
        </a:defRPr>
      </a:lvl6pPr>
      <a:lvl7pPr marL="3047970" eaLnBrk="1" hangingPunct="1">
        <a:defRPr>
          <a:latin typeface="+mn-lt"/>
          <a:ea typeface="+mn-ea"/>
          <a:cs typeface="+mn-cs"/>
        </a:defRPr>
      </a:lvl7pPr>
      <a:lvl8pPr marL="3555964" eaLnBrk="1" hangingPunct="1">
        <a:defRPr>
          <a:latin typeface="+mn-lt"/>
          <a:ea typeface="+mn-ea"/>
          <a:cs typeface="+mn-cs"/>
        </a:defRPr>
      </a:lvl8pPr>
      <a:lvl9pPr marL="406395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507995" eaLnBrk="1" hangingPunct="1">
        <a:defRPr>
          <a:latin typeface="+mn-lt"/>
          <a:ea typeface="+mn-ea"/>
          <a:cs typeface="+mn-cs"/>
        </a:defRPr>
      </a:lvl2pPr>
      <a:lvl3pPr marL="1015990" eaLnBrk="1" hangingPunct="1">
        <a:defRPr>
          <a:latin typeface="+mn-lt"/>
          <a:ea typeface="+mn-ea"/>
          <a:cs typeface="+mn-cs"/>
        </a:defRPr>
      </a:lvl3pPr>
      <a:lvl4pPr marL="1523985" eaLnBrk="1" hangingPunct="1">
        <a:defRPr>
          <a:latin typeface="+mn-lt"/>
          <a:ea typeface="+mn-ea"/>
          <a:cs typeface="+mn-cs"/>
        </a:defRPr>
      </a:lvl4pPr>
      <a:lvl5pPr marL="2031980" eaLnBrk="1" hangingPunct="1">
        <a:defRPr>
          <a:latin typeface="+mn-lt"/>
          <a:ea typeface="+mn-ea"/>
          <a:cs typeface="+mn-cs"/>
        </a:defRPr>
      </a:lvl5pPr>
      <a:lvl6pPr marL="2539975" eaLnBrk="1" hangingPunct="1">
        <a:defRPr>
          <a:latin typeface="+mn-lt"/>
          <a:ea typeface="+mn-ea"/>
          <a:cs typeface="+mn-cs"/>
        </a:defRPr>
      </a:lvl6pPr>
      <a:lvl7pPr marL="3047970" eaLnBrk="1" hangingPunct="1">
        <a:defRPr>
          <a:latin typeface="+mn-lt"/>
          <a:ea typeface="+mn-ea"/>
          <a:cs typeface="+mn-cs"/>
        </a:defRPr>
      </a:lvl7pPr>
      <a:lvl8pPr marL="3555964" eaLnBrk="1" hangingPunct="1">
        <a:defRPr>
          <a:latin typeface="+mn-lt"/>
          <a:ea typeface="+mn-ea"/>
          <a:cs typeface="+mn-cs"/>
        </a:defRPr>
      </a:lvl8pPr>
      <a:lvl9pPr marL="406395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1667546" y="977309"/>
            <a:ext cx="7707682" cy="164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88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3888" dirty="0">
                <a:latin typeface="Arial"/>
                <a:ea typeface="Arial"/>
                <a:cs typeface="Arial"/>
                <a:sym typeface="Arial"/>
              </a:rPr>
              <a:t> 6: </a:t>
            </a:r>
            <a:r>
              <a:rPr lang="en-US" sz="3888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888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88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888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88" b="1" dirty="0" err="1"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888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88" b="1" dirty="0" err="1"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3888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888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00361F0-DBEF-44C9-9AEA-F30AC830FB4E}"/>
              </a:ext>
            </a:extLst>
          </p:cNvPr>
          <p:cNvSpPr/>
          <p:nvPr/>
        </p:nvSpPr>
        <p:spPr>
          <a:xfrm>
            <a:off x="1010580" y="3464472"/>
            <a:ext cx="5010150" cy="287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FFB168F-7E63-413A-9707-FFE8EF375CEB}"/>
              </a:ext>
            </a:extLst>
          </p:cNvPr>
          <p:cNvSpPr txBox="1"/>
          <p:nvPr/>
        </p:nvSpPr>
        <p:spPr>
          <a:xfrm>
            <a:off x="6555317" y="3376872"/>
            <a:ext cx="25941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ThS.</a:t>
            </a:r>
            <a:r>
              <a:rPr lang="en-US"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Trần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Hồng Vinh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1381758-0529-43E4-8CE3-BEF3122AC15A}"/>
              </a:ext>
            </a:extLst>
          </p:cNvPr>
          <p:cNvSpPr/>
          <p:nvPr/>
        </p:nvSpPr>
        <p:spPr>
          <a:xfrm>
            <a:off x="184532" y="207689"/>
            <a:ext cx="952500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 idx="4294967295"/>
          </p:nvPr>
        </p:nvSpPr>
        <p:spPr>
          <a:xfrm>
            <a:off x="554257" y="18645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chấp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294967295"/>
          </p:nvPr>
        </p:nvSpPr>
        <p:spPr>
          <a:xfrm>
            <a:off x="450906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chấp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Nhằm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kỳ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vọng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họ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trọng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mức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thế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chấp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Alpha test: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máy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Beta test: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install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thế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 idx="4294967295"/>
          </p:nvPr>
        </p:nvSpPr>
        <p:spPr>
          <a:xfrm>
            <a:off x="480685" y="19696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V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73" y="1247174"/>
            <a:ext cx="8561900" cy="52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 idx="4294967295"/>
          </p:nvPr>
        </p:nvSpPr>
        <p:spPr>
          <a:xfrm>
            <a:off x="533237" y="175939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111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111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sz="3111" b="1" dirty="0">
                <a:latin typeface="Arial"/>
                <a:ea typeface="Arial"/>
                <a:cs typeface="Arial"/>
                <a:sym typeface="Arial"/>
              </a:rPr>
              <a:t> qui (Regression testing )</a:t>
            </a:r>
            <a:endParaRPr sz="3111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294967295"/>
          </p:nvPr>
        </p:nvSpPr>
        <p:spPr>
          <a:xfrm>
            <a:off x="293251" y="1404445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lại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phiên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đắn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thay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Đảm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sửa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554257" y="186449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nhận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4294967295"/>
          </p:nvPr>
        </p:nvSpPr>
        <p:spPr>
          <a:xfrm>
            <a:off x="450905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22"/>
              <a:buChar char="●"/>
            </a:pPr>
            <a:r>
              <a:rPr lang="en-US" sz="3222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Validation testing</a:t>
            </a:r>
            <a:endParaRPr sz="3222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rằng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rằng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vận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đợi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22"/>
              <a:buChar char="●"/>
            </a:pPr>
            <a:r>
              <a:rPr lang="en-US" sz="3222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Defect testing</a:t>
            </a:r>
            <a:endParaRPr sz="3222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rằng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idx="4294967295"/>
          </p:nvPr>
        </p:nvSpPr>
        <p:spPr>
          <a:xfrm>
            <a:off x="522726" y="20747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sách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4294967295"/>
          </p:nvPr>
        </p:nvSpPr>
        <p:spPr>
          <a:xfrm>
            <a:off x="429885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Vét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cạn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sạch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222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Tuy</a:t>
            </a:r>
            <a:r>
              <a:rPr lang="en-US" sz="3222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nhiên</a:t>
            </a:r>
            <a:r>
              <a:rPr lang="en-US" sz="3222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vét</a:t>
            </a:r>
            <a:r>
              <a:rPr lang="en-US" sz="3222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cạn</a:t>
            </a:r>
            <a:r>
              <a:rPr lang="en-US" sz="3222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3222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3222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sách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quát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: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cả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menu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Tổ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menu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input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 idx="4294967295"/>
          </p:nvPr>
        </p:nvSpPr>
        <p:spPr>
          <a:xfrm>
            <a:off x="522726" y="154918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tắc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(Testing guidelines)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4294967295"/>
          </p:nvPr>
        </p:nvSpPr>
        <p:spPr>
          <a:xfrm>
            <a:off x="440395" y="1330873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lộ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input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tràn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buffer,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tràn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,…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Lặp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lại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input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output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nhỏ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 idx="4294967295"/>
          </p:nvPr>
        </p:nvSpPr>
        <p:spPr>
          <a:xfrm>
            <a:off x="564767" y="21798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(Testing types)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4294967295"/>
          </p:nvPr>
        </p:nvSpPr>
        <p:spPr>
          <a:xfrm>
            <a:off x="419374" y="1241918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chuần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mực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(Benchmark test)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None/>
            </a:pP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sánh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chuẩn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mực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biết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(Configuration test)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None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(Functional test)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None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đợi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cài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(Installation test)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None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cài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môi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đĩa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 idx="4294967295"/>
          </p:nvPr>
        </p:nvSpPr>
        <p:spPr>
          <a:xfrm>
            <a:off x="512215" y="239001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tt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4294967295"/>
          </p:nvPr>
        </p:nvSpPr>
        <p:spPr>
          <a:xfrm>
            <a:off x="314271" y="1262939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198966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333"/>
              <a:buChar char="●"/>
            </a:pP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vẹn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(Integrity test)</a:t>
            </a:r>
            <a:endParaRPr sz="2333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None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cậy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chắc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chắn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sức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chịu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đựng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8966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333"/>
              <a:buChar char="●"/>
            </a:pP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tải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(Load test)</a:t>
            </a:r>
            <a:endParaRPr sz="2333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None/>
            </a:pP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chấp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vận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user,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transaction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8966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333"/>
              <a:buChar char="●"/>
            </a:pP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3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(Performance test)</a:t>
            </a:r>
            <a:endParaRPr sz="2333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None/>
            </a:pP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chấp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điểu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vận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8966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333"/>
              <a:buChar char="●"/>
            </a:pPr>
            <a:r>
              <a:rPr lang="en-US" sz="2333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Stress test</a:t>
            </a:r>
            <a:endParaRPr sz="2333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None/>
            </a:pP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chấp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bình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bất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đủ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nguồn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lực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kỳ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 idx="4294967295"/>
          </p:nvPr>
        </p:nvSpPr>
        <p:spPr>
          <a:xfrm>
            <a:off x="617319" y="186449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tt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440395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Security testing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Recovery testing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Usability testing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Compatibility testing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đòi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hỏi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cải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tiến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lai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 idx="4294967295"/>
          </p:nvPr>
        </p:nvSpPr>
        <p:spPr>
          <a:xfrm>
            <a:off x="506388" y="203993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đen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4294967295"/>
          </p:nvPr>
        </p:nvSpPr>
        <p:spPr>
          <a:xfrm>
            <a:off x="371194" y="1247937"/>
            <a:ext cx="9015412" cy="306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functional, data-driven, input/output driven testing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trạng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thái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input, output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rằng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75" y="5154075"/>
            <a:ext cx="2899825" cy="1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4002250" y="5221100"/>
            <a:ext cx="273965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Chương trình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(black box)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5408075"/>
            <a:ext cx="1714500" cy="6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2280818" y="5484783"/>
            <a:ext cx="1370875" cy="4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0" y="5492750"/>
            <a:ext cx="1714500" cy="6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6783900" y="5596572"/>
            <a:ext cx="1370875" cy="4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9400" y="6424075"/>
            <a:ext cx="2159000" cy="8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3917575" y="6979700"/>
            <a:ext cx="1706025" cy="4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400" y="4392075"/>
            <a:ext cx="1968500" cy="7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4857750" y="4459100"/>
            <a:ext cx="944025" cy="64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 idx="4294967295"/>
          </p:nvPr>
        </p:nvSpPr>
        <p:spPr>
          <a:xfrm>
            <a:off x="680381" y="150812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Khái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niệm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4294967295"/>
          </p:nvPr>
        </p:nvSpPr>
        <p:spPr>
          <a:xfrm>
            <a:off x="557705" y="1174750"/>
            <a:ext cx="8845550" cy="5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Testing is the process of executing a program with the intention of finding errors. (Myers)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■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Nhằm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■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tỏ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đợi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■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Nhằm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cậy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muốn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bất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 idx="4294967295"/>
          </p:nvPr>
        </p:nvSpPr>
        <p:spPr>
          <a:xfrm>
            <a:off x="512216" y="19696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trắng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4294967295"/>
          </p:nvPr>
        </p:nvSpPr>
        <p:spPr>
          <a:xfrm>
            <a:off x="419374" y="132036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trắng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Khảo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sát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/logic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kiêm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tester 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tiêu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khảo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sát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cả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nhánh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827"/>
              </a:lnSpc>
              <a:spcBef>
                <a:spcPts val="583"/>
              </a:spcBef>
              <a:spcAft>
                <a:spcPts val="0"/>
              </a:spcAft>
              <a:buNone/>
            </a:pP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610300" y="317412"/>
            <a:ext cx="7406900" cy="73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555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555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555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control graph</a:t>
            </a:r>
            <a:endParaRPr sz="3555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610300" y="1367724"/>
            <a:ext cx="4358900" cy="556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Procedure sort(var x:array; n:integer);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666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i,j,save:integer</a:t>
            </a: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for i:=2 to n do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for j:=1 to </a:t>
            </a:r>
            <a:r>
              <a:rPr lang="en-US" sz="1666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if x[</a:t>
            </a:r>
            <a:r>
              <a:rPr lang="en-US" sz="1666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]&lt;x[j] then begin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save:=x[</a:t>
            </a:r>
            <a:r>
              <a:rPr lang="en-US" sz="1666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x[</a:t>
            </a:r>
            <a:r>
              <a:rPr lang="en-US" sz="1666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]:=x[j];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x[j]:=save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AutoNum type="arabicPeriod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2"/>
              </a:spcBef>
              <a:spcAft>
                <a:spcPts val="0"/>
              </a:spcAft>
              <a:buNone/>
            </a:pP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2"/>
              </a:spcBef>
              <a:spcAft>
                <a:spcPts val="0"/>
              </a:spcAft>
              <a:buNone/>
            </a:pPr>
            <a:r>
              <a:rPr lang="en-US" sz="1666" b="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666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66" b="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666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66" b="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1666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66" b="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độc</a:t>
            </a:r>
            <a:r>
              <a:rPr lang="en-US" sz="1666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66" b="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666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V(G)=4</a:t>
            </a:r>
            <a:endParaRPr sz="1666" b="1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302"/>
              </a:spcBef>
              <a:spcAft>
                <a:spcPts val="0"/>
              </a:spcAft>
              <a:buClr>
                <a:srgbClr val="000066"/>
              </a:buClr>
              <a:buSzPts val="1667"/>
              <a:buChar char="●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1-2-3-4-11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Char char="●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1-2-3-4-5-6-7-8-9-10-4-11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Char char="●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1-2-3-4-5-6-10-4-11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5663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667"/>
              <a:buChar char="●"/>
            </a:pPr>
            <a:r>
              <a:rPr lang="en-US" sz="1666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1-2-3-4-5-4-11</a:t>
            </a: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2"/>
              </a:spcBef>
              <a:spcAft>
                <a:spcPts val="0"/>
              </a:spcAft>
              <a:buNone/>
            </a:pPr>
            <a:endParaRPr sz="1666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00" y="1524000"/>
            <a:ext cx="3905250" cy="52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body" idx="4294967295"/>
          </p:nvPr>
        </p:nvSpPr>
        <p:spPr>
          <a:xfrm>
            <a:off x="440395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x =&gt;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sắp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tự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 cases 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Nhánh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1: [1] =&gt; [1] 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Nhánh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2: [1,4,3,2,0] =&gt; [0,1,2,3,4]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Nhánh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3: [1,2,3,4] =&gt; [1,2,3,4]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50800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None/>
            </a:pP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650" y="253975"/>
            <a:ext cx="4984750" cy="6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 idx="4294967295"/>
          </p:nvPr>
        </p:nvSpPr>
        <p:spPr>
          <a:xfrm>
            <a:off x="470174" y="165428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dirty="0">
                <a:latin typeface="Arial"/>
                <a:ea typeface="Arial"/>
                <a:cs typeface="Arial"/>
                <a:sym typeface="Arial"/>
              </a:rPr>
              <a:t>Verification vs Validation</a:t>
            </a:r>
            <a:endParaRPr sz="3555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470174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(Verification)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đảm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chuẩn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qui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qui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tổ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xét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phương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pháp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(non-executable)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Verification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lời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444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Did we build the system right?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xét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code (Walkthrough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Inspection)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(Validation)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đảm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vận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đợi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chuỗi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test.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Validation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lời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“</a:t>
            </a:r>
            <a:r>
              <a:rPr lang="en-US" sz="2444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Did we build the right system ?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44"/>
              <a:buChar char="○"/>
            </a:pP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444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Unit Testing, Integrated testing, System testing, User acceptance testing</a:t>
            </a:r>
            <a:endParaRPr sz="2444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512215" y="165429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Chu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(Testing cycle)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4294967295"/>
          </p:nvPr>
        </p:nvSpPr>
        <p:spPr>
          <a:xfrm>
            <a:off x="512215" y="134138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AutoNum type="arabicPeriod"/>
            </a:pP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bắt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đoạn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AutoNum type="arabicPeriod"/>
            </a:pP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đoạn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tester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developper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trưng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tham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AutoNum type="arabicPeriod"/>
            </a:pP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hoạch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chiến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lược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hoạch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test.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AutoNum type="arabicPeriod"/>
            </a:pP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qui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test,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kịch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test, Test Cases, Test Scripts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test.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AutoNum type="arabicPeriod"/>
            </a:pP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hoạch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phận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AutoNum type="arabicPeriod"/>
            </a:pP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u="sng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en-US" sz="2222" u="sng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test, tester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thề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release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hay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chuẩn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.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AutoNum type="arabicPeriod"/>
            </a:pP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lại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sửa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 idx="4294967295"/>
          </p:nvPr>
        </p:nvSpPr>
        <p:spPr>
          <a:xfrm>
            <a:off x="501705" y="144408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05" y="1780911"/>
            <a:ext cx="9144000" cy="3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 idx="4294967295"/>
          </p:nvPr>
        </p:nvSpPr>
        <p:spPr>
          <a:xfrm>
            <a:off x="554257" y="196959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hoạch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4294967295"/>
          </p:nvPr>
        </p:nvSpPr>
        <p:spPr>
          <a:xfrm>
            <a:off x="440395" y="1499038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(test)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Qui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test: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định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tiến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test.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(Report):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trạng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thái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 idx="4294967295"/>
          </p:nvPr>
        </p:nvSpPr>
        <p:spPr>
          <a:xfrm>
            <a:off x="564768" y="20747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Ước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4294967295"/>
          </p:nvPr>
        </p:nvSpPr>
        <p:spPr>
          <a:xfrm>
            <a:off x="471926" y="1231408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lời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hỏi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nhiêu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test?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bao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lâu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bao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lâu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bao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nhiêu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 idx="4294967295"/>
          </p:nvPr>
        </p:nvSpPr>
        <p:spPr>
          <a:xfrm>
            <a:off x="543747" y="175939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KH test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4294967295"/>
          </p:nvPr>
        </p:nvSpPr>
        <p:spPr>
          <a:xfrm>
            <a:off x="543747" y="133087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●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Ước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●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●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Xét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●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Tiêu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chí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 idx="4294967295"/>
          </p:nvPr>
        </p:nvSpPr>
        <p:spPr>
          <a:xfrm>
            <a:off x="564767" y="249512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mức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294967295"/>
          </p:nvPr>
        </p:nvSpPr>
        <p:spPr>
          <a:xfrm>
            <a:off x="282740" y="1435976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(Unit Testing)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(Integration Testing)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(System testing)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chấp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(Acceptance Testing)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827"/>
              </a:lnSpc>
              <a:spcBef>
                <a:spcPts val="583"/>
              </a:spcBef>
              <a:spcAft>
                <a:spcPts val="0"/>
              </a:spcAft>
              <a:buNone/>
            </a:pP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 idx="4294967295"/>
          </p:nvPr>
        </p:nvSpPr>
        <p:spPr>
          <a:xfrm>
            <a:off x="585788" y="19016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ước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lượng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38"/>
          <p:cNvGraphicFramePr/>
          <p:nvPr>
            <p:extLst>
              <p:ext uri="{D42A27DB-BD31-4B8C-83A1-F6EECF244321}">
                <p14:modId xmlns:p14="http://schemas.microsoft.com/office/powerpoint/2010/main" val="3723048446"/>
              </p:ext>
            </p:extLst>
          </p:nvPr>
        </p:nvGraphicFramePr>
        <p:xfrm>
          <a:off x="585788" y="1514561"/>
          <a:ext cx="8466650" cy="4590877"/>
        </p:xfrm>
        <a:graphic>
          <a:graphicData uri="http://schemas.openxmlformats.org/drawingml/2006/table">
            <a:tbl>
              <a:tblPr>
                <a:noFill/>
                <a:tableStyleId>{1B7193D1-1FAB-43EF-B771-8BF48523B263}</a:tableStyleId>
              </a:tblPr>
              <a:tblGrid>
                <a:gridCol w="18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 b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SRS Reference</a:t>
                      </a:r>
                      <a:endParaRPr sz="2111" b="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 b="1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Estimated Number of Tests Required</a:t>
                      </a:r>
                      <a:endParaRPr sz="2111" b="1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 b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Notes</a:t>
                      </a:r>
                      <a:endParaRPr sz="2111" b="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4.1.1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positive and 1 negative test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4.1.2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automated tests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4.1.3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manual tests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4.1.4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boundary condition, 2 error conditions, 2 usability tests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77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77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1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165</a:t>
                      </a:r>
                      <a:endParaRPr sz="2111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77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 idx="4294967295"/>
          </p:nvPr>
        </p:nvSpPr>
        <p:spPr>
          <a:xfrm>
            <a:off x="585788" y="228491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ước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tt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585788" y="1345081"/>
            <a:ext cx="7660900" cy="454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2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Estimated Number of Tests: 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165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827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Average Test Development Time: 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3.5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(person-hours/test)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827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Estimated Test Development Time: 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577.5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(person-hours)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 idx="4294967295"/>
          </p:nvPr>
        </p:nvSpPr>
        <p:spPr>
          <a:xfrm>
            <a:off x="480685" y="20747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Fault, error and failure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4294967295"/>
          </p:nvPr>
        </p:nvSpPr>
        <p:spPr>
          <a:xfrm>
            <a:off x="387844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22"/>
              <a:buChar char="●"/>
            </a:pPr>
            <a:r>
              <a:rPr lang="en-US" sz="3222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Fault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(defect)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tĩnh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endParaRPr sz="3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quên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trỏ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22"/>
              <a:buChar char="●"/>
            </a:pPr>
            <a:r>
              <a:rPr lang="en-US" sz="3222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Error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trạng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thái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bên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trỏ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077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22"/>
              <a:buChar char="●"/>
            </a:pPr>
            <a:r>
              <a:rPr lang="en-US" sz="3222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Failure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đợi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bên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ngoài</a:t>
            </a:r>
            <a:endParaRPr sz="3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(do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trỏ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 idx="4294967295"/>
          </p:nvPr>
        </p:nvSpPr>
        <p:spPr>
          <a:xfrm>
            <a:off x="585788" y="239001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Testing Activities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0" y="1608650"/>
            <a:ext cx="9821325" cy="59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>
            <a:spLocks noGrp="1"/>
          </p:cNvSpPr>
          <p:nvPr>
            <p:ph type="title" idx="4294967295"/>
          </p:nvPr>
        </p:nvSpPr>
        <p:spPr>
          <a:xfrm>
            <a:off x="501705" y="21798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4"/>
          <p:cNvSpPr txBox="1">
            <a:spLocks noGrp="1"/>
          </p:cNvSpPr>
          <p:nvPr>
            <p:ph type="body" idx="4294967295"/>
          </p:nvPr>
        </p:nvSpPr>
        <p:spPr>
          <a:xfrm>
            <a:off x="398353" y="1241918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Char char="●"/>
            </a:pP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Char char="●"/>
            </a:pP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Bốn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Viết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tập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lệnh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(Test Scripts)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tập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lệnh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Đóng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gói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22"/>
              <a:buChar char="●"/>
            </a:pP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yếu</a:t>
            </a:r>
            <a:r>
              <a:rPr lang="en-US" sz="2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qui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(build)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 Stress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Load testing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Special test, or customer required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170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89"/>
              <a:buChar char="○"/>
            </a:pPr>
            <a:r>
              <a:rPr lang="en-US" sz="1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Tests required detailed information from application internals (e.g., SQL, GUI attributes)</a:t>
            </a:r>
            <a:endParaRPr sz="1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848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111"/>
              <a:buChar char="●"/>
            </a:pPr>
            <a:r>
              <a:rPr lang="en-US" sz="211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211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1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211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Junit </a:t>
            </a:r>
            <a:r>
              <a:rPr lang="en-US" sz="211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211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1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211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sz="211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11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1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11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11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11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Java.</a:t>
            </a:r>
            <a:endParaRPr sz="2111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title" idx="4294967295"/>
          </p:nvPr>
        </p:nvSpPr>
        <p:spPr>
          <a:xfrm>
            <a:off x="501706" y="239001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test script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Junit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4294967295"/>
          </p:nvPr>
        </p:nvSpPr>
        <p:spPr>
          <a:xfrm>
            <a:off x="572294" y="1262939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/** Test of </a:t>
            </a:r>
            <a:r>
              <a:rPr lang="en-US" sz="2333" b="1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() method, of class Value */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@Test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333" b="1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createAndSetName</a:t>
            </a: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Value v1 = new Value( );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v1.setName( "Y" );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 expected = "Y";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 actual = v1.getName( );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Assert.assertEquals</a:t>
            </a: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 expected, actual );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3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333"/>
              </a:lnSpc>
              <a:spcBef>
                <a:spcPts val="417"/>
              </a:spcBef>
              <a:spcAft>
                <a:spcPts val="0"/>
              </a:spcAft>
              <a:buNone/>
            </a:pPr>
            <a:endParaRPr sz="2333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 idx="4294967295"/>
          </p:nvPr>
        </p:nvSpPr>
        <p:spPr>
          <a:xfrm>
            <a:off x="543746" y="21798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Test and test again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46" y="1546773"/>
            <a:ext cx="8477250" cy="47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 idx="4294967295"/>
          </p:nvPr>
        </p:nvSpPr>
        <p:spPr>
          <a:xfrm>
            <a:off x="501705" y="154918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vị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4294967295"/>
          </p:nvPr>
        </p:nvSpPr>
        <p:spPr>
          <a:xfrm>
            <a:off x="324781" y="1217612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nhỏ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Functions, Procedures, Classes,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Methods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C++ or Java: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(Class)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C: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con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Pascal: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thủ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tục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idx="4294967295"/>
          </p:nvPr>
        </p:nvSpPr>
        <p:spPr>
          <a:xfrm>
            <a:off x="564767" y="217981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vị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294967295"/>
          </p:nvPr>
        </p:nvSpPr>
        <p:spPr>
          <a:xfrm>
            <a:off x="572294" y="1351893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logic 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Giao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(Interfaces)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nhánh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độc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(Independent paths)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biên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biên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Bẫy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soát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(Error handling)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 idx="4294967295"/>
          </p:nvPr>
        </p:nvSpPr>
        <p:spPr>
          <a:xfrm>
            <a:off x="564767" y="255237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Qui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1693325"/>
            <a:ext cx="6858000" cy="2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325" y="4910650"/>
            <a:ext cx="6953250" cy="1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/>
        </p:nvSpPr>
        <p:spPr>
          <a:xfrm>
            <a:off x="3912300" y="4115150"/>
            <a:ext cx="2665575" cy="3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 trình kiểm thử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2980950" y="6401150"/>
            <a:ext cx="4951575" cy="3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Kiểm thử đơn vị trong tiến trình phần mềm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 idx="4294967295"/>
          </p:nvPr>
        </p:nvSpPr>
        <p:spPr>
          <a:xfrm>
            <a:off x="596298" y="175939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hợp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294967295"/>
          </p:nvPr>
        </p:nvSpPr>
        <p:spPr>
          <a:xfrm>
            <a:off x="345801" y="1199877"/>
            <a:ext cx="90154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tổ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đầy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đủ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Tập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thế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411" algn="l" rtl="0">
              <a:lnSpc>
                <a:spcPct val="119827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22"/>
              <a:buChar char="●"/>
            </a:pP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nhằm</a:t>
            </a:r>
            <a:r>
              <a:rPr lang="en-US" sz="3222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22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xảy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89"/>
              <a:buChar char="○"/>
            </a:pP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Lắp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ráp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riêng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rẽ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chỉnh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2888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88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 idx="4294967295"/>
          </p:nvPr>
        </p:nvSpPr>
        <p:spPr>
          <a:xfrm>
            <a:off x="533236" y="217980"/>
            <a:ext cx="7745412" cy="102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3555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55" b="1" dirty="0" err="1">
                <a:latin typeface="Arial"/>
                <a:ea typeface="Arial"/>
                <a:cs typeface="Arial"/>
                <a:sym typeface="Arial"/>
              </a:rPr>
              <a:t>thống</a:t>
            </a:r>
            <a:endParaRPr sz="3555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382076" y="1389063"/>
            <a:ext cx="9140296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71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nhằm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71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78"/>
              <a:buChar char="●"/>
            </a:pP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vị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77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2777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77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5" y="1223271"/>
            <a:ext cx="9144000" cy="48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UONG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1</Template>
  <TotalTime>168</TotalTime>
  <Words>2159</Words>
  <Application>Microsoft Office PowerPoint</Application>
  <PresentationFormat>Custom</PresentationFormat>
  <Paragraphs>239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CHUONG 1</vt:lpstr>
      <vt:lpstr>Chương 6: Kiểm thử phần mềm </vt:lpstr>
      <vt:lpstr>Khái niệm kiểm thử phần mềm </vt:lpstr>
      <vt:lpstr>Các mức độ kiểm thử</vt:lpstr>
      <vt:lpstr>Kiểm thử đơn vị</vt:lpstr>
      <vt:lpstr>Nội dung kiểm thử đơn vị</vt:lpstr>
      <vt:lpstr>Qui trình kiểm thử đơn vị </vt:lpstr>
      <vt:lpstr>Kiểm thử tích hợp</vt:lpstr>
      <vt:lpstr>Kiểm thử hệ thống</vt:lpstr>
      <vt:lpstr>PowerPoint Presentation</vt:lpstr>
      <vt:lpstr>Kiểm thử chấp nhận </vt:lpstr>
      <vt:lpstr>Mô hình kiểm thử hình chử V </vt:lpstr>
      <vt:lpstr>Kiểm thử hồi qui (Regression testing )</vt:lpstr>
      <vt:lpstr>Kiểm thử xác nhận</vt:lpstr>
      <vt:lpstr>Chính sách kiểm thử</vt:lpstr>
      <vt:lpstr>Nguyên tắc (Testing guidelines) </vt:lpstr>
      <vt:lpstr>Loại kiểm thử (Testing types)</vt:lpstr>
      <vt:lpstr>Loại kiểm thử (tt)</vt:lpstr>
      <vt:lpstr>Loại kiểm thử (tt)</vt:lpstr>
      <vt:lpstr>Kiểm thử hộp đen</vt:lpstr>
      <vt:lpstr>Kiểm thử hộp trắng</vt:lpstr>
      <vt:lpstr>PowerPoint Presentation</vt:lpstr>
      <vt:lpstr>PowerPoint Presentation</vt:lpstr>
      <vt:lpstr>PowerPoint Presentation</vt:lpstr>
      <vt:lpstr>Verification vs Validation</vt:lpstr>
      <vt:lpstr>Chu trình kiểm thử (Testing cycle)</vt:lpstr>
      <vt:lpstr>Lưu đồ công việc kiểm thử</vt:lpstr>
      <vt:lpstr>Kế hoạch kiểm thử</vt:lpstr>
      <vt:lpstr>Ước lượng công việc </vt:lpstr>
      <vt:lpstr>Chủ điểm cần đề cập trong KH test</vt:lpstr>
      <vt:lpstr>Ví dụ về ước lượng</vt:lpstr>
      <vt:lpstr>Ví dụ về ước lượng (tt)</vt:lpstr>
      <vt:lpstr>Fault, error and failure </vt:lpstr>
      <vt:lpstr>Testing Activities </vt:lpstr>
      <vt:lpstr>Test tự động </vt:lpstr>
      <vt:lpstr>Ví dụ một test script với Junit</vt:lpstr>
      <vt:lpstr>Test and test again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phần mềm</dc:title>
  <dc:creator>ADMIND</dc:creator>
  <cp:lastModifiedBy>vinh tran</cp:lastModifiedBy>
  <cp:revision>14</cp:revision>
  <dcterms:modified xsi:type="dcterms:W3CDTF">2021-10-24T15:47:06Z</dcterms:modified>
</cp:coreProperties>
</file>