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6" r:id="rId6"/>
    <p:sldId id="267" r:id="rId7"/>
    <p:sldId id="260" r:id="rId8"/>
    <p:sldId id="261" r:id="rId9"/>
    <p:sldId id="262" r:id="rId10"/>
    <p:sldId id="263" r:id="rId11"/>
    <p:sldId id="265" r:id="rId12"/>
    <p:sldId id="26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55" d="100"/>
          <a:sy n="55" d="100"/>
        </p:scale>
        <p:origin x="1104"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ous-titr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endParaRPr kumimoji="0" lang="en-US"/>
          </a:p>
        </p:txBody>
      </p:sp>
      <p:sp>
        <p:nvSpPr>
          <p:cNvPr id="28" name="Titr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endParaRPr kumimoji="0" lang="en-US"/>
          </a:p>
        </p:txBody>
      </p:sp>
      <p:cxnSp>
        <p:nvCxnSpPr>
          <p:cNvPr id="8" name="Connecteur droit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Ellipse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Espace réservé de la date 14"/>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2/7/2018</a:t>
            </a:fld>
            <a:endParaRPr lang="en-US"/>
          </a:p>
        </p:txBody>
      </p:sp>
      <p:sp>
        <p:nvSpPr>
          <p:cNvPr id="16" name="Espace réservé du numéro de diapositive 15"/>
          <p:cNvSpPr>
            <a:spLocks noGrp="1"/>
          </p:cNvSpPr>
          <p:nvPr>
            <p:ph type="sldNum" sz="quarter" idx="11"/>
          </p:nvPr>
        </p:nvSpPr>
        <p:spPr/>
        <p:txBody>
          <a:bodyPr/>
          <a:lstStyle/>
          <a:p>
            <a:fld id="{D2E57653-3E58-4892-A7ED-712530ACC680}" type="slidenum">
              <a:rPr kumimoji="0" lang="en-US" smtClean="0"/>
              <a:pPr/>
              <a:t>‹N°›</a:t>
            </a:fld>
            <a:endParaRPr kumimoji="0" lang="en-US"/>
          </a:p>
        </p:txBody>
      </p:sp>
      <p:sp>
        <p:nvSpPr>
          <p:cNvPr id="17" name="Espace réservé du pied de page 16"/>
          <p:cNvSpPr>
            <a:spLocks noGrp="1"/>
          </p:cNvSpPr>
          <p:nvPr>
            <p:ph type="ftr" sz="quarter" idx="12"/>
          </p:nvPr>
        </p:nvSpPr>
        <p:spPr/>
        <p:txBody>
          <a:bodyPr/>
          <a:lstStyle/>
          <a:p>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4" name="Espace réservé de la date 3"/>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2/7/2018</a:t>
            </a:fld>
            <a:endParaRPr lang="en-US"/>
          </a:p>
        </p:txBody>
      </p:sp>
      <p:sp>
        <p:nvSpPr>
          <p:cNvPr id="5" name="Espace réservé du pied de page 4"/>
          <p:cNvSpPr>
            <a:spLocks noGrp="1"/>
          </p:cNvSpPr>
          <p:nvPr>
            <p:ph type="ftr" sz="quarter" idx="11"/>
          </p:nvPr>
        </p:nvSpPr>
        <p:spPr/>
        <p:txBody>
          <a:bodyPr/>
          <a:lstStyle/>
          <a:p>
            <a:endParaRPr kumimoji="0" lang="en-US"/>
          </a:p>
        </p:txBody>
      </p:sp>
      <p:sp>
        <p:nvSpPr>
          <p:cNvPr id="6" name="Espace réservé du numéro de diapositive 5"/>
          <p:cNvSpPr>
            <a:spLocks noGrp="1"/>
          </p:cNvSpPr>
          <p:nvPr>
            <p:ph type="sldNum" sz="quarter" idx="12"/>
          </p:nvPr>
        </p:nvSpPr>
        <p:spPr/>
        <p:txBody>
          <a:bodyPr/>
          <a:lstStyle/>
          <a:p>
            <a:fld id="{D2E57653-3E58-4892-A7ED-712530ACC680}" type="slidenum">
              <a:rPr kumimoji="0" lang="en-US" smtClean="0"/>
              <a:pPr/>
              <a:t>‹N°›</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4" name="Espace réservé de la date 3"/>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2/7/2018</a:t>
            </a:fld>
            <a:endParaRPr lang="en-US"/>
          </a:p>
        </p:txBody>
      </p:sp>
      <p:sp>
        <p:nvSpPr>
          <p:cNvPr id="5" name="Espace réservé du pied de page 4"/>
          <p:cNvSpPr>
            <a:spLocks noGrp="1"/>
          </p:cNvSpPr>
          <p:nvPr>
            <p:ph type="ftr" sz="quarter" idx="11"/>
          </p:nvPr>
        </p:nvSpPr>
        <p:spPr/>
        <p:txBody>
          <a:bodyPr/>
          <a:lstStyle/>
          <a:p>
            <a:endParaRPr kumimoji="0" lang="en-US"/>
          </a:p>
        </p:txBody>
      </p:sp>
      <p:sp>
        <p:nvSpPr>
          <p:cNvPr id="6" name="Espace réservé du numéro de diapositive 5"/>
          <p:cNvSpPr>
            <a:spLocks noGrp="1"/>
          </p:cNvSpPr>
          <p:nvPr>
            <p:ph type="sldNum" sz="quarter" idx="12"/>
          </p:nvPr>
        </p:nvSpPr>
        <p:spPr/>
        <p:txBody>
          <a:bodyPr/>
          <a:lstStyle/>
          <a:p>
            <a:fld id="{D2E57653-3E58-4892-A7ED-712530ACC680}" type="slidenum">
              <a:rPr kumimoji="0" lang="en-US" smtClean="0"/>
              <a:pPr/>
              <a:t>‹N°›</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Espace réservé du contenu 8"/>
          <p:cNvSpPr>
            <a:spLocks noGrp="1"/>
          </p:cNvSpPr>
          <p:nvPr>
            <p:ph idx="1"/>
          </p:nvPr>
        </p:nvSpPr>
        <p:spPr>
          <a:xfrm>
            <a:off x="457200" y="1524000"/>
            <a:ext cx="8229600" cy="45720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14" name="Espace réservé de la date 13"/>
          <p:cNvSpPr>
            <a:spLocks noGrp="1"/>
          </p:cNvSpPr>
          <p:nvPr>
            <p:ph type="dt" sz="half" idx="14"/>
          </p:nvPr>
        </p:nvSpPr>
        <p:spPr/>
        <p:txBody>
          <a:bodyPr/>
          <a:lstStyle/>
          <a:p>
            <a:pPr eaLnBrk="1" latinLnBrk="0" hangingPunct="1"/>
            <a:fld id="{B41ABA4E-CD72-497B-97AA-7213B3980F60}" type="datetimeFigureOut">
              <a:rPr lang="en-US" smtClean="0"/>
              <a:pPr eaLnBrk="1" latinLnBrk="0" hangingPunct="1"/>
              <a:t>2/7/2018</a:t>
            </a:fld>
            <a:endParaRPr lang="en-US"/>
          </a:p>
        </p:txBody>
      </p:sp>
      <p:sp>
        <p:nvSpPr>
          <p:cNvPr id="15" name="Espace réservé du numéro de diapositive 14"/>
          <p:cNvSpPr>
            <a:spLocks noGrp="1"/>
          </p:cNvSpPr>
          <p:nvPr>
            <p:ph type="sldNum" sz="quarter" idx="15"/>
          </p:nvPr>
        </p:nvSpPr>
        <p:spPr/>
        <p:txBody>
          <a:bodyPr/>
          <a:lstStyle>
            <a:lvl1pPr algn="ctr">
              <a:defRPr/>
            </a:lvl1pPr>
          </a:lstStyle>
          <a:p>
            <a:fld id="{D2E57653-3E58-4892-A7ED-712530ACC680}" type="slidenum">
              <a:rPr kumimoji="0" lang="en-US" smtClean="0"/>
              <a:pPr/>
              <a:t>‹N°›</a:t>
            </a:fld>
            <a:endParaRPr kumimoji="0" lang="en-US"/>
          </a:p>
        </p:txBody>
      </p:sp>
      <p:sp>
        <p:nvSpPr>
          <p:cNvPr id="16" name="Espace réservé du pied de page 15"/>
          <p:cNvSpPr>
            <a:spLocks noGrp="1"/>
          </p:cNvSpPr>
          <p:nvPr>
            <p:ph type="ftr" sz="quarter" idx="16"/>
          </p:nvPr>
        </p:nvSpPr>
        <p:spPr/>
        <p:txBody>
          <a:bodyPr/>
          <a:lstStyle/>
          <a:p>
            <a:endParaRPr kumimoji="0" lang="en-US"/>
          </a:p>
        </p:txBody>
      </p:sp>
      <p:sp>
        <p:nvSpPr>
          <p:cNvPr id="17" name="Titre 16"/>
          <p:cNvSpPr>
            <a:spLocks noGrp="1"/>
          </p:cNvSpPr>
          <p:nvPr>
            <p:ph type="title"/>
          </p:nvPr>
        </p:nvSpPr>
        <p:spPr/>
        <p:txBody>
          <a:bodyPr rtlCol="0" anchor="b" anchorCtr="0"/>
          <a:lstStyle/>
          <a:p>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2/7/2018</a:t>
            </a:fld>
            <a:endParaRPr lang="en-US"/>
          </a:p>
        </p:txBody>
      </p:sp>
      <p:sp>
        <p:nvSpPr>
          <p:cNvPr id="5" name="Espace réservé du pied de page 4"/>
          <p:cNvSpPr>
            <a:spLocks noGrp="1"/>
          </p:cNvSpPr>
          <p:nvPr>
            <p:ph type="ftr" sz="quarter" idx="11"/>
          </p:nvPr>
        </p:nvSpPr>
        <p:spPr/>
        <p:txBody>
          <a:bodyPr/>
          <a:lstStyle/>
          <a:p>
            <a:endParaRPr kumimoji="0" lang="en-US"/>
          </a:p>
        </p:txBody>
      </p:sp>
      <p:sp>
        <p:nvSpPr>
          <p:cNvPr id="6" name="Espace réservé du numéro de diapositive 5"/>
          <p:cNvSpPr>
            <a:spLocks noGrp="1"/>
          </p:cNvSpPr>
          <p:nvPr>
            <p:ph type="sldNum" sz="quarter" idx="12"/>
          </p:nvPr>
        </p:nvSpPr>
        <p:spPr/>
        <p:txBody>
          <a:bodyPr/>
          <a:lstStyle/>
          <a:p>
            <a:fld id="{D2E57653-3E58-4892-A7ED-712530ACC680}" type="slidenum">
              <a:rPr kumimoji="0" lang="en-US" smtClean="0"/>
              <a:pPr/>
              <a:t>‹N°›</a:t>
            </a:fld>
            <a:endParaRPr kumimoji="0" lang="en-US"/>
          </a:p>
        </p:txBody>
      </p:sp>
      <p:sp>
        <p:nvSpPr>
          <p:cNvPr id="2" name="Titr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endParaRPr kumimoji="0" lang="en-US"/>
          </a:p>
        </p:txBody>
      </p:sp>
      <p:sp>
        <p:nvSpPr>
          <p:cNvPr id="3" name="Espace réservé du texte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endParaRPr kumimoji="0" lang="en-US"/>
          </a:p>
        </p:txBody>
      </p:sp>
      <p:cxnSp>
        <p:nvCxnSpPr>
          <p:cNvPr id="7" name="Connecteur droit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2/7/2018</a:t>
            </a:fld>
            <a:endParaRPr lang="en-US"/>
          </a:p>
        </p:txBody>
      </p:sp>
      <p:sp>
        <p:nvSpPr>
          <p:cNvPr id="6" name="Espace réservé du pied de page 5"/>
          <p:cNvSpPr>
            <a:spLocks noGrp="1"/>
          </p:cNvSpPr>
          <p:nvPr>
            <p:ph type="ftr" sz="quarter" idx="11"/>
          </p:nvPr>
        </p:nvSpPr>
        <p:spPr/>
        <p:txBody>
          <a:bodyPr/>
          <a:lstStyle/>
          <a:p>
            <a:endParaRPr kumimoji="0" lang="en-US"/>
          </a:p>
        </p:txBody>
      </p:sp>
      <p:sp>
        <p:nvSpPr>
          <p:cNvPr id="7" name="Espace réservé du numéro de diapositive 6"/>
          <p:cNvSpPr>
            <a:spLocks noGrp="1"/>
          </p:cNvSpPr>
          <p:nvPr>
            <p:ph type="sldNum" sz="quarter" idx="12"/>
          </p:nvPr>
        </p:nvSpPr>
        <p:spPr/>
        <p:txBody>
          <a:bodyPr/>
          <a:lstStyle/>
          <a:p>
            <a:fld id="{D2E57653-3E58-4892-A7ED-712530ACC680}" type="slidenum">
              <a:rPr kumimoji="0" lang="en-US" smtClean="0"/>
              <a:pPr/>
              <a:t>‹N°›</a:t>
            </a:fld>
            <a:endParaRPr kumimoji="0" lang="en-US"/>
          </a:p>
        </p:txBody>
      </p:sp>
      <p:sp>
        <p:nvSpPr>
          <p:cNvPr id="2" name="Titre 1"/>
          <p:cNvSpPr>
            <a:spLocks noGrp="1"/>
          </p:cNvSpPr>
          <p:nvPr>
            <p:ph type="title"/>
          </p:nvPr>
        </p:nvSpPr>
        <p:spPr/>
        <p:txBody>
          <a:bodyPr/>
          <a:lstStyle/>
          <a:p>
            <a:endParaRPr kumimoji="0" lang="en-US"/>
          </a:p>
        </p:txBody>
      </p:sp>
      <p:sp>
        <p:nvSpPr>
          <p:cNvPr id="11" name="Espace réservé du contenu 10"/>
          <p:cNvSpPr>
            <a:spLocks noGrp="1"/>
          </p:cNvSpPr>
          <p:nvPr>
            <p:ph sz="half" idx="1"/>
          </p:nvPr>
        </p:nvSpPr>
        <p:spPr>
          <a:xfrm>
            <a:off x="457200" y="1524000"/>
            <a:ext cx="4059936" cy="45720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13" name="Espace réservé du contenu 12"/>
          <p:cNvSpPr>
            <a:spLocks noGrp="1"/>
          </p:cNvSpPr>
          <p:nvPr>
            <p:ph sz="half" idx="2"/>
          </p:nvPr>
        </p:nvSpPr>
        <p:spPr>
          <a:xfrm>
            <a:off x="4648200" y="1524000"/>
            <a:ext cx="4059936" cy="45720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Espace réservé du numéro de diapositive 8"/>
          <p:cNvSpPr>
            <a:spLocks noGrp="1"/>
          </p:cNvSpPr>
          <p:nvPr>
            <p:ph type="sldNum" sz="quarter" idx="12"/>
          </p:nvPr>
        </p:nvSpPr>
        <p:spPr/>
        <p:txBody>
          <a:bodyPr/>
          <a:lstStyle/>
          <a:p>
            <a:fld id="{D2E57653-3E58-4892-A7ED-712530ACC680}" type="slidenum">
              <a:rPr kumimoji="0" lang="en-US" smtClean="0"/>
              <a:pPr/>
              <a:t>‹N°›</a:t>
            </a:fld>
            <a:endParaRPr kumimoji="0" lang="en-US"/>
          </a:p>
        </p:txBody>
      </p:sp>
      <p:sp>
        <p:nvSpPr>
          <p:cNvPr id="8" name="Espace réservé du pied de page 7"/>
          <p:cNvSpPr>
            <a:spLocks noGrp="1"/>
          </p:cNvSpPr>
          <p:nvPr>
            <p:ph type="ftr" sz="quarter" idx="11"/>
          </p:nvPr>
        </p:nvSpPr>
        <p:spPr/>
        <p:txBody>
          <a:bodyPr/>
          <a:lstStyle/>
          <a:p>
            <a:endParaRPr kumimoji="0" lang="en-US"/>
          </a:p>
        </p:txBody>
      </p:sp>
      <p:sp>
        <p:nvSpPr>
          <p:cNvPr id="7" name="Espace réservé de la date 6"/>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2/7/2018</a:t>
            </a:fld>
            <a:endParaRPr lang="en-US"/>
          </a:p>
        </p:txBody>
      </p:sp>
      <p:sp>
        <p:nvSpPr>
          <p:cNvPr id="3" name="Espace réservé du texte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endParaRPr kumimoji="0" lang="en-US"/>
          </a:p>
        </p:txBody>
      </p:sp>
      <p:sp>
        <p:nvSpPr>
          <p:cNvPr id="32" name="Espace réservé du contenu 31"/>
          <p:cNvSpPr>
            <a:spLocks noGrp="1"/>
          </p:cNvSpPr>
          <p:nvPr>
            <p:ph sz="half" idx="2"/>
          </p:nvPr>
        </p:nvSpPr>
        <p:spPr>
          <a:xfrm>
            <a:off x="457200" y="2201896"/>
            <a:ext cx="4038600" cy="3913632"/>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34" name="Espace réservé du contenu 33"/>
          <p:cNvSpPr>
            <a:spLocks noGrp="1"/>
          </p:cNvSpPr>
          <p:nvPr>
            <p:ph sz="quarter" idx="4"/>
          </p:nvPr>
        </p:nvSpPr>
        <p:spPr>
          <a:xfrm>
            <a:off x="4649788" y="2201896"/>
            <a:ext cx="4038600" cy="3913632"/>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2" name="Titre 1"/>
          <p:cNvSpPr>
            <a:spLocks noGrp="1"/>
          </p:cNvSpPr>
          <p:nvPr>
            <p:ph type="title"/>
          </p:nvPr>
        </p:nvSpPr>
        <p:spPr>
          <a:xfrm>
            <a:off x="457200" y="155448"/>
            <a:ext cx="8229600" cy="1143000"/>
          </a:xfrm>
        </p:spPr>
        <p:txBody>
          <a:bodyPr anchor="b" anchorCtr="0"/>
          <a:lstStyle>
            <a:lvl1pPr>
              <a:defRPr/>
            </a:lvl1pPr>
          </a:lstStyle>
          <a:p>
            <a:endParaRPr kumimoji="0" lang="en-US"/>
          </a:p>
        </p:txBody>
      </p:sp>
      <p:sp>
        <p:nvSpPr>
          <p:cNvPr id="12" name="Espace réservé du texte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endParaRPr kumimoji="0" lang="en-US"/>
          </a:p>
        </p:txBody>
      </p:sp>
      <p:cxnSp>
        <p:nvCxnSpPr>
          <p:cNvPr id="10" name="Connecteur droit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2/7/2018</a:t>
            </a:fld>
            <a:endParaRPr lang="en-US"/>
          </a:p>
        </p:txBody>
      </p:sp>
      <p:sp>
        <p:nvSpPr>
          <p:cNvPr id="4" name="Espace réservé du pied de page 3"/>
          <p:cNvSpPr>
            <a:spLocks noGrp="1"/>
          </p:cNvSpPr>
          <p:nvPr>
            <p:ph type="ftr" sz="quarter" idx="11"/>
          </p:nvPr>
        </p:nvSpPr>
        <p:spPr/>
        <p:txBody>
          <a:bodyPr/>
          <a:lstStyle/>
          <a:p>
            <a:endParaRPr kumimoji="0" lang="en-US"/>
          </a:p>
        </p:txBody>
      </p:sp>
      <p:sp>
        <p:nvSpPr>
          <p:cNvPr id="5" name="Espace réservé du numéro de diapositive 4"/>
          <p:cNvSpPr>
            <a:spLocks noGrp="1"/>
          </p:cNvSpPr>
          <p:nvPr>
            <p:ph type="sldNum" sz="quarter" idx="12"/>
          </p:nvPr>
        </p:nvSpPr>
        <p:spPr/>
        <p:txBody>
          <a:bodyPr/>
          <a:lstStyle/>
          <a:p>
            <a:fld id="{D2E57653-3E58-4892-A7ED-712530ACC680}" type="slidenum">
              <a:rPr kumimoji="0" lang="en-US" smtClean="0"/>
              <a:pPr/>
              <a:t>‹N°›</a:t>
            </a:fld>
            <a:endParaRPr kumimoji="0" lang="en-US"/>
          </a:p>
        </p:txBody>
      </p:sp>
      <p:sp>
        <p:nvSpPr>
          <p:cNvPr id="2" name="Titre 1"/>
          <p:cNvSpPr>
            <a:spLocks noGrp="1"/>
          </p:cNvSpPr>
          <p:nvPr>
            <p:ph type="title"/>
          </p:nvPr>
        </p:nvSpPr>
        <p:spPr/>
        <p:txBody>
          <a:bodyPr/>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2/7/2018</a:t>
            </a:fld>
            <a:endParaRPr lang="en-US"/>
          </a:p>
        </p:txBody>
      </p:sp>
      <p:sp>
        <p:nvSpPr>
          <p:cNvPr id="3" name="Espace réservé du pied de page 2"/>
          <p:cNvSpPr>
            <a:spLocks noGrp="1"/>
          </p:cNvSpPr>
          <p:nvPr>
            <p:ph type="ftr" sz="quarter" idx="11"/>
          </p:nvPr>
        </p:nvSpPr>
        <p:spPr/>
        <p:txBody>
          <a:bodyPr/>
          <a:lstStyle/>
          <a:p>
            <a:endParaRPr kumimoji="0" lang="en-US"/>
          </a:p>
        </p:txBody>
      </p:sp>
      <p:sp>
        <p:nvSpPr>
          <p:cNvPr id="4" name="Espace réservé du numéro de diapositive 3"/>
          <p:cNvSpPr>
            <a:spLocks noGrp="1"/>
          </p:cNvSpPr>
          <p:nvPr>
            <p:ph type="sldNum" sz="quarter" idx="12"/>
          </p:nvPr>
        </p:nvSpPr>
        <p:spPr/>
        <p:txBody>
          <a:bodyPr/>
          <a:lstStyle/>
          <a:p>
            <a:fld id="{D2E57653-3E58-4892-A7ED-712530ACC680}" type="slidenum">
              <a:rPr kumimoji="0" lang="en-US" smtClean="0"/>
              <a:pPr/>
              <a:t>‹N°›</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Espace réservé du contenu 28"/>
          <p:cNvSpPr>
            <a:spLocks noGrp="1"/>
          </p:cNvSpPr>
          <p:nvPr>
            <p:ph sz="quarter" idx="1"/>
          </p:nvPr>
        </p:nvSpPr>
        <p:spPr>
          <a:xfrm>
            <a:off x="457200" y="457200"/>
            <a:ext cx="6248400" cy="57150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3" name="Espace réservé du texte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endParaRPr kumimoji="0" lang="en-US"/>
          </a:p>
        </p:txBody>
      </p:sp>
      <p:sp>
        <p:nvSpPr>
          <p:cNvPr id="31" name="Titr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endParaRPr kumimoji="0" lang="en-US"/>
          </a:p>
        </p:txBody>
      </p:sp>
      <p:sp>
        <p:nvSpPr>
          <p:cNvPr id="8" name="Espace réservé de la date 7"/>
          <p:cNvSpPr>
            <a:spLocks noGrp="1"/>
          </p:cNvSpPr>
          <p:nvPr>
            <p:ph type="dt" sz="half" idx="14"/>
          </p:nvPr>
        </p:nvSpPr>
        <p:spPr/>
        <p:txBody>
          <a:bodyPr/>
          <a:lstStyle/>
          <a:p>
            <a:pPr eaLnBrk="1" latinLnBrk="0" hangingPunct="1"/>
            <a:fld id="{B41ABA4E-CD72-497B-97AA-7213B3980F60}" type="datetimeFigureOut">
              <a:rPr lang="en-US" smtClean="0"/>
              <a:pPr eaLnBrk="1" latinLnBrk="0" hangingPunct="1"/>
              <a:t>2/7/2018</a:t>
            </a:fld>
            <a:endParaRPr lang="en-US"/>
          </a:p>
        </p:txBody>
      </p:sp>
      <p:sp>
        <p:nvSpPr>
          <p:cNvPr id="9" name="Espace réservé du numéro de diapositive 8"/>
          <p:cNvSpPr>
            <a:spLocks noGrp="1"/>
          </p:cNvSpPr>
          <p:nvPr>
            <p:ph type="sldNum" sz="quarter" idx="15"/>
          </p:nvPr>
        </p:nvSpPr>
        <p:spPr/>
        <p:txBody>
          <a:bodyPr/>
          <a:lstStyle/>
          <a:p>
            <a:fld id="{D2E57653-3E58-4892-A7ED-712530ACC680}" type="slidenum">
              <a:rPr kumimoji="0" lang="en-US" smtClean="0"/>
              <a:pPr/>
              <a:t>‹N°›</a:t>
            </a:fld>
            <a:endParaRPr kumimoji="0" lang="en-US"/>
          </a:p>
        </p:txBody>
      </p:sp>
      <p:sp>
        <p:nvSpPr>
          <p:cNvPr id="10" name="Espace réservé du pied de page 9"/>
          <p:cNvSpPr>
            <a:spLocks noGrp="1"/>
          </p:cNvSpPr>
          <p:nvPr>
            <p:ph type="ftr" sz="quarter" idx="16"/>
          </p:nvPr>
        </p:nvSpPr>
        <p:spPr/>
        <p:txBody>
          <a:bodyPr/>
          <a:lstStyle/>
          <a:p>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r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endParaRPr kumimoji="0" lang="en-US"/>
          </a:p>
        </p:txBody>
      </p:sp>
      <p:sp>
        <p:nvSpPr>
          <p:cNvPr id="3" name="Espace réservé pour une image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endParaRPr kumimoji="0" lang="en-US"/>
          </a:p>
        </p:txBody>
      </p:sp>
      <p:sp>
        <p:nvSpPr>
          <p:cNvPr id="4" name="Espace réservé du texte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endParaRPr kumimoji="0" lang="en-US"/>
          </a:p>
        </p:txBody>
      </p:sp>
      <p:sp>
        <p:nvSpPr>
          <p:cNvPr id="8" name="Espace réservé de la date 7"/>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2/7/2018</a:t>
            </a:fld>
            <a:endParaRPr lang="en-US"/>
          </a:p>
        </p:txBody>
      </p:sp>
      <p:sp>
        <p:nvSpPr>
          <p:cNvPr id="9" name="Espace réservé du numéro de diapositive 8"/>
          <p:cNvSpPr>
            <a:spLocks noGrp="1"/>
          </p:cNvSpPr>
          <p:nvPr>
            <p:ph type="sldNum" sz="quarter" idx="11"/>
          </p:nvPr>
        </p:nvSpPr>
        <p:spPr/>
        <p:txBody>
          <a:bodyPr/>
          <a:lstStyle/>
          <a:p>
            <a:fld id="{D2E57653-3E58-4892-A7ED-712530ACC680}" type="slidenum">
              <a:rPr kumimoji="0" lang="en-US" smtClean="0"/>
              <a:pPr/>
              <a:t>‹N°›</a:t>
            </a:fld>
            <a:endParaRPr kumimoji="0" lang="en-US"/>
          </a:p>
        </p:txBody>
      </p:sp>
      <p:sp>
        <p:nvSpPr>
          <p:cNvPr id="10" name="Espace réservé du pied de page 9"/>
          <p:cNvSpPr>
            <a:spLocks noGrp="1"/>
          </p:cNvSpPr>
          <p:nvPr>
            <p:ph type="ftr" sz="quarter" idx="12"/>
          </p:nvPr>
        </p:nvSpPr>
        <p:spPr/>
        <p:txBody>
          <a:bodyPr/>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Espace réservé du texte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Espace réservé de la date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pPr eaLnBrk="1" latinLnBrk="0" hangingPunct="1"/>
            <a:fld id="{B41ABA4E-CD72-497B-97AA-7213B3980F60}" type="datetimeFigureOut">
              <a:rPr lang="en-US" smtClean="0"/>
              <a:pPr eaLnBrk="1" latinLnBrk="0" hangingPunct="1"/>
              <a:t>2/7/2018</a:t>
            </a:fld>
            <a:endParaRPr lang="en-US"/>
          </a:p>
        </p:txBody>
      </p:sp>
      <p:sp>
        <p:nvSpPr>
          <p:cNvPr id="10" name="Espace réservé du pied de page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kumimoji="0" lang="en-US"/>
          </a:p>
        </p:txBody>
      </p:sp>
      <p:sp>
        <p:nvSpPr>
          <p:cNvPr id="22" name="Espace réservé du numéro de diapositive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D2E57653-3E58-4892-A7ED-712530ACC680}" type="slidenum">
              <a:rPr kumimoji="0" lang="en-US" smtClean="0"/>
              <a:pPr/>
              <a:t>‹N°›</a:t>
            </a:fld>
            <a:endParaRPr kumimoji="0" lang="en-US"/>
          </a:p>
        </p:txBody>
      </p:sp>
      <p:sp>
        <p:nvSpPr>
          <p:cNvPr id="5" name="Espace réservé du titre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6dI-DdTZJy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feature=player_embedded&amp;v=MZaDXC-zHb4" TargetMode="External"/><Relationship Id="rId2" Type="http://schemas.openxmlformats.org/officeDocument/2006/relationships/hyperlink" Target="http://pages.infinit.net/berric/EUF/euf-accueil.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p:txBody>
          <a:bodyPr/>
          <a:lstStyle/>
          <a:p>
            <a:endParaRPr lang="fr-FR"/>
          </a:p>
        </p:txBody>
      </p:sp>
      <p:sp>
        <p:nvSpPr>
          <p:cNvPr id="3" name="Titre 2"/>
          <p:cNvSpPr>
            <a:spLocks noGrp="1"/>
          </p:cNvSpPr>
          <p:nvPr>
            <p:ph type="ctrTitle"/>
          </p:nvPr>
        </p:nvSpPr>
        <p:spPr/>
        <p:txBody>
          <a:bodyPr/>
          <a:lstStyle/>
          <a:p>
            <a:r>
              <a:rPr lang="fr-FR" dirty="0" smtClean="0"/>
              <a:t>Cours 3</a:t>
            </a:r>
            <a:endParaRPr lang="fr-FR" dirty="0"/>
          </a:p>
        </p:txBody>
      </p:sp>
    </p:spTree>
    <p:extLst>
      <p:ext uri="{BB962C8B-B14F-4D97-AF65-F5344CB8AC3E}">
        <p14:creationId xmlns:p14="http://schemas.microsoft.com/office/powerpoint/2010/main" val="1611625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Peut-on affirmer que, dans ces extraits de </a:t>
            </a:r>
            <a:r>
              <a:rPr lang="fr-FR" i="1" dirty="0" smtClean="0">
                <a:solidFill>
                  <a:srgbClr val="FFFFFF"/>
                </a:solidFill>
              </a:rPr>
              <a:t>Maria </a:t>
            </a:r>
            <a:r>
              <a:rPr lang="fr-FR" i="1" dirty="0" err="1" smtClean="0"/>
              <a:t>Chapdelaine</a:t>
            </a:r>
            <a:r>
              <a:rPr lang="fr-FR" dirty="0" smtClean="0"/>
              <a:t> et du </a:t>
            </a:r>
            <a:r>
              <a:rPr lang="fr-FR" i="1" dirty="0" smtClean="0">
                <a:solidFill>
                  <a:srgbClr val="FFFFFF"/>
                </a:solidFill>
              </a:rPr>
              <a:t>Survenan</a:t>
            </a:r>
            <a:r>
              <a:rPr lang="fr-FR" i="1" dirty="0" smtClean="0"/>
              <a:t>t</a:t>
            </a:r>
            <a:r>
              <a:rPr lang="fr-FR" dirty="0" smtClean="0"/>
              <a:t>, les auteurs valorisent l’attachement à la terre.</a:t>
            </a:r>
          </a:p>
          <a:p>
            <a:endParaRPr lang="fr-FR" dirty="0"/>
          </a:p>
          <a:p>
            <a:r>
              <a:rPr lang="fr-FR" dirty="0" smtClean="0"/>
              <a:t>Dans le conte «La dernière classe», a-t-on raison d’affirmer que le maître nourrit davantage le sentiment de culpabilité que le patriotisme.</a:t>
            </a:r>
            <a:endParaRPr lang="fr-FR" dirty="0"/>
          </a:p>
        </p:txBody>
      </p:sp>
      <p:sp>
        <p:nvSpPr>
          <p:cNvPr id="3" name="Titre 2"/>
          <p:cNvSpPr>
            <a:spLocks noGrp="1"/>
          </p:cNvSpPr>
          <p:nvPr>
            <p:ph type="title"/>
          </p:nvPr>
        </p:nvSpPr>
        <p:spPr/>
        <p:txBody>
          <a:bodyPr/>
          <a:lstStyle/>
          <a:p>
            <a:endParaRPr lang="fr-FR" dirty="0"/>
          </a:p>
        </p:txBody>
      </p:sp>
    </p:spTree>
    <p:extLst>
      <p:ext uri="{BB962C8B-B14F-4D97-AF65-F5344CB8AC3E}">
        <p14:creationId xmlns:p14="http://schemas.microsoft.com/office/powerpoint/2010/main" val="14469671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20000"/>
          </a:bodyPr>
          <a:lstStyle/>
          <a:p>
            <a:pPr>
              <a:buNone/>
            </a:pPr>
            <a:r>
              <a:rPr lang="fr-CA" sz="2000" dirty="0" smtClean="0"/>
              <a:t>Développement à 3 paragraphes</a:t>
            </a:r>
          </a:p>
          <a:p>
            <a:pPr>
              <a:buNone/>
            </a:pPr>
            <a:r>
              <a:rPr lang="fr-CA" sz="2000" dirty="0" smtClean="0"/>
              <a:t>Par paragraphe :</a:t>
            </a:r>
          </a:p>
          <a:p>
            <a:pPr>
              <a:buNone/>
            </a:pPr>
            <a:r>
              <a:rPr lang="fr-CA" sz="2000" dirty="0" smtClean="0"/>
              <a:t>1 </a:t>
            </a:r>
            <a:r>
              <a:rPr lang="fr-CA" sz="2000" dirty="0" err="1" smtClean="0"/>
              <a:t>i.p</a:t>
            </a:r>
            <a:r>
              <a:rPr lang="fr-CA" sz="2000" dirty="0" smtClean="0"/>
              <a:t>.</a:t>
            </a:r>
          </a:p>
          <a:p>
            <a:pPr>
              <a:buNone/>
            </a:pPr>
            <a:r>
              <a:rPr lang="fr-CA" sz="2000" dirty="0" smtClean="0"/>
              <a:t>Min. 2 </a:t>
            </a:r>
            <a:r>
              <a:rPr lang="fr-CA" sz="2000" dirty="0" err="1" smtClean="0"/>
              <a:t>i.s</a:t>
            </a:r>
            <a:r>
              <a:rPr lang="fr-CA" sz="2000" dirty="0" smtClean="0"/>
              <a:t>.</a:t>
            </a:r>
          </a:p>
          <a:p>
            <a:pPr>
              <a:buNone/>
            </a:pPr>
            <a:r>
              <a:rPr lang="fr-CA" sz="2000" dirty="0" smtClean="0"/>
              <a:t>Min. 3 preuves (citations) dont une avec un aspect formel analysé</a:t>
            </a:r>
          </a:p>
          <a:p>
            <a:pPr>
              <a:buNone/>
            </a:pPr>
            <a:r>
              <a:rPr lang="fr-CA" sz="2000" dirty="0" err="1" smtClean="0"/>
              <a:t>m.c</a:t>
            </a:r>
            <a:r>
              <a:rPr lang="fr-CA" sz="2000" dirty="0" smtClean="0"/>
              <a:t>. </a:t>
            </a:r>
          </a:p>
          <a:p>
            <a:pPr>
              <a:buNone/>
            </a:pPr>
            <a:endParaRPr lang="fr-CA" sz="2000" dirty="0" smtClean="0"/>
          </a:p>
          <a:p>
            <a:pPr>
              <a:buNone/>
            </a:pPr>
            <a:r>
              <a:rPr lang="fr-CA" sz="2000" dirty="0" smtClean="0"/>
              <a:t>Développement à 2 paragraphes</a:t>
            </a:r>
          </a:p>
          <a:p>
            <a:pPr>
              <a:buNone/>
            </a:pPr>
            <a:r>
              <a:rPr lang="fr-CA" sz="2000" dirty="0" smtClean="0"/>
              <a:t>Par paragraphe :</a:t>
            </a:r>
          </a:p>
          <a:p>
            <a:pPr>
              <a:buNone/>
            </a:pPr>
            <a:r>
              <a:rPr lang="fr-CA" sz="2000" dirty="0" smtClean="0"/>
              <a:t>1 </a:t>
            </a:r>
            <a:r>
              <a:rPr lang="fr-CA" sz="2000" dirty="0" err="1" smtClean="0"/>
              <a:t>i.p</a:t>
            </a:r>
            <a:r>
              <a:rPr lang="fr-CA" sz="2000" dirty="0" smtClean="0"/>
              <a:t>.</a:t>
            </a:r>
          </a:p>
          <a:p>
            <a:pPr>
              <a:buNone/>
            </a:pPr>
            <a:r>
              <a:rPr lang="fr-CA" sz="2000" dirty="0" smtClean="0"/>
              <a:t>Min. 3 </a:t>
            </a:r>
            <a:r>
              <a:rPr lang="fr-CA" sz="2000" dirty="0" err="1" smtClean="0"/>
              <a:t>i.s</a:t>
            </a:r>
            <a:r>
              <a:rPr lang="fr-CA" sz="2000" dirty="0" smtClean="0"/>
              <a:t>.</a:t>
            </a:r>
          </a:p>
          <a:p>
            <a:pPr>
              <a:buNone/>
            </a:pPr>
            <a:r>
              <a:rPr lang="fr-CA" sz="2000" dirty="0" smtClean="0"/>
              <a:t>Min.4-5 preuves pour un total de 9 (citations) dont 1 à 2 avec un aspect formel analysé pour un total </a:t>
            </a:r>
            <a:r>
              <a:rPr lang="fr-CA" sz="2000" smtClean="0"/>
              <a:t>de trois</a:t>
            </a:r>
            <a:endParaRPr lang="fr-CA" sz="2000" dirty="0" smtClean="0"/>
          </a:p>
          <a:p>
            <a:pPr>
              <a:buNone/>
            </a:pPr>
            <a:r>
              <a:rPr lang="fr-CA" sz="2000" dirty="0" err="1" smtClean="0"/>
              <a:t>m.c</a:t>
            </a:r>
            <a:r>
              <a:rPr lang="fr-CA" sz="2000" dirty="0" smtClean="0"/>
              <a:t>.</a:t>
            </a:r>
          </a:p>
          <a:p>
            <a:pPr>
              <a:buNone/>
            </a:pPr>
            <a:endParaRPr lang="fr-CA" sz="2000" dirty="0"/>
          </a:p>
        </p:txBody>
      </p:sp>
      <p:sp>
        <p:nvSpPr>
          <p:cNvPr id="3" name="Titre 2"/>
          <p:cNvSpPr>
            <a:spLocks noGrp="1"/>
          </p:cNvSpPr>
          <p:nvPr>
            <p:ph type="title"/>
          </p:nvPr>
        </p:nvSpPr>
        <p:spPr/>
        <p:txBody>
          <a:bodyPr/>
          <a:lstStyle/>
          <a:p>
            <a:r>
              <a:rPr lang="fr-CA" dirty="0" smtClean="0"/>
              <a:t>Structure du paragraphe</a:t>
            </a:r>
            <a:endParaRPr lang="fr-CA"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Anthologie p. 80</a:t>
            </a:r>
          </a:p>
          <a:p>
            <a:endParaRPr lang="fr-FR" dirty="0"/>
          </a:p>
          <a:p>
            <a:r>
              <a:rPr lang="fr-CA" u="sng" dirty="0">
                <a:hlinkClick r:id="rId2"/>
              </a:rPr>
              <a:t>https://</a:t>
            </a:r>
            <a:r>
              <a:rPr lang="fr-CA" u="sng" dirty="0" smtClean="0">
                <a:hlinkClick r:id="rId2"/>
              </a:rPr>
              <a:t>www.youtube.com/watch?v=6dI-DdTZJyo</a:t>
            </a:r>
            <a:endParaRPr lang="fr-CA" u="sng" dirty="0" smtClean="0"/>
          </a:p>
          <a:p>
            <a:endParaRPr lang="fr-FR" dirty="0" smtClean="0"/>
          </a:p>
          <a:p>
            <a:pPr>
              <a:buNone/>
            </a:pPr>
            <a:r>
              <a:rPr lang="fr-FR" dirty="0" smtClean="0"/>
              <a:t>Introduction</a:t>
            </a:r>
          </a:p>
          <a:p>
            <a:pPr marL="0" indent="0">
              <a:buNone/>
            </a:pPr>
            <a:endParaRPr lang="fr-FR" dirty="0"/>
          </a:p>
        </p:txBody>
      </p:sp>
      <p:sp>
        <p:nvSpPr>
          <p:cNvPr id="3" name="Titre 2"/>
          <p:cNvSpPr>
            <a:spLocks noGrp="1"/>
          </p:cNvSpPr>
          <p:nvPr>
            <p:ph type="title"/>
          </p:nvPr>
        </p:nvSpPr>
        <p:spPr/>
        <p:txBody>
          <a:bodyPr/>
          <a:lstStyle/>
          <a:p>
            <a:r>
              <a:rPr lang="fr-FR" dirty="0" smtClean="0"/>
              <a:t>Analyse d’une chanson de La Bolduc</a:t>
            </a:r>
            <a:endParaRPr lang="fr-FR" dirty="0"/>
          </a:p>
        </p:txBody>
      </p:sp>
    </p:spTree>
    <p:extLst>
      <p:ext uri="{BB962C8B-B14F-4D97-AF65-F5344CB8AC3E}">
        <p14:creationId xmlns:p14="http://schemas.microsoft.com/office/powerpoint/2010/main" val="5656259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En général, vous ne développez pas suffisamment l’analyse de vos citations.</a:t>
            </a:r>
          </a:p>
          <a:p>
            <a:r>
              <a:rPr lang="fr-FR" dirty="0" smtClean="0"/>
              <a:t>Pour le sujet de dissertation, vous aviez à trouver des arguments, attention le sujet et la thèse ne sont pas des arguments, vous ne pouvez dire comme argument que la lettre est porteuse d’espoir, il faut y déterminer un contenu.</a:t>
            </a:r>
          </a:p>
          <a:p>
            <a:pPr marL="0" indent="0">
              <a:buNone/>
            </a:pPr>
            <a:r>
              <a:rPr lang="fr-FR" dirty="0"/>
              <a:t>	</a:t>
            </a:r>
            <a:r>
              <a:rPr lang="fr-FR" dirty="0" smtClean="0"/>
              <a:t>Ex.: Il est possible de voir que cette lettre est porteuse d’espoir, car De </a:t>
            </a:r>
            <a:r>
              <a:rPr lang="fr-FR" dirty="0" err="1" smtClean="0"/>
              <a:t>Lorimier</a:t>
            </a:r>
            <a:r>
              <a:rPr lang="fr-FR" dirty="0" smtClean="0"/>
              <a:t> croit en l’avenir de son pays. </a:t>
            </a:r>
            <a:endParaRPr lang="fr-FR" dirty="0"/>
          </a:p>
        </p:txBody>
      </p:sp>
      <p:sp>
        <p:nvSpPr>
          <p:cNvPr id="3" name="Titre 2"/>
          <p:cNvSpPr>
            <a:spLocks noGrp="1"/>
          </p:cNvSpPr>
          <p:nvPr>
            <p:ph type="title"/>
          </p:nvPr>
        </p:nvSpPr>
        <p:spPr/>
        <p:txBody>
          <a:bodyPr/>
          <a:lstStyle/>
          <a:p>
            <a:r>
              <a:rPr lang="fr-FR" dirty="0" smtClean="0"/>
              <a:t>Retour atelier 1</a:t>
            </a:r>
            <a:endParaRPr lang="fr-FR" dirty="0"/>
          </a:p>
        </p:txBody>
      </p:sp>
    </p:spTree>
    <p:extLst>
      <p:ext uri="{BB962C8B-B14F-4D97-AF65-F5344CB8AC3E}">
        <p14:creationId xmlns:p14="http://schemas.microsoft.com/office/powerpoint/2010/main" val="14692795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Consultez votre recueil de notes de cours à la page 4, cela vous évitera de perdre des points pour une mauvaise intégration de vos citations.</a:t>
            </a:r>
          </a:p>
          <a:p>
            <a:r>
              <a:rPr lang="fr-FR" dirty="0" smtClean="0"/>
              <a:t>Une citation ne peut être mise simplement comme une phrase de votre paragraphe, vous devez l’introduire en donnant le contexte de la citation. Si vous utilisez les deux points pour introduire votre citation, il faut absolument que la citation termine votre phrase.</a:t>
            </a:r>
          </a:p>
          <a:p>
            <a:pPr marL="0" indent="0">
              <a:buNone/>
            </a:pPr>
            <a:r>
              <a:rPr lang="fr-FR" dirty="0"/>
              <a:t>	</a:t>
            </a:r>
            <a:r>
              <a:rPr lang="fr-FR" dirty="0" smtClean="0"/>
              <a:t>Ex. : </a:t>
            </a:r>
          </a:p>
        </p:txBody>
      </p:sp>
      <p:sp>
        <p:nvSpPr>
          <p:cNvPr id="3" name="Titre 2"/>
          <p:cNvSpPr>
            <a:spLocks noGrp="1"/>
          </p:cNvSpPr>
          <p:nvPr>
            <p:ph type="title"/>
          </p:nvPr>
        </p:nvSpPr>
        <p:spPr/>
        <p:txBody>
          <a:bodyPr/>
          <a:lstStyle/>
          <a:p>
            <a:r>
              <a:rPr lang="fr-FR" dirty="0" smtClean="0"/>
              <a:t>Introduction des citations</a:t>
            </a:r>
            <a:endParaRPr lang="fr-FR" dirty="0"/>
          </a:p>
        </p:txBody>
      </p:sp>
    </p:spTree>
    <p:extLst>
      <p:ext uri="{BB962C8B-B14F-4D97-AF65-F5344CB8AC3E}">
        <p14:creationId xmlns:p14="http://schemas.microsoft.com/office/powerpoint/2010/main" val="17949153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85000" lnSpcReduction="10000"/>
          </a:bodyPr>
          <a:lstStyle/>
          <a:p>
            <a:r>
              <a:rPr lang="fr-FR" dirty="0" smtClean="0"/>
              <a:t>(</a:t>
            </a:r>
            <a:r>
              <a:rPr lang="fr-FR" dirty="0" err="1" smtClean="0"/>
              <a:t>i.p</a:t>
            </a:r>
            <a:r>
              <a:rPr lang="fr-FR" dirty="0" smtClean="0"/>
              <a:t>.) La lettre est porteuse d’espoir en ce sens qu’elle promeut le bien-fondé de la cause des patriotes. (</a:t>
            </a:r>
            <a:r>
              <a:rPr lang="fr-FR" dirty="0" err="1" smtClean="0"/>
              <a:t>i.s</a:t>
            </a:r>
            <a:r>
              <a:rPr lang="fr-FR" dirty="0" smtClean="0"/>
              <a:t>.) En effet, Chevalier De </a:t>
            </a:r>
            <a:r>
              <a:rPr lang="fr-FR" dirty="0" err="1" smtClean="0"/>
              <a:t>Lorimier</a:t>
            </a:r>
            <a:r>
              <a:rPr lang="fr-FR" dirty="0" smtClean="0"/>
              <a:t> montre que ses actions avaient un but noble. (preuve) Il explique sa position ainsi : «je ne désirais que le bien de mon pays, dans l’insurrection et l’indépendance, mes vues et mes actions étaient sincères et n’ont été entachés d’aucun des crimes qui déshonorent l’humanité.» (l. 1 à 3) (commentaire, explication) De </a:t>
            </a:r>
            <a:r>
              <a:rPr lang="fr-FR" dirty="0" err="1" smtClean="0"/>
              <a:t>Lorimier</a:t>
            </a:r>
            <a:r>
              <a:rPr lang="fr-FR" dirty="0" smtClean="0"/>
              <a:t> croit que ses actions sont justes. </a:t>
            </a:r>
          </a:p>
          <a:p>
            <a:pPr marL="0" indent="0">
              <a:buNone/>
            </a:pPr>
            <a:r>
              <a:rPr lang="fr-FR" dirty="0" smtClean="0">
                <a:solidFill>
                  <a:srgbClr val="FF0000"/>
                </a:solidFill>
              </a:rPr>
              <a:t>Si vous arrêtez ici le commentaire, cela est très mince, il faut analyser la citation</a:t>
            </a:r>
            <a:r>
              <a:rPr lang="fr-FR" dirty="0" smtClean="0"/>
              <a:t> </a:t>
            </a:r>
            <a:r>
              <a:rPr lang="fr-FR" dirty="0" smtClean="0">
                <a:solidFill>
                  <a:srgbClr val="FF0000"/>
                </a:solidFill>
              </a:rPr>
              <a:t>en faisant ressortir ce qui montre l’argument (</a:t>
            </a:r>
            <a:r>
              <a:rPr lang="fr-FR" dirty="0" err="1" smtClean="0">
                <a:solidFill>
                  <a:srgbClr val="FF0000"/>
                </a:solidFill>
              </a:rPr>
              <a:t>i.s</a:t>
            </a:r>
            <a:r>
              <a:rPr lang="fr-FR" dirty="0" smtClean="0">
                <a:solidFill>
                  <a:srgbClr val="FF0000"/>
                </a:solidFill>
              </a:rPr>
              <a:t>.) </a:t>
            </a:r>
            <a:r>
              <a:rPr lang="fr-FR" dirty="0" smtClean="0"/>
              <a:t>De </a:t>
            </a:r>
            <a:r>
              <a:rPr lang="fr-FR" dirty="0" err="1" smtClean="0"/>
              <a:t>Lorimier</a:t>
            </a:r>
            <a:r>
              <a:rPr lang="fr-FR" dirty="0" smtClean="0"/>
              <a:t> insiste sur la sincérité de ses actions et cherchent à les opposer à des crimes plus graves pour l’humanité, il emploie la dénotation du verbe déshonorer pour diminuer la gravité de ses gestes qui, selon lui, ne sont pas criminels.</a:t>
            </a:r>
            <a:endParaRPr lang="fr-FR" dirty="0">
              <a:solidFill>
                <a:srgbClr val="FF0000"/>
              </a:solidFill>
            </a:endParaRPr>
          </a:p>
        </p:txBody>
      </p:sp>
      <p:sp>
        <p:nvSpPr>
          <p:cNvPr id="3" name="Titre 2"/>
          <p:cNvSpPr>
            <a:spLocks noGrp="1"/>
          </p:cNvSpPr>
          <p:nvPr>
            <p:ph type="title"/>
          </p:nvPr>
        </p:nvSpPr>
        <p:spPr/>
        <p:txBody>
          <a:bodyPr/>
          <a:lstStyle/>
          <a:p>
            <a:endParaRPr lang="fr-FR" dirty="0"/>
          </a:p>
        </p:txBody>
      </p:sp>
    </p:spTree>
    <p:extLst>
      <p:ext uri="{BB962C8B-B14F-4D97-AF65-F5344CB8AC3E}">
        <p14:creationId xmlns:p14="http://schemas.microsoft.com/office/powerpoint/2010/main" val="42624314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extLst>
              <p:ext uri="{D42A27DB-BD31-4B8C-83A1-F6EECF244321}">
                <p14:modId xmlns:p14="http://schemas.microsoft.com/office/powerpoint/2010/main" val="2505857890"/>
              </p:ext>
            </p:extLst>
          </p:nvPr>
        </p:nvGraphicFramePr>
        <p:xfrm>
          <a:off x="457200" y="1524000"/>
          <a:ext cx="8229600" cy="57658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r>
                        <a:rPr lang="fr-CA" dirty="0" smtClean="0"/>
                        <a:t>FAIT</a:t>
                      </a:r>
                      <a:endParaRPr lang="fr-CA" dirty="0"/>
                    </a:p>
                  </a:txBody>
                  <a:tcPr/>
                </a:tc>
                <a:tc>
                  <a:txBody>
                    <a:bodyPr/>
                    <a:lstStyle/>
                    <a:p>
                      <a:r>
                        <a:rPr lang="fr-CA" dirty="0" smtClean="0"/>
                        <a:t>THÈME</a:t>
                      </a:r>
                      <a:endParaRPr lang="fr-CA" dirty="0"/>
                    </a:p>
                  </a:txBody>
                  <a:tcPr/>
                </a:tc>
                <a:tc>
                  <a:txBody>
                    <a:bodyPr/>
                    <a:lstStyle/>
                    <a:p>
                      <a:r>
                        <a:rPr lang="fr-CA" dirty="0" smtClean="0"/>
                        <a:t>IDÉE</a:t>
                      </a:r>
                      <a:endParaRPr lang="fr-CA" dirty="0"/>
                    </a:p>
                  </a:txBody>
                  <a:tcPr/>
                </a:tc>
                <a:extLst>
                  <a:ext uri="{0D108BD9-81ED-4DB2-BD59-A6C34878D82A}">
                    <a16:rowId xmlns:a16="http://schemas.microsoft.com/office/drawing/2014/main" val="10000"/>
                  </a:ext>
                </a:extLst>
              </a:tr>
              <a:tr h="370840">
                <a:tc>
                  <a:txBody>
                    <a:bodyPr/>
                    <a:lstStyle/>
                    <a:p>
                      <a:r>
                        <a:rPr lang="fr-CA" dirty="0" smtClean="0"/>
                        <a:t>Il ne ressent aucun remords, il explique ses intentions</a:t>
                      </a:r>
                      <a:endParaRPr lang="fr-CA" dirty="0"/>
                    </a:p>
                  </a:txBody>
                  <a:tcPr/>
                </a:tc>
                <a:tc>
                  <a:txBody>
                    <a:bodyPr/>
                    <a:lstStyle/>
                    <a:p>
                      <a:r>
                        <a:rPr lang="fr-CA" dirty="0" smtClean="0"/>
                        <a:t>Culpabilité/intention</a:t>
                      </a:r>
                      <a:endParaRPr lang="fr-CA" dirty="0"/>
                    </a:p>
                  </a:txBody>
                  <a:tcPr/>
                </a:tc>
                <a:tc>
                  <a:txBody>
                    <a:bodyPr/>
                    <a:lstStyle/>
                    <a:p>
                      <a:r>
                        <a:rPr lang="fr-CA" dirty="0" smtClean="0"/>
                        <a:t>L’auteur tente de légitimer ses actions.</a:t>
                      </a:r>
                      <a:endParaRPr lang="fr-CA" dirty="0"/>
                    </a:p>
                  </a:txBody>
                  <a:tcPr/>
                </a:tc>
                <a:extLst>
                  <a:ext uri="{0D108BD9-81ED-4DB2-BD59-A6C34878D82A}">
                    <a16:rowId xmlns:a16="http://schemas.microsoft.com/office/drawing/2014/main" val="10001"/>
                  </a:ext>
                </a:extLst>
              </a:tr>
              <a:tr h="370840">
                <a:tc>
                  <a:txBody>
                    <a:bodyPr/>
                    <a:lstStyle/>
                    <a:p>
                      <a:r>
                        <a:rPr lang="fr-CA" dirty="0" smtClean="0"/>
                        <a:t>Il énumère les conséquences</a:t>
                      </a:r>
                      <a:r>
                        <a:rPr lang="fr-CA" baseline="0" dirty="0" smtClean="0"/>
                        <a:t> négatives de la défaite</a:t>
                      </a:r>
                      <a:endParaRPr lang="fr-CA" dirty="0"/>
                    </a:p>
                  </a:txBody>
                  <a:tcPr/>
                </a:tc>
                <a:tc>
                  <a:txBody>
                    <a:bodyPr/>
                    <a:lstStyle/>
                    <a:p>
                      <a:r>
                        <a:rPr lang="fr-CA" dirty="0" smtClean="0"/>
                        <a:t>Conséquences de la défaite (mort, exil, etc.)</a:t>
                      </a:r>
                      <a:endParaRPr lang="fr-CA" dirty="0"/>
                    </a:p>
                  </a:txBody>
                  <a:tcPr/>
                </a:tc>
                <a:tc>
                  <a:txBody>
                    <a:bodyPr/>
                    <a:lstStyle/>
                    <a:p>
                      <a:r>
                        <a:rPr lang="fr-CA" dirty="0" smtClean="0"/>
                        <a:t>De </a:t>
                      </a:r>
                      <a:r>
                        <a:rPr lang="fr-CA" dirty="0" err="1" smtClean="0"/>
                        <a:t>Lorimier</a:t>
                      </a:r>
                      <a:r>
                        <a:rPr lang="fr-CA" dirty="0" smtClean="0"/>
                        <a:t> </a:t>
                      </a:r>
                      <a:r>
                        <a:rPr lang="fr-CA" dirty="0" err="1" smtClean="0"/>
                        <a:t>considére</a:t>
                      </a:r>
                      <a:r>
                        <a:rPr lang="fr-CA" dirty="0" smtClean="0"/>
                        <a:t> gravement le sort des Patriotes.</a:t>
                      </a:r>
                      <a:endParaRPr lang="fr-CA" dirty="0"/>
                    </a:p>
                  </a:txBody>
                  <a:tcPr/>
                </a:tc>
                <a:extLst>
                  <a:ext uri="{0D108BD9-81ED-4DB2-BD59-A6C34878D82A}">
                    <a16:rowId xmlns:a16="http://schemas.microsoft.com/office/drawing/2014/main" val="10002"/>
                  </a:ext>
                </a:extLst>
              </a:tr>
              <a:tr h="370840">
                <a:tc>
                  <a:txBody>
                    <a:bodyPr/>
                    <a:lstStyle/>
                    <a:p>
                      <a:r>
                        <a:rPr lang="fr-CA" dirty="0" smtClean="0"/>
                        <a:t>Il exprime son espoir en l’avenir</a:t>
                      </a:r>
                      <a:endParaRPr lang="fr-CA" dirty="0"/>
                    </a:p>
                  </a:txBody>
                  <a:tcPr/>
                </a:tc>
                <a:tc>
                  <a:txBody>
                    <a:bodyPr/>
                    <a:lstStyle/>
                    <a:p>
                      <a:r>
                        <a:rPr lang="fr-CA" dirty="0" smtClean="0"/>
                        <a:t>Espoir</a:t>
                      </a:r>
                      <a:endParaRPr lang="fr-CA" dirty="0"/>
                    </a:p>
                  </a:txBody>
                  <a:tcPr/>
                </a:tc>
                <a:tc>
                  <a:txBody>
                    <a:bodyPr/>
                    <a:lstStyle/>
                    <a:p>
                      <a:r>
                        <a:rPr lang="fr-CA" dirty="0" smtClean="0"/>
                        <a:t>Il considère les souffrances actuelles comme une nécessité dans l’atteinte de la liberté de son peuple.</a:t>
                      </a:r>
                      <a:endParaRPr lang="fr-CA" dirty="0"/>
                    </a:p>
                  </a:txBody>
                  <a:tcPr/>
                </a:tc>
                <a:extLst>
                  <a:ext uri="{0D108BD9-81ED-4DB2-BD59-A6C34878D82A}">
                    <a16:rowId xmlns:a16="http://schemas.microsoft.com/office/drawing/2014/main" val="10003"/>
                  </a:ext>
                </a:extLst>
              </a:tr>
              <a:tr h="370840">
                <a:tc>
                  <a:txBody>
                    <a:bodyPr/>
                    <a:lstStyle/>
                    <a:p>
                      <a:r>
                        <a:rPr lang="fr-CA" dirty="0" smtClean="0"/>
                        <a:t>Pour</a:t>
                      </a:r>
                      <a:r>
                        <a:rPr lang="fr-CA" baseline="0" dirty="0" smtClean="0"/>
                        <a:t> s</a:t>
                      </a:r>
                      <a:r>
                        <a:rPr lang="fr-CA" dirty="0" smtClean="0"/>
                        <a:t>es enfants,</a:t>
                      </a:r>
                      <a:r>
                        <a:rPr lang="fr-CA" baseline="0" dirty="0" smtClean="0"/>
                        <a:t> e</a:t>
                      </a:r>
                      <a:r>
                        <a:rPr lang="fr-CA" dirty="0" smtClean="0"/>
                        <a:t>tc.</a:t>
                      </a:r>
                      <a:endParaRPr lang="fr-CA" dirty="0"/>
                    </a:p>
                  </a:txBody>
                  <a:tcPr/>
                </a:tc>
                <a:tc>
                  <a:txBody>
                    <a:bodyPr/>
                    <a:lstStyle/>
                    <a:p>
                      <a:r>
                        <a:rPr lang="fr-CA" dirty="0" smtClean="0"/>
                        <a:t>Souffrances/injustice</a:t>
                      </a:r>
                      <a:endParaRPr lang="fr-CA" dirty="0"/>
                    </a:p>
                  </a:txBody>
                  <a:tcPr/>
                </a:tc>
                <a:tc>
                  <a:txBody>
                    <a:bodyPr/>
                    <a:lstStyle/>
                    <a:p>
                      <a:r>
                        <a:rPr lang="fr-CA" dirty="0" smtClean="0"/>
                        <a:t>De </a:t>
                      </a:r>
                      <a:r>
                        <a:rPr lang="fr-CA" dirty="0" err="1" smtClean="0"/>
                        <a:t>Lorimier</a:t>
                      </a:r>
                      <a:r>
                        <a:rPr lang="fr-CA" dirty="0" smtClean="0"/>
                        <a:t> considèrent injuste</a:t>
                      </a:r>
                      <a:r>
                        <a:rPr lang="fr-CA" baseline="0" dirty="0" smtClean="0"/>
                        <a:t> le sort réservé à ses enfants. /Il regrette la peine qu’il leur fait.</a:t>
                      </a:r>
                      <a:endParaRPr lang="fr-CA" dirty="0"/>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CA" dirty="0" smtClean="0"/>
                        <a:t>Il explique que sa mort est un sacrifice</a:t>
                      </a:r>
                    </a:p>
                    <a:p>
                      <a:endParaRPr lang="fr-CA" dirty="0"/>
                    </a:p>
                  </a:txBody>
                  <a:tcPr/>
                </a:tc>
                <a:tc>
                  <a:txBody>
                    <a:bodyPr/>
                    <a:lstStyle/>
                    <a:p>
                      <a:r>
                        <a:rPr lang="fr-CA" dirty="0" smtClean="0"/>
                        <a:t>Esprit de sacrifice</a:t>
                      </a:r>
                      <a:endParaRPr lang="fr-CA" dirty="0"/>
                    </a:p>
                  </a:txBody>
                  <a:tcPr/>
                </a:tc>
                <a:tc>
                  <a:txBody>
                    <a:bodyPr/>
                    <a:lstStyle/>
                    <a:p>
                      <a:r>
                        <a:rPr lang="fr-CA" dirty="0" smtClean="0"/>
                        <a:t>Il croit que son</a:t>
                      </a:r>
                      <a:r>
                        <a:rPr lang="fr-CA" baseline="0" dirty="0" smtClean="0"/>
                        <a:t> sacrifice servira la cause patriotique.</a:t>
                      </a:r>
                      <a:endParaRPr lang="fr-CA" dirty="0"/>
                    </a:p>
                  </a:txBody>
                  <a:tcPr/>
                </a:tc>
                <a:extLst>
                  <a:ext uri="{0D108BD9-81ED-4DB2-BD59-A6C34878D82A}">
                    <a16:rowId xmlns:a16="http://schemas.microsoft.com/office/drawing/2014/main" val="10005"/>
                  </a:ext>
                </a:extLst>
              </a:tr>
            </a:tbl>
          </a:graphicData>
        </a:graphic>
      </p:graphicFrame>
      <p:sp>
        <p:nvSpPr>
          <p:cNvPr id="3" name="Titre 2"/>
          <p:cNvSpPr>
            <a:spLocks noGrp="1"/>
          </p:cNvSpPr>
          <p:nvPr>
            <p:ph type="title"/>
          </p:nvPr>
        </p:nvSpPr>
        <p:spPr/>
        <p:txBody>
          <a:bodyPr/>
          <a:lstStyle/>
          <a:p>
            <a:endParaRPr lang="fr-CA"/>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nvPr>
        </p:nvGraphicFramePr>
        <p:xfrm>
          <a:off x="457200" y="1524000"/>
          <a:ext cx="8229600" cy="28448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r>
                        <a:rPr lang="fr-CA" dirty="0" smtClean="0"/>
                        <a:t>FAIT</a:t>
                      </a:r>
                      <a:endParaRPr lang="fr-CA" dirty="0"/>
                    </a:p>
                  </a:txBody>
                  <a:tcPr/>
                </a:tc>
                <a:tc>
                  <a:txBody>
                    <a:bodyPr/>
                    <a:lstStyle/>
                    <a:p>
                      <a:r>
                        <a:rPr lang="fr-CA" dirty="0" smtClean="0"/>
                        <a:t>THÈME</a:t>
                      </a:r>
                      <a:endParaRPr lang="fr-CA" dirty="0"/>
                    </a:p>
                  </a:txBody>
                  <a:tcPr/>
                </a:tc>
                <a:tc>
                  <a:txBody>
                    <a:bodyPr/>
                    <a:lstStyle/>
                    <a:p>
                      <a:r>
                        <a:rPr lang="fr-CA" dirty="0" smtClean="0"/>
                        <a:t>IDÉE</a:t>
                      </a:r>
                      <a:endParaRPr lang="fr-CA" dirty="0"/>
                    </a:p>
                  </a:txBody>
                  <a:tcPr/>
                </a:tc>
                <a:extLst>
                  <a:ext uri="{0D108BD9-81ED-4DB2-BD59-A6C34878D82A}">
                    <a16:rowId xmlns:a16="http://schemas.microsoft.com/office/drawing/2014/main" val="10000"/>
                  </a:ext>
                </a:extLst>
              </a:tr>
              <a:tr h="370840">
                <a:tc>
                  <a:txBody>
                    <a:bodyPr/>
                    <a:lstStyle/>
                    <a:p>
                      <a:r>
                        <a:rPr lang="fr-CA" dirty="0" smtClean="0"/>
                        <a:t>Explique son engagement</a:t>
                      </a:r>
                      <a:endParaRPr lang="fr-CA" dirty="0"/>
                    </a:p>
                  </a:txBody>
                  <a:tcPr/>
                </a:tc>
                <a:tc>
                  <a:txBody>
                    <a:bodyPr/>
                    <a:lstStyle/>
                    <a:p>
                      <a:r>
                        <a:rPr lang="fr-CA" dirty="0" smtClean="0"/>
                        <a:t>Amour de la patrie</a:t>
                      </a:r>
                      <a:endParaRPr lang="fr-CA" dirty="0"/>
                    </a:p>
                  </a:txBody>
                  <a:tcPr/>
                </a:tc>
                <a:tc>
                  <a:txBody>
                    <a:bodyPr/>
                    <a:lstStyle/>
                    <a:p>
                      <a:r>
                        <a:rPr lang="fr-CA" dirty="0" smtClean="0"/>
                        <a:t>L’auteur a un engagement politique important</a:t>
                      </a:r>
                      <a:r>
                        <a:rPr lang="fr-CA" baseline="0" dirty="0" smtClean="0"/>
                        <a:t> pour sa patrie.</a:t>
                      </a:r>
                      <a:r>
                        <a:rPr lang="fr-CA" dirty="0" smtClean="0"/>
                        <a:t> </a:t>
                      </a:r>
                      <a:endParaRPr lang="fr-CA" dirty="0"/>
                    </a:p>
                  </a:txBody>
                  <a:tcPr/>
                </a:tc>
                <a:extLst>
                  <a:ext uri="{0D108BD9-81ED-4DB2-BD59-A6C34878D82A}">
                    <a16:rowId xmlns:a16="http://schemas.microsoft.com/office/drawing/2014/main" val="10001"/>
                  </a:ext>
                </a:extLst>
              </a:tr>
              <a:tr h="370840">
                <a:tc>
                  <a:txBody>
                    <a:bodyPr/>
                    <a:lstStyle/>
                    <a:p>
                      <a:r>
                        <a:rPr lang="fr-CA" dirty="0" smtClean="0"/>
                        <a:t>Utilité/devoir de ses actions</a:t>
                      </a:r>
                      <a:endParaRPr lang="fr-CA" dirty="0"/>
                    </a:p>
                  </a:txBody>
                  <a:tcPr/>
                </a:tc>
                <a:tc>
                  <a:txBody>
                    <a:bodyPr/>
                    <a:lstStyle/>
                    <a:p>
                      <a:r>
                        <a:rPr lang="fr-CA" dirty="0" smtClean="0"/>
                        <a:t>Solidarité</a:t>
                      </a:r>
                      <a:endParaRPr lang="fr-CA" dirty="0"/>
                    </a:p>
                  </a:txBody>
                  <a:tcPr/>
                </a:tc>
                <a:tc>
                  <a:txBody>
                    <a:bodyPr/>
                    <a:lstStyle/>
                    <a:p>
                      <a:r>
                        <a:rPr lang="fr-CA" dirty="0" smtClean="0"/>
                        <a:t>Il considère que ses sacrifices seront utiles pour la cause/pour ses compatriotes.</a:t>
                      </a:r>
                      <a:endParaRPr lang="fr-CA" dirty="0"/>
                    </a:p>
                  </a:txBody>
                  <a:tcPr/>
                </a:tc>
                <a:extLst>
                  <a:ext uri="{0D108BD9-81ED-4DB2-BD59-A6C34878D82A}">
                    <a16:rowId xmlns:a16="http://schemas.microsoft.com/office/drawing/2014/main" val="10002"/>
                  </a:ext>
                </a:extLst>
              </a:tr>
              <a:tr h="370840">
                <a:tc>
                  <a:txBody>
                    <a:bodyPr/>
                    <a:lstStyle/>
                    <a:p>
                      <a:endParaRPr lang="fr-CA"/>
                    </a:p>
                  </a:txBody>
                  <a:tcPr/>
                </a:tc>
                <a:tc>
                  <a:txBody>
                    <a:bodyPr/>
                    <a:lstStyle/>
                    <a:p>
                      <a:endParaRPr lang="fr-CA"/>
                    </a:p>
                  </a:txBody>
                  <a:tcPr/>
                </a:tc>
                <a:tc>
                  <a:txBody>
                    <a:bodyPr/>
                    <a:lstStyle/>
                    <a:p>
                      <a:endParaRPr lang="fr-CA"/>
                    </a:p>
                  </a:txBody>
                  <a:tcPr/>
                </a:tc>
                <a:extLst>
                  <a:ext uri="{0D108BD9-81ED-4DB2-BD59-A6C34878D82A}">
                    <a16:rowId xmlns:a16="http://schemas.microsoft.com/office/drawing/2014/main" val="10003"/>
                  </a:ext>
                </a:extLst>
              </a:tr>
            </a:tbl>
          </a:graphicData>
        </a:graphic>
      </p:graphicFrame>
      <p:sp>
        <p:nvSpPr>
          <p:cNvPr id="3" name="Titre 2"/>
          <p:cNvSpPr>
            <a:spLocks noGrp="1"/>
          </p:cNvSpPr>
          <p:nvPr>
            <p:ph type="title"/>
          </p:nvPr>
        </p:nvSpPr>
        <p:spPr/>
        <p:txBody>
          <a:bodyPr/>
          <a:lstStyle/>
          <a:p>
            <a:endParaRPr lang="fr-CA"/>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hlinkClick r:id="rId2"/>
              </a:rPr>
              <a:t>http://pages.infinit.net/berric/EUF/euf-</a:t>
            </a:r>
            <a:r>
              <a:rPr lang="fr-FR" dirty="0" smtClean="0">
                <a:hlinkClick r:id="rId2"/>
              </a:rPr>
              <a:t>accueil.html</a:t>
            </a:r>
            <a:endParaRPr lang="fr-FR" dirty="0" smtClean="0"/>
          </a:p>
          <a:p>
            <a:pPr marL="0" indent="0">
              <a:buNone/>
            </a:pPr>
            <a:endParaRPr lang="fr-FR" dirty="0" smtClean="0"/>
          </a:p>
          <a:p>
            <a:pPr marL="0" indent="0">
              <a:buNone/>
            </a:pPr>
            <a:endParaRPr lang="fr-FR" dirty="0"/>
          </a:p>
          <a:p>
            <a:pPr marL="0" indent="0">
              <a:buNone/>
            </a:pPr>
            <a:endParaRPr lang="fr-FR" dirty="0" smtClean="0"/>
          </a:p>
          <a:p>
            <a:pPr marL="0" indent="0">
              <a:buNone/>
            </a:pPr>
            <a:r>
              <a:rPr lang="fr-FR" dirty="0" smtClean="0"/>
              <a:t>Connaissances littéraires formelles et générales</a:t>
            </a:r>
          </a:p>
          <a:p>
            <a:pPr marL="0" indent="0">
              <a:buNone/>
            </a:pPr>
            <a:r>
              <a:rPr lang="fr-FR" dirty="0">
                <a:hlinkClick r:id="rId3"/>
              </a:rPr>
              <a:t>https://www.youtube.com/watch?feature=player_embedded&amp;v</a:t>
            </a:r>
            <a:r>
              <a:rPr lang="fr-FR">
                <a:hlinkClick r:id="rId3"/>
              </a:rPr>
              <a:t>=MZaDXC-</a:t>
            </a:r>
            <a:r>
              <a:rPr lang="fr-FR" smtClean="0">
                <a:hlinkClick r:id="rId3"/>
              </a:rPr>
              <a:t>zHb4</a:t>
            </a:r>
            <a:endParaRPr lang="fr-FR" smtClean="0"/>
          </a:p>
          <a:p>
            <a:pPr marL="0" indent="0">
              <a:buNone/>
            </a:pPr>
            <a:endParaRPr lang="fr-FR" dirty="0" smtClean="0"/>
          </a:p>
          <a:p>
            <a:pPr marL="0" indent="0">
              <a:buNone/>
            </a:pPr>
            <a:r>
              <a:rPr lang="fr-FR" dirty="0" smtClean="0"/>
              <a:t>Type de plan</a:t>
            </a:r>
            <a:endParaRPr lang="fr-FR" dirty="0"/>
          </a:p>
        </p:txBody>
      </p:sp>
      <p:sp>
        <p:nvSpPr>
          <p:cNvPr id="3" name="Titre 2"/>
          <p:cNvSpPr>
            <a:spLocks noGrp="1"/>
          </p:cNvSpPr>
          <p:nvPr>
            <p:ph type="title"/>
          </p:nvPr>
        </p:nvSpPr>
        <p:spPr/>
        <p:txBody>
          <a:bodyPr>
            <a:normAutofit fontScale="90000"/>
          </a:bodyPr>
          <a:lstStyle/>
          <a:p>
            <a:r>
              <a:rPr lang="fr-FR" dirty="0" smtClean="0"/>
              <a:t>Réponses aux questions sur la dissertation critique et l’ EUF</a:t>
            </a:r>
            <a:endParaRPr lang="fr-FR" dirty="0"/>
          </a:p>
        </p:txBody>
      </p:sp>
    </p:spTree>
    <p:extLst>
      <p:ext uri="{BB962C8B-B14F-4D97-AF65-F5344CB8AC3E}">
        <p14:creationId xmlns:p14="http://schemas.microsoft.com/office/powerpoint/2010/main" val="27191038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20000"/>
          </a:bodyPr>
          <a:lstStyle/>
          <a:p>
            <a:pPr marL="0" indent="0">
              <a:buNone/>
            </a:pPr>
            <a:r>
              <a:rPr lang="fr-FR" dirty="0" smtClean="0"/>
              <a:t>1. Lire le sujet</a:t>
            </a:r>
          </a:p>
          <a:p>
            <a:pPr marL="0" indent="0">
              <a:buNone/>
            </a:pPr>
            <a:r>
              <a:rPr lang="fr-FR" dirty="0" smtClean="0"/>
              <a:t>2. Souligner les mots-clés (Déterminer le nœud de la question)</a:t>
            </a:r>
          </a:p>
          <a:p>
            <a:pPr marL="0" indent="0">
              <a:buNone/>
            </a:pPr>
            <a:r>
              <a:rPr lang="fr-FR" dirty="0" smtClean="0"/>
              <a:t>3. Vérifier les mots incompris et les notions-clés dans le dictionnaire (ex. diapo suivante)</a:t>
            </a:r>
          </a:p>
          <a:p>
            <a:pPr marL="0" indent="0">
              <a:buNone/>
            </a:pPr>
            <a:r>
              <a:rPr lang="fr-FR" dirty="0" smtClean="0"/>
              <a:t>4. Reformuler dans vos mots le sujet</a:t>
            </a:r>
          </a:p>
          <a:p>
            <a:pPr marL="0" indent="0">
              <a:buNone/>
            </a:pPr>
            <a:r>
              <a:rPr lang="fr-FR" dirty="0" smtClean="0"/>
              <a:t>5. Déterminer les informations dans les extraits joints</a:t>
            </a:r>
          </a:p>
          <a:p>
            <a:pPr marL="0" indent="0">
              <a:buNone/>
            </a:pPr>
            <a:r>
              <a:rPr lang="fr-FR" dirty="0" smtClean="0"/>
              <a:t>6. Lecture active (notez idées, pistes de réponses)</a:t>
            </a:r>
          </a:p>
          <a:p>
            <a:pPr marL="0" indent="0">
              <a:buNone/>
            </a:pPr>
            <a:r>
              <a:rPr lang="fr-FR" dirty="0" smtClean="0"/>
              <a:t>7. Grille d’analyse (voir diapos suivantes)</a:t>
            </a:r>
          </a:p>
          <a:p>
            <a:pPr marL="0" indent="0">
              <a:buNone/>
            </a:pPr>
            <a:r>
              <a:rPr lang="fr-FR" dirty="0" smtClean="0"/>
              <a:t>8. Prendre position</a:t>
            </a:r>
          </a:p>
          <a:p>
            <a:pPr marL="0" indent="0">
              <a:buNone/>
            </a:pPr>
            <a:r>
              <a:rPr lang="fr-FR" dirty="0" smtClean="0"/>
              <a:t>9. Déterminer le type de plan</a:t>
            </a:r>
          </a:p>
          <a:p>
            <a:pPr marL="0" indent="0">
              <a:buNone/>
            </a:pPr>
            <a:r>
              <a:rPr lang="fr-FR" dirty="0" smtClean="0"/>
              <a:t>10. Faire un plan détaillé</a:t>
            </a:r>
          </a:p>
          <a:p>
            <a:pPr marL="0" indent="0">
              <a:buNone/>
            </a:pPr>
            <a:endParaRPr lang="fr-FR" dirty="0" smtClean="0"/>
          </a:p>
          <a:p>
            <a:pPr marL="0" indent="0">
              <a:buNone/>
            </a:pPr>
            <a:endParaRPr lang="fr-FR" dirty="0"/>
          </a:p>
        </p:txBody>
      </p:sp>
      <p:sp>
        <p:nvSpPr>
          <p:cNvPr id="3" name="Titre 2"/>
          <p:cNvSpPr>
            <a:spLocks noGrp="1"/>
          </p:cNvSpPr>
          <p:nvPr>
            <p:ph type="title"/>
          </p:nvPr>
        </p:nvSpPr>
        <p:spPr/>
        <p:txBody>
          <a:bodyPr/>
          <a:lstStyle/>
          <a:p>
            <a:r>
              <a:rPr lang="fr-FR" dirty="0" smtClean="0"/>
              <a:t>Démarche pour l’analyse du sujet.</a:t>
            </a:r>
            <a:endParaRPr lang="fr-FR" dirty="0"/>
          </a:p>
        </p:txBody>
      </p:sp>
    </p:spTree>
    <p:extLst>
      <p:ext uri="{BB962C8B-B14F-4D97-AF65-F5344CB8AC3E}">
        <p14:creationId xmlns:p14="http://schemas.microsoft.com/office/powerpoint/2010/main" val="2286409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Dans les deux extraits de Ringuet et Zola, les motifs des principaux personnages reposent davantage sur le désir que sur l’intérêt personnel. Discutez.</a:t>
            </a:r>
          </a:p>
          <a:p>
            <a:endParaRPr lang="fr-FR" dirty="0"/>
          </a:p>
          <a:p>
            <a:pPr marL="0" indent="0">
              <a:buNone/>
            </a:pPr>
            <a:r>
              <a:rPr lang="fr-FR" dirty="0" smtClean="0"/>
              <a:t>Étape 3. Motif: </a:t>
            </a:r>
            <a:endParaRPr lang="fr-FR" dirty="0"/>
          </a:p>
          <a:p>
            <a:pPr marL="514350" indent="-514350">
              <a:buAutoNum type="arabicPeriod"/>
            </a:pPr>
            <a:r>
              <a:rPr lang="fr-FR" dirty="0" smtClean="0"/>
              <a:t>Thème plastique</a:t>
            </a:r>
          </a:p>
          <a:p>
            <a:pPr marL="514350" indent="-514350">
              <a:buAutoNum type="arabicPeriod"/>
            </a:pPr>
            <a:r>
              <a:rPr lang="fr-FR" dirty="0" smtClean="0"/>
              <a:t>Partie d’un jugement</a:t>
            </a:r>
          </a:p>
          <a:p>
            <a:pPr marL="514350" indent="-514350">
              <a:buAutoNum type="arabicPeriod"/>
            </a:pPr>
            <a:r>
              <a:rPr lang="fr-FR" dirty="0" smtClean="0"/>
              <a:t>Raison intellectuelle qui pousse quelqu’un à faire quelque chose</a:t>
            </a:r>
          </a:p>
          <a:p>
            <a:pPr marL="0" indent="0">
              <a:buNone/>
            </a:pPr>
            <a:endParaRPr lang="fr-FR" dirty="0"/>
          </a:p>
        </p:txBody>
      </p:sp>
      <p:sp>
        <p:nvSpPr>
          <p:cNvPr id="3" name="Titre 2"/>
          <p:cNvSpPr>
            <a:spLocks noGrp="1"/>
          </p:cNvSpPr>
          <p:nvPr>
            <p:ph type="title"/>
          </p:nvPr>
        </p:nvSpPr>
        <p:spPr/>
        <p:txBody>
          <a:bodyPr/>
          <a:lstStyle/>
          <a:p>
            <a:r>
              <a:rPr lang="fr-FR" dirty="0" smtClean="0"/>
              <a:t>Analyse d’un sujet</a:t>
            </a:r>
            <a:endParaRPr lang="fr-FR" dirty="0"/>
          </a:p>
        </p:txBody>
      </p:sp>
    </p:spTree>
    <p:extLst>
      <p:ext uri="{BB962C8B-B14F-4D97-AF65-F5344CB8AC3E}">
        <p14:creationId xmlns:p14="http://schemas.microsoft.com/office/powerpoint/2010/main" val="12901412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Bris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Paper">
      <a:maj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Papier.thmx</Template>
  <TotalTime>124</TotalTime>
  <Words>779</Words>
  <Application>Microsoft Office PowerPoint</Application>
  <PresentationFormat>Affichage à l'écran (4:3)</PresentationFormat>
  <Paragraphs>88</Paragraphs>
  <Slides>12</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12</vt:i4>
      </vt:variant>
    </vt:vector>
  </HeadingPairs>
  <TitlesOfParts>
    <vt:vector size="15" baseType="lpstr">
      <vt:lpstr>Constantia</vt:lpstr>
      <vt:lpstr>Wingdings 2</vt:lpstr>
      <vt:lpstr>Paper</vt:lpstr>
      <vt:lpstr>Cours 3</vt:lpstr>
      <vt:lpstr>Retour atelier 1</vt:lpstr>
      <vt:lpstr>Introduction des citations</vt:lpstr>
      <vt:lpstr>Présentation PowerPoint</vt:lpstr>
      <vt:lpstr>Présentation PowerPoint</vt:lpstr>
      <vt:lpstr>Présentation PowerPoint</vt:lpstr>
      <vt:lpstr>Réponses aux questions sur la dissertation critique et l’ EUF</vt:lpstr>
      <vt:lpstr>Démarche pour l’analyse du sujet.</vt:lpstr>
      <vt:lpstr>Analyse d’un sujet</vt:lpstr>
      <vt:lpstr>Présentation PowerPoint</vt:lpstr>
      <vt:lpstr>Structure du paragraphe</vt:lpstr>
      <vt:lpstr>Analyse d’une chanson de La Bolduc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 3</dc:title>
  <dc:creator>Rheault Sylvie</dc:creator>
  <cp:lastModifiedBy>SRheault</cp:lastModifiedBy>
  <cp:revision>29</cp:revision>
  <dcterms:created xsi:type="dcterms:W3CDTF">2014-09-06T15:15:24Z</dcterms:created>
  <dcterms:modified xsi:type="dcterms:W3CDTF">2018-02-07T20:34:14Z</dcterms:modified>
</cp:coreProperties>
</file>