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8" r:id="rId5"/>
    <p:sldId id="267" r:id="rId6"/>
    <p:sldId id="266" r:id="rId7"/>
    <p:sldId id="262" r:id="rId8"/>
    <p:sldId id="269" r:id="rId9"/>
    <p:sldId id="261" r:id="rId10"/>
    <p:sldId id="264"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AE65108-88AB-4D6E-BD88-3FE58B2E7CE4}">
          <p14:sldIdLst>
            <p14:sldId id="256"/>
            <p14:sldId id="257"/>
            <p14:sldId id="259"/>
          </p14:sldIdLst>
        </p14:section>
        <p14:section name="Constraints" id="{FE2AABB4-6268-47B0-A9DC-600FE26C16D2}">
          <p14:sldIdLst>
            <p14:sldId id="268"/>
            <p14:sldId id="267"/>
            <p14:sldId id="266"/>
            <p14:sldId id="262"/>
            <p14:sldId id="269"/>
          </p14:sldIdLst>
        </p14:section>
        <p14:section name="Coefficients" id="{92BF1B42-8AF8-4761-B2DA-4BE4EBD336B6}">
          <p14:sldIdLst>
            <p14:sldId id="261"/>
          </p14:sldIdLst>
        </p14:section>
        <p14:section name="Decision variables" id="{D26EDC51-01BC-4497-A818-DD52DCAE5279}">
          <p14:sldIdLst>
            <p14:sldId id="264"/>
          </p14:sldIdLst>
        </p14:section>
        <p14:section name="Summary" id="{F5D72CD1-AEF9-46DF-B43E-B72437BD1722}">
          <p14:sldIdLst>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50" d="100"/>
          <a:sy n="150" d="100"/>
        </p:scale>
        <p:origin x="708"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88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4991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2279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2392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2846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68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9979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5317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09111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5489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2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69714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eLoMAu/docplex_experi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diente fumo multicolore">
            <a:extLst>
              <a:ext uri="{FF2B5EF4-FFF2-40B4-BE49-F238E27FC236}">
                <a16:creationId xmlns:a16="http://schemas.microsoft.com/office/drawing/2014/main" id="{E55BDCD1-373F-4C60-B0F3-3BCD83E66677}"/>
              </a:ext>
            </a:extLst>
          </p:cNvPr>
          <p:cNvPicPr>
            <a:picLocks noChangeAspect="1"/>
          </p:cNvPicPr>
          <p:nvPr/>
        </p:nvPicPr>
        <p:blipFill rotWithShape="1">
          <a:blip r:embed="rId2"/>
          <a:srcRect t="10873" b="4858"/>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2456CD30-6E52-45BC-8F06-211DA2A5667A}"/>
              </a:ext>
            </a:extLst>
          </p:cNvPr>
          <p:cNvSpPr>
            <a:spLocks noGrp="1"/>
          </p:cNvSpPr>
          <p:nvPr>
            <p:ph type="ctrTitle"/>
          </p:nvPr>
        </p:nvSpPr>
        <p:spPr>
          <a:xfrm>
            <a:off x="837126" y="1419225"/>
            <a:ext cx="4320227" cy="2395117"/>
          </a:xfrm>
        </p:spPr>
        <p:txBody>
          <a:bodyPr>
            <a:normAutofit/>
          </a:bodyPr>
          <a:lstStyle/>
          <a:p>
            <a:r>
              <a:rPr lang="en-US" sz="4000" dirty="0">
                <a:solidFill>
                  <a:srgbClr val="FFFFFF"/>
                </a:solidFill>
              </a:rPr>
              <a:t>Optimization speed meeting</a:t>
            </a:r>
          </a:p>
        </p:txBody>
      </p:sp>
      <p:sp>
        <p:nvSpPr>
          <p:cNvPr id="3" name="Sottotitolo 2">
            <a:extLst>
              <a:ext uri="{FF2B5EF4-FFF2-40B4-BE49-F238E27FC236}">
                <a16:creationId xmlns:a16="http://schemas.microsoft.com/office/drawing/2014/main" id="{24C46240-5F5E-450B-A762-39E11D169138}"/>
              </a:ext>
            </a:extLst>
          </p:cNvPr>
          <p:cNvSpPr>
            <a:spLocks noGrp="1"/>
          </p:cNvSpPr>
          <p:nvPr>
            <p:ph type="subTitle" idx="1"/>
          </p:nvPr>
        </p:nvSpPr>
        <p:spPr>
          <a:xfrm>
            <a:off x="837126" y="3824577"/>
            <a:ext cx="4320228" cy="1614198"/>
          </a:xfrm>
        </p:spPr>
        <p:txBody>
          <a:bodyPr>
            <a:normAutofit/>
          </a:bodyPr>
          <a:lstStyle/>
          <a:p>
            <a:r>
              <a:rPr lang="en-US" sz="1800" dirty="0">
                <a:solidFill>
                  <a:srgbClr val="FFFFFF">
                    <a:alpha val="75000"/>
                  </a:srgbClr>
                </a:solidFill>
              </a:rPr>
              <a:t>Sensitivity Analysis</a:t>
            </a:r>
          </a:p>
        </p:txBody>
      </p:sp>
    </p:spTree>
    <p:extLst>
      <p:ext uri="{BB962C8B-B14F-4D97-AF65-F5344CB8AC3E}">
        <p14:creationId xmlns:p14="http://schemas.microsoft.com/office/powerpoint/2010/main" val="443426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1C9F0-5627-4CE5-8CEC-71838AF2A2F9}"/>
              </a:ext>
            </a:extLst>
          </p:cNvPr>
          <p:cNvSpPr>
            <a:spLocks noGrp="1"/>
          </p:cNvSpPr>
          <p:nvPr>
            <p:ph type="title"/>
          </p:nvPr>
        </p:nvSpPr>
        <p:spPr/>
        <p:txBody>
          <a:bodyPr/>
          <a:lstStyle/>
          <a:p>
            <a:r>
              <a:rPr lang="it-IT" dirty="0"/>
              <a:t>R</a:t>
            </a:r>
            <a:r>
              <a:rPr lang="en-US" dirty="0"/>
              <a:t>educed Costs</a:t>
            </a:r>
          </a:p>
        </p:txBody>
      </p:sp>
      <p:sp>
        <p:nvSpPr>
          <p:cNvPr id="3" name="Segnaposto contenuto 2">
            <a:extLst>
              <a:ext uri="{FF2B5EF4-FFF2-40B4-BE49-F238E27FC236}">
                <a16:creationId xmlns:a16="http://schemas.microsoft.com/office/drawing/2014/main" id="{A14AB05E-F70E-473C-A879-64BCCBDC5667}"/>
              </a:ext>
            </a:extLst>
          </p:cNvPr>
          <p:cNvSpPr>
            <a:spLocks noGrp="1"/>
          </p:cNvSpPr>
          <p:nvPr>
            <p:ph idx="1"/>
          </p:nvPr>
        </p:nvSpPr>
        <p:spPr/>
        <p:txBody>
          <a:bodyPr/>
          <a:lstStyle/>
          <a:p>
            <a:r>
              <a:rPr lang="en-US" dirty="0"/>
              <a:t>The </a:t>
            </a:r>
            <a:r>
              <a:rPr lang="en-US" b="1" dirty="0"/>
              <a:t>reduced cost</a:t>
            </a:r>
            <a:r>
              <a:rPr lang="en-US" dirty="0"/>
              <a:t> of a variable gives an indication of the </a:t>
            </a:r>
            <a:r>
              <a:rPr lang="en-US" b="1" dirty="0"/>
              <a:t>amount</a:t>
            </a:r>
            <a:r>
              <a:rPr lang="en-US" dirty="0"/>
              <a:t> the </a:t>
            </a:r>
            <a:r>
              <a:rPr lang="en-US" b="1" dirty="0"/>
              <a:t>objective</a:t>
            </a:r>
            <a:r>
              <a:rPr lang="en-US" dirty="0"/>
              <a:t> will </a:t>
            </a:r>
            <a:r>
              <a:rPr lang="en-US" b="1" dirty="0"/>
              <a:t>change</a:t>
            </a:r>
            <a:r>
              <a:rPr lang="en-US" dirty="0"/>
              <a:t> </a:t>
            </a:r>
            <a:r>
              <a:rPr lang="en-US" b="1" dirty="0"/>
              <a:t>with</a:t>
            </a:r>
            <a:r>
              <a:rPr lang="en-US" dirty="0"/>
              <a:t> a </a:t>
            </a:r>
            <a:r>
              <a:rPr lang="en-US" b="1" dirty="0"/>
              <a:t>unit increase</a:t>
            </a:r>
            <a:r>
              <a:rPr lang="en-US" dirty="0"/>
              <a:t> </a:t>
            </a:r>
            <a:r>
              <a:rPr lang="en-US" b="1" dirty="0"/>
              <a:t>in the variable value</a:t>
            </a:r>
            <a:r>
              <a:rPr lang="en-US" dirty="0"/>
              <a:t>. </a:t>
            </a:r>
          </a:p>
          <a:p>
            <a:r>
              <a:rPr lang="en-US" dirty="0"/>
              <a:t>If all reduced costs for an LP are non-positive (0 or less), it follows that the objective value can only decrease (and not increase) with a change in the variable value, and therefore the solution (when maximizing) is optimal. </a:t>
            </a:r>
          </a:p>
          <a:p>
            <a:r>
              <a:rPr lang="en-US" dirty="0"/>
              <a:t>Multiple optimal solutions exist when one or more non-basic variables with a zero reduced cost exist in an optimal solution (that is, variable values that can change without affecting the objective value).</a:t>
            </a:r>
          </a:p>
        </p:txBody>
      </p:sp>
    </p:spTree>
    <p:extLst>
      <p:ext uri="{BB962C8B-B14F-4D97-AF65-F5344CB8AC3E}">
        <p14:creationId xmlns:p14="http://schemas.microsoft.com/office/powerpoint/2010/main" val="182925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D2FCCE-8547-473A-B017-3D43AEBD6684}"/>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69C52DD8-B5A8-4755-88C0-0EFF246EAD7B}"/>
              </a:ext>
            </a:extLst>
          </p:cNvPr>
          <p:cNvSpPr>
            <a:spLocks noGrp="1"/>
          </p:cNvSpPr>
          <p:nvPr>
            <p:ph idx="1"/>
          </p:nvPr>
        </p:nvSpPr>
        <p:spPr/>
        <p:txBody>
          <a:bodyPr/>
          <a:lstStyle/>
          <a:p>
            <a:r>
              <a:rPr lang="en-US" b="1" dirty="0"/>
              <a:t>Shadow Price</a:t>
            </a:r>
            <a:r>
              <a:rPr lang="en-US" dirty="0"/>
              <a:t>: increase the availability of resources with the highest shadow prices. </a:t>
            </a:r>
          </a:p>
          <a:p>
            <a:r>
              <a:rPr lang="en-US" b="1" dirty="0"/>
              <a:t>Slack</a:t>
            </a:r>
            <a:r>
              <a:rPr lang="en-US" dirty="0"/>
              <a:t>: show if any unused resources. </a:t>
            </a:r>
          </a:p>
          <a:p>
            <a:r>
              <a:rPr lang="en-US" b="1" dirty="0"/>
              <a:t>Allowable Increase/Decrease objective function coefficients</a:t>
            </a:r>
            <a:r>
              <a:rPr lang="en-US" dirty="0"/>
              <a:t>: it shows the sensitivity of the optimal solution, relatively to changes in objective function coefficients. </a:t>
            </a:r>
          </a:p>
          <a:p>
            <a:r>
              <a:rPr lang="en-US" b="1" dirty="0"/>
              <a:t>Reduced costs</a:t>
            </a:r>
            <a:r>
              <a:rPr lang="en-US" dirty="0"/>
              <a:t>: it shows the how much the objective value will change with a unit increase in a variable value. </a:t>
            </a:r>
          </a:p>
        </p:txBody>
      </p:sp>
    </p:spTree>
    <p:extLst>
      <p:ext uri="{BB962C8B-B14F-4D97-AF65-F5344CB8AC3E}">
        <p14:creationId xmlns:p14="http://schemas.microsoft.com/office/powerpoint/2010/main" val="98468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5A27E-3FAC-4F20-94A6-E26FACB1D211}"/>
              </a:ext>
            </a:extLst>
          </p:cNvPr>
          <p:cNvSpPr>
            <a:spLocks noGrp="1"/>
          </p:cNvSpPr>
          <p:nvPr>
            <p:ph type="title"/>
          </p:nvPr>
        </p:nvSpPr>
        <p:spPr/>
        <p:txBody>
          <a:bodyPr/>
          <a:lstStyle/>
          <a:p>
            <a:r>
              <a:rPr lang="en-US" dirty="0">
                <a:hlinkClick r:id="rId2"/>
              </a:rPr>
              <a:t>Code - </a:t>
            </a:r>
            <a:r>
              <a:rPr lang="en-US" dirty="0" err="1">
                <a:hlinkClick r:id="rId2"/>
              </a:rPr>
              <a:t>docplex</a:t>
            </a:r>
            <a:endParaRPr lang="en-US" dirty="0"/>
          </a:p>
        </p:txBody>
      </p:sp>
    </p:spTree>
    <p:extLst>
      <p:ext uri="{BB962C8B-B14F-4D97-AF65-F5344CB8AC3E}">
        <p14:creationId xmlns:p14="http://schemas.microsoft.com/office/powerpoint/2010/main" val="63680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32FEFB-CA49-44CB-99B0-375CC63C9BEF}"/>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7C42D61-2511-44BC-BB5F-727D5BDFC8C9}"/>
                  </a:ext>
                </a:extLst>
              </p:cNvPr>
              <p:cNvSpPr>
                <a:spLocks noGrp="1"/>
              </p:cNvSpPr>
              <p:nvPr>
                <p:ph idx="1"/>
              </p:nvPr>
            </p:nvSpPr>
            <p:spPr>
              <a:xfrm>
                <a:off x="581192" y="2340864"/>
                <a:ext cx="11029615" cy="3634486"/>
              </a:xfrm>
            </p:spPr>
            <p:txBody>
              <a:bodyPr>
                <a:normAutofit lnSpcReduction="10000"/>
              </a:bodyPr>
              <a:lstStyle/>
              <a:p>
                <a:r>
                  <a:rPr lang="en-US" dirty="0"/>
                  <a:t>When </a:t>
                </a:r>
                <a:r>
                  <a:rPr lang="it-IT" dirty="0"/>
                  <a:t>solvi</a:t>
                </a:r>
                <a:r>
                  <a:rPr lang="en-US" dirty="0"/>
                  <a:t>ng an LP problem, we assume that values of all model coefficients are known with certainty. </a:t>
                </a:r>
              </a:p>
              <a:p>
                <a:r>
                  <a:rPr lang="en-US" dirty="0"/>
                  <a:t>Such certainty rarely exists. </a:t>
                </a:r>
              </a:p>
              <a:p>
                <a:r>
                  <a:rPr lang="en-US" dirty="0"/>
                  <a:t>Sensitivity Analysis helps answers questions about how sensitive the optimal solution is to changes in various coefficients in a model. </a:t>
                </a:r>
              </a:p>
              <a:p>
                <a:endParaRPr lang="en-US"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𝑀𝑖𝑛</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2</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𝑛</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𝑁</m:t>
                              </m:r>
                            </m:sub>
                          </m:sSub>
                        </m:e>
                      </m:d>
                      <m:r>
                        <a:rPr lang="it-IT" b="0" i="1" smtClean="0">
                          <a:latin typeface="Cambria Math" panose="02040503050406030204" pitchFamily="18" charset="0"/>
                        </a:rPr>
                        <m:t>,</m:t>
                      </m:r>
                    </m:oMath>
                  </m:oMathPara>
                </a14:m>
                <a:br>
                  <a:rPr lang="it-IT" b="0" dirty="0"/>
                </a:br>
                <a:br>
                  <a:rPr lang="it-IT"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𝑠</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11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12</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𝑎</m:t>
                          </m:r>
                        </m:e>
                        <m:sub>
                          <m:r>
                            <a:rPr lang="it-IT" b="0" i="1" smtClean="0">
                              <a:latin typeface="Cambria Math" panose="02040503050406030204" pitchFamily="18" charset="0"/>
                            </a:rPr>
                            <m:t>1</m:t>
                          </m:r>
                          <m:r>
                            <a:rPr lang="it-IT" b="0" i="1" smtClean="0">
                              <a:latin typeface="Cambria Math" panose="02040503050406030204" pitchFamily="18" charset="0"/>
                            </a:rPr>
                            <m:t>𝑛</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𝑛</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𝑏</m:t>
                          </m:r>
                        </m:e>
                        <m:sub>
                          <m:r>
                            <a:rPr lang="it-IT" b="0" i="1" smtClean="0">
                              <a:latin typeface="Cambria Math" panose="02040503050406030204" pitchFamily="18" charset="0"/>
                              <a:ea typeface="Cambria Math" panose="02040503050406030204" pitchFamily="18" charset="0"/>
                            </a:rPr>
                            <m:t>1</m:t>
                          </m:r>
                        </m:sub>
                      </m:sSub>
                    </m:oMath>
                  </m:oMathPara>
                </a14:m>
                <a:endParaRPr lang="it-IT" b="0" i="1" dirty="0">
                  <a:latin typeface="Cambria Math" panose="02040503050406030204" pitchFamily="18" charset="0"/>
                  <a:ea typeface="Cambria Math" panose="02040503050406030204" pitchFamily="18" charset="0"/>
                </a:endParaRPr>
              </a:p>
              <a:p>
                <a:pPr marL="0" indent="0">
                  <a:buNone/>
                </a:pPr>
                <a:endParaRPr lang="en-US" b="0" dirty="0"/>
              </a:p>
              <a:p>
                <a:pPr marL="0" indent="0">
                  <a:buNone/>
                </a:pPr>
                <a:r>
                  <a:rPr lang="en-US" b="1" dirty="0"/>
                  <a:t>How sensitive is a solution to changes in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𝒄</m:t>
                        </m:r>
                      </m:e>
                      <m:sub>
                        <m:r>
                          <a:rPr lang="it-IT" b="1" i="1" smtClean="0">
                            <a:latin typeface="Cambria Math" panose="02040503050406030204" pitchFamily="18" charset="0"/>
                          </a:rPr>
                          <m:t>𝒊</m:t>
                        </m:r>
                      </m:sub>
                    </m:sSub>
                  </m:oMath>
                </a14:m>
                <a:r>
                  <a:rPr lang="en-US" b="1" dirty="0"/>
                  <a:t>,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𝒂</m:t>
                        </m:r>
                      </m:e>
                      <m:sub>
                        <m:r>
                          <a:rPr lang="it-IT" b="1" i="1" smtClean="0">
                            <a:latin typeface="Cambria Math" panose="02040503050406030204" pitchFamily="18" charset="0"/>
                          </a:rPr>
                          <m:t>𝒊𝒋</m:t>
                        </m:r>
                      </m:sub>
                    </m:sSub>
                  </m:oMath>
                </a14:m>
                <a:r>
                  <a:rPr lang="en-US" b="1" dirty="0"/>
                  <a:t> and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𝒃</m:t>
                        </m:r>
                      </m:e>
                      <m:sub>
                        <m:r>
                          <a:rPr lang="it-IT" b="1" i="1" smtClean="0">
                            <a:latin typeface="Cambria Math" panose="02040503050406030204" pitchFamily="18" charset="0"/>
                          </a:rPr>
                          <m:t>𝒊</m:t>
                        </m:r>
                      </m:sub>
                    </m:sSub>
                  </m:oMath>
                </a14:m>
                <a:r>
                  <a:rPr lang="it-IT" b="1" dirty="0"/>
                  <a:t>?</a:t>
                </a:r>
                <a:endParaRPr lang="en-US" b="1" dirty="0"/>
              </a:p>
            </p:txBody>
          </p:sp>
        </mc:Choice>
        <mc:Fallback>
          <p:sp>
            <p:nvSpPr>
              <p:cNvPr id="3" name="Segnaposto contenuto 2">
                <a:extLst>
                  <a:ext uri="{FF2B5EF4-FFF2-40B4-BE49-F238E27FC236}">
                    <a16:creationId xmlns:a16="http://schemas.microsoft.com/office/drawing/2014/main" id="{27C42D61-2511-44BC-BB5F-727D5BDFC8C9}"/>
                  </a:ext>
                </a:extLst>
              </p:cNvPr>
              <p:cNvSpPr>
                <a:spLocks noGrp="1" noRot="1" noChangeAspect="1" noMove="1" noResize="1" noEditPoints="1" noAdjustHandles="1" noChangeArrowheads="1" noChangeShapeType="1" noTextEdit="1"/>
              </p:cNvSpPr>
              <p:nvPr>
                <p:ph idx="1"/>
              </p:nvPr>
            </p:nvSpPr>
            <p:spPr>
              <a:xfrm>
                <a:off x="581192" y="2340864"/>
                <a:ext cx="11029615" cy="3634486"/>
              </a:xfrm>
              <a:blipFill>
                <a:blip r:embed="rId2"/>
                <a:stretch>
                  <a:fillRect l="-442"/>
                </a:stretch>
              </a:blipFill>
            </p:spPr>
            <p:txBody>
              <a:bodyPr/>
              <a:lstStyle/>
              <a:p>
                <a:r>
                  <a:rPr lang="en-US">
                    <a:noFill/>
                  </a:rPr>
                  <a:t> </a:t>
                </a:r>
              </a:p>
            </p:txBody>
          </p:sp>
        </mc:Fallback>
      </mc:AlternateContent>
    </p:spTree>
    <p:extLst>
      <p:ext uri="{BB962C8B-B14F-4D97-AF65-F5344CB8AC3E}">
        <p14:creationId xmlns:p14="http://schemas.microsoft.com/office/powerpoint/2010/main" val="254227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331B40-5B6B-4C5F-8DC8-D5682A00B3A3}"/>
              </a:ext>
            </a:extLst>
          </p:cNvPr>
          <p:cNvSpPr>
            <a:spLocks noGrp="1"/>
          </p:cNvSpPr>
          <p:nvPr>
            <p:ph type="title"/>
          </p:nvPr>
        </p:nvSpPr>
        <p:spPr/>
        <p:txBody>
          <a:bodyPr/>
          <a:lstStyle/>
          <a:p>
            <a:r>
              <a:rPr lang="en-US" dirty="0"/>
              <a:t>Which questions?</a:t>
            </a:r>
          </a:p>
        </p:txBody>
      </p:sp>
      <p:sp>
        <p:nvSpPr>
          <p:cNvPr id="3" name="Segnaposto contenuto 2">
            <a:extLst>
              <a:ext uri="{FF2B5EF4-FFF2-40B4-BE49-F238E27FC236}">
                <a16:creationId xmlns:a16="http://schemas.microsoft.com/office/drawing/2014/main" id="{A23DC849-6E34-4FA1-9394-937B2074A72F}"/>
              </a:ext>
            </a:extLst>
          </p:cNvPr>
          <p:cNvSpPr>
            <a:spLocks noGrp="1"/>
          </p:cNvSpPr>
          <p:nvPr>
            <p:ph idx="1"/>
          </p:nvPr>
        </p:nvSpPr>
        <p:spPr/>
        <p:txBody>
          <a:bodyPr/>
          <a:lstStyle/>
          <a:p>
            <a:pPr marL="342900" indent="-342900">
              <a:buFont typeface="+mj-lt"/>
              <a:buAutoNum type="arabicPeriod"/>
            </a:pPr>
            <a:r>
              <a:rPr lang="en-US" dirty="0"/>
              <a:t>Impact on the optimal objective function value of changes in </a:t>
            </a:r>
            <a:r>
              <a:rPr lang="en-US" b="1" dirty="0"/>
              <a:t>constrained resources</a:t>
            </a:r>
            <a:r>
              <a:rPr lang="en-US" dirty="0"/>
              <a:t>. </a:t>
            </a:r>
          </a:p>
          <a:p>
            <a:pPr marL="342900" indent="-342900">
              <a:buFont typeface="+mj-lt"/>
              <a:buAutoNum type="arabicPeriod"/>
            </a:pPr>
            <a:r>
              <a:rPr lang="en-US" dirty="0"/>
              <a:t>Amounts by which </a:t>
            </a:r>
            <a:r>
              <a:rPr lang="en-US" b="1" dirty="0"/>
              <a:t>objective function coefficients </a:t>
            </a:r>
            <a:r>
              <a:rPr lang="en-US" dirty="0"/>
              <a:t>can change without changing the optimal solution. </a:t>
            </a:r>
          </a:p>
          <a:p>
            <a:pPr marL="342900" indent="-342900">
              <a:buFont typeface="+mj-lt"/>
              <a:buAutoNum type="arabicPeriod"/>
            </a:pPr>
            <a:r>
              <a:rPr lang="en-US" dirty="0"/>
              <a:t>Impact on the optimal objective function value of forced changes in </a:t>
            </a:r>
            <a:r>
              <a:rPr lang="en-US" b="1" dirty="0"/>
              <a:t>decision variables</a:t>
            </a:r>
            <a:r>
              <a:rPr lang="en-US" dirty="0"/>
              <a:t>. </a:t>
            </a:r>
          </a:p>
          <a:p>
            <a:endParaRPr lang="en-US" dirty="0"/>
          </a:p>
        </p:txBody>
      </p:sp>
    </p:spTree>
    <p:extLst>
      <p:ext uri="{BB962C8B-B14F-4D97-AF65-F5344CB8AC3E}">
        <p14:creationId xmlns:p14="http://schemas.microsoft.com/office/powerpoint/2010/main" val="223205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088198-8FDE-4547-8FE4-DE2F26E29FEE}"/>
              </a:ext>
            </a:extLst>
          </p:cNvPr>
          <p:cNvSpPr>
            <a:spLocks noGrp="1"/>
          </p:cNvSpPr>
          <p:nvPr>
            <p:ph type="title"/>
          </p:nvPr>
        </p:nvSpPr>
        <p:spPr/>
        <p:txBody>
          <a:bodyPr/>
          <a:lstStyle/>
          <a:p>
            <a:r>
              <a:rPr lang="en-US" dirty="0"/>
              <a:t>Dual of a linear problem (1)</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907E49D-71B0-4D67-9D5F-E768AFA45740}"/>
                  </a:ext>
                </a:extLst>
              </p:cNvPr>
              <p:cNvSpPr>
                <a:spLocks noGrp="1"/>
              </p:cNvSpPr>
              <p:nvPr>
                <p:ph idx="1"/>
              </p:nvPr>
            </p:nvSpPr>
            <p:spPr/>
            <p:txBody>
              <a:bodyPr>
                <a:normAutofit fontScale="85000" lnSpcReduction="10000"/>
              </a:bodyPr>
              <a:lstStyle/>
              <a:p>
                <a:r>
                  <a:rPr lang="en-US" dirty="0"/>
                  <a:t>Suppose: </a:t>
                </a:r>
                <a:br>
                  <a:rPr lang="it-IT" b="0" i="1" dirty="0">
                    <a:latin typeface="Cambria Math" panose="02040503050406030204" pitchFamily="18" charset="0"/>
                  </a:rPr>
                </a:br>
                <a14:m>
                  <m:oMath xmlns:m="http://schemas.openxmlformats.org/officeDocument/2006/math">
                    <m:r>
                      <a:rPr lang="it-IT" b="0" i="1" smtClean="0">
                        <a:latin typeface="Cambria Math" panose="02040503050406030204" pitchFamily="18" charset="0"/>
                      </a:rPr>
                      <m:t>𝑀𝑎𝑥</m:t>
                    </m:r>
                    <m:d>
                      <m:dPr>
                        <m:ctrlPr>
                          <a:rPr lang="it-IT" b="0" i="1" smtClean="0">
                            <a:latin typeface="Cambria Math" panose="02040503050406030204" pitchFamily="18" charset="0"/>
                          </a:rPr>
                        </m:ctrlPr>
                      </m:dPr>
                      <m:e>
                        <m:r>
                          <a:rPr lang="it-IT" b="0" i="1" smtClean="0">
                            <a:latin typeface="Cambria Math" panose="02040503050406030204" pitchFamily="18" charset="0"/>
                          </a:rPr>
                          <m:t>𝑧</m:t>
                        </m:r>
                      </m:e>
                    </m:d>
                    <m:r>
                      <a:rPr lang="it-IT" b="0" i="1" smtClean="0">
                        <a:latin typeface="Cambria Math" panose="02040503050406030204" pitchFamily="18" charset="0"/>
                      </a:rPr>
                      <m:t>=3</m:t>
                    </m:r>
                    <m:r>
                      <a:rPr lang="it-IT" b="0" i="1" smtClean="0">
                        <a:latin typeface="Cambria Math" panose="02040503050406030204" pitchFamily="18" charset="0"/>
                      </a:rPr>
                      <m:t>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200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oMath>
                </a14:m>
                <a:br>
                  <a:rPr lang="it-IT" b="0" i="1" dirty="0">
                    <a:latin typeface="Cambria Math" panose="02040503050406030204" pitchFamily="18" charset="0"/>
                  </a:rPr>
                </a:br>
                <a14:m>
                  <m:oMath xmlns:m="http://schemas.openxmlformats.org/officeDocument/2006/math">
                    <m:r>
                      <a:rPr lang="it-IT" b="0" i="1" smtClean="0">
                        <a:latin typeface="Cambria Math" panose="02040503050406030204" pitchFamily="18" charset="0"/>
                      </a:rPr>
                      <m:t>𝑠</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 :2</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i="1">
                        <a:latin typeface="Cambria Math" panose="02040503050406030204" pitchFamily="18" charset="0"/>
                      </a:rPr>
                      <m:t>≤</m:t>
                    </m:r>
                    <m:r>
                      <a:rPr lang="it-IT" b="0" i="1" smtClean="0">
                        <a:latin typeface="Cambria Math" panose="02040503050406030204" pitchFamily="18" charset="0"/>
                      </a:rPr>
                      <m:t>8;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2</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it-IT" b="0" i="1" smtClean="0">
                        <a:latin typeface="Cambria Math" panose="02040503050406030204" pitchFamily="18" charset="0"/>
                      </a:rPr>
                      <m:t>8; 3</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+3</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≤24;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≥0</m:t>
                    </m:r>
                  </m:oMath>
                </a14:m>
                <a:endParaRPr lang="en-US" dirty="0"/>
              </a:p>
              <a:p>
                <a:r>
                  <a:rPr lang="en-US" dirty="0"/>
                  <a:t>Take the first constraint, multiply each term by </a:t>
                </a:r>
                <a:r>
                  <a:rPr lang="en-US" b="1" dirty="0"/>
                  <a:t>300</a:t>
                </a:r>
                <a:r>
                  <a:rPr lang="en-US" dirty="0"/>
                  <a:t> (without changing the constraint), and get: </a:t>
                </a:r>
                <a:br>
                  <a:rPr lang="en-US" dirty="0"/>
                </a:br>
                <a:br>
                  <a:rPr lang="en-US" dirty="0"/>
                </a:br>
                <a14:m>
                  <m:oMath xmlns:m="http://schemas.openxmlformats.org/officeDocument/2006/math">
                    <m:r>
                      <a:rPr lang="it-IT" i="1" dirty="0">
                        <a:latin typeface="Cambria Math" panose="02040503050406030204" pitchFamily="18" charset="0"/>
                      </a:rPr>
                      <m:t>6</m:t>
                    </m:r>
                    <m:r>
                      <a:rPr lang="it-IT" b="0" i="1" dirty="0" smtClean="0">
                        <a:latin typeface="Cambria Math" panose="02040503050406030204" pitchFamily="18" charset="0"/>
                      </a:rPr>
                      <m:t>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300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24</m:t>
                    </m:r>
                    <m:r>
                      <a:rPr lang="it-IT" b="0" i="1"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0</m:t>
                    </m:r>
                  </m:oMath>
                </a14:m>
                <a:br>
                  <a:rPr lang="it-IT" dirty="0"/>
                </a:br>
                <a:br>
                  <a:rPr lang="it-IT" dirty="0"/>
                </a:br>
                <a:r>
                  <a:rPr lang="en-US" dirty="0"/>
                  <a:t>Now, since in the new constraint every coefficient (600 and 400) are equal to or greater than the corresponding coefficients in the objective function (300 and 200), we can state that:</a:t>
                </a:r>
                <a:br>
                  <a:rPr lang="en-US" dirty="0"/>
                </a:br>
                <a:br>
                  <a:rPr lang="en-US" dirty="0"/>
                </a:br>
                <a14:m>
                  <m:oMath xmlns:m="http://schemas.openxmlformats.org/officeDocument/2006/math">
                    <m:r>
                      <a:rPr lang="it-IT" b="0" i="1" smtClean="0">
                        <a:latin typeface="Cambria Math" panose="02040503050406030204" pitchFamily="18" charset="0"/>
                      </a:rPr>
                      <m:t>3</m:t>
                    </m:r>
                    <m:r>
                      <a:rPr lang="it-IT" b="0" i="1" smtClean="0">
                        <a:latin typeface="Cambria Math" panose="02040503050406030204" pitchFamily="18" charset="0"/>
                      </a:rPr>
                      <m:t>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200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it-IT" b="0" i="1" smtClean="0">
                        <a:latin typeface="Cambria Math" panose="02040503050406030204" pitchFamily="18" charset="0"/>
                      </a:rPr>
                      <m:t>600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300</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it-IT" b="0" i="1" smtClean="0">
                        <a:latin typeface="Cambria Math" panose="02040503050406030204" pitchFamily="18" charset="0"/>
                      </a:rPr>
                      <m:t>2400</m:t>
                    </m:r>
                  </m:oMath>
                </a14:m>
                <a:br>
                  <a:rPr lang="it-IT" dirty="0"/>
                </a:br>
                <a:br>
                  <a:rPr lang="it-IT" dirty="0"/>
                </a:br>
                <a:r>
                  <a:rPr lang="en-US" dirty="0"/>
                  <a:t>we found in this way an </a:t>
                </a:r>
                <a:r>
                  <a:rPr lang="en-US" b="1" dirty="0"/>
                  <a:t>upper bound for the objective function</a:t>
                </a:r>
                <a:r>
                  <a:rPr lang="en-US" dirty="0"/>
                  <a:t>: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2400</m:t>
                    </m:r>
                  </m:oMath>
                </a14:m>
                <a:r>
                  <a:rPr lang="en-US" dirty="0"/>
                  <a:t>.</a:t>
                </a:r>
                <a:br>
                  <a:rPr lang="en-US" dirty="0"/>
                </a:br>
                <a:r>
                  <a:rPr lang="en-US" dirty="0"/>
                  <a:t>Multiplying by </a:t>
                </a:r>
                <a:r>
                  <a:rPr lang="en-US" b="1" dirty="0"/>
                  <a:t>200</a:t>
                </a:r>
                <a:r>
                  <a:rPr lang="en-US" dirty="0"/>
                  <a:t>, we can find a lower upper bound of 1600. </a:t>
                </a:r>
              </a:p>
              <a:p>
                <a:r>
                  <a:rPr lang="en-US" dirty="0"/>
                  <a:t>In general, we multiply by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𝟏</m:t>
                        </m:r>
                      </m:sub>
                    </m:sSub>
                  </m:oMath>
                </a14:m>
                <a:r>
                  <a:rPr lang="en-US" dirty="0"/>
                  <a:t>, and the same for other constraints, that is multiplying by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𝟐</m:t>
                        </m:r>
                      </m:sub>
                    </m:sSub>
                    <m:r>
                      <a:rPr lang="it-IT" b="1" i="1" smtClean="0">
                        <a:latin typeface="Cambria Math" panose="02040503050406030204" pitchFamily="18" charset="0"/>
                      </a:rPr>
                      <m:t>, </m:t>
                    </m:r>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𝟑</m:t>
                        </m:r>
                      </m:sub>
                    </m:sSub>
                  </m:oMath>
                </a14:m>
                <a:r>
                  <a:rPr lang="en-US" dirty="0"/>
                  <a:t>. Now we have another optimization problem, find the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𝟏</m:t>
                        </m:r>
                      </m:sub>
                    </m:sSub>
                    <m:r>
                      <a:rPr lang="it-IT" b="1" i="1" smtClean="0">
                        <a:latin typeface="Cambria Math" panose="02040503050406030204" pitchFamily="18" charset="0"/>
                      </a:rPr>
                      <m:t>, </m:t>
                    </m:r>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𝟐</m:t>
                        </m:r>
                      </m:sub>
                    </m:sSub>
                    <m:r>
                      <a:rPr lang="it-IT" b="1" i="1" smtClean="0">
                        <a:latin typeface="Cambria Math" panose="02040503050406030204" pitchFamily="18" charset="0"/>
                      </a:rPr>
                      <m:t>, </m:t>
                    </m:r>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𝟑</m:t>
                        </m:r>
                      </m:sub>
                    </m:sSub>
                  </m:oMath>
                </a14:m>
                <a:r>
                  <a:rPr lang="en-US" b="1" dirty="0"/>
                  <a:t> leading to the lowest upper bound</a:t>
                </a:r>
                <a:r>
                  <a:rPr lang="en-US" dirty="0"/>
                  <a:t>: this is the </a:t>
                </a:r>
                <a:r>
                  <a:rPr lang="en-US" b="1" dirty="0"/>
                  <a:t>dual problem</a:t>
                </a:r>
                <a:r>
                  <a:rPr lang="en-US" dirty="0"/>
                  <a:t> of our (primal) linear problem. </a:t>
                </a:r>
              </a:p>
            </p:txBody>
          </p:sp>
        </mc:Choice>
        <mc:Fallback>
          <p:sp>
            <p:nvSpPr>
              <p:cNvPr id="3" name="Segnaposto contenuto 2">
                <a:extLst>
                  <a:ext uri="{FF2B5EF4-FFF2-40B4-BE49-F238E27FC236}">
                    <a16:creationId xmlns:a16="http://schemas.microsoft.com/office/drawing/2014/main" id="{4907E49D-71B0-4D67-9D5F-E768AFA45740}"/>
                  </a:ext>
                </a:extLst>
              </p:cNvPr>
              <p:cNvSpPr>
                <a:spLocks noGrp="1" noRot="1" noChangeAspect="1" noMove="1" noResize="1" noEditPoints="1" noAdjustHandles="1" noChangeArrowheads="1" noChangeShapeType="1" noTextEdit="1"/>
              </p:cNvSpPr>
              <p:nvPr>
                <p:ph idx="1"/>
              </p:nvPr>
            </p:nvSpPr>
            <p:spPr>
              <a:blipFill>
                <a:blip r:embed="rId2"/>
                <a:stretch>
                  <a:fillRect t="-1007" b="-1846"/>
                </a:stretch>
              </a:blipFill>
            </p:spPr>
            <p:txBody>
              <a:bodyPr/>
              <a:lstStyle/>
              <a:p>
                <a:r>
                  <a:rPr lang="en-US">
                    <a:noFill/>
                  </a:rPr>
                  <a:t> </a:t>
                </a:r>
              </a:p>
            </p:txBody>
          </p:sp>
        </mc:Fallback>
      </mc:AlternateContent>
    </p:spTree>
    <p:extLst>
      <p:ext uri="{BB962C8B-B14F-4D97-AF65-F5344CB8AC3E}">
        <p14:creationId xmlns:p14="http://schemas.microsoft.com/office/powerpoint/2010/main" val="4403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088198-8FDE-4547-8FE4-DE2F26E29FEE}"/>
              </a:ext>
            </a:extLst>
          </p:cNvPr>
          <p:cNvSpPr>
            <a:spLocks noGrp="1"/>
          </p:cNvSpPr>
          <p:nvPr>
            <p:ph type="title"/>
          </p:nvPr>
        </p:nvSpPr>
        <p:spPr/>
        <p:txBody>
          <a:bodyPr/>
          <a:lstStyle/>
          <a:p>
            <a:r>
              <a:rPr lang="en-US" dirty="0"/>
              <a:t>Dual of a linear problem (2)</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907E49D-71B0-4D67-9D5F-E768AFA45740}"/>
                  </a:ext>
                </a:extLst>
              </p:cNvPr>
              <p:cNvSpPr>
                <a:spLocks noGrp="1"/>
              </p:cNvSpPr>
              <p:nvPr>
                <p:ph idx="1"/>
              </p:nvPr>
            </p:nvSpPr>
            <p:spPr/>
            <p:txBody>
              <a:bodyPr/>
              <a:lstStyle/>
              <a:p>
                <a:r>
                  <a:rPr lang="en-US" dirty="0"/>
                  <a:t>If the primal (P) problem is a minimization problem, then the dual (D) problem is a maximization problem and vice versa. </a:t>
                </a:r>
              </a:p>
              <a:p>
                <a:r>
                  <a:rPr lang="en-US" b="1" dirty="0"/>
                  <a:t>Each constraint in P has an associated dual variable, </a:t>
                </a:r>
                <a14:m>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rPr>
                          <m:t>𝒚</m:t>
                        </m:r>
                      </m:e>
                      <m:sub>
                        <m:r>
                          <a:rPr lang="it-IT" b="1" i="1" smtClean="0">
                            <a:latin typeface="Cambria Math" panose="02040503050406030204" pitchFamily="18" charset="0"/>
                          </a:rPr>
                          <m:t>𝒊</m:t>
                        </m:r>
                      </m:sub>
                    </m:sSub>
                  </m:oMath>
                </a14:m>
                <a:r>
                  <a:rPr lang="en-US" dirty="0"/>
                  <a:t>. </a:t>
                </a:r>
              </a:p>
              <a:p>
                <a:r>
                  <a:rPr lang="en-US" dirty="0"/>
                  <a:t>Any feasible solution to D is an upper bound to P, and any feasible solution to P is a lower bound to D. </a:t>
                </a:r>
              </a:p>
              <a:p>
                <a:r>
                  <a:rPr lang="en-US" dirty="0"/>
                  <a:t>The optimal objective values of D and P are equivalent and occurs where these bounds meet. </a:t>
                </a:r>
              </a:p>
              <a:p>
                <a:r>
                  <a:rPr lang="en-US" dirty="0"/>
                  <a:t>The dual can help solve difficult primal problems by providing a bound that in the best case (and that’s what we are looking for) equals the optimal solution to the primal problem. </a:t>
                </a:r>
              </a:p>
            </p:txBody>
          </p:sp>
        </mc:Choice>
        <mc:Fallback>
          <p:sp>
            <p:nvSpPr>
              <p:cNvPr id="3" name="Segnaposto contenuto 2">
                <a:extLst>
                  <a:ext uri="{FF2B5EF4-FFF2-40B4-BE49-F238E27FC236}">
                    <a16:creationId xmlns:a16="http://schemas.microsoft.com/office/drawing/2014/main" id="{4907E49D-71B0-4D67-9D5F-E768AFA45740}"/>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274457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088198-8FDE-4547-8FE4-DE2F26E29FEE}"/>
              </a:ext>
            </a:extLst>
          </p:cNvPr>
          <p:cNvSpPr>
            <a:spLocks noGrp="1"/>
          </p:cNvSpPr>
          <p:nvPr>
            <p:ph type="title"/>
          </p:nvPr>
        </p:nvSpPr>
        <p:spPr/>
        <p:txBody>
          <a:bodyPr/>
          <a:lstStyle/>
          <a:p>
            <a:r>
              <a:rPr lang="it-IT" dirty="0"/>
              <a:t>Shadow prices</a:t>
            </a:r>
            <a:endParaRPr lang="en-US"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907E49D-71B0-4D67-9D5F-E768AFA45740}"/>
                  </a:ext>
                </a:extLst>
              </p:cNvPr>
              <p:cNvSpPr>
                <a:spLocks noGrp="1"/>
              </p:cNvSpPr>
              <p:nvPr>
                <p:ph idx="1"/>
              </p:nvPr>
            </p:nvSpPr>
            <p:spPr/>
            <p:txBody>
              <a:bodyPr>
                <a:normAutofit fontScale="92500"/>
              </a:bodyPr>
              <a:lstStyle/>
              <a:p>
                <a:r>
                  <a:rPr lang="en-US" dirty="0"/>
                  <a:t>Suppose to find a solution to D, that is, you found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2</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3</m:t>
                        </m:r>
                      </m:sub>
                    </m:sSub>
                    <m:r>
                      <a:rPr lang="it-IT" b="0" i="0" smtClean="0">
                        <a:latin typeface="Cambria Math" panose="02040503050406030204" pitchFamily="18" charset="0"/>
                      </a:rPr>
                      <m:t>. </m:t>
                    </m:r>
                  </m:oMath>
                </a14:m>
                <a:r>
                  <a:rPr lang="en-US" dirty="0"/>
                  <a:t>This values are known as dual variables, or </a:t>
                </a:r>
                <a:r>
                  <a:rPr lang="en-US" b="1" dirty="0"/>
                  <a:t>shadow prices</a:t>
                </a:r>
                <a:r>
                  <a:rPr lang="en-US" dirty="0"/>
                  <a:t>.</a:t>
                </a:r>
              </a:p>
              <a:p>
                <a:r>
                  <a:rPr lang="en-US" dirty="0"/>
                  <a:t>Focus, for example, on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1</m:t>
                        </m:r>
                      </m:sub>
                    </m:sSub>
                  </m:oMath>
                </a14:m>
                <a:r>
                  <a:rPr lang="en-US" dirty="0"/>
                  <a:t>: what you have found is a number that multiplied to the first constraint detect the best upper bound for the primal objective function.</a:t>
                </a:r>
              </a:p>
              <a:p>
                <a:r>
                  <a:rPr lang="en-US" dirty="0"/>
                  <a:t>If this value is </a:t>
                </a:r>
                <a:r>
                  <a:rPr lang="en-US" b="1" dirty="0"/>
                  <a:t>zero</a:t>
                </a:r>
                <a:r>
                  <a:rPr lang="en-US" dirty="0"/>
                  <a:t>, then the constraint is </a:t>
                </a:r>
                <a:r>
                  <a:rPr lang="en-US" b="1" dirty="0"/>
                  <a:t>non-binding</a:t>
                </a:r>
                <a:r>
                  <a:rPr lang="en-US" dirty="0"/>
                  <a:t> (multiplying all terms by 0 leads to ignoring that constraint in D), </a:t>
                </a:r>
                <a:r>
                  <a:rPr lang="en-US" b="1" dirty="0"/>
                  <a:t>otherwise</a:t>
                </a:r>
                <a:r>
                  <a:rPr lang="en-US" dirty="0"/>
                  <a:t> is </a:t>
                </a:r>
                <a:r>
                  <a:rPr lang="en-US" b="1" dirty="0"/>
                  <a:t>binding</a:t>
                </a:r>
                <a:r>
                  <a:rPr lang="en-US" dirty="0"/>
                  <a:t> (it provides an upper bound to the primal objective function). </a:t>
                </a:r>
              </a:p>
              <a:p>
                <a:r>
                  <a:rPr lang="en-US" dirty="0"/>
                  <a:t>Suppose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1</m:t>
                        </m:r>
                      </m:sub>
                    </m:sSub>
                    <m:r>
                      <a:rPr lang="it-IT" b="0" i="1" smtClean="0">
                        <a:latin typeface="Cambria Math" panose="02040503050406030204" pitchFamily="18" charset="0"/>
                      </a:rPr>
                      <m:t>=2</m:t>
                    </m:r>
                    <m:r>
                      <a:rPr lang="it-IT" b="0" i="0" smtClean="0">
                        <a:latin typeface="Cambria Math" panose="02040503050406030204" pitchFamily="18" charset="0"/>
                      </a:rPr>
                      <m:t> </m:t>
                    </m:r>
                  </m:oMath>
                </a14:m>
                <a:r>
                  <a:rPr lang="en-US" dirty="0"/>
                  <a:t>and imagine that a binding constraint represents a scarce resource, then by increasing the availability of that resource by an extra unit (increasing the RHS of that constraint) will lead to an increasing of the objective function value of 2. </a:t>
                </a:r>
              </a:p>
              <a:p>
                <a:r>
                  <a:rPr lang="en-US" dirty="0"/>
                  <a:t>If we can </a:t>
                </a:r>
                <a:r>
                  <a:rPr lang="en-US" b="1" dirty="0"/>
                  <a:t>increase</a:t>
                </a:r>
                <a:r>
                  <a:rPr lang="en-US" dirty="0"/>
                  <a:t> the </a:t>
                </a:r>
                <a:r>
                  <a:rPr lang="en-US" b="1" dirty="0"/>
                  <a:t>availability</a:t>
                </a:r>
                <a:r>
                  <a:rPr lang="en-US" dirty="0"/>
                  <a:t> of some </a:t>
                </a:r>
                <a:r>
                  <a:rPr lang="en-US" b="1" dirty="0"/>
                  <a:t>resource</a:t>
                </a:r>
                <a:r>
                  <a:rPr lang="en-US" dirty="0"/>
                  <a:t>, we will choose the ones with </a:t>
                </a:r>
                <a:r>
                  <a:rPr lang="en-US" b="1" dirty="0"/>
                  <a:t>highest shadow price</a:t>
                </a:r>
                <a:r>
                  <a:rPr lang="en-US" dirty="0"/>
                  <a:t>. </a:t>
                </a:r>
              </a:p>
              <a:p>
                <a:r>
                  <a:rPr lang="en-US" dirty="0"/>
                  <a:t>Shadow prices </a:t>
                </a:r>
                <a:r>
                  <a:rPr lang="en-US" b="1" dirty="0"/>
                  <a:t>hold only within</a:t>
                </a:r>
                <a:r>
                  <a:rPr lang="en-US" dirty="0"/>
                  <a:t> </a:t>
                </a:r>
                <a:r>
                  <a:rPr lang="en-US" b="1" dirty="0"/>
                  <a:t>allowable</a:t>
                </a:r>
                <a:r>
                  <a:rPr lang="en-US" dirty="0"/>
                  <a:t> </a:t>
                </a:r>
                <a:r>
                  <a:rPr lang="en-US" b="1" dirty="0"/>
                  <a:t>increase/decrease ranges for RHS</a:t>
                </a:r>
                <a:r>
                  <a:rPr lang="en-US" dirty="0"/>
                  <a:t>, otherwise the optimal solution will change and therefore the shadow prices themselves. </a:t>
                </a:r>
              </a:p>
            </p:txBody>
          </p:sp>
        </mc:Choice>
        <mc:Fallback>
          <p:sp>
            <p:nvSpPr>
              <p:cNvPr id="3" name="Segnaposto contenuto 2">
                <a:extLst>
                  <a:ext uri="{FF2B5EF4-FFF2-40B4-BE49-F238E27FC236}">
                    <a16:creationId xmlns:a16="http://schemas.microsoft.com/office/drawing/2014/main" id="{4907E49D-71B0-4D67-9D5F-E768AFA45740}"/>
                  </a:ext>
                </a:extLst>
              </p:cNvPr>
              <p:cNvSpPr>
                <a:spLocks noGrp="1" noRot="1" noChangeAspect="1" noMove="1" noResize="1" noEditPoints="1" noAdjustHandles="1" noChangeArrowheads="1" noChangeShapeType="1" noTextEdit="1"/>
              </p:cNvSpPr>
              <p:nvPr>
                <p:ph idx="1"/>
              </p:nvPr>
            </p:nvSpPr>
            <p:spPr>
              <a:blipFill>
                <a:blip r:embed="rId2"/>
                <a:stretch>
                  <a:fillRect l="-166" r="-442" b="-1510"/>
                </a:stretch>
              </a:blipFill>
            </p:spPr>
            <p:txBody>
              <a:bodyPr/>
              <a:lstStyle/>
              <a:p>
                <a:r>
                  <a:rPr lang="en-US">
                    <a:noFill/>
                  </a:rPr>
                  <a:t> </a:t>
                </a:r>
              </a:p>
            </p:txBody>
          </p:sp>
        </mc:Fallback>
      </mc:AlternateContent>
    </p:spTree>
    <p:extLst>
      <p:ext uri="{BB962C8B-B14F-4D97-AF65-F5344CB8AC3E}">
        <p14:creationId xmlns:p14="http://schemas.microsoft.com/office/powerpoint/2010/main" val="80692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1C9F0-5627-4CE5-8CEC-71838AF2A2F9}"/>
              </a:ext>
            </a:extLst>
          </p:cNvPr>
          <p:cNvSpPr>
            <a:spLocks noGrp="1"/>
          </p:cNvSpPr>
          <p:nvPr>
            <p:ph type="title"/>
          </p:nvPr>
        </p:nvSpPr>
        <p:spPr/>
        <p:txBody>
          <a:bodyPr/>
          <a:lstStyle/>
          <a:p>
            <a:r>
              <a:rPr lang="en-US" dirty="0"/>
              <a:t>Binding constraints </a:t>
            </a:r>
          </a:p>
        </p:txBody>
      </p:sp>
      <p:sp>
        <p:nvSpPr>
          <p:cNvPr id="3" name="Segnaposto contenuto 2">
            <a:extLst>
              <a:ext uri="{FF2B5EF4-FFF2-40B4-BE49-F238E27FC236}">
                <a16:creationId xmlns:a16="http://schemas.microsoft.com/office/drawing/2014/main" id="{A14AB05E-F70E-473C-A879-64BCCBDC5667}"/>
              </a:ext>
            </a:extLst>
          </p:cNvPr>
          <p:cNvSpPr>
            <a:spLocks noGrp="1"/>
          </p:cNvSpPr>
          <p:nvPr>
            <p:ph idx="1"/>
          </p:nvPr>
        </p:nvSpPr>
        <p:spPr/>
        <p:txBody>
          <a:bodyPr/>
          <a:lstStyle/>
          <a:p>
            <a:r>
              <a:rPr lang="en-US" dirty="0"/>
              <a:t>A constraint is binding if the constraint becomes an equality when the solution values are substituted. </a:t>
            </a:r>
          </a:p>
          <a:p>
            <a:r>
              <a:rPr lang="en-US" dirty="0"/>
              <a:t>Graphically, binding constraints are constraints where the optimal solutions lies exactly on the line representing that constraint. </a:t>
            </a:r>
          </a:p>
          <a:p>
            <a:endParaRPr lang="en-US" dirty="0"/>
          </a:p>
          <a:p>
            <a:endParaRPr lang="en-US" dirty="0"/>
          </a:p>
          <a:p>
            <a:endParaRPr lang="en-US" dirty="0"/>
          </a:p>
          <a:p>
            <a:endParaRPr lang="en-US" dirty="0"/>
          </a:p>
          <a:p>
            <a:endParaRPr lang="en-US" dirty="0"/>
          </a:p>
          <a:p>
            <a:endParaRPr lang="en-US" dirty="0"/>
          </a:p>
        </p:txBody>
      </p:sp>
      <p:pic>
        <p:nvPicPr>
          <p:cNvPr id="10" name="Immagine 9">
            <a:extLst>
              <a:ext uri="{FF2B5EF4-FFF2-40B4-BE49-F238E27FC236}">
                <a16:creationId xmlns:a16="http://schemas.microsoft.com/office/drawing/2014/main" id="{4124E923-87BF-44FD-BC83-A89857275EC6}"/>
              </a:ext>
            </a:extLst>
          </p:cNvPr>
          <p:cNvPicPr>
            <a:picLocks noChangeAspect="1"/>
          </p:cNvPicPr>
          <p:nvPr/>
        </p:nvPicPr>
        <p:blipFill rotWithShape="1">
          <a:blip r:embed="rId2">
            <a:extLst>
              <a:ext uri="{28A0092B-C50C-407E-A947-70E740481C1C}">
                <a14:useLocalDpi xmlns:a14="http://schemas.microsoft.com/office/drawing/2010/main" val="0"/>
              </a:ext>
            </a:extLst>
          </a:blip>
          <a:srcRect l="21108" t="7011" r="25000" b="2013"/>
          <a:stretch/>
        </p:blipFill>
        <p:spPr>
          <a:xfrm>
            <a:off x="4081346" y="3316924"/>
            <a:ext cx="4029306" cy="3541076"/>
          </a:xfrm>
          <a:prstGeom prst="rect">
            <a:avLst/>
          </a:prstGeom>
        </p:spPr>
      </p:pic>
    </p:spTree>
    <p:extLst>
      <p:ext uri="{BB962C8B-B14F-4D97-AF65-F5344CB8AC3E}">
        <p14:creationId xmlns:p14="http://schemas.microsoft.com/office/powerpoint/2010/main" val="294586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11C9F0-5627-4CE5-8CEC-71838AF2A2F9}"/>
              </a:ext>
            </a:extLst>
          </p:cNvPr>
          <p:cNvSpPr>
            <a:spLocks noGrp="1"/>
          </p:cNvSpPr>
          <p:nvPr>
            <p:ph type="title"/>
          </p:nvPr>
        </p:nvSpPr>
        <p:spPr/>
        <p:txBody>
          <a:bodyPr/>
          <a:lstStyle/>
          <a:p>
            <a:r>
              <a:rPr lang="en-US" dirty="0"/>
              <a:t>slack</a:t>
            </a:r>
          </a:p>
        </p:txBody>
      </p:sp>
      <p:sp>
        <p:nvSpPr>
          <p:cNvPr id="3" name="Segnaposto contenuto 2">
            <a:extLst>
              <a:ext uri="{FF2B5EF4-FFF2-40B4-BE49-F238E27FC236}">
                <a16:creationId xmlns:a16="http://schemas.microsoft.com/office/drawing/2014/main" id="{A14AB05E-F70E-473C-A879-64BCCBDC5667}"/>
              </a:ext>
            </a:extLst>
          </p:cNvPr>
          <p:cNvSpPr>
            <a:spLocks noGrp="1"/>
          </p:cNvSpPr>
          <p:nvPr>
            <p:ph idx="1"/>
          </p:nvPr>
        </p:nvSpPr>
        <p:spPr/>
        <p:txBody>
          <a:bodyPr/>
          <a:lstStyle/>
          <a:p>
            <a:r>
              <a:rPr lang="en-US" dirty="0"/>
              <a:t>For any </a:t>
            </a:r>
            <a:r>
              <a:rPr lang="en-US" b="1" dirty="0"/>
              <a:t>solution</a:t>
            </a:r>
            <a:r>
              <a:rPr lang="en-US" dirty="0"/>
              <a:t>, the </a:t>
            </a:r>
            <a:r>
              <a:rPr lang="en-US" b="1" dirty="0"/>
              <a:t>difference</a:t>
            </a:r>
            <a:r>
              <a:rPr lang="en-US" dirty="0"/>
              <a:t> between the </a:t>
            </a:r>
            <a:r>
              <a:rPr lang="en-US" b="1" dirty="0"/>
              <a:t>left</a:t>
            </a:r>
            <a:r>
              <a:rPr lang="en-US" dirty="0"/>
              <a:t> and the </a:t>
            </a:r>
            <a:r>
              <a:rPr lang="en-US" b="1" dirty="0"/>
              <a:t>right-hand</a:t>
            </a:r>
            <a:r>
              <a:rPr lang="en-US" dirty="0"/>
              <a:t> </a:t>
            </a:r>
            <a:r>
              <a:rPr lang="en-US" b="1" dirty="0"/>
              <a:t>sides</a:t>
            </a:r>
            <a:r>
              <a:rPr lang="en-US" dirty="0"/>
              <a:t> </a:t>
            </a:r>
            <a:r>
              <a:rPr lang="en-US" b="1" dirty="0"/>
              <a:t>of a constraint </a:t>
            </a:r>
            <a:r>
              <a:rPr lang="en-US" dirty="0"/>
              <a:t>is known as the slack value. </a:t>
            </a:r>
          </a:p>
          <a:p>
            <a:r>
              <a:rPr lang="en-US" dirty="0"/>
              <a:t>The slack value for a </a:t>
            </a:r>
            <a:r>
              <a:rPr lang="en-US" b="1" dirty="0"/>
              <a:t>binding</a:t>
            </a:r>
            <a:r>
              <a:rPr lang="en-US" dirty="0"/>
              <a:t> constraint is always </a:t>
            </a:r>
            <a:r>
              <a:rPr lang="en-US" b="1" dirty="0"/>
              <a:t>zero</a:t>
            </a:r>
            <a:r>
              <a:rPr lang="en-US" dirty="0"/>
              <a:t>: the constraint is met exactly. </a:t>
            </a:r>
          </a:p>
          <a:p>
            <a:r>
              <a:rPr lang="en-US" dirty="0"/>
              <a:t>The slack value indicates whether there are </a:t>
            </a:r>
            <a:r>
              <a:rPr lang="en-US" b="1" dirty="0"/>
              <a:t>unused resources</a:t>
            </a:r>
            <a:r>
              <a:rPr lang="en-US" dirty="0"/>
              <a:t>. </a:t>
            </a:r>
          </a:p>
        </p:txBody>
      </p:sp>
    </p:spTree>
    <p:extLst>
      <p:ext uri="{BB962C8B-B14F-4D97-AF65-F5344CB8AC3E}">
        <p14:creationId xmlns:p14="http://schemas.microsoft.com/office/powerpoint/2010/main" val="71595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E5E512-05E6-471E-ABF5-15B4EAF92ADC}"/>
              </a:ext>
            </a:extLst>
          </p:cNvPr>
          <p:cNvSpPr>
            <a:spLocks noGrp="1"/>
          </p:cNvSpPr>
          <p:nvPr>
            <p:ph type="title"/>
          </p:nvPr>
        </p:nvSpPr>
        <p:spPr/>
        <p:txBody>
          <a:bodyPr/>
          <a:lstStyle/>
          <a:p>
            <a:r>
              <a:rPr lang="en-US" dirty="0"/>
              <a:t>Objective Function coefficients</a:t>
            </a:r>
          </a:p>
        </p:txBody>
      </p:sp>
      <p:sp>
        <p:nvSpPr>
          <p:cNvPr id="3" name="Segnaposto contenuto 2">
            <a:extLst>
              <a:ext uri="{FF2B5EF4-FFF2-40B4-BE49-F238E27FC236}">
                <a16:creationId xmlns:a16="http://schemas.microsoft.com/office/drawing/2014/main" id="{1D4FB335-E422-44B9-AE3C-70DCF882E079}"/>
              </a:ext>
            </a:extLst>
          </p:cNvPr>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Allowable Increase/Decrease</a:t>
            </a:r>
            <a:r>
              <a:rPr lang="en-US" dirty="0"/>
              <a:t> indicate the </a:t>
            </a:r>
            <a:r>
              <a:rPr lang="en-US" b="1" dirty="0"/>
              <a:t>amounts</a:t>
            </a:r>
            <a:r>
              <a:rPr lang="en-US" dirty="0"/>
              <a:t> by which an objective function </a:t>
            </a:r>
            <a:r>
              <a:rPr lang="en-US" b="1" dirty="0"/>
              <a:t>coefficient can change without changing</a:t>
            </a:r>
            <a:r>
              <a:rPr lang="en-US" dirty="0"/>
              <a:t> the </a:t>
            </a:r>
            <a:r>
              <a:rPr lang="en-US" b="1" dirty="0"/>
              <a:t>optimal solution</a:t>
            </a:r>
            <a:r>
              <a:rPr lang="en-US" dirty="0"/>
              <a:t>, </a:t>
            </a:r>
            <a:r>
              <a:rPr lang="en-US" b="1" dirty="0"/>
              <a:t>assuming</a:t>
            </a:r>
            <a:r>
              <a:rPr lang="en-US" dirty="0"/>
              <a:t> all </a:t>
            </a:r>
            <a:r>
              <a:rPr lang="en-US" b="1" dirty="0"/>
              <a:t>other coefficients</a:t>
            </a:r>
            <a:r>
              <a:rPr lang="en-US" dirty="0"/>
              <a:t> remain </a:t>
            </a:r>
            <a:r>
              <a:rPr lang="en-US" b="1" dirty="0"/>
              <a:t>constant</a:t>
            </a:r>
            <a:r>
              <a:rPr lang="en-US" dirty="0"/>
              <a:t>. </a:t>
            </a:r>
          </a:p>
        </p:txBody>
      </p:sp>
      <p:pic>
        <p:nvPicPr>
          <p:cNvPr id="6" name="Immagine 5">
            <a:extLst>
              <a:ext uri="{FF2B5EF4-FFF2-40B4-BE49-F238E27FC236}">
                <a16:creationId xmlns:a16="http://schemas.microsoft.com/office/drawing/2014/main" id="{3D0318FE-2D8F-48A0-A4D5-08CC0F64D6A3}"/>
              </a:ext>
            </a:extLst>
          </p:cNvPr>
          <p:cNvPicPr>
            <a:picLocks noChangeAspect="1"/>
          </p:cNvPicPr>
          <p:nvPr/>
        </p:nvPicPr>
        <p:blipFill rotWithShape="1">
          <a:blip r:embed="rId2">
            <a:extLst>
              <a:ext uri="{28A0092B-C50C-407E-A947-70E740481C1C}">
                <a14:useLocalDpi xmlns:a14="http://schemas.microsoft.com/office/drawing/2010/main" val="0"/>
              </a:ext>
            </a:extLst>
          </a:blip>
          <a:srcRect l="21169" t="7785" r="25938" b="3086"/>
          <a:stretch/>
        </p:blipFill>
        <p:spPr>
          <a:xfrm>
            <a:off x="4155015" y="1890876"/>
            <a:ext cx="3881967" cy="3405452"/>
          </a:xfrm>
          <a:prstGeom prst="rect">
            <a:avLst/>
          </a:prstGeom>
        </p:spPr>
      </p:pic>
    </p:spTree>
    <p:extLst>
      <p:ext uri="{BB962C8B-B14F-4D97-AF65-F5344CB8AC3E}">
        <p14:creationId xmlns:p14="http://schemas.microsoft.com/office/powerpoint/2010/main" val="80821527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920</TotalTime>
  <Words>980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Cambria Math</vt:lpstr>
      <vt:lpstr>Gill Sans MT</vt:lpstr>
      <vt:lpstr>Wingdings 2</vt:lpstr>
      <vt:lpstr>DividendVTI</vt:lpstr>
      <vt:lpstr>Optimization speed meeting</vt:lpstr>
      <vt:lpstr>Introduction</vt:lpstr>
      <vt:lpstr>Which questions?</vt:lpstr>
      <vt:lpstr>Dual of a linear problem (1)</vt:lpstr>
      <vt:lpstr>Dual of a linear problem (2)</vt:lpstr>
      <vt:lpstr>Shadow prices</vt:lpstr>
      <vt:lpstr>Binding constraints </vt:lpstr>
      <vt:lpstr>slack</vt:lpstr>
      <vt:lpstr>Objective Function coefficients</vt:lpstr>
      <vt:lpstr>Reduced Costs</vt:lpstr>
      <vt:lpstr>Summary</vt:lpstr>
      <vt:lpstr>Code - docplex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speed meeting</dc:title>
  <dc:creator>Matteo Zantedeschi</dc:creator>
  <cp:lastModifiedBy>Matteo Zantedeschi</cp:lastModifiedBy>
  <cp:revision>5</cp:revision>
  <dcterms:created xsi:type="dcterms:W3CDTF">2021-11-08T09:53:45Z</dcterms:created>
  <dcterms:modified xsi:type="dcterms:W3CDTF">2021-11-09T15:39:09Z</dcterms:modified>
</cp:coreProperties>
</file>