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1" r:id="rId5"/>
    <p:sldId id="272" r:id="rId6"/>
    <p:sldId id="273" r:id="rId7"/>
    <p:sldId id="258" r:id="rId8"/>
    <p:sldId id="261" r:id="rId9"/>
    <p:sldId id="265" r:id="rId10"/>
    <p:sldId id="270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 Del Chicca" initials="LDC" lastIdx="0" clrIdx="0">
    <p:extLst>
      <p:ext uri="{19B8F6BF-5375-455C-9EA6-DF929625EA0E}">
        <p15:presenceInfo xmlns:p15="http://schemas.microsoft.com/office/powerpoint/2012/main" userId="116d11c2f71930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900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8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98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623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492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9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947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9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03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00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91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D70E-38BB-4A21-AD36-7EB6F8E4DF5E}" type="datetimeFigureOut">
              <a:rPr lang="de-AT" smtClean="0"/>
              <a:t>06.10.2020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6C2D-BC4C-4BB4-A889-759FF5FE7F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25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ucia.delchicca@jku.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96731"/>
            <a:ext cx="9144000" cy="27462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AT" sz="6600" b="1" u="sng" dirty="0" smtClean="0"/>
              <a:t>MATHEMATICS FOR AI 1 WS20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 </a:t>
            </a:r>
            <a:r>
              <a:rPr lang="de-AT" dirty="0" err="1" smtClean="0"/>
              <a:t>course</a:t>
            </a:r>
            <a:r>
              <a:rPr lang="de-AT" dirty="0" smtClean="0"/>
              <a:t> </a:t>
            </a:r>
            <a:r>
              <a:rPr lang="de-AT" dirty="0" err="1" smtClean="0"/>
              <a:t>organisation</a:t>
            </a:r>
            <a:r>
              <a:rPr lang="de-AT" dirty="0" smtClean="0"/>
              <a:t>  (VL+UE)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759832"/>
            <a:ext cx="9144000" cy="1647054"/>
          </a:xfrm>
        </p:spPr>
        <p:txBody>
          <a:bodyPr>
            <a:normAutofit lnSpcReduction="10000"/>
          </a:bodyPr>
          <a:lstStyle/>
          <a:p>
            <a:r>
              <a:rPr lang="de-AT" sz="3000" dirty="0" smtClean="0"/>
              <a:t>Lucia Del Chicca  &amp;  Georg Regensburger</a:t>
            </a:r>
          </a:p>
          <a:p>
            <a:endParaRPr lang="de-AT" dirty="0" smtClean="0"/>
          </a:p>
          <a:p>
            <a:r>
              <a:rPr lang="de-AT" dirty="0" err="1" smtClean="0"/>
              <a:t>Exercise</a:t>
            </a:r>
            <a:r>
              <a:rPr lang="de-AT" dirty="0" smtClean="0"/>
              <a:t> </a:t>
            </a:r>
            <a:r>
              <a:rPr lang="de-AT" dirty="0" err="1" smtClean="0"/>
              <a:t>groups</a:t>
            </a:r>
            <a:r>
              <a:rPr lang="de-AT" dirty="0" smtClean="0"/>
              <a:t>: Alexander </a:t>
            </a:r>
            <a:r>
              <a:rPr lang="de-AT" dirty="0" err="1" smtClean="0"/>
              <a:t>Brunhuemer</a:t>
            </a:r>
            <a:r>
              <a:rPr lang="de-AT" dirty="0" smtClean="0"/>
              <a:t>, Clemens </a:t>
            </a:r>
            <a:r>
              <a:rPr lang="de-AT" dirty="0" err="1" smtClean="0"/>
              <a:t>Hofstadler</a:t>
            </a:r>
            <a:r>
              <a:rPr lang="de-AT" dirty="0" smtClean="0"/>
              <a:t>, Mehdi </a:t>
            </a:r>
            <a:r>
              <a:rPr lang="de-AT" dirty="0" err="1" smtClean="0"/>
              <a:t>Makhul</a:t>
            </a:r>
            <a:r>
              <a:rPr lang="de-AT" dirty="0" smtClean="0"/>
              <a:t>, </a:t>
            </a:r>
            <a:r>
              <a:rPr lang="de-AT" dirty="0" err="1" smtClean="0"/>
              <a:t>Onyekachi</a:t>
            </a:r>
            <a:r>
              <a:rPr lang="de-AT" dirty="0" smtClean="0"/>
              <a:t> </a:t>
            </a:r>
            <a:r>
              <a:rPr lang="de-AT" dirty="0" err="1" smtClean="0"/>
              <a:t>Osisiogu</a:t>
            </a:r>
            <a:r>
              <a:rPr lang="de-AT" dirty="0" smtClean="0"/>
              <a:t>, Georg Regensburger, </a:t>
            </a:r>
            <a:r>
              <a:rPr lang="de-AT" dirty="0" err="1" smtClean="0"/>
              <a:t>Audie</a:t>
            </a:r>
            <a:r>
              <a:rPr lang="de-AT" dirty="0" smtClean="0"/>
              <a:t> Warren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3202767" y="5991874"/>
            <a:ext cx="57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Status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06.10.2020,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 </a:t>
            </a:r>
            <a:r>
              <a:rPr lang="de-AT" dirty="0" err="1" smtClean="0"/>
              <a:t>changes</a:t>
            </a:r>
            <a:r>
              <a:rPr lang="de-AT" dirty="0" smtClean="0"/>
              <a:t> </a:t>
            </a:r>
            <a:r>
              <a:rPr lang="de-AT" dirty="0" err="1" smtClean="0"/>
              <a:t>see</a:t>
            </a:r>
            <a:r>
              <a:rPr lang="de-AT" dirty="0" smtClean="0"/>
              <a:t> </a:t>
            </a:r>
            <a:r>
              <a:rPr lang="de-AT" dirty="0" err="1" smtClean="0"/>
              <a:t>Moodle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89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5400" b="1" u="sng" dirty="0" smtClean="0"/>
              <a:t>Tutorial:</a:t>
            </a:r>
            <a:endParaRPr lang="de-AT" sz="54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504661"/>
            <a:ext cx="10515600" cy="1607299"/>
          </a:xfrm>
        </p:spPr>
        <p:txBody>
          <a:bodyPr>
            <a:normAutofit/>
          </a:bodyPr>
          <a:lstStyle/>
          <a:p>
            <a:pPr algn="ctr"/>
            <a:r>
              <a:rPr lang="de-AT" sz="4000" b="1" dirty="0" smtClean="0"/>
              <a:t>English:</a:t>
            </a:r>
            <a:r>
              <a:rPr lang="de-AT" sz="4000" dirty="0" smtClean="0"/>
              <a:t> </a:t>
            </a:r>
            <a:r>
              <a:rPr lang="de-AT" sz="4000" dirty="0" err="1" smtClean="0"/>
              <a:t>Tuesday</a:t>
            </a:r>
            <a:r>
              <a:rPr lang="de-AT" sz="4000" dirty="0" smtClean="0"/>
              <a:t> 18:00 - 19:45</a:t>
            </a:r>
          </a:p>
          <a:p>
            <a:pPr algn="ctr"/>
            <a:r>
              <a:rPr lang="de-AT" sz="4000" b="1" dirty="0" smtClean="0"/>
              <a:t>German: </a:t>
            </a:r>
            <a:r>
              <a:rPr lang="de-AT" sz="4000" dirty="0" err="1" smtClean="0"/>
              <a:t>Wednesday</a:t>
            </a:r>
            <a:r>
              <a:rPr lang="de-AT" sz="4000" dirty="0" smtClean="0"/>
              <a:t> 19:00 </a:t>
            </a:r>
            <a:r>
              <a:rPr lang="de-AT" sz="4000" dirty="0"/>
              <a:t>-</a:t>
            </a:r>
            <a:r>
              <a:rPr lang="de-AT" sz="4000" dirty="0" smtClean="0"/>
              <a:t> 20:30</a:t>
            </a:r>
            <a:endParaRPr lang="de-AT" sz="4000" dirty="0"/>
          </a:p>
        </p:txBody>
      </p:sp>
      <p:sp>
        <p:nvSpPr>
          <p:cNvPr id="4" name="Textfeld 3"/>
          <p:cNvSpPr txBox="1"/>
          <p:nvPr/>
        </p:nvSpPr>
        <p:spPr>
          <a:xfrm>
            <a:off x="778092" y="4849342"/>
            <a:ext cx="9746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dirty="0"/>
              <a:t>Registration on </a:t>
            </a:r>
            <a:r>
              <a:rPr lang="de-AT" sz="4000" dirty="0" err="1" smtClean="0"/>
              <a:t>Moodle</a:t>
            </a:r>
            <a:endParaRPr lang="de-AT" sz="4000" dirty="0" smtClean="0"/>
          </a:p>
          <a:p>
            <a:r>
              <a:rPr lang="de-AT" sz="4000" dirty="0" smtClean="0"/>
              <a:t>First Tutorial: </a:t>
            </a:r>
            <a:r>
              <a:rPr lang="de-AT" sz="4000" dirty="0" err="1" smtClean="0"/>
              <a:t>Tuesday</a:t>
            </a:r>
            <a:r>
              <a:rPr lang="de-AT" sz="4000" dirty="0" smtClean="0"/>
              <a:t> </a:t>
            </a:r>
            <a:r>
              <a:rPr lang="de-AT" sz="4000" dirty="0" err="1" smtClean="0"/>
              <a:t>October</a:t>
            </a:r>
            <a:r>
              <a:rPr lang="de-AT" sz="4000" dirty="0" smtClean="0"/>
              <a:t> 20th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13021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55579"/>
            <a:ext cx="10515600" cy="1169976"/>
          </a:xfrm>
        </p:spPr>
        <p:txBody>
          <a:bodyPr/>
          <a:lstStyle/>
          <a:p>
            <a:r>
              <a:rPr lang="de-AT" b="1" dirty="0" err="1" smtClean="0"/>
              <a:t>Questions</a:t>
            </a:r>
            <a:r>
              <a:rPr lang="de-AT" b="1" dirty="0" smtClean="0"/>
              <a:t>?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2107"/>
            <a:ext cx="10515600" cy="46548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sk your classmates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sk in the Moodle forum if you have a question of general interest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 questions regarding exercises or content of the course, consult the exercise instructors or the tutor or the lecturers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rite an email if you have a personal question that is not of interest to your classmates (otherwise use the forum)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25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6173" cy="1325563"/>
          </a:xfrm>
        </p:spPr>
        <p:txBody>
          <a:bodyPr/>
          <a:lstStyle/>
          <a:p>
            <a:r>
              <a:rPr lang="de-AT" dirty="0" smtClean="0"/>
              <a:t>Lucia Del Chicca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4853" cy="212163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Institute </a:t>
            </a:r>
            <a:r>
              <a:rPr lang="en-US" dirty="0" smtClean="0"/>
              <a:t>of Financial </a:t>
            </a:r>
            <a:r>
              <a:rPr lang="en-US" dirty="0"/>
              <a:t>Mathematics </a:t>
            </a:r>
            <a:r>
              <a:rPr lang="en-US" dirty="0" smtClean="0"/>
              <a:t>and Applied </a:t>
            </a:r>
            <a:r>
              <a:rPr lang="en-US" dirty="0"/>
              <a:t>Number </a:t>
            </a:r>
            <a:r>
              <a:rPr lang="en-US" dirty="0" smtClean="0"/>
              <a:t>Theory</a:t>
            </a:r>
          </a:p>
          <a:p>
            <a:pPr fontAlgn="base"/>
            <a:r>
              <a:rPr lang="de-AT" dirty="0" smtClean="0"/>
              <a:t>Linz </a:t>
            </a:r>
            <a:r>
              <a:rPr lang="de-AT" dirty="0"/>
              <a:t>School </a:t>
            </a:r>
            <a:r>
              <a:rPr lang="de-AT" dirty="0" err="1"/>
              <a:t>of</a:t>
            </a:r>
            <a:r>
              <a:rPr lang="de-AT" dirty="0"/>
              <a:t> Education </a:t>
            </a:r>
          </a:p>
          <a:p>
            <a:pPr fontAlgn="base"/>
            <a:endParaRPr lang="de-AT" dirty="0"/>
          </a:p>
          <a:p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5967264" y="643185"/>
            <a:ext cx="62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>
                <a:latin typeface="+mj-lt"/>
              </a:rPr>
              <a:t> Georg Regensburger </a:t>
            </a:r>
            <a:endParaRPr lang="de-AT" sz="4400" dirty="0">
              <a:latin typeface="+mj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77069" y="1751791"/>
            <a:ext cx="547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de-AT" sz="2800" dirty="0" smtClean="0"/>
              <a:t>Institute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smtClean="0"/>
              <a:t>Algebra</a:t>
            </a:r>
          </a:p>
          <a:p>
            <a:pPr fontAlgn="base"/>
            <a:endParaRPr lang="de-AT" sz="2800" dirty="0"/>
          </a:p>
        </p:txBody>
      </p:sp>
      <p:sp>
        <p:nvSpPr>
          <p:cNvPr id="8" name="Rechteck 7"/>
          <p:cNvSpPr/>
          <p:nvPr/>
        </p:nvSpPr>
        <p:spPr>
          <a:xfrm>
            <a:off x="940904" y="399293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de-AT" sz="2800" dirty="0" err="1" smtClean="0"/>
              <a:t>Contact</a:t>
            </a:r>
            <a:r>
              <a:rPr lang="de-AT" sz="2800" dirty="0" smtClean="0"/>
              <a:t>:</a:t>
            </a:r>
            <a:endParaRPr lang="de-AT" sz="2800" dirty="0"/>
          </a:p>
          <a:p>
            <a:pPr lvl="1" fontAlgn="base"/>
            <a:r>
              <a:rPr lang="de-AT" sz="2800" dirty="0"/>
              <a:t>JKU: SP II (3. </a:t>
            </a:r>
            <a:r>
              <a:rPr lang="de-AT" sz="2800" dirty="0" smtClean="0"/>
              <a:t>Floor)</a:t>
            </a:r>
            <a:endParaRPr lang="de-AT" sz="2800" dirty="0"/>
          </a:p>
          <a:p>
            <a:pPr lvl="1" fontAlgn="base"/>
            <a:r>
              <a:rPr lang="de-AT" sz="2800" u="sng" dirty="0">
                <a:hlinkClick r:id="rId2"/>
              </a:rPr>
              <a:t>lucia.delchicca@jku.at</a:t>
            </a:r>
            <a:endParaRPr lang="de-AT" sz="2800" dirty="0"/>
          </a:p>
        </p:txBody>
      </p:sp>
      <p:sp>
        <p:nvSpPr>
          <p:cNvPr id="9" name="Rechteck 8"/>
          <p:cNvSpPr/>
          <p:nvPr/>
        </p:nvSpPr>
        <p:spPr>
          <a:xfrm>
            <a:off x="6246507" y="399293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de-AT" sz="2800" dirty="0" err="1" smtClean="0"/>
              <a:t>Contact</a:t>
            </a:r>
            <a:r>
              <a:rPr lang="de-AT" sz="2800" dirty="0" smtClean="0"/>
              <a:t>:</a:t>
            </a:r>
            <a:endParaRPr lang="de-AT" sz="2800" dirty="0"/>
          </a:p>
          <a:p>
            <a:pPr lvl="1" fontAlgn="base"/>
            <a:r>
              <a:rPr lang="de-AT" sz="2800" dirty="0"/>
              <a:t>JKU: SP II (3. </a:t>
            </a:r>
            <a:r>
              <a:rPr lang="de-AT" sz="2800" dirty="0" smtClean="0"/>
              <a:t>Floor)</a:t>
            </a:r>
            <a:endParaRPr lang="de-AT" sz="2800" dirty="0"/>
          </a:p>
          <a:p>
            <a:pPr lvl="1" fontAlgn="base"/>
            <a:r>
              <a:rPr lang="de-AT" sz="2800" u="sng" dirty="0" smtClean="0">
                <a:hlinkClick r:id="rId2"/>
              </a:rPr>
              <a:t>georg.regensburger@jku.at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0647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u="sng" dirty="0" smtClean="0"/>
              <a:t>Organisation </a:t>
            </a:r>
            <a:r>
              <a:rPr lang="de-AT" b="1" u="sng" dirty="0" err="1" smtClean="0"/>
              <a:t>of</a:t>
            </a:r>
            <a:r>
              <a:rPr lang="de-AT" b="1" u="sng" dirty="0" smtClean="0"/>
              <a:t> </a:t>
            </a:r>
            <a:r>
              <a:rPr lang="de-AT" b="1" u="sng" dirty="0" err="1" smtClean="0"/>
              <a:t>the</a:t>
            </a:r>
            <a:r>
              <a:rPr lang="de-AT" b="1" u="sng" dirty="0" smtClean="0"/>
              <a:t> </a:t>
            </a:r>
            <a:r>
              <a:rPr lang="de-AT" b="1" u="sng" dirty="0" err="1" smtClean="0"/>
              <a:t>course</a:t>
            </a:r>
            <a:endParaRPr lang="de-AT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055980"/>
            <a:ext cx="10515600" cy="3805268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consists of lectures and exercise classes based on the lecture’s material.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AT" dirty="0"/>
              <a:t>All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, </a:t>
            </a:r>
            <a:r>
              <a:rPr lang="de-AT" dirty="0" err="1" smtClean="0"/>
              <a:t>lectures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exercises</a:t>
            </a:r>
            <a:r>
              <a:rPr lang="de-AT" dirty="0" smtClean="0"/>
              <a:t>, </a:t>
            </a:r>
            <a:r>
              <a:rPr lang="de-AT" dirty="0" err="1"/>
              <a:t>materials</a:t>
            </a:r>
            <a:r>
              <a:rPr lang="de-AT" dirty="0" smtClean="0"/>
              <a:t>, </a:t>
            </a:r>
            <a:r>
              <a:rPr lang="de-AT" dirty="0" err="1" smtClean="0"/>
              <a:t>slides</a:t>
            </a:r>
            <a:r>
              <a:rPr lang="de-AT" dirty="0" smtClean="0"/>
              <a:t>,  </a:t>
            </a:r>
            <a:r>
              <a:rPr lang="de-AT" dirty="0"/>
              <a:t>Zoom Links, </a:t>
            </a:r>
            <a:r>
              <a:rPr lang="de-AT" dirty="0" err="1"/>
              <a:t>forum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questions</a:t>
            </a:r>
            <a:r>
              <a:rPr lang="de-AT" dirty="0"/>
              <a:t>, etc. </a:t>
            </a:r>
            <a:r>
              <a:rPr lang="de-AT" dirty="0" smtClean="0"/>
              <a:t>on </a:t>
            </a:r>
            <a:r>
              <a:rPr lang="de-AT" dirty="0" err="1" smtClean="0"/>
              <a:t>Moodle</a:t>
            </a:r>
            <a:r>
              <a:rPr lang="de-AT" dirty="0"/>
              <a:t>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de-AT" b="1" dirty="0" smtClean="0"/>
          </a:p>
          <a:p>
            <a:pPr marL="0" indent="0">
              <a:buNone/>
            </a:pP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1391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u="sng" dirty="0"/>
              <a:t>Lectures</a:t>
            </a:r>
          </a:p>
        </p:txBody>
      </p:sp>
      <p:sp>
        <p:nvSpPr>
          <p:cNvPr id="4" name="Rechteck 3"/>
          <p:cNvSpPr/>
          <p:nvPr/>
        </p:nvSpPr>
        <p:spPr>
          <a:xfrm>
            <a:off x="838200" y="2107416"/>
            <a:ext cx="111715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800" dirty="0" err="1" smtClean="0"/>
              <a:t>Tuesday</a:t>
            </a:r>
            <a:r>
              <a:rPr lang="de-AT" sz="2800" dirty="0" smtClean="0"/>
              <a:t> </a:t>
            </a:r>
            <a:r>
              <a:rPr lang="de-AT" sz="2800" dirty="0"/>
              <a:t>3:30 </a:t>
            </a:r>
            <a:r>
              <a:rPr lang="de-AT" sz="2800" dirty="0" err="1"/>
              <a:t>pm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5:00 </a:t>
            </a:r>
            <a:r>
              <a:rPr lang="de-AT" sz="2800" dirty="0" err="1"/>
              <a:t>pm</a:t>
            </a:r>
            <a:r>
              <a:rPr lang="de-AT" sz="2800" dirty="0"/>
              <a:t> </a:t>
            </a:r>
            <a:r>
              <a:rPr lang="de-AT" sz="2800" dirty="0" err="1"/>
              <a:t>and</a:t>
            </a:r>
            <a:r>
              <a:rPr lang="de-AT" sz="2800" dirty="0"/>
              <a:t> </a:t>
            </a:r>
            <a:r>
              <a:rPr lang="de-AT" sz="2800" dirty="0" err="1"/>
              <a:t>Thursday</a:t>
            </a:r>
            <a:r>
              <a:rPr lang="de-AT" sz="2800" dirty="0"/>
              <a:t> 10:15 am </a:t>
            </a:r>
            <a:r>
              <a:rPr lang="de-AT" sz="2800" dirty="0" err="1"/>
              <a:t>to</a:t>
            </a:r>
            <a:r>
              <a:rPr lang="de-AT" sz="2800" dirty="0"/>
              <a:t> 11:45 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800" dirty="0"/>
              <a:t>The </a:t>
            </a:r>
            <a:r>
              <a:rPr lang="de-AT" sz="2800" dirty="0" err="1"/>
              <a:t>first</a:t>
            </a:r>
            <a:r>
              <a:rPr lang="de-AT" sz="2800" dirty="0"/>
              <a:t> </a:t>
            </a:r>
            <a:r>
              <a:rPr lang="de-AT" sz="2800" dirty="0" err="1"/>
              <a:t>three</a:t>
            </a:r>
            <a:r>
              <a:rPr lang="de-AT" sz="2800" dirty="0"/>
              <a:t> </a:t>
            </a:r>
            <a:r>
              <a:rPr lang="de-AT" sz="2800" dirty="0" err="1"/>
              <a:t>weeks</a:t>
            </a:r>
            <a:r>
              <a:rPr lang="de-AT" sz="2800" dirty="0"/>
              <a:t> </a:t>
            </a:r>
            <a:r>
              <a:rPr lang="de-AT" sz="2800" dirty="0" smtClean="0"/>
              <a:t>via ZOOM, </a:t>
            </a:r>
            <a:r>
              <a:rPr lang="de-AT" sz="2800" dirty="0" err="1" smtClean="0"/>
              <a:t>address</a:t>
            </a:r>
            <a:r>
              <a:rPr lang="de-AT" sz="2800" dirty="0" smtClean="0"/>
              <a:t> will </a:t>
            </a:r>
            <a:r>
              <a:rPr lang="de-AT" sz="2800" dirty="0" err="1" smtClean="0"/>
              <a:t>be</a:t>
            </a:r>
            <a:r>
              <a:rPr lang="de-AT" sz="2800" dirty="0" smtClean="0"/>
              <a:t> </a:t>
            </a:r>
            <a:r>
              <a:rPr lang="de-AT" sz="2800" dirty="0" err="1" smtClean="0"/>
              <a:t>posted</a:t>
            </a:r>
            <a:r>
              <a:rPr lang="de-AT" sz="2800" dirty="0" smtClean="0"/>
              <a:t> on </a:t>
            </a:r>
            <a:r>
              <a:rPr lang="de-AT" sz="2800" dirty="0" err="1" smtClean="0"/>
              <a:t>Moodle</a:t>
            </a:r>
            <a:r>
              <a:rPr lang="de-AT" sz="2800" dirty="0" smtClean="0"/>
              <a:t> </a:t>
            </a:r>
            <a:r>
              <a:rPr lang="de-AT" sz="2800" dirty="0" err="1" smtClean="0"/>
              <a:t>before</a:t>
            </a:r>
            <a:r>
              <a:rPr lang="de-AT" sz="2800" dirty="0" smtClean="0"/>
              <a:t> </a:t>
            </a:r>
            <a:r>
              <a:rPr lang="de-AT" sz="2800" dirty="0" err="1" smtClean="0"/>
              <a:t>each</a:t>
            </a:r>
            <a:r>
              <a:rPr lang="de-AT" sz="2800" dirty="0" smtClean="0"/>
              <a:t> </a:t>
            </a:r>
            <a:r>
              <a:rPr lang="de-AT" sz="2800" dirty="0" err="1" smtClean="0"/>
              <a:t>lecture</a:t>
            </a:r>
            <a:endParaRPr lang="de-AT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800" dirty="0" smtClean="0"/>
              <a:t>Lectures will </a:t>
            </a:r>
            <a:r>
              <a:rPr lang="de-AT" sz="2800" dirty="0" err="1" smtClean="0"/>
              <a:t>be</a:t>
            </a:r>
            <a:r>
              <a:rPr lang="de-AT" sz="2800" dirty="0" smtClean="0"/>
              <a:t> </a:t>
            </a:r>
            <a:r>
              <a:rPr lang="de-AT" sz="2800" dirty="0" err="1" smtClean="0"/>
              <a:t>recordered</a:t>
            </a:r>
            <a:r>
              <a:rPr lang="de-AT" sz="2800" dirty="0" smtClean="0"/>
              <a:t> </a:t>
            </a:r>
            <a:r>
              <a:rPr lang="de-AT" sz="2800" dirty="0" err="1" smtClean="0"/>
              <a:t>and</a:t>
            </a:r>
            <a:r>
              <a:rPr lang="de-AT" sz="2800" dirty="0" smtClean="0"/>
              <a:t> will </a:t>
            </a:r>
            <a:r>
              <a:rPr lang="de-AT" sz="2800" dirty="0" err="1" smtClean="0"/>
              <a:t>be</a:t>
            </a:r>
            <a:r>
              <a:rPr lang="de-AT" sz="2800" dirty="0" smtClean="0"/>
              <a:t> </a:t>
            </a:r>
            <a:r>
              <a:rPr lang="de-AT" sz="2800" dirty="0" err="1" smtClean="0"/>
              <a:t>available</a:t>
            </a:r>
            <a:r>
              <a:rPr lang="de-AT" sz="2800" dirty="0" smtClean="0"/>
              <a:t> on </a:t>
            </a:r>
            <a:r>
              <a:rPr lang="de-AT" sz="2800" dirty="0" err="1" smtClean="0"/>
              <a:t>Moodle</a:t>
            </a:r>
            <a:endParaRPr lang="de-AT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800" dirty="0" err="1" smtClean="0"/>
              <a:t>For</a:t>
            </a:r>
            <a:r>
              <a:rPr lang="de-AT" sz="2800" dirty="0" smtClean="0"/>
              <a:t> </a:t>
            </a:r>
            <a:r>
              <a:rPr lang="de-AT" sz="2800" dirty="0" err="1" smtClean="0"/>
              <a:t>lectures</a:t>
            </a:r>
            <a:r>
              <a:rPr lang="de-AT" sz="2800" dirty="0" smtClean="0"/>
              <a:t> after </a:t>
            </a:r>
            <a:r>
              <a:rPr lang="de-AT" sz="2800" dirty="0" err="1" smtClean="0"/>
              <a:t>October</a:t>
            </a:r>
            <a:r>
              <a:rPr lang="de-AT" sz="2800" dirty="0" smtClean="0"/>
              <a:t> 27th </a:t>
            </a:r>
            <a:r>
              <a:rPr lang="de-AT" sz="2800" dirty="0" err="1" smtClean="0"/>
              <a:t>information</a:t>
            </a:r>
            <a:r>
              <a:rPr lang="de-AT" sz="2800" dirty="0" smtClean="0"/>
              <a:t> will follow on </a:t>
            </a:r>
            <a:r>
              <a:rPr lang="de-AT" sz="2800" dirty="0" err="1" smtClean="0"/>
              <a:t>Moodle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212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206" y="500062"/>
            <a:ext cx="10515600" cy="1325563"/>
          </a:xfrm>
        </p:spPr>
        <p:txBody>
          <a:bodyPr/>
          <a:lstStyle/>
          <a:p>
            <a:r>
              <a:rPr lang="de-AT" b="1" u="sng" dirty="0"/>
              <a:t>Evaluation </a:t>
            </a:r>
            <a:r>
              <a:rPr lang="de-AT" b="1" u="sng" dirty="0" err="1"/>
              <a:t>criteria</a:t>
            </a:r>
            <a:r>
              <a:rPr lang="de-AT" b="1" u="sng" dirty="0"/>
              <a:t>: Final </a:t>
            </a:r>
            <a:r>
              <a:rPr lang="de-AT" b="1" u="sng" dirty="0" err="1"/>
              <a:t>exam</a:t>
            </a:r>
            <a:endParaRPr lang="de-AT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88206" y="2168525"/>
            <a:ext cx="10515600" cy="3584812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Final </a:t>
            </a:r>
            <a:r>
              <a:rPr lang="en-US" dirty="0" smtClean="0"/>
              <a:t>written exam </a:t>
            </a:r>
            <a:r>
              <a:rPr lang="en-US" dirty="0"/>
              <a:t>(physical presence required, Linz or Vienna)</a:t>
            </a:r>
          </a:p>
          <a:p>
            <a:pPr marL="457200" indent="-457200"/>
            <a:r>
              <a:rPr lang="en-US" dirty="0"/>
              <a:t>Registration in KUSSS will be required </a:t>
            </a:r>
            <a:r>
              <a:rPr lang="en-US" dirty="0" smtClean="0"/>
              <a:t>close </a:t>
            </a:r>
            <a:r>
              <a:rPr lang="en-US" dirty="0"/>
              <a:t>to the exam </a:t>
            </a:r>
            <a:r>
              <a:rPr lang="en-US" dirty="0" smtClean="0"/>
              <a:t>date (Moodle </a:t>
            </a:r>
            <a:r>
              <a:rPr lang="en-US" dirty="0"/>
              <a:t>announcement)</a:t>
            </a:r>
          </a:p>
          <a:p>
            <a:pPr marL="457200" indent="-457200"/>
            <a:r>
              <a:rPr lang="en-US" dirty="0" smtClean="0"/>
              <a:t>First exam date: first week of February. </a:t>
            </a:r>
          </a:p>
          <a:p>
            <a:pPr marL="457200" indent="-457200"/>
            <a:r>
              <a:rPr lang="en-US" dirty="0" smtClean="0"/>
              <a:t>Second exam date: middle of the summer semester. </a:t>
            </a:r>
          </a:p>
          <a:p>
            <a:pPr marL="457200" indent="-457200"/>
            <a:r>
              <a:rPr lang="en-US" dirty="0" smtClean="0"/>
              <a:t>Third exam date: end of the summer semester. </a:t>
            </a:r>
          </a:p>
        </p:txBody>
      </p:sp>
    </p:spTree>
    <p:extLst>
      <p:ext uri="{BB962C8B-B14F-4D97-AF65-F5344CB8AC3E}">
        <p14:creationId xmlns:p14="http://schemas.microsoft.com/office/powerpoint/2010/main" val="6932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962" y="1212353"/>
            <a:ext cx="10510837" cy="5273640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err="1" smtClean="0"/>
              <a:t>Thursday</a:t>
            </a:r>
            <a:r>
              <a:rPr lang="de-AT" dirty="0" smtClean="0"/>
              <a:t> 12:00 </a:t>
            </a:r>
            <a:r>
              <a:rPr lang="de-AT" dirty="0" err="1" smtClean="0"/>
              <a:t>pm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1:30 </a:t>
            </a:r>
            <a:r>
              <a:rPr lang="de-AT" dirty="0" err="1" smtClean="0"/>
              <a:t>pm</a:t>
            </a:r>
            <a:endParaRPr lang="de-AT" dirty="0" smtClean="0"/>
          </a:p>
          <a:p>
            <a:r>
              <a:rPr lang="en-US" dirty="0"/>
              <a:t>g</a:t>
            </a:r>
            <a:r>
              <a:rPr lang="en-US" dirty="0" smtClean="0"/>
              <a:t>oal: apply and practice the theory from the lecture</a:t>
            </a:r>
            <a:endParaRPr lang="en-US" dirty="0"/>
          </a:p>
          <a:p>
            <a:r>
              <a:rPr lang="en-US" dirty="0" smtClean="0"/>
              <a:t>Weekly attendance (physical or online) is mandatory! </a:t>
            </a:r>
          </a:p>
          <a:p>
            <a:r>
              <a:rPr lang="en-US" dirty="0" smtClean="0"/>
              <a:t>Weekly exercise sheets provided on Friday on Moodle</a:t>
            </a:r>
          </a:p>
          <a:p>
            <a:r>
              <a:rPr lang="en-US" dirty="0" smtClean="0"/>
              <a:t>Weekly submission until Thursday 9 am of written solutions of the exercises on Moodle</a:t>
            </a:r>
          </a:p>
          <a:p>
            <a:r>
              <a:rPr lang="en-US" dirty="0" smtClean="0"/>
              <a:t>Exercise lessons will not be </a:t>
            </a:r>
            <a:r>
              <a:rPr lang="en-US" dirty="0" err="1" smtClean="0"/>
              <a:t>recordered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1014414" y="442913"/>
            <a:ext cx="752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b="1" u="sng" dirty="0" err="1" smtClean="0">
                <a:latin typeface="+mj-lt"/>
              </a:rPr>
              <a:t>Exercises</a:t>
            </a:r>
            <a:endParaRPr lang="de-A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52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618768" y="1623318"/>
            <a:ext cx="508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 smtClean="0"/>
              <a:t>2 </a:t>
            </a:r>
            <a:r>
              <a:rPr lang="de-AT" sz="2800" dirty="0" err="1" smtClean="0"/>
              <a:t>types</a:t>
            </a:r>
            <a:r>
              <a:rPr lang="de-AT" sz="2800" dirty="0" smtClean="0"/>
              <a:t> </a:t>
            </a:r>
            <a:r>
              <a:rPr lang="de-AT" sz="2800" dirty="0" err="1" smtClean="0"/>
              <a:t>of</a:t>
            </a:r>
            <a:r>
              <a:rPr lang="de-AT" sz="2800" dirty="0" smtClean="0"/>
              <a:t> </a:t>
            </a:r>
            <a:r>
              <a:rPr lang="de-AT" sz="2800" dirty="0" err="1" smtClean="0"/>
              <a:t>exercise</a:t>
            </a:r>
            <a:r>
              <a:rPr lang="de-AT" sz="2800" dirty="0" smtClean="0"/>
              <a:t> </a:t>
            </a:r>
            <a:r>
              <a:rPr lang="de-AT" sz="2800" dirty="0" err="1" smtClean="0"/>
              <a:t>classes</a:t>
            </a:r>
            <a:endParaRPr lang="de-AT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69167" y="2722973"/>
            <a:ext cx="63269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 err="1" smtClean="0"/>
              <a:t>Pysical</a:t>
            </a:r>
            <a:r>
              <a:rPr lang="de-AT" sz="2200" b="1" dirty="0" smtClean="0"/>
              <a:t> </a:t>
            </a:r>
            <a:r>
              <a:rPr lang="de-AT" sz="2200" b="1" dirty="0" err="1" smtClean="0"/>
              <a:t>presence</a:t>
            </a:r>
            <a:r>
              <a:rPr lang="de-AT" sz="2200" b="1" dirty="0" smtClean="0"/>
              <a:t> </a:t>
            </a:r>
            <a:r>
              <a:rPr lang="de-AT" sz="2200" dirty="0" smtClean="0"/>
              <a:t>at </a:t>
            </a:r>
            <a:r>
              <a:rPr lang="de-AT" sz="2200" dirty="0" err="1" smtClean="0"/>
              <a:t>the</a:t>
            </a:r>
            <a:r>
              <a:rPr lang="de-AT" sz="2200" dirty="0" smtClean="0"/>
              <a:t> JKU (8.,15.,22.10 via ZOOM):</a:t>
            </a:r>
          </a:p>
          <a:p>
            <a:r>
              <a:rPr lang="de-AT" sz="2200" dirty="0" smtClean="0"/>
              <a:t>Alexander </a:t>
            </a:r>
            <a:r>
              <a:rPr lang="de-AT" sz="2200" dirty="0" err="1" smtClean="0"/>
              <a:t>Brunhuemer</a:t>
            </a:r>
            <a:endParaRPr lang="de-AT" sz="2200" dirty="0" smtClean="0"/>
          </a:p>
          <a:p>
            <a:r>
              <a:rPr lang="de-AT" sz="2200" dirty="0" smtClean="0"/>
              <a:t>Georg Regensburger</a:t>
            </a:r>
          </a:p>
          <a:p>
            <a:r>
              <a:rPr lang="de-AT" sz="2200" dirty="0" smtClean="0"/>
              <a:t>Mehdi </a:t>
            </a:r>
            <a:r>
              <a:rPr lang="de-AT" sz="2200" dirty="0" err="1" smtClean="0"/>
              <a:t>Makhul</a:t>
            </a:r>
            <a:endParaRPr lang="de-AT" sz="2200" dirty="0" smtClean="0"/>
          </a:p>
          <a:p>
            <a:r>
              <a:rPr lang="de-AT" sz="2200" dirty="0" err="1" smtClean="0"/>
              <a:t>Audie</a:t>
            </a:r>
            <a:r>
              <a:rPr lang="de-AT" sz="2200" dirty="0" smtClean="0"/>
              <a:t> Warren</a:t>
            </a:r>
          </a:p>
        </p:txBody>
      </p:sp>
      <p:sp>
        <p:nvSpPr>
          <p:cNvPr id="8" name="Textfeld 7"/>
          <p:cNvSpPr txBox="1"/>
          <p:nvPr/>
        </p:nvSpPr>
        <p:spPr>
          <a:xfrm flipH="1">
            <a:off x="7447399" y="2722973"/>
            <a:ext cx="42921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200" b="1" dirty="0" smtClean="0"/>
              <a:t>Online </a:t>
            </a:r>
            <a:r>
              <a:rPr lang="de-AT" sz="2200" b="1" dirty="0" err="1" smtClean="0"/>
              <a:t>presence</a:t>
            </a:r>
            <a:r>
              <a:rPr lang="de-AT" sz="2200" b="1" dirty="0" smtClean="0"/>
              <a:t> </a:t>
            </a:r>
            <a:r>
              <a:rPr lang="de-AT" sz="2200" dirty="0" smtClean="0"/>
              <a:t>on ZOOM (</a:t>
            </a:r>
            <a:r>
              <a:rPr lang="de-AT" sz="2200" dirty="0" err="1" smtClean="0"/>
              <a:t>distance</a:t>
            </a:r>
            <a:r>
              <a:rPr lang="de-AT" sz="2200" dirty="0" smtClean="0"/>
              <a:t> </a:t>
            </a:r>
            <a:r>
              <a:rPr lang="de-AT" sz="2200" dirty="0" err="1" smtClean="0"/>
              <a:t>learning</a:t>
            </a:r>
            <a:r>
              <a:rPr lang="de-AT" sz="2200" dirty="0"/>
              <a:t>)</a:t>
            </a:r>
            <a:r>
              <a:rPr lang="de-AT" sz="2200" dirty="0" smtClean="0"/>
              <a:t>:</a:t>
            </a:r>
          </a:p>
          <a:p>
            <a:r>
              <a:rPr lang="de-AT" sz="2200" dirty="0" smtClean="0"/>
              <a:t>Clemens</a:t>
            </a:r>
            <a:r>
              <a:rPr lang="de-AT" sz="2200" dirty="0"/>
              <a:t> </a:t>
            </a:r>
            <a:r>
              <a:rPr lang="de-AT" sz="2200" dirty="0" err="1" smtClean="0"/>
              <a:t>Hofstadler</a:t>
            </a:r>
            <a:endParaRPr lang="de-AT" sz="2200" dirty="0" smtClean="0"/>
          </a:p>
          <a:p>
            <a:r>
              <a:rPr lang="de-AT" sz="2200" dirty="0" err="1"/>
              <a:t>Onyekachi</a:t>
            </a:r>
            <a:r>
              <a:rPr lang="de-AT" sz="2200" dirty="0"/>
              <a:t> </a:t>
            </a:r>
            <a:r>
              <a:rPr lang="de-AT" sz="2200" dirty="0" err="1"/>
              <a:t>Osisiogu</a:t>
            </a:r>
            <a:endParaRPr lang="de-AT" sz="2200" dirty="0" smtClean="0"/>
          </a:p>
          <a:p>
            <a:endParaRPr lang="de-AT" sz="2200" dirty="0" smtClean="0"/>
          </a:p>
          <a:p>
            <a:endParaRPr lang="de-AT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1014414" y="442913"/>
            <a:ext cx="752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b="1" u="sng" dirty="0" err="1">
                <a:latin typeface="+mj-lt"/>
              </a:rPr>
              <a:t>Exercises</a:t>
            </a:r>
            <a:endParaRPr lang="de-A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1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44"/>
          </a:xfrm>
        </p:spPr>
        <p:txBody>
          <a:bodyPr>
            <a:normAutofit/>
          </a:bodyPr>
          <a:lstStyle/>
          <a:p>
            <a:r>
              <a:rPr lang="de-AT" b="1" dirty="0" smtClean="0"/>
              <a:t> </a:t>
            </a:r>
            <a:r>
              <a:rPr lang="de-AT" b="1" u="sng" dirty="0" smtClean="0"/>
              <a:t>Evaluation</a:t>
            </a:r>
            <a:r>
              <a:rPr lang="de-AT" b="1" dirty="0" smtClean="0"/>
              <a:t> </a:t>
            </a:r>
            <a:r>
              <a:rPr lang="de-AT" b="1" u="sng" dirty="0" err="1" smtClean="0"/>
              <a:t>criteria</a:t>
            </a:r>
            <a:r>
              <a:rPr lang="de-AT" b="1" dirty="0" smtClean="0"/>
              <a:t>: </a:t>
            </a:r>
            <a:endParaRPr lang="de-AT" sz="48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3906" y="1357313"/>
            <a:ext cx="10515600" cy="536495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800"/>
              </a:spcBef>
            </a:pPr>
            <a:r>
              <a:rPr lang="de-AT" dirty="0" err="1" smtClean="0"/>
              <a:t>Weekly</a:t>
            </a:r>
            <a:r>
              <a:rPr lang="de-AT" dirty="0" smtClean="0"/>
              <a:t> </a:t>
            </a:r>
            <a:r>
              <a:rPr lang="de-AT" dirty="0" err="1" smtClean="0"/>
              <a:t>exercises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solved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uploaded</a:t>
            </a:r>
            <a:r>
              <a:rPr lang="de-AT" dirty="0" smtClean="0"/>
              <a:t> on </a:t>
            </a:r>
            <a:r>
              <a:rPr lang="de-AT" dirty="0" err="1" smtClean="0"/>
              <a:t>Moodle</a:t>
            </a:r>
            <a:r>
              <a:rPr lang="de-AT" dirty="0" smtClean="0"/>
              <a:t> (at least 50%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total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exercises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uploaded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allowed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take</a:t>
            </a:r>
            <a:r>
              <a:rPr lang="de-AT" dirty="0" smtClean="0"/>
              <a:t> </a:t>
            </a:r>
            <a:r>
              <a:rPr lang="de-AT" dirty="0" err="1" smtClean="0"/>
              <a:t>part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final </a:t>
            </a:r>
            <a:r>
              <a:rPr lang="de-AT" dirty="0" err="1" smtClean="0"/>
              <a:t>exam</a:t>
            </a:r>
            <a:r>
              <a:rPr lang="de-AT" dirty="0" smtClean="0"/>
              <a:t>)</a:t>
            </a:r>
          </a:p>
          <a:p>
            <a:pPr>
              <a:spcBef>
                <a:spcPts val="2800"/>
              </a:spcBef>
            </a:pPr>
            <a:r>
              <a:rPr lang="de-AT" dirty="0" smtClean="0"/>
              <a:t>Presence </a:t>
            </a:r>
            <a:r>
              <a:rPr lang="en-US" dirty="0" smtClean="0"/>
              <a:t>(physical or online, max </a:t>
            </a:r>
            <a:r>
              <a:rPr lang="en-US" dirty="0"/>
              <a:t>3 absences </a:t>
            </a:r>
            <a:r>
              <a:rPr lang="en-US" dirty="0" smtClean="0"/>
              <a:t>during </a:t>
            </a:r>
            <a:r>
              <a:rPr lang="en-US" dirty="0"/>
              <a:t>the semester</a:t>
            </a:r>
            <a:r>
              <a:rPr lang="en-US" dirty="0" smtClean="0"/>
              <a:t>)</a:t>
            </a:r>
            <a:endParaRPr lang="de-AT" dirty="0" smtClean="0"/>
          </a:p>
          <a:p>
            <a:pPr>
              <a:spcBef>
                <a:spcPts val="2800"/>
              </a:spcBef>
            </a:pPr>
            <a:r>
              <a:rPr lang="de-AT" dirty="0" err="1" smtClean="0"/>
              <a:t>Presentation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solutions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exercises</a:t>
            </a:r>
            <a:r>
              <a:rPr lang="de-AT" dirty="0" smtClean="0"/>
              <a:t> </a:t>
            </a:r>
            <a:r>
              <a:rPr lang="de-AT" dirty="0" err="1" smtClean="0"/>
              <a:t>during</a:t>
            </a:r>
            <a:r>
              <a:rPr lang="de-AT" dirty="0" smtClean="0"/>
              <a:t> </a:t>
            </a:r>
            <a:r>
              <a:rPr lang="de-AT" dirty="0" err="1" smtClean="0"/>
              <a:t>weekly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Zoom </a:t>
            </a:r>
            <a:r>
              <a:rPr lang="de-AT" dirty="0" err="1" smtClean="0"/>
              <a:t>classes</a:t>
            </a:r>
            <a:endParaRPr lang="de-AT" dirty="0"/>
          </a:p>
          <a:p>
            <a:pPr>
              <a:spcBef>
                <a:spcPts val="2800"/>
              </a:spcBef>
            </a:pPr>
            <a:r>
              <a:rPr lang="de-AT" dirty="0" smtClean="0"/>
              <a:t>Regular </a:t>
            </a:r>
            <a:r>
              <a:rPr lang="de-AT" dirty="0" err="1" smtClean="0"/>
              <a:t>Moodle</a:t>
            </a:r>
            <a:r>
              <a:rPr lang="de-AT" dirty="0" smtClean="0"/>
              <a:t> online </a:t>
            </a:r>
            <a:r>
              <a:rPr lang="de-AT" dirty="0" err="1" smtClean="0"/>
              <a:t>tests</a:t>
            </a:r>
            <a:r>
              <a:rPr lang="de-AT" dirty="0" smtClean="0"/>
              <a:t> (</a:t>
            </a:r>
            <a:r>
              <a:rPr lang="de-AT" dirty="0" err="1" smtClean="0"/>
              <a:t>mandatory</a:t>
            </a:r>
            <a:r>
              <a:rPr lang="de-AT" dirty="0" smtClean="0"/>
              <a:t>, at least 50%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achieved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 positive final grade)       </a:t>
            </a:r>
            <a:endParaRPr lang="de-AT" dirty="0"/>
          </a:p>
          <a:p>
            <a:pPr>
              <a:spcBef>
                <a:spcPts val="2800"/>
              </a:spcBef>
            </a:pPr>
            <a:r>
              <a:rPr lang="en-US" dirty="0" smtClean="0"/>
              <a:t>Final written exam </a:t>
            </a:r>
            <a:r>
              <a:rPr lang="en-US" dirty="0"/>
              <a:t>(physical presence required, Linz or Vienna</a:t>
            </a:r>
            <a:r>
              <a:rPr lang="en-US" dirty="0" smtClean="0"/>
              <a:t>)</a:t>
            </a:r>
          </a:p>
          <a:p>
            <a:pPr>
              <a:spcBef>
                <a:spcPts val="2800"/>
              </a:spcBef>
            </a:pPr>
            <a:r>
              <a:rPr lang="en-US" dirty="0"/>
              <a:t>registration </a:t>
            </a:r>
            <a:r>
              <a:rPr lang="en-US" dirty="0" smtClean="0"/>
              <a:t>on </a:t>
            </a:r>
            <a:r>
              <a:rPr lang="en-US" dirty="0"/>
              <a:t>KUSSS </a:t>
            </a:r>
            <a:r>
              <a:rPr lang="en-US" dirty="0" smtClean="0"/>
              <a:t>required close </a:t>
            </a:r>
            <a:r>
              <a:rPr lang="en-US" dirty="0"/>
              <a:t>to the exam </a:t>
            </a:r>
            <a:r>
              <a:rPr lang="en-US" dirty="0" smtClean="0"/>
              <a:t>date (Moodle </a:t>
            </a:r>
            <a:r>
              <a:rPr lang="en-US" dirty="0"/>
              <a:t>announcement</a:t>
            </a:r>
            <a:r>
              <a:rPr lang="en-US" dirty="0" smtClean="0"/>
              <a:t>)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First exam date: first week of February. Second exam date: middle of the summer semester. </a:t>
            </a:r>
          </a:p>
          <a:p>
            <a:pPr>
              <a:spcBef>
                <a:spcPts val="2800"/>
              </a:spcBef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1334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u="sng" dirty="0" smtClean="0"/>
              <a:t>TIPS</a:t>
            </a:r>
            <a:endParaRPr lang="de-AT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31695"/>
            <a:ext cx="10515600" cy="444526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800"/>
              </a:spcBef>
            </a:pPr>
            <a:r>
              <a:rPr lang="de-AT" sz="3200" dirty="0" smtClean="0"/>
              <a:t>Try </a:t>
            </a:r>
            <a:r>
              <a:rPr lang="de-AT" sz="3200" dirty="0" err="1" smtClean="0"/>
              <a:t>to</a:t>
            </a:r>
            <a:r>
              <a:rPr lang="de-AT" sz="3200" dirty="0" smtClean="0"/>
              <a:t> </a:t>
            </a:r>
            <a:r>
              <a:rPr lang="de-AT" sz="3200" dirty="0" err="1" smtClean="0"/>
              <a:t>come</a:t>
            </a:r>
            <a:r>
              <a:rPr lang="de-AT" sz="3200" dirty="0" smtClean="0"/>
              <a:t> </a:t>
            </a:r>
            <a:r>
              <a:rPr lang="de-AT" sz="3200" dirty="0" err="1" smtClean="0"/>
              <a:t>to</a:t>
            </a:r>
            <a:r>
              <a:rPr lang="de-AT" sz="3200" dirty="0" smtClean="0"/>
              <a:t> </a:t>
            </a:r>
            <a:r>
              <a:rPr lang="de-AT" sz="3200" dirty="0" err="1" smtClean="0"/>
              <a:t>the</a:t>
            </a:r>
            <a:r>
              <a:rPr lang="de-AT" sz="3200" dirty="0" smtClean="0"/>
              <a:t> </a:t>
            </a:r>
            <a:r>
              <a:rPr lang="de-AT" sz="3200" dirty="0" err="1" smtClean="0"/>
              <a:t>lectures</a:t>
            </a:r>
            <a:r>
              <a:rPr lang="de-AT" sz="3200" dirty="0" smtClean="0"/>
              <a:t> (online </a:t>
            </a:r>
            <a:r>
              <a:rPr lang="de-AT" sz="3200" dirty="0" err="1" smtClean="0"/>
              <a:t>lectures</a:t>
            </a:r>
            <a:r>
              <a:rPr lang="de-AT" sz="3200" dirty="0" smtClean="0"/>
              <a:t>) </a:t>
            </a:r>
            <a:r>
              <a:rPr lang="de-AT" sz="3200" dirty="0" err="1" smtClean="0"/>
              <a:t>and</a:t>
            </a:r>
            <a:r>
              <a:rPr lang="de-AT" sz="3200" dirty="0" smtClean="0"/>
              <a:t> </a:t>
            </a:r>
            <a:r>
              <a:rPr lang="de-AT" sz="3200" dirty="0" err="1" smtClean="0"/>
              <a:t>work</a:t>
            </a:r>
            <a:r>
              <a:rPr lang="de-AT" sz="3200" dirty="0" smtClean="0"/>
              <a:t> </a:t>
            </a:r>
            <a:r>
              <a:rPr lang="de-AT" sz="3200" dirty="0" err="1" smtClean="0"/>
              <a:t>through</a:t>
            </a:r>
            <a:r>
              <a:rPr lang="de-AT" sz="3200" dirty="0" smtClean="0"/>
              <a:t> </a:t>
            </a:r>
            <a:r>
              <a:rPr lang="de-AT" sz="3200" dirty="0" err="1" smtClean="0"/>
              <a:t>the</a:t>
            </a:r>
            <a:r>
              <a:rPr lang="de-AT" sz="3200" dirty="0"/>
              <a:t> </a:t>
            </a:r>
            <a:r>
              <a:rPr lang="de-AT" sz="3200" dirty="0" err="1" smtClean="0"/>
              <a:t>content</a:t>
            </a:r>
            <a:r>
              <a:rPr lang="de-AT" sz="3200" dirty="0" smtClean="0"/>
              <a:t> </a:t>
            </a:r>
            <a:r>
              <a:rPr lang="de-AT" sz="3200" dirty="0" err="1" smtClean="0"/>
              <a:t>each</a:t>
            </a:r>
            <a:r>
              <a:rPr lang="de-AT" sz="3200" dirty="0" smtClean="0"/>
              <a:t> </a:t>
            </a:r>
            <a:r>
              <a:rPr lang="de-AT" sz="3200" dirty="0" err="1" smtClean="0"/>
              <a:t>week</a:t>
            </a:r>
            <a:r>
              <a:rPr lang="de-AT" sz="3200" dirty="0" smtClean="0"/>
              <a:t>!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de-AT" sz="3200" dirty="0" smtClean="0"/>
              <a:t>Try </a:t>
            </a:r>
            <a:r>
              <a:rPr lang="de-AT" sz="3200" dirty="0" err="1" smtClean="0"/>
              <a:t>to</a:t>
            </a:r>
            <a:r>
              <a:rPr lang="de-AT" sz="3200" dirty="0" smtClean="0"/>
              <a:t> </a:t>
            </a:r>
            <a:r>
              <a:rPr lang="de-AT" sz="3200" dirty="0" err="1" smtClean="0"/>
              <a:t>understand</a:t>
            </a:r>
            <a:r>
              <a:rPr lang="de-AT" sz="3200" dirty="0" smtClean="0"/>
              <a:t> </a:t>
            </a:r>
            <a:r>
              <a:rPr lang="de-AT" sz="3200" dirty="0" err="1"/>
              <a:t>every</a:t>
            </a:r>
            <a:r>
              <a:rPr lang="de-AT" sz="3200" dirty="0"/>
              <a:t> </a:t>
            </a:r>
            <a:r>
              <a:rPr lang="de-AT" sz="3200" dirty="0" err="1"/>
              <a:t>single</a:t>
            </a:r>
            <a:r>
              <a:rPr lang="de-AT" sz="3200" dirty="0"/>
              <a:t> </a:t>
            </a:r>
            <a:r>
              <a:rPr lang="de-AT" sz="3200" dirty="0" err="1"/>
              <a:t>step</a:t>
            </a:r>
            <a:r>
              <a:rPr lang="de-AT" sz="3200" dirty="0"/>
              <a:t> </a:t>
            </a:r>
            <a:r>
              <a:rPr lang="de-AT" sz="3200" dirty="0" err="1"/>
              <a:t>of</a:t>
            </a:r>
            <a:r>
              <a:rPr lang="de-AT" sz="3200" dirty="0"/>
              <a:t> </a:t>
            </a:r>
            <a:r>
              <a:rPr lang="de-AT" sz="3200" dirty="0" err="1"/>
              <a:t>each</a:t>
            </a:r>
            <a:r>
              <a:rPr lang="de-AT" sz="3200" dirty="0"/>
              <a:t> </a:t>
            </a:r>
            <a:r>
              <a:rPr lang="de-AT" sz="3200" dirty="0" err="1" smtClean="0"/>
              <a:t>calculation</a:t>
            </a:r>
            <a:r>
              <a:rPr lang="de-AT" sz="3200" dirty="0"/>
              <a:t> </a:t>
            </a:r>
            <a:r>
              <a:rPr lang="de-AT" sz="3200" dirty="0" err="1" smtClean="0"/>
              <a:t>even</a:t>
            </a:r>
            <a:r>
              <a:rPr lang="de-AT" sz="3200" dirty="0" smtClean="0"/>
              <a:t> </a:t>
            </a:r>
            <a:r>
              <a:rPr lang="de-AT" sz="3200" dirty="0" err="1" smtClean="0"/>
              <a:t>if</a:t>
            </a:r>
            <a:r>
              <a:rPr lang="de-AT" sz="3200" dirty="0" smtClean="0"/>
              <a:t> </a:t>
            </a:r>
            <a:r>
              <a:rPr lang="de-AT" sz="3200" dirty="0" err="1" smtClean="0"/>
              <a:t>this</a:t>
            </a:r>
            <a:r>
              <a:rPr lang="de-AT" sz="3200" dirty="0" smtClean="0"/>
              <a:t> </a:t>
            </a:r>
            <a:r>
              <a:rPr lang="de-AT" sz="3200" dirty="0" err="1" smtClean="0"/>
              <a:t>needs</a:t>
            </a:r>
            <a:r>
              <a:rPr lang="de-AT" sz="3200" dirty="0" smtClean="0"/>
              <a:t> </a:t>
            </a:r>
            <a:r>
              <a:rPr lang="de-AT" sz="3200" dirty="0" err="1" smtClean="0"/>
              <a:t>some</a:t>
            </a:r>
            <a:r>
              <a:rPr lang="de-AT" sz="3200" dirty="0" smtClean="0"/>
              <a:t> time. This </a:t>
            </a:r>
            <a:r>
              <a:rPr lang="de-AT" sz="3200" dirty="0" err="1" smtClean="0"/>
              <a:t>is</a:t>
            </a:r>
            <a:r>
              <a:rPr lang="de-AT" sz="3200" dirty="0" smtClean="0"/>
              <a:t> normal!</a:t>
            </a:r>
          </a:p>
          <a:p>
            <a:pPr>
              <a:spcBef>
                <a:spcPts val="1800"/>
              </a:spcBef>
            </a:pPr>
            <a:r>
              <a:rPr lang="de-AT" sz="3200" b="1" dirty="0" smtClean="0"/>
              <a:t>Try </a:t>
            </a:r>
            <a:r>
              <a:rPr lang="de-AT" sz="3200" b="1" dirty="0" err="1" smtClean="0"/>
              <a:t>to</a:t>
            </a:r>
            <a:r>
              <a:rPr lang="de-AT" sz="3200" b="1" dirty="0" smtClean="0"/>
              <a:t> </a:t>
            </a:r>
            <a:r>
              <a:rPr lang="de-AT" sz="3200" b="1" dirty="0" err="1" smtClean="0"/>
              <a:t>solve</a:t>
            </a:r>
            <a:r>
              <a:rPr lang="de-AT" sz="3200" b="1" dirty="0" smtClean="0"/>
              <a:t> </a:t>
            </a:r>
            <a:r>
              <a:rPr lang="de-AT" sz="3200" b="1" dirty="0" err="1" smtClean="0"/>
              <a:t>every</a:t>
            </a:r>
            <a:r>
              <a:rPr lang="de-AT" sz="3200" b="1" dirty="0" smtClean="0"/>
              <a:t> </a:t>
            </a:r>
            <a:r>
              <a:rPr lang="de-AT" sz="3200" b="1" dirty="0" err="1" smtClean="0"/>
              <a:t>exercise</a:t>
            </a:r>
            <a:r>
              <a:rPr lang="de-AT" sz="3200" b="1" dirty="0" smtClean="0"/>
              <a:t> on </a:t>
            </a:r>
            <a:r>
              <a:rPr lang="de-AT" sz="3200" b="1" dirty="0" err="1" smtClean="0"/>
              <a:t>your</a:t>
            </a:r>
            <a:r>
              <a:rPr lang="de-AT" sz="3200" b="1" dirty="0" smtClean="0"/>
              <a:t> </a:t>
            </a:r>
            <a:r>
              <a:rPr lang="de-AT" sz="3200" b="1" dirty="0" err="1" smtClean="0"/>
              <a:t>own</a:t>
            </a:r>
            <a:r>
              <a:rPr lang="de-AT" sz="3200" b="1" dirty="0" smtClean="0"/>
              <a:t>!</a:t>
            </a:r>
          </a:p>
          <a:p>
            <a:pPr>
              <a:spcBef>
                <a:spcPts val="1800"/>
              </a:spcBef>
            </a:pPr>
            <a:r>
              <a:rPr lang="de-AT" sz="3200" dirty="0" err="1" smtClean="0"/>
              <a:t>Ask-ask-ask</a:t>
            </a:r>
            <a:r>
              <a:rPr lang="de-AT" sz="3200" dirty="0" smtClean="0"/>
              <a:t> </a:t>
            </a:r>
            <a:r>
              <a:rPr lang="de-AT" sz="3200" dirty="0" err="1" smtClean="0"/>
              <a:t>classmates</a:t>
            </a:r>
            <a:r>
              <a:rPr lang="de-AT" sz="3200" dirty="0" smtClean="0"/>
              <a:t> </a:t>
            </a:r>
            <a:r>
              <a:rPr lang="de-AT" sz="3200" dirty="0" err="1" smtClean="0"/>
              <a:t>or</a:t>
            </a:r>
            <a:r>
              <a:rPr lang="de-AT" sz="3200" dirty="0" smtClean="0"/>
              <a:t> </a:t>
            </a:r>
            <a:r>
              <a:rPr lang="de-AT" sz="3200" dirty="0" err="1" smtClean="0"/>
              <a:t>tutors</a:t>
            </a:r>
            <a:r>
              <a:rPr lang="de-AT" sz="3200" dirty="0" smtClean="0"/>
              <a:t> </a:t>
            </a:r>
            <a:r>
              <a:rPr lang="de-AT" sz="3200" dirty="0" err="1" smtClean="0"/>
              <a:t>or</a:t>
            </a:r>
            <a:r>
              <a:rPr lang="de-AT" sz="3200" dirty="0" smtClean="0"/>
              <a:t> in </a:t>
            </a:r>
            <a:r>
              <a:rPr lang="de-AT" sz="3200" dirty="0" err="1" smtClean="0"/>
              <a:t>the</a:t>
            </a:r>
            <a:r>
              <a:rPr lang="de-AT" sz="3200" dirty="0" smtClean="0"/>
              <a:t> </a:t>
            </a:r>
            <a:r>
              <a:rPr lang="de-AT" sz="3200" dirty="0" err="1" smtClean="0"/>
              <a:t>forum</a:t>
            </a:r>
            <a:r>
              <a:rPr lang="de-AT" sz="3200" dirty="0" smtClean="0"/>
              <a:t> </a:t>
            </a:r>
            <a:r>
              <a:rPr lang="de-AT" sz="3200" dirty="0" err="1" smtClean="0"/>
              <a:t>if</a:t>
            </a:r>
            <a:r>
              <a:rPr lang="de-AT" sz="3200" dirty="0" smtClean="0"/>
              <a:t> </a:t>
            </a:r>
            <a:r>
              <a:rPr lang="de-AT" sz="3200" dirty="0" err="1" smtClean="0"/>
              <a:t>something</a:t>
            </a:r>
            <a:r>
              <a:rPr lang="de-AT" sz="3200" dirty="0" smtClean="0"/>
              <a:t> </a:t>
            </a:r>
            <a:r>
              <a:rPr lang="de-AT" sz="3200" dirty="0" err="1" smtClean="0"/>
              <a:t>is</a:t>
            </a:r>
            <a:r>
              <a:rPr lang="de-AT" sz="3200" dirty="0" smtClean="0"/>
              <a:t> not </a:t>
            </a:r>
            <a:r>
              <a:rPr lang="de-AT" sz="3200" dirty="0" err="1" smtClean="0"/>
              <a:t>clear</a:t>
            </a:r>
            <a:endParaRPr lang="de-AT" sz="3200" dirty="0"/>
          </a:p>
          <a:p>
            <a:pPr>
              <a:spcBef>
                <a:spcPts val="1800"/>
              </a:spcBef>
            </a:pPr>
            <a:r>
              <a:rPr lang="de-AT" sz="3200" dirty="0" smtClean="0"/>
              <a:t>Work in </a:t>
            </a:r>
            <a:r>
              <a:rPr lang="de-AT" sz="3200" dirty="0" err="1" smtClean="0"/>
              <a:t>groups</a:t>
            </a:r>
            <a:r>
              <a:rPr lang="de-AT" sz="3200" dirty="0" smtClean="0"/>
              <a:t>! </a:t>
            </a:r>
          </a:p>
          <a:p>
            <a:pPr>
              <a:spcBef>
                <a:spcPts val="1800"/>
              </a:spcBef>
            </a:pPr>
            <a:r>
              <a:rPr lang="de-AT" sz="3200" dirty="0" smtClean="0"/>
              <a:t>Study </a:t>
            </a:r>
            <a:r>
              <a:rPr lang="de-AT" sz="3200" dirty="0" err="1" smtClean="0"/>
              <a:t>theory</a:t>
            </a:r>
            <a:r>
              <a:rPr lang="de-AT" sz="3200" dirty="0" smtClean="0"/>
              <a:t> </a:t>
            </a:r>
            <a:r>
              <a:rPr lang="de-AT" sz="3200" dirty="0" err="1" smtClean="0"/>
              <a:t>and</a:t>
            </a:r>
            <a:r>
              <a:rPr lang="de-AT" sz="3200" dirty="0" smtClean="0"/>
              <a:t> </a:t>
            </a:r>
            <a:r>
              <a:rPr lang="de-AT" sz="3200" dirty="0" err="1" smtClean="0"/>
              <a:t>exercises</a:t>
            </a:r>
            <a:r>
              <a:rPr lang="de-AT" sz="3200" dirty="0" smtClean="0"/>
              <a:t> </a:t>
            </a:r>
            <a:r>
              <a:rPr lang="de-AT" sz="3200" dirty="0" err="1" smtClean="0"/>
              <a:t>together</a:t>
            </a:r>
            <a:endParaRPr lang="de-AT" sz="3200" dirty="0" smtClean="0"/>
          </a:p>
          <a:p>
            <a:pPr>
              <a:spcBef>
                <a:spcPts val="1800"/>
              </a:spcBef>
            </a:pPr>
            <a:r>
              <a:rPr lang="de-AT" sz="3200" dirty="0" smtClean="0"/>
              <a:t>Additional </a:t>
            </a:r>
            <a:r>
              <a:rPr lang="de-AT" sz="3200" dirty="0" err="1" smtClean="0"/>
              <a:t>help</a:t>
            </a:r>
            <a:r>
              <a:rPr lang="de-AT" sz="3200" dirty="0" smtClean="0"/>
              <a:t>: Tutorial!</a:t>
            </a:r>
          </a:p>
          <a:p>
            <a:pPr marL="0" indent="0">
              <a:buNone/>
            </a:pPr>
            <a:endParaRPr lang="de-AT" sz="3600" dirty="0" smtClean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84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Breitbild</PresentationFormat>
  <Paragraphs>81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MATHEMATICS FOR AI 1 WS20  course organisation  (VL+UE)</vt:lpstr>
      <vt:lpstr>Lucia Del Chicca</vt:lpstr>
      <vt:lpstr>Organisation of the course</vt:lpstr>
      <vt:lpstr>Lectures</vt:lpstr>
      <vt:lpstr>Evaluation criteria: Final exam</vt:lpstr>
      <vt:lpstr>PowerPoint-Präsentation</vt:lpstr>
      <vt:lpstr>PowerPoint-Präsentation</vt:lpstr>
      <vt:lpstr> Evaluation criteria: </vt:lpstr>
      <vt:lpstr>TIPS</vt:lpstr>
      <vt:lpstr>Tutorial: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AI VL+UE:course organisation</dc:title>
  <dc:creator>Lucia Del Chicca</dc:creator>
  <cp:lastModifiedBy>Lucia Del Chicca</cp:lastModifiedBy>
  <cp:revision>104</cp:revision>
  <dcterms:created xsi:type="dcterms:W3CDTF">2019-09-23T15:18:28Z</dcterms:created>
  <dcterms:modified xsi:type="dcterms:W3CDTF">2020-10-06T11:44:06Z</dcterms:modified>
</cp:coreProperties>
</file>