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1B192E"/>
    <a:srgbClr val="055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October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8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9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October 24,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October 24,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4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Guerra_fredda" TargetMode="External"/><Relationship Id="rId7" Type="http://schemas.openxmlformats.org/officeDocument/2006/relationships/hyperlink" Target="https://it.wikipedia.org/wiki/Stati_Uniti_d%27America" TargetMode="External"/><Relationship Id="rId2" Type="http://schemas.openxmlformats.org/officeDocument/2006/relationships/hyperlink" Target="https://it.wikipedia.org/wiki/Anni_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1991" TargetMode="External"/><Relationship Id="rId5" Type="http://schemas.openxmlformats.org/officeDocument/2006/relationships/hyperlink" Target="https://it.wikipedia.org/wiki/1962" TargetMode="External"/><Relationship Id="rId4" Type="http://schemas.openxmlformats.org/officeDocument/2006/relationships/hyperlink" Target="https://it.wikipedia.org/wiki/Pubblicazione_scientifi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acqua, largo, inpiedi, uomo&#10;&#10;Descrizione generata automaticamente">
            <a:extLst>
              <a:ext uri="{FF2B5EF4-FFF2-40B4-BE49-F238E27FC236}">
                <a16:creationId xmlns:a16="http://schemas.microsoft.com/office/drawing/2014/main" id="{37E36124-EB73-4152-BFA9-DC813DF8D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0" b="712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5" name="Rectangle 11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1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9CD0BD-3ABE-41D0-AAE6-0643E3C93AAE}"/>
              </a:ext>
            </a:extLst>
          </p:cNvPr>
          <p:cNvSpPr txBox="1"/>
          <p:nvPr/>
        </p:nvSpPr>
        <p:spPr>
          <a:xfrm>
            <a:off x="369888" y="2181225"/>
            <a:ext cx="4344987" cy="209938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 STORIA DEL WEB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911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C9E97F-CC42-4286-BD16-6ECE5D37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772" y="390701"/>
            <a:ext cx="6940410" cy="1675692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</a:pPr>
            <a:r>
              <a:rPr lang="it-IT" sz="6000" dirty="0"/>
              <a:t>L’invenzione del protocollo TCP/IP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EFD5BA-E10D-43CD-99C8-EA9C2D1F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772" y="2264805"/>
            <a:ext cx="7368428" cy="4259604"/>
          </a:xfrm>
        </p:spPr>
        <p:txBody>
          <a:bodyPr anchor="t">
            <a:normAutofit fontScale="92500" lnSpcReduction="2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I due protocolli TCP e IP furono concepiti da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Bob Kahn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 e </a:t>
            </a:r>
            <a:r>
              <a:rPr lang="it-IT" sz="2200" u="sng" dirty="0" err="1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Vinton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 </a:t>
            </a:r>
            <a:r>
              <a:rPr lang="it-IT" sz="2200" u="sng" dirty="0" err="1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Cerf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 nel 1974, con l’obiettivo di soddisfare una richiesta della DARPA (</a:t>
            </a:r>
            <a:r>
              <a:rPr lang="it-IT" sz="2200" dirty="0" err="1">
                <a:latin typeface="Old Standard TT"/>
                <a:ea typeface="Old Standard TT"/>
                <a:cs typeface="Old Standard TT"/>
                <a:sym typeface="Old Standard TT"/>
              </a:rPr>
              <a:t>Defence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 Advanced </a:t>
            </a:r>
            <a:r>
              <a:rPr lang="it-IT" sz="2200" dirty="0" err="1">
                <a:latin typeface="Old Standard TT"/>
                <a:ea typeface="Old Standard TT"/>
                <a:cs typeface="Old Standard TT"/>
                <a:sym typeface="Old Standard TT"/>
              </a:rPr>
              <a:t>Research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 Project Agency), che prevedeva l’interconnessione delle reti di calcolatori allora esistenti, come quella militare ARPANET, SATNET e altre network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tecnologicamente diverse e indipendenti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L’obiettivo era permettere a una serie di calcolatori eterogenei di interconnettersi fra loro. Un obiettivo raggiunto a tal punto che ancora oggi il TCP IP rappresenta Internet per antonomasia.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In realtà, la coppia di protocolli ha avuto continue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evoluzioni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 nel corso del tempo per consentire applicazioni sempre più moderne e meccanismi di trasporto sempre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più stabili e affidabili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Così nei quarant’anni di storia del TCP IP vi sono state oltre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100 differenti modifiche</a:t>
            </a:r>
            <a:r>
              <a:rPr lang="it-IT" sz="2200" dirty="0">
                <a:latin typeface="Old Standard TT"/>
                <a:ea typeface="Old Standard TT"/>
                <a:cs typeface="Old Standard TT"/>
                <a:sym typeface="Old Standard TT"/>
              </a:rPr>
              <a:t> e standardizzazioni RFC riferite al protocollo, come quelle pensate per supportare le nuove tecnologie e le comunicazioni mobile.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omputer, pioggia, città, treno&#10;&#10;Descrizione generata automaticamente">
            <a:extLst>
              <a:ext uri="{FF2B5EF4-FFF2-40B4-BE49-F238E27FC236}">
                <a16:creationId xmlns:a16="http://schemas.microsoft.com/office/drawing/2014/main" id="{24E1FA4D-CFD7-4B76-8CB1-C2D64FD1A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8" b="19241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9F2E56-7671-4DEA-AAC7-196A5489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68" y="3921676"/>
            <a:ext cx="11269663" cy="2780862"/>
          </a:xfrm>
        </p:spPr>
        <p:txBody>
          <a:bodyPr anchor="t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Il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protocollo TCP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(Transmission Control 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Protocol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– Protocollo di controllo della trasmissione)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gestisce l’organizzazione</a:t>
            </a:r>
            <a:r>
              <a:rPr lang="it-IT" dirty="0">
                <a:latin typeface="Old Standard TT"/>
                <a:sym typeface="Old Standard TT"/>
              </a:rPr>
              <a:t> e il flusso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comunicazionale dei dati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impacchetta le informazioni da inviare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in capsule dalle dimensioni predefinite che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vengono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poi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ricomposte nell’elaboratore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destinatario a formare il messaggio originariamente inviato.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D’altra parte, il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protocollo IP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permette di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identificare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in modo univoco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una macchina all’interno di una rete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verifica la correttezza delle trasmissioni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, quantifica gli eventuali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pacchetti persi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nel corso della comunicazione e ne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richiede l’eventuale rinvio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Insomma, il protocollo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TCP IP consente</a:t>
            </a: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le attuali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comunicazioni fra dispositivi collegati a reti diverse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e rappresenta forse uno dei migliori progetti umani a lungo termine che si sia mai realizzato.</a:t>
            </a:r>
          </a:p>
        </p:txBody>
      </p:sp>
    </p:spTree>
    <p:extLst>
      <p:ext uri="{BB962C8B-B14F-4D97-AF65-F5344CB8AC3E}">
        <p14:creationId xmlns:p14="http://schemas.microsoft.com/office/powerpoint/2010/main" val="51853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A2A5D-1A98-4866-B7F5-FE8C92E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74067"/>
            <a:ext cx="10368672" cy="711354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latin typeface="Old Standard TT"/>
                <a:ea typeface="Old Standard TT"/>
                <a:cs typeface="Old Standard TT"/>
                <a:sym typeface="Old Standard TT"/>
              </a:rPr>
              <a:t>Le date fondamentali nella storia della rete sono:</a:t>
            </a:r>
            <a:br>
              <a:rPr lang="it-IT" sz="4800" dirty="0">
                <a:latin typeface="Old Standard TT"/>
                <a:ea typeface="Old Standard TT"/>
                <a:cs typeface="Old Standard TT"/>
                <a:sym typeface="Old Standard TT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5AABBC-9A13-4A09-82CC-9F3317F6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852256"/>
            <a:ext cx="11090274" cy="5894773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•1957: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Gli Stati Uniti formano la Advanced 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Research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Project Agency (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ARPA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) nell’ambito del Dipartimento della Difesa per studiare applicazioni di scienza e tecnologia all’uso militare.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•1962: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Parte il progetto di realizzare una rete in grado di continuare a funzionare anche in caso di attacco nucleare. Il progetto finale consiste in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una rete a commutazione di pacchetto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•1968: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Nasce la rete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ARPANET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con il collegamento dei primi quattro siti (quattro Università che usano tutte sistemi diversi). Il collegamento usa linee telefoniche a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50 Kbps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, il protocollo utilizzato per comunicare tra gli 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host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viene chiamato NCP (Network Control 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Protocol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•1972 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La rete ARPANET collega 32 nodi (università e strutture governative) usando linee telefoniche, reti satellitari e onde radio;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Ray Tomlinson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crea un programma per la posta elettronica usato dai docenti universitari per comunicare con i colleghi.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•1973: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Comincia lo sviluppo del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TCP/IP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•1982: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Si inizia ad usare il termine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Internet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come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insieme di internet TCP/IP</a:t>
            </a: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collegate tra loro.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•1983: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ARPANET viene divisa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separando la parte pubblica (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ARPAnet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e poi Internet) da quella militare (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MILnet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it-IT" dirty="0" err="1">
                <a:latin typeface="Old Standard TT"/>
                <a:ea typeface="Old Standard TT"/>
                <a:cs typeface="Old Standard TT"/>
                <a:sym typeface="Old Standard TT"/>
              </a:rPr>
              <a:t>Military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Network). L’Università del Wisconsin introduce il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DNS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 per la risoluzione dei nomi.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•1989: 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Nasce il servizio Web al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CERN</a:t>
            </a:r>
            <a:r>
              <a:rPr lang="it-IT" dirty="0">
                <a:latin typeface="Old Standard TT"/>
                <a:ea typeface="Old Standard TT"/>
                <a:cs typeface="Old Standard TT"/>
                <a:sym typeface="Old Standard TT"/>
              </a:rPr>
              <a:t>, il centro Europeo per la ricerca sulla fisica nucleare.</a:t>
            </a:r>
          </a:p>
        </p:txBody>
      </p:sp>
    </p:spTree>
    <p:extLst>
      <p:ext uri="{BB962C8B-B14F-4D97-AF65-F5344CB8AC3E}">
        <p14:creationId xmlns:p14="http://schemas.microsoft.com/office/powerpoint/2010/main" val="3169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FFF6C0-761B-4AA4-AB1A-822FC852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57" y="552513"/>
            <a:ext cx="3954332" cy="853316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Introduzione: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94BB6A-74BC-40B7-8628-120FE522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57" y="1464816"/>
            <a:ext cx="7232054" cy="5157926"/>
          </a:xfrm>
        </p:spPr>
        <p:txBody>
          <a:bodyPr anchor="t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 panose="020B0604020202020204" charset="0"/>
              </a:rPr>
              <a:t>L'origine di Internet risale agli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anni sessanta</a:t>
            </a:r>
            <a:r>
              <a:rPr lang="it-IT" dirty="0">
                <a:latin typeface="Old Standard TT" panose="020B0604020202020204" charset="0"/>
              </a:rPr>
              <a:t>, su iniziativa degli Stati Uniti d’America, che misero a punto durante la </a:t>
            </a:r>
            <a:r>
              <a:rPr lang="it-IT" u="sng" dirty="0">
                <a:latin typeface="Old Standard TT" panose="020B0604020202020204" charset="0"/>
                <a:hlinkClick r:id="rId3"/>
              </a:rPr>
              <a:t>guerra fredda</a:t>
            </a:r>
            <a:r>
              <a:rPr lang="it-IT" dirty="0">
                <a:latin typeface="Old Standard TT" panose="020B0604020202020204" charset="0"/>
              </a:rPr>
              <a:t> un nuovo sistema di difesa e di controspionaggio.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 panose="020B0604020202020204" charset="0"/>
              </a:rPr>
              <a:t>La prima </a:t>
            </a:r>
            <a:r>
              <a:rPr lang="it-IT" u="sng" dirty="0">
                <a:latin typeface="Old Standard TT" panose="020B0604020202020204" charset="0"/>
                <a:hlinkClick r:id="rId4"/>
              </a:rPr>
              <a:t>pubblicazione scientifica</a:t>
            </a:r>
            <a:r>
              <a:rPr lang="it-IT" dirty="0">
                <a:latin typeface="Old Standard TT" panose="020B0604020202020204" charset="0"/>
              </a:rPr>
              <a:t> in cui si teorizza una rete di computer mondiale ad accesso pubblico è »</a:t>
            </a:r>
            <a:r>
              <a:rPr lang="it-IT" i="1" dirty="0">
                <a:latin typeface="Old Standard TT" panose="020B0604020202020204" charset="0"/>
              </a:rPr>
              <a:t>On-line man computer </a:t>
            </a:r>
            <a:r>
              <a:rPr lang="it-IT" i="1" dirty="0" err="1">
                <a:latin typeface="Old Standard TT" panose="020B0604020202020204" charset="0"/>
              </a:rPr>
              <a:t>communication</a:t>
            </a:r>
            <a:r>
              <a:rPr lang="it-IT" i="1" dirty="0">
                <a:latin typeface="Old Standard TT" panose="020B0604020202020204" charset="0"/>
              </a:rPr>
              <a:t>»</a:t>
            </a:r>
            <a:r>
              <a:rPr lang="it-IT" dirty="0">
                <a:latin typeface="Old Standard TT" panose="020B0604020202020204" charset="0"/>
              </a:rPr>
              <a:t> nell'agosto </a:t>
            </a:r>
            <a:r>
              <a:rPr lang="it-IT" u="sng" dirty="0">
                <a:latin typeface="Old Standard TT" panose="020B0604020202020204" charset="0"/>
                <a:hlinkClick r:id="rId5"/>
              </a:rPr>
              <a:t>1962</a:t>
            </a:r>
            <a:r>
              <a:rPr lang="it-IT" dirty="0">
                <a:latin typeface="Old Standard TT" panose="020B0604020202020204" charset="0"/>
              </a:rPr>
              <a:t>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>
                <a:latin typeface="Old Standard TT" panose="020B0604020202020204" charset="0"/>
              </a:rPr>
              <a:t>Prima che tutto ciò cominci a diventare una realtà pubblica occorrerà attendere il </a:t>
            </a:r>
            <a:r>
              <a:rPr lang="it-IT" u="sng" dirty="0">
                <a:latin typeface="Old Standard TT" panose="020B0604020202020204" charset="0"/>
                <a:hlinkClick r:id="rId6"/>
              </a:rPr>
              <a:t>1991</a:t>
            </a:r>
            <a:r>
              <a:rPr lang="it-IT" dirty="0">
                <a:latin typeface="Old Standard TT" panose="020B0604020202020204" charset="0"/>
              </a:rPr>
              <a:t> quando il governo degli </a:t>
            </a:r>
            <a:r>
              <a:rPr lang="it-IT" u="sng" dirty="0">
                <a:latin typeface="Old Standard TT" panose="020B0604020202020204" charset="0"/>
                <a:hlinkClick r:id="rId7"/>
              </a:rPr>
              <a:t>Stati Uniti d'America</a:t>
            </a:r>
            <a:r>
              <a:rPr lang="it-IT" dirty="0">
                <a:latin typeface="Old Standard TT" panose="020B0604020202020204" charset="0"/>
              </a:rPr>
              <a:t> emana la »</a:t>
            </a:r>
            <a:r>
              <a:rPr lang="it-IT" i="1" dirty="0">
                <a:latin typeface="Old Standard TT" panose="020B0604020202020204" charset="0"/>
              </a:rPr>
              <a:t>High performance computing act»</a:t>
            </a:r>
            <a:r>
              <a:rPr lang="it-IT" dirty="0">
                <a:latin typeface="Old Standard TT" panose="020B0604020202020204" charset="0"/>
              </a:rPr>
              <a:t>, la legge con cui per la prima volta viene prevista la possibilità di ampliare, per opera dell'iniziativa privata e con finalità di sfruttamento commerciale, una rete Internet fino a quel momento rete di computer mondiale di proprietà statale e destinata al mondo scientifico. Questo sfruttamento commerciale viene subito messo in atto anche dagli altri Paesi.</a:t>
            </a:r>
          </a:p>
        </p:txBody>
      </p:sp>
      <p:sp>
        <p:nvSpPr>
          <p:cNvPr id="61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387B831-CED6-4C79-A70E-67F3599B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ARPANET e la sua storia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D0248E23-7E73-462E-9826-0A66E31A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21967" b="-2"/>
          <a:stretch/>
        </p:blipFill>
        <p:spPr>
          <a:xfrm>
            <a:off x="4518636" y="549275"/>
            <a:ext cx="6899642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1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7D771B-FFD3-4A34-9965-11AE9980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it-IT" dirty="0"/>
              <a:t>ARPANET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90D9173E-B099-49D4-8B77-6B9844F5A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8"/>
          <a:stretch/>
        </p:blipFill>
        <p:spPr>
          <a:xfrm>
            <a:off x="382587" y="2006599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FF4AFA-E6F9-40F5-8DB7-21A27E60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0" y="1520825"/>
            <a:ext cx="5202237" cy="487045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" sz="2200" dirty="0">
                <a:latin typeface="Old Standard TT" panose="020B0604020202020204" charset="0"/>
              </a:rPr>
              <a:t>Il progenitore e precursore della rete Internet è considerato il progetto </a:t>
            </a:r>
            <a:r>
              <a:rPr lang="it" sz="2200" u="sng" dirty="0">
                <a:solidFill>
                  <a:srgbClr val="0066FF"/>
                </a:solidFill>
                <a:latin typeface="Old Standard TT" panose="020B0604020202020204" charset="0"/>
              </a:rPr>
              <a:t>ARPANET</a:t>
            </a:r>
            <a:r>
              <a:rPr lang="it" sz="2200" dirty="0">
                <a:latin typeface="Old Standard TT" panose="020B0604020202020204" charset="0"/>
              </a:rPr>
              <a:t>, finanziato dalla </a:t>
            </a:r>
            <a:r>
              <a:rPr lang="it" sz="2200" u="sng" dirty="0">
                <a:solidFill>
                  <a:srgbClr val="0066FF"/>
                </a:solidFill>
                <a:latin typeface="Old Standard TT" panose="020B0604020202020204" charset="0"/>
              </a:rPr>
              <a:t>DARPA</a:t>
            </a:r>
            <a:r>
              <a:rPr lang="it" sz="2200" dirty="0">
                <a:latin typeface="Old Standard TT" panose="020B0604020202020204" charset="0"/>
              </a:rPr>
              <a:t>, Agenzia per i Progetti di ricerca avanzata per la Difesa, un'agenzia dipendente dal Ministero della Difesa statunitense.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200" dirty="0">
                <a:latin typeface="Old Standard TT" panose="020B0604020202020204" charset="0"/>
              </a:rPr>
              <a:t>La rete venne fisicamente costruita nel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</a:rPr>
              <a:t>1969</a:t>
            </a:r>
            <a:r>
              <a:rPr lang="it-IT" sz="2200" dirty="0">
                <a:latin typeface="Old Standard TT" panose="020B0604020202020204" charset="0"/>
              </a:rPr>
              <a:t> collegando 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</a:rPr>
              <a:t>quattro nodi</a:t>
            </a:r>
            <a:r>
              <a:rPr lang="it-IT" sz="2200" dirty="0">
                <a:latin typeface="Old Standard TT" panose="020B0604020202020204" charset="0"/>
              </a:rPr>
              <a:t>: l'Università della California di Los Angeles, l'SRI di Stanford, l'Università della California di Santa Barbara, e l'Università dello Utah. L'ampiezza di banda era di 50 kbps. Negli incontri per definire le caratteristiche della rete, vennero introdotti i fondamentali </a:t>
            </a:r>
            <a:r>
              <a:rPr lang="it-IT" sz="2200" u="sng" dirty="0" err="1">
                <a:solidFill>
                  <a:srgbClr val="0066FF"/>
                </a:solidFill>
                <a:latin typeface="Old Standard TT" panose="020B0604020202020204" charset="0"/>
              </a:rPr>
              <a:t>Request</a:t>
            </a:r>
            <a:r>
              <a:rPr lang="it-IT" sz="2200" u="sng" dirty="0">
                <a:solidFill>
                  <a:srgbClr val="0066FF"/>
                </a:solidFill>
                <a:latin typeface="Old Standard TT" panose="020B0604020202020204" charset="0"/>
              </a:rPr>
              <a:t> for </a:t>
            </a:r>
            <a:r>
              <a:rPr lang="it-IT" sz="2200" u="sng" dirty="0" err="1">
                <a:solidFill>
                  <a:srgbClr val="0066FF"/>
                </a:solidFill>
                <a:latin typeface="Old Standard TT" panose="020B0604020202020204" charset="0"/>
              </a:rPr>
              <a:t>Comments</a:t>
            </a:r>
            <a:r>
              <a:rPr lang="it-IT" sz="2200" dirty="0">
                <a:latin typeface="Old Standard TT" panose="020B0604020202020204" charset="0"/>
              </a:rPr>
              <a:t>, tuttora i documenti fondamentali per tutto ciò che riguarda i protocolli informatici della rete e i loro sviluppi. </a:t>
            </a:r>
          </a:p>
          <a:p>
            <a:pPr marL="0" indent="0">
              <a:lnSpc>
                <a:spcPct val="100000"/>
              </a:lnSpc>
              <a:buNone/>
            </a:pPr>
            <a:endParaRPr lang="it-IT" sz="17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3FA2F-D370-4A69-87BA-CF4C575E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46" y="1142709"/>
            <a:ext cx="4628265" cy="482499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latin typeface="Old Standard TT" panose="020B0604020202020204" charset="0"/>
              </a:rPr>
              <a:t>I primi nodi si basavano su un'architettura </a:t>
            </a:r>
            <a:r>
              <a:rPr lang="it-IT" sz="1800" u="sng" dirty="0">
                <a:solidFill>
                  <a:srgbClr val="0066FF"/>
                </a:solidFill>
                <a:latin typeface="Old Standard TT" panose="020B0604020202020204" charset="0"/>
              </a:rPr>
              <a:t>client/server</a:t>
            </a:r>
            <a:r>
              <a:rPr lang="it-IT" sz="1800" dirty="0">
                <a:latin typeface="Old Standard TT" panose="020B0604020202020204" charset="0"/>
              </a:rPr>
              <a:t>,</a:t>
            </a:r>
            <a:r>
              <a:rPr lang="it-IT" sz="1800" dirty="0">
                <a:solidFill>
                  <a:srgbClr val="0066FF"/>
                </a:solidFill>
                <a:latin typeface="Old Standard TT" panose="020B0604020202020204" charset="0"/>
              </a:rPr>
              <a:t> </a:t>
            </a:r>
            <a:r>
              <a:rPr lang="it-IT" sz="1800" dirty="0">
                <a:latin typeface="Old Standard TT" panose="020B0604020202020204" charset="0"/>
              </a:rPr>
              <a:t>e non supportavano quindi connessioni dirette (</a:t>
            </a:r>
            <a:r>
              <a:rPr lang="it-IT" sz="1800" dirty="0" err="1">
                <a:latin typeface="Old Standard TT" panose="020B0604020202020204" charset="0"/>
              </a:rPr>
              <a:t>host</a:t>
            </a:r>
            <a:r>
              <a:rPr lang="it-IT" sz="1800" dirty="0">
                <a:latin typeface="Old Standard TT" panose="020B0604020202020204" charset="0"/>
              </a:rPr>
              <a:t>-to-</a:t>
            </a:r>
            <a:r>
              <a:rPr lang="it-IT" sz="1800" dirty="0" err="1">
                <a:latin typeface="Old Standard TT" panose="020B0604020202020204" charset="0"/>
              </a:rPr>
              <a:t>host</a:t>
            </a:r>
            <a:r>
              <a:rPr lang="it-IT" sz="1800" dirty="0">
                <a:latin typeface="Old Standard TT" panose="020B0604020202020204" charset="0"/>
              </a:rPr>
              <a:t>). Le applicazioni eseguite erano fondamentalmente Telnet e i programmi di File Transfer </a:t>
            </a:r>
            <a:r>
              <a:rPr lang="it-IT" sz="1800" dirty="0" err="1">
                <a:latin typeface="Old Standard TT" panose="020B0604020202020204" charset="0"/>
              </a:rPr>
              <a:t>Protocol</a:t>
            </a:r>
            <a:r>
              <a:rPr lang="it-IT" sz="1800" dirty="0">
                <a:latin typeface="Old Standard TT" panose="020B0604020202020204" charset="0"/>
              </a:rPr>
              <a:t> (FTP). Il servizio di </a:t>
            </a:r>
            <a:r>
              <a:rPr lang="it-IT" sz="1800" u="sng" dirty="0">
                <a:solidFill>
                  <a:srgbClr val="0066FF"/>
                </a:solidFill>
                <a:latin typeface="Old Standard TT" panose="020B0604020202020204" charset="0"/>
              </a:rPr>
              <a:t>posta elettronica</a:t>
            </a:r>
            <a:r>
              <a:rPr lang="it-IT" sz="1800" dirty="0">
                <a:latin typeface="Old Standard TT" panose="020B0604020202020204" charset="0"/>
              </a:rPr>
              <a:t> fu inventata da Ray </a:t>
            </a:r>
            <a:r>
              <a:rPr lang="it-IT" sz="1800" u="sng" dirty="0">
                <a:solidFill>
                  <a:srgbClr val="0066FF"/>
                </a:solidFill>
                <a:latin typeface="Old Standard TT" panose="020B0604020202020204" charset="0"/>
              </a:rPr>
              <a:t>Tomlinson</a:t>
            </a:r>
            <a:r>
              <a:rPr lang="it-IT" sz="1800" dirty="0">
                <a:latin typeface="Old Standard TT" panose="020B0604020202020204" charset="0"/>
              </a:rPr>
              <a:t> della BBN nel 1971, derivando il programma da altri due: il SENDMSG per messaggi interni e CPYNET, un programma per il trasferimento dei file. L'anno seguente </a:t>
            </a:r>
            <a:r>
              <a:rPr lang="it-IT" sz="1800" dirty="0" err="1">
                <a:latin typeface="Old Standard TT" panose="020B0604020202020204" charset="0"/>
              </a:rPr>
              <a:t>Arpanet</a:t>
            </a:r>
            <a:r>
              <a:rPr lang="it-IT" sz="1800" dirty="0">
                <a:latin typeface="Old Standard TT" panose="020B0604020202020204" charset="0"/>
              </a:rPr>
              <a:t> venne presentata al pubblico, e Tomlinson adattò il suo programma perché funzionasse anche su questa rete e divenne subito popolare.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latin typeface="Old Standard TT" panose="020B0604020202020204" charset="0"/>
              </a:rPr>
              <a:t>La super-rete dei giorni nostri è risultata </a:t>
            </a:r>
            <a:r>
              <a:rPr lang="it-IT" sz="1800" u="sng" dirty="0">
                <a:solidFill>
                  <a:srgbClr val="0066FF"/>
                </a:solidFill>
                <a:latin typeface="Old Standard TT" panose="020B0604020202020204" charset="0"/>
              </a:rPr>
              <a:t>dall'estensione</a:t>
            </a:r>
            <a:r>
              <a:rPr lang="it-IT" sz="1800" dirty="0">
                <a:latin typeface="Old Standard TT" panose="020B0604020202020204" charset="0"/>
              </a:rPr>
              <a:t> di questa prima rete, creata sotto il nome di </a:t>
            </a:r>
            <a:r>
              <a:rPr lang="it-IT" sz="1800" u="sng" dirty="0">
                <a:solidFill>
                  <a:srgbClr val="0066FF"/>
                </a:solidFill>
                <a:latin typeface="Old Standard TT" panose="020B0604020202020204" charset="0"/>
              </a:rPr>
              <a:t>ARPANET</a:t>
            </a:r>
            <a:r>
              <a:rPr lang="it-IT" sz="1800" dirty="0">
                <a:latin typeface="Old Standard TT" panose="020B0604020202020204" charset="0"/>
              </a:rPr>
              <a:t>.</a:t>
            </a:r>
          </a:p>
        </p:txBody>
      </p:sp>
      <p:pic>
        <p:nvPicPr>
          <p:cNvPr id="7" name="Immagine 6" descr="Immagine che contiene mappa&#10;&#10;Descrizione generata automaticamente">
            <a:extLst>
              <a:ext uri="{FF2B5EF4-FFF2-40B4-BE49-F238E27FC236}">
                <a16:creationId xmlns:a16="http://schemas.microsoft.com/office/drawing/2014/main" id="{8E14F0DD-6E2D-4F73-91E4-D078D6228C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t="2449" r="4453" b="4492"/>
          <a:stretch/>
        </p:blipFill>
        <p:spPr>
          <a:xfrm>
            <a:off x="4924557" y="1491865"/>
            <a:ext cx="7090237" cy="3682472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553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0EB4F7-F9F4-4F31-9D78-44829ABD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7" y="2217703"/>
            <a:ext cx="4888056" cy="2105252"/>
          </a:xfrm>
        </p:spPr>
        <p:txBody>
          <a:bodyPr wrap="square" anchor="b">
            <a:normAutofit/>
          </a:bodyPr>
          <a:lstStyle/>
          <a:p>
            <a:r>
              <a:rPr lang="it" sz="6600" dirty="0"/>
              <a:t>Da ARPANET a INTERNET</a:t>
            </a:r>
            <a:endParaRPr lang="it-IT" sz="66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726EF4-FCAF-435B-9C6C-4E88DF33A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r="22960" b="3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893F5E-01EB-49B6-A6EF-00D6F40C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66" y="558800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it-IT" sz="6000" dirty="0"/>
              <a:t>L’evoluzione di ARPANET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AC7392-FFA1-4B95-9E2E-B80F3CB1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566" y="2381250"/>
            <a:ext cx="7326948" cy="3711575"/>
          </a:xfrm>
        </p:spPr>
        <p:txBody>
          <a:bodyPr anchor="t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In pochi anni, ARPANET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allargò i suoi nodi oltreoceano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, contemporaneamente all'avvento del primo servizio di invio pacchetti a pagamento.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In Francia si inizia la costruzione della rete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CYCLADES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, mentre la rete norvegese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NORSAR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 permette il collegamento di </a:t>
            </a:r>
            <a:r>
              <a:rPr lang="it-IT" dirty="0" err="1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Arpanet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 con lo University College di Londra.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L'espansione proseguì sempre più rapidamente, tanto che il 26 marzo del 1976 la regina Elisabetta II spedì un'email alla sede del Royal </a:t>
            </a:r>
            <a:r>
              <a:rPr lang="it-IT" dirty="0" err="1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Signals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 and Radar Establishment.</a:t>
            </a:r>
          </a:p>
        </p:txBody>
      </p:sp>
    </p:spTree>
    <p:extLst>
      <p:ext uri="{BB962C8B-B14F-4D97-AF65-F5344CB8AC3E}">
        <p14:creationId xmlns:p14="http://schemas.microsoft.com/office/powerpoint/2010/main" val="19184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2ECD63-D086-44C8-85C3-6B8B287B2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r="-2" b="2287"/>
          <a:stretch/>
        </p:blipFill>
        <p:spPr>
          <a:xfrm>
            <a:off x="304799" y="2662355"/>
            <a:ext cx="5695951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3B69B-5E9A-4B01-A5EA-3F8D128F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359" y="1118149"/>
            <a:ext cx="5495925" cy="4343400"/>
          </a:xfrm>
        </p:spPr>
        <p:txBody>
          <a:bodyPr anchor="t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Tutto era pronto per il cruciale passaggio a Internet, compreso il primo virus telematico: il 27 ottobre 1980, facendo esperimenti sulla velocità di propagazione delle e-mail, </a:t>
            </a:r>
            <a:r>
              <a:rPr lang="it-IT" dirty="0" err="1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Arpanet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 venne totalmente bloccata a causa di un errore negli </a:t>
            </a:r>
            <a:r>
              <a:rPr lang="it-IT" u="sng" dirty="0" err="1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header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 del messaggio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 (contiene informazioni di controllo necessarie al funzionamento della rete, cioè le informazioni di protocollo). 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Definendo il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Transmission Control </a:t>
            </a:r>
            <a:r>
              <a:rPr lang="it-IT" u="sng" dirty="0" err="1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Protocol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 (TCP) e 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l'Internet </a:t>
            </a:r>
            <a:r>
              <a:rPr lang="it-IT" u="sng" dirty="0" err="1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Protocol</a:t>
            </a:r>
            <a:r>
              <a:rPr lang="it-IT" u="sng" dirty="0">
                <a:solidFill>
                  <a:srgbClr val="0066FF"/>
                </a:solidFill>
                <a:latin typeface="Old Standard TT" panose="020B0604020202020204" charset="0"/>
                <a:sym typeface="Old Standard TT"/>
              </a:rPr>
              <a:t> </a:t>
            </a:r>
            <a:r>
              <a:rPr lang="it-IT" dirty="0">
                <a:latin typeface="Old Standard TT" panose="020B0604020202020204" charset="0"/>
                <a:ea typeface="Old Standard TT"/>
                <a:cs typeface="Old Standard TT"/>
                <a:sym typeface="Old Standard TT"/>
              </a:rPr>
              <a:t>(IP), DCA e ARPA diedero il via ufficialmente a Internet come l'insieme di reti interconnesse tramite questi protocolli.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91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AFD5EF1-5367-4086-8009-B8160C9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2" y="2367296"/>
            <a:ext cx="3935413" cy="191552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000" dirty="0"/>
              <a:t>La </a:t>
            </a:r>
            <a:r>
              <a:rPr lang="en-US" sz="6000" dirty="0" err="1"/>
              <a:t>storia</a:t>
            </a:r>
            <a:r>
              <a:rPr lang="en-US" sz="6000" dirty="0"/>
              <a:t> del </a:t>
            </a:r>
            <a:r>
              <a:rPr lang="en-US" sz="6000" dirty="0" err="1"/>
              <a:t>protcollo</a:t>
            </a:r>
            <a:r>
              <a:rPr lang="en-US" sz="6000" dirty="0"/>
              <a:t> 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circuito, computer, gabbia&#10;&#10;Descrizione generata automaticamente">
            <a:extLst>
              <a:ext uri="{FF2B5EF4-FFF2-40B4-BE49-F238E27FC236}">
                <a16:creationId xmlns:a16="http://schemas.microsoft.com/office/drawing/2014/main" id="{242DBDE1-11E5-4F8C-BFFD-82AB10A0B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6" y="1501636"/>
            <a:ext cx="7345363" cy="385631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068768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1105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Old Standard TT</vt:lpstr>
      <vt:lpstr>Sitka Heading</vt:lpstr>
      <vt:lpstr>Source Sans Pro</vt:lpstr>
      <vt:lpstr>3DFloatVTI</vt:lpstr>
      <vt:lpstr>Presentazione standard di PowerPoint</vt:lpstr>
      <vt:lpstr>Introduzione:</vt:lpstr>
      <vt:lpstr>ARPANET e la sua storia</vt:lpstr>
      <vt:lpstr>ARPANET</vt:lpstr>
      <vt:lpstr>Presentazione standard di PowerPoint</vt:lpstr>
      <vt:lpstr>Da ARPANET a INTERNET</vt:lpstr>
      <vt:lpstr>L’evoluzione di ARPANET</vt:lpstr>
      <vt:lpstr>Presentazione standard di PowerPoint</vt:lpstr>
      <vt:lpstr>La storia del protcollo IP</vt:lpstr>
      <vt:lpstr>L’invenzione del protocollo TCP/IP</vt:lpstr>
      <vt:lpstr>Presentazione standard di PowerPoint</vt:lpstr>
      <vt:lpstr>Le date fondamentali nella storia della rete sono: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OBERTINO MARCO</dc:creator>
  <cp:lastModifiedBy>OBERTINO MARCO</cp:lastModifiedBy>
  <cp:revision>4</cp:revision>
  <dcterms:created xsi:type="dcterms:W3CDTF">2020-10-24T09:28:32Z</dcterms:created>
  <dcterms:modified xsi:type="dcterms:W3CDTF">2020-10-24T09:53:40Z</dcterms:modified>
</cp:coreProperties>
</file>