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0" r:id="rId4"/>
  </p:sldMasterIdLst>
  <p:notesMasterIdLst>
    <p:notesMasterId r:id="rId19"/>
  </p:notesMasterIdLst>
  <p:sldIdLst>
    <p:sldId id="281" r:id="rId5"/>
    <p:sldId id="279" r:id="rId6"/>
    <p:sldId id="282" r:id="rId7"/>
    <p:sldId id="283" r:id="rId8"/>
    <p:sldId id="285" r:id="rId9"/>
    <p:sldId id="286" r:id="rId10"/>
    <p:sldId id="287" r:id="rId11"/>
    <p:sldId id="288" r:id="rId12"/>
    <p:sldId id="289" r:id="rId13"/>
    <p:sldId id="290" r:id="rId14"/>
    <p:sldId id="291" r:id="rId15"/>
    <p:sldId id="292" r:id="rId16"/>
    <p:sldId id="284"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19" autoAdjust="0"/>
  </p:normalViewPr>
  <p:slideViewPr>
    <p:cSldViewPr snapToGrid="0">
      <p:cViewPr varScale="1">
        <p:scale>
          <a:sx n="95" d="100"/>
          <a:sy n="95"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BDD39-D6A1-1452-848E-F4484E4465F7}"/>
              </a:ext>
            </a:extLst>
          </p:cNvPr>
          <p:cNvSpPr>
            <a:spLocks noGrp="1"/>
          </p:cNvSpPr>
          <p:nvPr>
            <p:ph idx="1"/>
          </p:nvPr>
        </p:nvSpPr>
        <p:spPr>
          <a:xfrm>
            <a:off x="4620684" y="609600"/>
            <a:ext cx="7407193" cy="5732585"/>
          </a:xfrm>
        </p:spPr>
        <p:txBody>
          <a:bodyPr>
            <a:normAutofit/>
          </a:bodyPr>
          <a:lstStyle/>
          <a:p>
            <a:pPr marL="36900" indent="0" algn="ctr">
              <a:buNone/>
            </a:pPr>
            <a:r>
              <a:rPr lang="en-US" sz="2400" b="1" dirty="0"/>
              <a:t>Title:</a:t>
            </a:r>
            <a:br>
              <a:rPr lang="en-US" sz="2400" dirty="0"/>
            </a:br>
            <a:r>
              <a:rPr lang="en-US" sz="2400" b="1" dirty="0"/>
              <a:t>Cyber Threat Detection Using Machine Learning Techniques:</a:t>
            </a:r>
            <a:br>
              <a:rPr lang="en-US" sz="2400" b="1" dirty="0"/>
            </a:br>
            <a:r>
              <a:rPr lang="en-US" sz="2400" b="1" dirty="0"/>
              <a:t> A Performance Evaluation Supervised Machine Learning Algorithms In Intrusion Detection</a:t>
            </a:r>
          </a:p>
          <a:p>
            <a:pPr marL="36900" indent="0" algn="ctr">
              <a:buNone/>
            </a:pPr>
            <a:r>
              <a:rPr lang="en-US" dirty="0"/>
              <a:t>Presented by:</a:t>
            </a:r>
          </a:p>
          <a:p>
            <a:pPr marL="36900" indent="0" algn="ctr">
              <a:buNone/>
            </a:pPr>
            <a:r>
              <a:rPr lang="en-US" b="1" dirty="0"/>
              <a:t>Suleyman Olushola Yahaya</a:t>
            </a:r>
          </a:p>
          <a:p>
            <a:pPr marL="36900" indent="0" algn="ctr">
              <a:buNone/>
            </a:pPr>
            <a:r>
              <a:rPr lang="en-US" sz="2000" b="1" dirty="0">
                <a:solidFill>
                  <a:schemeClr val="tx2"/>
                </a:solidFill>
              </a:rPr>
              <a:t>MSc Data Science </a:t>
            </a:r>
          </a:p>
          <a:p>
            <a:pPr marL="36900" indent="0" algn="ctr">
              <a:buNone/>
            </a:pPr>
            <a:r>
              <a:rPr lang="en-US" sz="1800" b="1" dirty="0">
                <a:solidFill>
                  <a:schemeClr val="tx2"/>
                </a:solidFill>
              </a:rPr>
              <a:t>M00736597</a:t>
            </a:r>
          </a:p>
          <a:p>
            <a:pPr marL="36900" indent="0" algn="ctr">
              <a:buNone/>
            </a:pPr>
            <a:r>
              <a:rPr lang="en-US" dirty="0"/>
              <a:t>Supervised by:</a:t>
            </a:r>
          </a:p>
          <a:p>
            <a:pPr marL="36900" indent="0" algn="ctr">
              <a:buNone/>
            </a:pPr>
            <a:r>
              <a:rPr lang="en-US" b="1" dirty="0"/>
              <a:t>Dr Maha Saadeh</a:t>
            </a:r>
          </a:p>
          <a:p>
            <a:pPr marL="36900" indent="0" algn="ctr">
              <a:buNone/>
            </a:pPr>
            <a:r>
              <a:rPr lang="en-US" sz="1400" b="1" dirty="0"/>
              <a:t>10</a:t>
            </a:r>
            <a:r>
              <a:rPr lang="en-US" sz="1400" b="1" baseline="30000" dirty="0"/>
              <a:t>th</a:t>
            </a:r>
            <a:r>
              <a:rPr lang="en-US" sz="1400" b="1" dirty="0"/>
              <a:t> May 2022</a:t>
            </a:r>
            <a:endParaRPr lang="en-001" sz="1400" b="1" dirty="0"/>
          </a:p>
        </p:txBody>
      </p:sp>
      <p:sp>
        <p:nvSpPr>
          <p:cNvPr id="4" name="Text Placeholder 3">
            <a:extLst>
              <a:ext uri="{FF2B5EF4-FFF2-40B4-BE49-F238E27FC236}">
                <a16:creationId xmlns:a16="http://schemas.microsoft.com/office/drawing/2014/main" id="{7ECE392B-BF86-B69D-1EFC-F2F74C4B6E28}"/>
              </a:ext>
            </a:extLst>
          </p:cNvPr>
          <p:cNvSpPr>
            <a:spLocks noGrp="1"/>
          </p:cNvSpPr>
          <p:nvPr>
            <p:ph type="body" sz="half" idx="2"/>
          </p:nvPr>
        </p:nvSpPr>
        <p:spPr/>
        <p:txBody>
          <a:bodyPr>
            <a:normAutofit fontScale="55000" lnSpcReduction="20000"/>
          </a:bodyPr>
          <a:lstStyle/>
          <a:p>
            <a:endParaRPr lang="en-US" dirty="0"/>
          </a:p>
          <a:p>
            <a:r>
              <a:rPr lang="en-US" sz="5100" dirty="0"/>
              <a:t>Faculty of Science and Technology</a:t>
            </a:r>
          </a:p>
          <a:p>
            <a:r>
              <a:rPr lang="en-US" sz="5100" dirty="0"/>
              <a:t>Computer Engineering &amp; Informatics</a:t>
            </a:r>
          </a:p>
          <a:p>
            <a:r>
              <a:rPr lang="en-US" sz="3200" dirty="0"/>
              <a:t>Individual Project</a:t>
            </a:r>
          </a:p>
          <a:p>
            <a:r>
              <a:rPr lang="en-US" sz="3200" dirty="0"/>
              <a:t>CST 4090</a:t>
            </a:r>
          </a:p>
          <a:p>
            <a:endParaRPr lang="en-001" dirty="0"/>
          </a:p>
        </p:txBody>
      </p:sp>
      <p:pic>
        <p:nvPicPr>
          <p:cNvPr id="5" name="Picture 4">
            <a:extLst>
              <a:ext uri="{FF2B5EF4-FFF2-40B4-BE49-F238E27FC236}">
                <a16:creationId xmlns:a16="http://schemas.microsoft.com/office/drawing/2014/main" id="{3EF9CD38-BA81-8B33-0799-7080ED05DDA4}"/>
              </a:ext>
            </a:extLst>
          </p:cNvPr>
          <p:cNvPicPr>
            <a:picLocks noChangeAspect="1"/>
          </p:cNvPicPr>
          <p:nvPr/>
        </p:nvPicPr>
        <p:blipFill rotWithShape="1">
          <a:blip r:embed="rId2"/>
          <a:srcRect b="1995"/>
          <a:stretch/>
        </p:blipFill>
        <p:spPr>
          <a:xfrm>
            <a:off x="1226121" y="588169"/>
            <a:ext cx="3082235" cy="1843349"/>
          </a:xfrm>
          <a:prstGeom prst="rect">
            <a:avLst/>
          </a:prstGeom>
        </p:spPr>
      </p:pic>
    </p:spTree>
    <p:extLst>
      <p:ext uri="{BB962C8B-B14F-4D97-AF65-F5344CB8AC3E}">
        <p14:creationId xmlns:p14="http://schemas.microsoft.com/office/powerpoint/2010/main" val="910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5" name="Rectangle 31">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15C1A3-585F-196D-3984-2509A36DF3B6}"/>
              </a:ext>
            </a:extLst>
          </p:cNvPr>
          <p:cNvSpPr>
            <a:spLocks noGrp="1"/>
          </p:cNvSpPr>
          <p:nvPr>
            <p:ph type="title"/>
          </p:nvPr>
        </p:nvSpPr>
        <p:spPr>
          <a:xfrm>
            <a:off x="1039905" y="845387"/>
            <a:ext cx="3470310" cy="1066689"/>
          </a:xfrm>
        </p:spPr>
        <p:txBody>
          <a:bodyPr anchor="b">
            <a:normAutofit/>
          </a:bodyPr>
          <a:lstStyle/>
          <a:p>
            <a:pPr algn="l"/>
            <a:r>
              <a:rPr lang="en-US" sz="2400"/>
              <a:t>Project Methodology</a:t>
            </a:r>
            <a:endParaRPr lang="en-001" sz="2400"/>
          </a:p>
        </p:txBody>
      </p:sp>
      <p:sp>
        <p:nvSpPr>
          <p:cNvPr id="29" name="Content Placeholder 28">
            <a:extLst>
              <a:ext uri="{FF2B5EF4-FFF2-40B4-BE49-F238E27FC236}">
                <a16:creationId xmlns:a16="http://schemas.microsoft.com/office/drawing/2014/main" id="{A5B56976-B798-6D97-FEC2-B3E82B6E40D9}"/>
              </a:ext>
            </a:extLst>
          </p:cNvPr>
          <p:cNvSpPr>
            <a:spLocks noGrp="1"/>
          </p:cNvSpPr>
          <p:nvPr>
            <p:ph idx="1"/>
          </p:nvPr>
        </p:nvSpPr>
        <p:spPr>
          <a:xfrm>
            <a:off x="1039905" y="2147862"/>
            <a:ext cx="3405573" cy="3499563"/>
          </a:xfrm>
        </p:spPr>
        <p:txBody>
          <a:bodyPr anchor="t">
            <a:normAutofit/>
          </a:bodyPr>
          <a:lstStyle/>
          <a:p>
            <a:pPr marL="36900" indent="0">
              <a:buNone/>
            </a:pPr>
            <a:r>
              <a:rPr lang="en-US" sz="1600" dirty="0"/>
              <a:t>The steps employed include:</a:t>
            </a:r>
          </a:p>
          <a:p>
            <a:r>
              <a:rPr lang="en-US" sz="1600" dirty="0"/>
              <a:t>Data Exploration</a:t>
            </a:r>
          </a:p>
          <a:p>
            <a:r>
              <a:rPr lang="en-US" sz="1600" dirty="0"/>
              <a:t>Data Preprocessing</a:t>
            </a:r>
          </a:p>
          <a:p>
            <a:r>
              <a:rPr lang="en-US" sz="1600" dirty="0"/>
              <a:t>Modelling</a:t>
            </a:r>
          </a:p>
          <a:p>
            <a:r>
              <a:rPr lang="en-US" sz="1600" dirty="0"/>
              <a:t>Evaluation of Models</a:t>
            </a:r>
          </a:p>
          <a:p>
            <a:pPr marL="36900" indent="0">
              <a:buNone/>
            </a:pPr>
            <a:endParaRPr lang="en-US" sz="1600" dirty="0"/>
          </a:p>
          <a:p>
            <a:endParaRPr lang="en-US" sz="1600" dirty="0"/>
          </a:p>
        </p:txBody>
      </p:sp>
      <p:pic>
        <p:nvPicPr>
          <p:cNvPr id="25" name="Content Placeholder 24">
            <a:extLst>
              <a:ext uri="{FF2B5EF4-FFF2-40B4-BE49-F238E27FC236}">
                <a16:creationId xmlns:a16="http://schemas.microsoft.com/office/drawing/2014/main" id="{7DB94099-218E-A5B6-1778-B23DAB0999B7}"/>
              </a:ext>
            </a:extLst>
          </p:cNvPr>
          <p:cNvPicPr>
            <a:picLocks noChangeAspect="1"/>
          </p:cNvPicPr>
          <p:nvPr/>
        </p:nvPicPr>
        <p:blipFill>
          <a:blip r:embed="rId3"/>
          <a:stretch>
            <a:fillRect/>
          </a:stretch>
        </p:blipFill>
        <p:spPr>
          <a:xfrm>
            <a:off x="5387351" y="1529706"/>
            <a:ext cx="6161183" cy="3808334"/>
          </a:xfrm>
          <a:prstGeom prst="rect">
            <a:avLst/>
          </a:prstGeom>
        </p:spPr>
      </p:pic>
    </p:spTree>
    <p:extLst>
      <p:ext uri="{BB962C8B-B14F-4D97-AF65-F5344CB8AC3E}">
        <p14:creationId xmlns:p14="http://schemas.microsoft.com/office/powerpoint/2010/main" val="193235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0CD5-189A-B5BE-4EB3-95E96987105C}"/>
              </a:ext>
            </a:extLst>
          </p:cNvPr>
          <p:cNvSpPr>
            <a:spLocks noGrp="1"/>
          </p:cNvSpPr>
          <p:nvPr>
            <p:ph type="title"/>
          </p:nvPr>
        </p:nvSpPr>
        <p:spPr>
          <a:xfrm>
            <a:off x="913795" y="609600"/>
            <a:ext cx="10353762" cy="1257300"/>
          </a:xfrm>
        </p:spPr>
        <p:txBody>
          <a:bodyPr>
            <a:normAutofit/>
          </a:bodyPr>
          <a:lstStyle/>
          <a:p>
            <a:r>
              <a:rPr lang="en-US" dirty="0"/>
              <a:t>Evaluation of Findings</a:t>
            </a:r>
            <a:endParaRPr lang="en-001" dirty="0"/>
          </a:p>
        </p:txBody>
      </p:sp>
      <p:graphicFrame>
        <p:nvGraphicFramePr>
          <p:cNvPr id="4" name="Content Placeholder 3">
            <a:extLst>
              <a:ext uri="{FF2B5EF4-FFF2-40B4-BE49-F238E27FC236}">
                <a16:creationId xmlns:a16="http://schemas.microsoft.com/office/drawing/2014/main" id="{9E7C1861-F2B8-5D28-287C-19E37DB8655E}"/>
              </a:ext>
            </a:extLst>
          </p:cNvPr>
          <p:cNvGraphicFramePr>
            <a:graphicFrameLocks noGrp="1"/>
          </p:cNvGraphicFramePr>
          <p:nvPr>
            <p:ph idx="1"/>
            <p:extLst>
              <p:ext uri="{D42A27DB-BD31-4B8C-83A1-F6EECF244321}">
                <p14:modId xmlns:p14="http://schemas.microsoft.com/office/powerpoint/2010/main" val="2770337243"/>
              </p:ext>
            </p:extLst>
          </p:nvPr>
        </p:nvGraphicFramePr>
        <p:xfrm>
          <a:off x="1817018" y="2076450"/>
          <a:ext cx="8548443" cy="3714754"/>
        </p:xfrm>
        <a:graphic>
          <a:graphicData uri="http://schemas.openxmlformats.org/drawingml/2006/table">
            <a:tbl>
              <a:tblPr firstRow="1" firstCol="1" bandRow="1"/>
              <a:tblGrid>
                <a:gridCol w="1941936">
                  <a:extLst>
                    <a:ext uri="{9D8B030D-6E8A-4147-A177-3AD203B41FA5}">
                      <a16:colId xmlns:a16="http://schemas.microsoft.com/office/drawing/2014/main" val="312365451"/>
                    </a:ext>
                  </a:extLst>
                </a:gridCol>
                <a:gridCol w="1280329">
                  <a:extLst>
                    <a:ext uri="{9D8B030D-6E8A-4147-A177-3AD203B41FA5}">
                      <a16:colId xmlns:a16="http://schemas.microsoft.com/office/drawing/2014/main" val="1645866832"/>
                    </a:ext>
                  </a:extLst>
                </a:gridCol>
                <a:gridCol w="1268541">
                  <a:extLst>
                    <a:ext uri="{9D8B030D-6E8A-4147-A177-3AD203B41FA5}">
                      <a16:colId xmlns:a16="http://schemas.microsoft.com/office/drawing/2014/main" val="2993918644"/>
                    </a:ext>
                  </a:extLst>
                </a:gridCol>
                <a:gridCol w="943821">
                  <a:extLst>
                    <a:ext uri="{9D8B030D-6E8A-4147-A177-3AD203B41FA5}">
                      <a16:colId xmlns:a16="http://schemas.microsoft.com/office/drawing/2014/main" val="2330291204"/>
                    </a:ext>
                  </a:extLst>
                </a:gridCol>
                <a:gridCol w="1298039">
                  <a:extLst>
                    <a:ext uri="{9D8B030D-6E8A-4147-A177-3AD203B41FA5}">
                      <a16:colId xmlns:a16="http://schemas.microsoft.com/office/drawing/2014/main" val="3612461749"/>
                    </a:ext>
                  </a:extLst>
                </a:gridCol>
                <a:gridCol w="989068">
                  <a:extLst>
                    <a:ext uri="{9D8B030D-6E8A-4147-A177-3AD203B41FA5}">
                      <a16:colId xmlns:a16="http://schemas.microsoft.com/office/drawing/2014/main" val="2380666045"/>
                    </a:ext>
                  </a:extLst>
                </a:gridCol>
                <a:gridCol w="826709">
                  <a:extLst>
                    <a:ext uri="{9D8B030D-6E8A-4147-A177-3AD203B41FA5}">
                      <a16:colId xmlns:a16="http://schemas.microsoft.com/office/drawing/2014/main" val="2299649941"/>
                    </a:ext>
                  </a:extLst>
                </a:gridCol>
              </a:tblGrid>
              <a:tr h="729853">
                <a:tc>
                  <a:txBody>
                    <a:bodyPr/>
                    <a:lstStyle/>
                    <a:p>
                      <a:pPr algn="l" fontAlgn="ctr">
                        <a:lnSpc>
                          <a:spcPct val="115000"/>
                        </a:lnSpc>
                        <a:spcBef>
                          <a:spcPts val="0"/>
                        </a:spcBef>
                        <a:spcAft>
                          <a:spcPts val="800"/>
                        </a:spcAft>
                      </a:pPr>
                      <a:r>
                        <a:rPr lang="en-US" sz="1900" b="1" i="0" u="none" strike="noStrike">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Models</a:t>
                      </a:r>
                      <a:endParaRPr lang="en-US" sz="3000" b="0" i="0" u="none" strike="noStrike">
                        <a:solidFill>
                          <a:schemeClr val="tx1"/>
                        </a:solidFill>
                        <a:effectLst/>
                        <a:latin typeface="Arial" panose="020B0604020202020204" pitchFamily="34" charset="0"/>
                      </a:endParaRPr>
                    </a:p>
                  </a:txBody>
                  <a:tcPr marL="114983" marR="114983" marT="159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lnSpc>
                          <a:spcPct val="115000"/>
                        </a:lnSpc>
                        <a:spcBef>
                          <a:spcPts val="0"/>
                        </a:spcBef>
                        <a:spcAft>
                          <a:spcPts val="800"/>
                        </a:spcAft>
                      </a:pPr>
                      <a:r>
                        <a:rPr lang="en-US" sz="1900" b="1" i="0" u="none" strike="noStrike">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Train Accuracy</a:t>
                      </a:r>
                      <a:endParaRPr lang="en-US" sz="3000" b="0" i="0" u="none" strike="noStrike">
                        <a:solidFill>
                          <a:schemeClr val="tx1"/>
                        </a:solidFill>
                        <a:effectLst/>
                        <a:latin typeface="Arial" panose="020B0604020202020204" pitchFamily="34" charset="0"/>
                      </a:endParaRPr>
                    </a:p>
                  </a:txBody>
                  <a:tcPr marL="114983" marR="114983" marT="159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lnSpc>
                          <a:spcPct val="115000"/>
                        </a:lnSpc>
                        <a:spcBef>
                          <a:spcPts val="0"/>
                        </a:spcBef>
                        <a:spcAft>
                          <a:spcPts val="800"/>
                        </a:spcAft>
                      </a:pPr>
                      <a:r>
                        <a:rPr lang="en-US" sz="1900" b="1" i="0" u="none" strike="noStrike">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Accuracy Score</a:t>
                      </a:r>
                      <a:endParaRPr lang="en-US" sz="3000" b="0" i="0" u="none" strike="noStrike">
                        <a:solidFill>
                          <a:schemeClr val="tx1"/>
                        </a:solidFill>
                        <a:effectLst/>
                        <a:latin typeface="Arial" panose="020B0604020202020204" pitchFamily="34" charset="0"/>
                      </a:endParaRPr>
                    </a:p>
                  </a:txBody>
                  <a:tcPr marL="114983" marR="114983" marT="159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lnSpc>
                          <a:spcPct val="115000"/>
                        </a:lnSpc>
                        <a:spcBef>
                          <a:spcPts val="0"/>
                        </a:spcBef>
                        <a:spcAft>
                          <a:spcPts val="800"/>
                        </a:spcAft>
                      </a:pPr>
                      <a:r>
                        <a:rPr lang="en-US" sz="1900" b="1" i="0" u="none" strike="noStrike">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F1 Score</a:t>
                      </a:r>
                      <a:endParaRPr lang="en-US" sz="3000" b="0" i="0" u="none" strike="noStrike">
                        <a:solidFill>
                          <a:schemeClr val="tx1"/>
                        </a:solidFill>
                        <a:effectLst/>
                        <a:latin typeface="Arial" panose="020B0604020202020204" pitchFamily="34" charset="0"/>
                      </a:endParaRPr>
                    </a:p>
                  </a:txBody>
                  <a:tcPr marL="114983" marR="114983" marT="159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lnSpc>
                          <a:spcPct val="115000"/>
                        </a:lnSpc>
                        <a:spcBef>
                          <a:spcPts val="0"/>
                        </a:spcBef>
                        <a:spcAft>
                          <a:spcPts val="800"/>
                        </a:spcAft>
                      </a:pPr>
                      <a:r>
                        <a:rPr lang="en-US" sz="1900" b="1" i="0" u="none" strike="noStrike">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Precision</a:t>
                      </a:r>
                      <a:endParaRPr lang="en-US" sz="3000" b="0" i="0" u="none" strike="noStrike">
                        <a:solidFill>
                          <a:schemeClr val="tx1"/>
                        </a:solidFill>
                        <a:effectLst/>
                        <a:latin typeface="Arial" panose="020B0604020202020204" pitchFamily="34" charset="0"/>
                      </a:endParaRPr>
                    </a:p>
                  </a:txBody>
                  <a:tcPr marL="114983" marR="114983" marT="159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lnSpc>
                          <a:spcPct val="115000"/>
                        </a:lnSpc>
                        <a:spcBef>
                          <a:spcPts val="0"/>
                        </a:spcBef>
                        <a:spcAft>
                          <a:spcPts val="800"/>
                        </a:spcAft>
                      </a:pPr>
                      <a:r>
                        <a:rPr lang="en-US" sz="1900" b="1" i="0" u="none" strike="noStrike">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Recall</a:t>
                      </a:r>
                      <a:endParaRPr lang="en-US" sz="3000" b="0" i="0" u="none" strike="noStrike">
                        <a:solidFill>
                          <a:schemeClr val="tx1"/>
                        </a:solidFill>
                        <a:effectLst/>
                        <a:latin typeface="Arial" panose="020B0604020202020204" pitchFamily="34" charset="0"/>
                      </a:endParaRPr>
                    </a:p>
                  </a:txBody>
                  <a:tcPr marL="114983" marR="114983" marT="159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lnSpc>
                          <a:spcPct val="115000"/>
                        </a:lnSpc>
                        <a:spcBef>
                          <a:spcPts val="0"/>
                        </a:spcBef>
                        <a:spcAft>
                          <a:spcPts val="800"/>
                        </a:spcAft>
                      </a:pPr>
                      <a:r>
                        <a:rPr lang="en-US" sz="1900" b="1" i="0" u="none" strike="noStrike">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AUC</a:t>
                      </a:r>
                      <a:endParaRPr lang="en-US" sz="3000" b="0" i="0" u="none" strike="noStrike">
                        <a:solidFill>
                          <a:schemeClr val="tx1"/>
                        </a:solidFill>
                        <a:effectLst/>
                        <a:latin typeface="Arial" panose="020B0604020202020204" pitchFamily="34" charset="0"/>
                      </a:endParaRPr>
                    </a:p>
                  </a:txBody>
                  <a:tcPr marL="114983" marR="114983" marT="159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428222"/>
                  </a:ext>
                </a:extLst>
              </a:tr>
              <a:tr h="729853">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Random Forest	</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0.99</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0.78</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0.78</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0.90</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0.68</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0.79</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5401372"/>
                  </a:ext>
                </a:extLst>
              </a:tr>
              <a:tr h="397671">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Decision Trees</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0.99</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0.79</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0.81</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0.86</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0.76</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0.80</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125627"/>
                  </a:ext>
                </a:extLst>
              </a:tr>
              <a:tr h="397671">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Naïve Bayes</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0.89</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0.57</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0.73</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0.57</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0.99</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0.50</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321606"/>
                  </a:ext>
                </a:extLst>
              </a:tr>
              <a:tr h="729853">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K-nearest Neighbours</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0.99</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0.77</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0.76</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0.97</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0.62</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0.86</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919316"/>
                  </a:ext>
                </a:extLst>
              </a:tr>
              <a:tr h="729853">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Support Vector Machines</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0.99</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0.82</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0.81</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0.98</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0.70</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15000"/>
                        </a:lnSpc>
                        <a:spcBef>
                          <a:spcPts val="0"/>
                        </a:spcBef>
                        <a:spcAft>
                          <a:spcPts val="800"/>
                        </a:spcAft>
                      </a:pPr>
                      <a:r>
                        <a:rPr lang="en-US" sz="1900" b="0" i="0" u="none" strike="noStrike">
                          <a:effectLst/>
                          <a:latin typeface="Calibri" panose="020F0502020204030204" pitchFamily="34" charset="0"/>
                          <a:ea typeface="Times New Roman" panose="02020603050405020304" pitchFamily="18" charset="0"/>
                          <a:cs typeface="Calibri" panose="020F0502020204030204" pitchFamily="34" charset="0"/>
                        </a:rPr>
                        <a:t>0.84</a:t>
                      </a:r>
                      <a:endParaRPr lang="en-US" sz="3000" b="0" i="0" u="none" strike="noStrike">
                        <a:effectLst/>
                        <a:latin typeface="Arial" panose="020B0604020202020204" pitchFamily="34" charset="0"/>
                      </a:endParaRPr>
                    </a:p>
                  </a:txBody>
                  <a:tcPr marL="114983" marR="114983" marT="159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6059385"/>
                  </a:ext>
                </a:extLst>
              </a:tr>
            </a:tbl>
          </a:graphicData>
        </a:graphic>
      </p:graphicFrame>
    </p:spTree>
    <p:extLst>
      <p:ext uri="{BB962C8B-B14F-4D97-AF65-F5344CB8AC3E}">
        <p14:creationId xmlns:p14="http://schemas.microsoft.com/office/powerpoint/2010/main" val="3406799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250F-F40C-C1C9-EF3D-4A0ED0589408}"/>
              </a:ext>
            </a:extLst>
          </p:cNvPr>
          <p:cNvSpPr>
            <a:spLocks noGrp="1"/>
          </p:cNvSpPr>
          <p:nvPr>
            <p:ph type="title"/>
          </p:nvPr>
        </p:nvSpPr>
        <p:spPr/>
        <p:txBody>
          <a:bodyPr/>
          <a:lstStyle/>
          <a:p>
            <a:r>
              <a:rPr lang="en-US" dirty="0"/>
              <a:t>Conclusion</a:t>
            </a:r>
            <a:endParaRPr lang="en-001" dirty="0"/>
          </a:p>
        </p:txBody>
      </p:sp>
      <p:sp>
        <p:nvSpPr>
          <p:cNvPr id="3" name="Content Placeholder 2">
            <a:extLst>
              <a:ext uri="{FF2B5EF4-FFF2-40B4-BE49-F238E27FC236}">
                <a16:creationId xmlns:a16="http://schemas.microsoft.com/office/drawing/2014/main" id="{9FB7444F-9002-DCC5-EC01-C5D272B779EF}"/>
              </a:ext>
            </a:extLst>
          </p:cNvPr>
          <p:cNvSpPr>
            <a:spLocks noGrp="1"/>
          </p:cNvSpPr>
          <p:nvPr>
            <p:ph idx="1"/>
          </p:nvPr>
        </p:nvSpPr>
        <p:spPr/>
        <p:txBody>
          <a:bodyPr>
            <a:normAutofit fontScale="92500" lnSpcReduction="20000"/>
          </a:bodyPr>
          <a:lstStyle/>
          <a:p>
            <a:pPr>
              <a:lnSpc>
                <a:spcPct val="115000"/>
              </a:lnSpc>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findings of an evaluation of the performance of five supervised algorithms for detecting intrusion in network traffic are discussed in this research: Nave Bayes, support vector machine, Random Forest, decision tree, and K-nearest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neighbour</a:t>
            </a:r>
            <a:r>
              <a:rPr lang="en-US" sz="1800" dirty="0">
                <a:effectLst/>
                <a:latin typeface="Calibri" panose="020F0502020204030204" pitchFamily="34" charset="0"/>
                <a:ea typeface="Times New Roman" panose="02020603050405020304" pitchFamily="18" charset="0"/>
                <a:cs typeface="Calibri" panose="020F0502020204030204" pitchFamily="34" charset="0"/>
              </a:rPr>
              <a:t>. These algorithms were evaluated using Accuracy, Recall, precision, F1 and AUC using the NSL-KDD dataset.</a:t>
            </a:r>
            <a:endParaRPr lang="en-001"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001" sz="1800" dirty="0">
                <a:effectLst/>
                <a:latin typeface="Calibri" panose="020F0502020204030204" pitchFamily="34" charset="0"/>
                <a:ea typeface="Times New Roman" panose="02020603050405020304" pitchFamily="18" charset="0"/>
                <a:cs typeface="Calibri" panose="020F0502020204030204" pitchFamily="34" charset="0"/>
              </a:rPr>
              <a:t>The </a:t>
            </a:r>
            <a:r>
              <a:rPr lang="en-001" sz="1800" dirty="0" err="1">
                <a:effectLst/>
                <a:latin typeface="Calibri" panose="020F0502020204030204" pitchFamily="34" charset="0"/>
                <a:ea typeface="Times New Roman" panose="02020603050405020304" pitchFamily="18" charset="0"/>
                <a:cs typeface="Calibri" panose="020F0502020204030204" pitchFamily="34" charset="0"/>
              </a:rPr>
              <a:t>Nsl</a:t>
            </a:r>
            <a:r>
              <a:rPr lang="en-001" sz="1800" dirty="0">
                <a:effectLst/>
                <a:latin typeface="Calibri" panose="020F0502020204030204" pitchFamily="34" charset="0"/>
                <a:ea typeface="Times New Roman" panose="02020603050405020304" pitchFamily="18" charset="0"/>
                <a:cs typeface="Calibri" panose="020F0502020204030204" pitchFamily="34" charset="0"/>
              </a:rPr>
              <a:t> KDD dataset comprises 2</a:t>
            </a:r>
            <a:r>
              <a:rPr lang="en-US" sz="1800" dirty="0">
                <a:effectLst/>
                <a:latin typeface="Calibri" panose="020F0502020204030204" pitchFamily="34" charset="0"/>
                <a:ea typeface="Times New Roman" panose="02020603050405020304" pitchFamily="18" charset="0"/>
                <a:cs typeface="Calibri" panose="020F0502020204030204" pitchFamily="34" charset="0"/>
              </a:rPr>
              <a:t>3</a:t>
            </a:r>
            <a:r>
              <a:rPr lang="en-001" sz="1800" dirty="0">
                <a:effectLst/>
                <a:latin typeface="Calibri" panose="020F0502020204030204" pitchFamily="34" charset="0"/>
                <a:ea typeface="Times New Roman" panose="02020603050405020304" pitchFamily="18" charset="0"/>
                <a:cs typeface="Calibri" panose="020F0502020204030204" pitchFamily="34" charset="0"/>
              </a:rPr>
              <a:t> types of assaults. The study's goal is to distinguish between intrusions and regular network activity. The classes were binned into "Normal" for regular activity and "intrusion" for intrusions, making them binary classification jobs.</a:t>
            </a:r>
            <a:endParaRPr lang="en-001"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001" sz="1800" dirty="0">
                <a:effectLst/>
                <a:latin typeface="Calibri" panose="020F0502020204030204" pitchFamily="34" charset="0"/>
                <a:ea typeface="Times New Roman" panose="02020603050405020304" pitchFamily="18" charset="0"/>
                <a:cs typeface="Calibri" panose="020F0502020204030204" pitchFamily="34" charset="0"/>
              </a:rPr>
              <a:t>The results show that the Support Vector Machine Classifier obtained the best identification of intrusion and routine network traffic with an average accuracy of 76%, an AUC of 0.84, an F1 score of 81%, and a Recall average of 70% o over the rest of the classification algorithms. The Decision Tree Classifier came closest as it recorded an average accuracy score of 79%, 81% F1 score, 86% Precision, a recall average of 76% and an AUC of 0.83.</a:t>
            </a:r>
            <a:endParaRPr lang="en-001"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001" dirty="0"/>
          </a:p>
        </p:txBody>
      </p:sp>
    </p:spTree>
    <p:extLst>
      <p:ext uri="{BB962C8B-B14F-4D97-AF65-F5344CB8AC3E}">
        <p14:creationId xmlns:p14="http://schemas.microsoft.com/office/powerpoint/2010/main" val="221432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0FB1-106A-1E84-10F1-9341D5CFDAE9}"/>
              </a:ext>
            </a:extLst>
          </p:cNvPr>
          <p:cNvSpPr>
            <a:spLocks noGrp="1"/>
          </p:cNvSpPr>
          <p:nvPr>
            <p:ph type="title"/>
          </p:nvPr>
        </p:nvSpPr>
        <p:spPr/>
        <p:txBody>
          <a:bodyPr/>
          <a:lstStyle/>
          <a:p>
            <a:r>
              <a:rPr lang="en-US" dirty="0"/>
              <a:t>Recommendation</a:t>
            </a:r>
            <a:endParaRPr lang="en-001" dirty="0"/>
          </a:p>
        </p:txBody>
      </p:sp>
      <p:sp>
        <p:nvSpPr>
          <p:cNvPr id="3" name="Content Placeholder 2">
            <a:extLst>
              <a:ext uri="{FF2B5EF4-FFF2-40B4-BE49-F238E27FC236}">
                <a16:creationId xmlns:a16="http://schemas.microsoft.com/office/drawing/2014/main" id="{1F9E8B1D-160E-D20F-B076-CB3FCF03DC3B}"/>
              </a:ext>
            </a:extLst>
          </p:cNvPr>
          <p:cNvSpPr>
            <a:spLocks noGrp="1"/>
          </p:cNvSpPr>
          <p:nvPr>
            <p:ph idx="1"/>
          </p:nvPr>
        </p:nvSpPr>
        <p:spPr/>
        <p:txBody>
          <a:bodyPr/>
          <a:lstStyle/>
          <a:p>
            <a:r>
              <a:rPr lang="en-US" dirty="0"/>
              <a:t>Cross Validation</a:t>
            </a:r>
          </a:p>
          <a:p>
            <a:r>
              <a:rPr lang="en-US" dirty="0"/>
              <a:t>Deep Learning Methods</a:t>
            </a:r>
          </a:p>
          <a:p>
            <a:r>
              <a:rPr lang="en-US" dirty="0"/>
              <a:t>Ensemble Learning Methods</a:t>
            </a:r>
          </a:p>
          <a:p>
            <a:r>
              <a:rPr lang="en-US" dirty="0"/>
              <a:t>Investing in Dedicated Resources</a:t>
            </a:r>
            <a:endParaRPr lang="en-001" dirty="0"/>
          </a:p>
        </p:txBody>
      </p:sp>
    </p:spTree>
    <p:extLst>
      <p:ext uri="{BB962C8B-B14F-4D97-AF65-F5344CB8AC3E}">
        <p14:creationId xmlns:p14="http://schemas.microsoft.com/office/powerpoint/2010/main" val="335500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B286F-B4EA-0974-ECDD-656A83750A97}"/>
              </a:ext>
            </a:extLst>
          </p:cNvPr>
          <p:cNvSpPr>
            <a:spLocks noGrp="1"/>
          </p:cNvSpPr>
          <p:nvPr>
            <p:ph idx="1"/>
          </p:nvPr>
        </p:nvSpPr>
        <p:spPr/>
        <p:txBody>
          <a:bodyPr>
            <a:normAutofit/>
          </a:bodyPr>
          <a:lstStyle/>
          <a:p>
            <a:pPr marL="36900" indent="0" algn="ctr">
              <a:buNone/>
            </a:pPr>
            <a:r>
              <a:rPr lang="en-US" sz="6600" dirty="0"/>
              <a:t>Thank You!</a:t>
            </a:r>
            <a:endParaRPr lang="en-001" sz="6600" dirty="0"/>
          </a:p>
        </p:txBody>
      </p:sp>
    </p:spTree>
    <p:extLst>
      <p:ext uri="{BB962C8B-B14F-4D97-AF65-F5344CB8AC3E}">
        <p14:creationId xmlns:p14="http://schemas.microsoft.com/office/powerpoint/2010/main" val="402209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66" name="Rectangle 61">
            <a:extLst>
              <a:ext uri="{FF2B5EF4-FFF2-40B4-BE49-F238E27FC236}">
                <a16:creationId xmlns:a16="http://schemas.microsoft.com/office/drawing/2014/main" id="{28CDD186-03E3-4AED-BEB6-0B3BEC208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599"/>
            <a:ext cx="5978072" cy="1174075"/>
          </a:xfrm>
        </p:spPr>
        <p:txBody>
          <a:bodyPr>
            <a:normAutofit/>
          </a:bodyPr>
          <a:lstStyle/>
          <a:p>
            <a:r>
              <a:rPr lang="en-GB" b="1">
                <a:latin typeface="+mn-lt"/>
              </a:rPr>
              <a:t>PROJECT OUTLINE</a:t>
            </a:r>
            <a:endParaRPr lang="en-US"/>
          </a:p>
        </p:txBody>
      </p:sp>
      <p:sp>
        <p:nvSpPr>
          <p:cNvPr id="67"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13795" y="1972101"/>
            <a:ext cx="5978072" cy="3722748"/>
          </a:xfrm>
        </p:spPr>
        <p:txBody>
          <a:bodyPr anchor="ctr">
            <a:normAutofit/>
          </a:bodyPr>
          <a:lstStyle/>
          <a:p>
            <a:pPr>
              <a:lnSpc>
                <a:spcPct val="100000"/>
              </a:lnSpc>
            </a:pPr>
            <a:r>
              <a:rPr lang="en-US" sz="1400" dirty="0"/>
              <a:t>Project Abstract</a:t>
            </a:r>
          </a:p>
          <a:p>
            <a:pPr>
              <a:lnSpc>
                <a:spcPct val="100000"/>
              </a:lnSpc>
            </a:pPr>
            <a:r>
              <a:rPr lang="en-US" sz="1400" dirty="0"/>
              <a:t>Aim and Objectives</a:t>
            </a:r>
          </a:p>
          <a:p>
            <a:pPr>
              <a:lnSpc>
                <a:spcPct val="100000"/>
              </a:lnSpc>
            </a:pPr>
            <a:r>
              <a:rPr lang="en-US" sz="1400" dirty="0"/>
              <a:t>Cyberspace</a:t>
            </a:r>
          </a:p>
          <a:p>
            <a:pPr>
              <a:lnSpc>
                <a:spcPct val="100000"/>
              </a:lnSpc>
            </a:pPr>
            <a:r>
              <a:rPr lang="en-US" sz="1400" dirty="0"/>
              <a:t>Intrusion and Intrusion Detection </a:t>
            </a:r>
            <a:r>
              <a:rPr lang="en-US" sz="1400" dirty="0" err="1"/>
              <a:t>Sysems</a:t>
            </a:r>
            <a:endParaRPr lang="en-US" sz="1400" dirty="0"/>
          </a:p>
          <a:p>
            <a:pPr>
              <a:lnSpc>
                <a:spcPct val="100000"/>
              </a:lnSpc>
            </a:pPr>
            <a:r>
              <a:rPr lang="en-US" sz="1400" dirty="0"/>
              <a:t>NSL- KDD Dataset</a:t>
            </a:r>
          </a:p>
          <a:p>
            <a:pPr>
              <a:lnSpc>
                <a:spcPct val="100000"/>
              </a:lnSpc>
            </a:pPr>
            <a:r>
              <a:rPr lang="en-US" sz="1400" dirty="0"/>
              <a:t>Project Methodology</a:t>
            </a:r>
          </a:p>
          <a:p>
            <a:pPr>
              <a:lnSpc>
                <a:spcPct val="100000"/>
              </a:lnSpc>
            </a:pPr>
            <a:r>
              <a:rPr lang="en-US" sz="1400" dirty="0"/>
              <a:t>Evaluation of Findings</a:t>
            </a:r>
          </a:p>
          <a:p>
            <a:pPr>
              <a:lnSpc>
                <a:spcPct val="100000"/>
              </a:lnSpc>
            </a:pPr>
            <a:r>
              <a:rPr lang="en-US" sz="1400" dirty="0"/>
              <a:t>Conclusion</a:t>
            </a:r>
          </a:p>
          <a:p>
            <a:pPr>
              <a:lnSpc>
                <a:spcPct val="100000"/>
              </a:lnSpc>
            </a:pPr>
            <a:r>
              <a:rPr lang="en-US" sz="1400" dirty="0"/>
              <a:t>Recommendations</a:t>
            </a:r>
          </a:p>
          <a:p>
            <a:pPr>
              <a:lnSpc>
                <a:spcPct val="100000"/>
              </a:lnSpc>
            </a:pPr>
            <a:endParaRPr lang="en-US" sz="1400" dirty="0"/>
          </a:p>
          <a:p>
            <a:pPr>
              <a:lnSpc>
                <a:spcPct val="100000"/>
              </a:lnSpc>
            </a:pPr>
            <a:endParaRPr lang="en-US" sz="1400" dirty="0"/>
          </a:p>
          <a:p>
            <a:pPr>
              <a:lnSpc>
                <a:spcPct val="100000"/>
              </a:lnSpc>
            </a:pPr>
            <a:endParaRPr lang="en-US" sz="1400" dirty="0"/>
          </a:p>
          <a:p>
            <a:pPr marL="36900" indent="0">
              <a:lnSpc>
                <a:spcPct val="100000"/>
              </a:lnSpc>
              <a:buNone/>
            </a:pPr>
            <a:endParaRPr lang="en-US" sz="1400" dirty="0"/>
          </a:p>
        </p:txBody>
      </p:sp>
      <p:pic>
        <p:nvPicPr>
          <p:cNvPr id="68" name="Picture 63">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r="12027" b="-3"/>
          <a:stretch/>
        </p:blipFill>
        <p:spPr>
          <a:xfrm>
            <a:off x="7552945" y="643465"/>
            <a:ext cx="3995592" cy="5103372"/>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AB15-6C35-3185-E542-7DA7A7DE1347}"/>
              </a:ext>
            </a:extLst>
          </p:cNvPr>
          <p:cNvSpPr>
            <a:spLocks noGrp="1"/>
          </p:cNvSpPr>
          <p:nvPr>
            <p:ph type="title"/>
          </p:nvPr>
        </p:nvSpPr>
        <p:spPr/>
        <p:txBody>
          <a:bodyPr>
            <a:normAutofit/>
          </a:bodyPr>
          <a:lstStyle/>
          <a:p>
            <a:r>
              <a:rPr lang="en-US" sz="4800" dirty="0"/>
              <a:t>Project Abstract</a:t>
            </a:r>
            <a:endParaRPr lang="en-001" dirty="0"/>
          </a:p>
        </p:txBody>
      </p:sp>
      <p:sp>
        <p:nvSpPr>
          <p:cNvPr id="3" name="Content Placeholder 2">
            <a:extLst>
              <a:ext uri="{FF2B5EF4-FFF2-40B4-BE49-F238E27FC236}">
                <a16:creationId xmlns:a16="http://schemas.microsoft.com/office/drawing/2014/main" id="{A2B3A09B-56A4-D4D6-58D8-F485C5BA3B00}"/>
              </a:ext>
            </a:extLst>
          </p:cNvPr>
          <p:cNvSpPr>
            <a:spLocks noGrp="1"/>
          </p:cNvSpPr>
          <p:nvPr>
            <p:ph idx="1"/>
          </p:nvPr>
        </p:nvSpPr>
        <p:spPr>
          <a:xfrm>
            <a:off x="913795" y="2076450"/>
            <a:ext cx="10353762" cy="4565510"/>
          </a:xfrm>
        </p:spPr>
        <p:txBody>
          <a:bodyPr>
            <a:noAutofit/>
          </a:bodyPr>
          <a:lstStyle/>
          <a:p>
            <a:pPr marL="36900" indent="0">
              <a:buNone/>
            </a:pPr>
            <a:endParaRPr lang="en-US" sz="1400" dirty="0"/>
          </a:p>
          <a:p>
            <a:r>
              <a:rPr lang="en-US" sz="1800" dirty="0"/>
              <a:t>By monitoring, detecting, and responding to </a:t>
            </a:r>
            <a:r>
              <a:rPr lang="en-US" sz="1800" dirty="0" err="1"/>
              <a:t>unauthorised</a:t>
            </a:r>
            <a:r>
              <a:rPr lang="en-US" sz="1800" dirty="0"/>
              <a:t> activities within the system, an Intrusion Detection System should be able to </a:t>
            </a:r>
            <a:r>
              <a:rPr lang="en-US" sz="1800" dirty="0" err="1"/>
              <a:t>recognise</a:t>
            </a:r>
            <a:r>
              <a:rPr lang="en-US" sz="1800" dirty="0"/>
              <a:t> any anomalous patterns in traffic. However, as the proliferation of online transactions increases internationally across industries, the frequency of cyber-crime rises, making it harder for intrusion detection systems to keep up and detect data breaches and prevent data leaking. Machine Learning approaches are being used to detect intrusions and address these threats. </a:t>
            </a:r>
          </a:p>
          <a:p>
            <a:r>
              <a:rPr lang="en-US" sz="1800" dirty="0"/>
              <a:t>The detection of intrusions using simulated data has recently been identified as a possible application area for these approaches. This research compares some of the most extensively </a:t>
            </a:r>
            <a:r>
              <a:rPr lang="en-GB" sz="1800" dirty="0"/>
              <a:t>utilised Supervised Machine Learning algorithms to detect intrusions using the NSL KDD dataset. The five machine learning techniques evaluated include Random Forest, k-Nearest Neighbour, Decision Tree, Naive Bayes, and Support Vector Machines. The experimental results obtained showed that the Support Vector Machine produced the best results in classifying and identifying intrusion and routine network traffic with an average accuracy of 76%, an AUC of 0.84, an F1 score of 81%, and a Recall average of 70% o over the rest of the classification algorithms.</a:t>
            </a:r>
          </a:p>
        </p:txBody>
      </p:sp>
    </p:spTree>
    <p:extLst>
      <p:ext uri="{BB962C8B-B14F-4D97-AF65-F5344CB8AC3E}">
        <p14:creationId xmlns:p14="http://schemas.microsoft.com/office/powerpoint/2010/main" val="269924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F6F5-FB55-8EDE-723C-B7D4E68F70AE}"/>
              </a:ext>
            </a:extLst>
          </p:cNvPr>
          <p:cNvSpPr>
            <a:spLocks noGrp="1"/>
          </p:cNvSpPr>
          <p:nvPr>
            <p:ph type="title"/>
          </p:nvPr>
        </p:nvSpPr>
        <p:spPr/>
        <p:txBody>
          <a:bodyPr/>
          <a:lstStyle/>
          <a:p>
            <a:r>
              <a:rPr lang="en-US" dirty="0"/>
              <a:t>Project Aim and Objectives</a:t>
            </a:r>
            <a:endParaRPr lang="en-001" dirty="0"/>
          </a:p>
        </p:txBody>
      </p:sp>
      <p:sp>
        <p:nvSpPr>
          <p:cNvPr id="3" name="Content Placeholder 2">
            <a:extLst>
              <a:ext uri="{FF2B5EF4-FFF2-40B4-BE49-F238E27FC236}">
                <a16:creationId xmlns:a16="http://schemas.microsoft.com/office/drawing/2014/main" id="{43435170-FC2E-4B61-C051-EA9D7E8BC074}"/>
              </a:ext>
            </a:extLst>
          </p:cNvPr>
          <p:cNvSpPr>
            <a:spLocks noGrp="1"/>
          </p:cNvSpPr>
          <p:nvPr>
            <p:ph idx="1"/>
          </p:nvPr>
        </p:nvSpPr>
        <p:spPr/>
        <p:txBody>
          <a:bodyPr>
            <a:normAutofit fontScale="92500" lnSpcReduction="10000"/>
          </a:bodyPr>
          <a:lstStyle/>
          <a:p>
            <a:r>
              <a:rPr lang="en-US" dirty="0"/>
              <a:t>Project Aim:</a:t>
            </a:r>
          </a:p>
          <a:p>
            <a:pPr marL="36900" indent="0">
              <a:buNone/>
            </a:pPr>
            <a:r>
              <a:rPr lang="en-US" dirty="0"/>
              <a:t> This project aims to evaluate the performance of selected machine learning algorithms in differentiating between intrusions/attacks and normal activities within the NSL KDD dataset. Five supervised machine learning algorithms have been chosen to perform these tasks. Namely; Random Forrest, Decision Trees, Support Vector Machines, K-Nearest </a:t>
            </a:r>
            <a:r>
              <a:rPr lang="en-US" dirty="0" err="1"/>
              <a:t>Neighbour</a:t>
            </a:r>
            <a:r>
              <a:rPr lang="en-US" dirty="0"/>
              <a:t>, and Naïve Bayes.</a:t>
            </a:r>
          </a:p>
          <a:p>
            <a:r>
              <a:rPr lang="en-US" dirty="0"/>
              <a:t>Project Objectives:</a:t>
            </a:r>
          </a:p>
          <a:p>
            <a:pPr marL="36900" indent="0">
              <a:buNone/>
            </a:pPr>
            <a:r>
              <a:rPr lang="en-US" dirty="0"/>
              <a:t>The objectives of this research is to investigate how effective have machine learning approaches been in detecting intrusions and also, determine how the findings of  research compare to other studies of a similar nature.</a:t>
            </a:r>
            <a:endParaRPr lang="en-001" dirty="0"/>
          </a:p>
        </p:txBody>
      </p:sp>
    </p:spTree>
    <p:extLst>
      <p:ext uri="{BB962C8B-B14F-4D97-AF65-F5344CB8AC3E}">
        <p14:creationId xmlns:p14="http://schemas.microsoft.com/office/powerpoint/2010/main" val="314340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E54-DCC5-440F-C9ED-A1B3EDC9B93D}"/>
              </a:ext>
            </a:extLst>
          </p:cNvPr>
          <p:cNvSpPr>
            <a:spLocks noGrp="1"/>
          </p:cNvSpPr>
          <p:nvPr>
            <p:ph type="title"/>
          </p:nvPr>
        </p:nvSpPr>
        <p:spPr/>
        <p:txBody>
          <a:bodyPr/>
          <a:lstStyle/>
          <a:p>
            <a:r>
              <a:rPr lang="en-US" dirty="0"/>
              <a:t>Cyberspace and Threats</a:t>
            </a:r>
            <a:endParaRPr lang="en-001" dirty="0"/>
          </a:p>
        </p:txBody>
      </p:sp>
      <p:sp>
        <p:nvSpPr>
          <p:cNvPr id="3" name="Content Placeholder 2">
            <a:extLst>
              <a:ext uri="{FF2B5EF4-FFF2-40B4-BE49-F238E27FC236}">
                <a16:creationId xmlns:a16="http://schemas.microsoft.com/office/drawing/2014/main" id="{8CE0EEA4-65D0-C186-F2A1-5521D41542E3}"/>
              </a:ext>
            </a:extLst>
          </p:cNvPr>
          <p:cNvSpPr>
            <a:spLocks noGrp="1"/>
          </p:cNvSpPr>
          <p:nvPr>
            <p:ph idx="1"/>
          </p:nvPr>
        </p:nvSpPr>
        <p:spPr/>
        <p:txBody>
          <a:bodyPr/>
          <a:lstStyle/>
          <a:p>
            <a:r>
              <a:rPr lang="en-US" dirty="0"/>
              <a:t>Cyberspace</a:t>
            </a:r>
          </a:p>
          <a:p>
            <a:pPr marL="36900" indent="0">
              <a:buNone/>
            </a:pPr>
            <a:r>
              <a:rPr lang="en-US" dirty="0"/>
              <a:t>Computer Security Resource Centre (CSRC) defines the cyberspace as 	a global domain within the information environment consisting of the interdependent network of information systems infrastructures including the Internet, telecommunications networks, computer systems, and embedded processors and controllers.</a:t>
            </a:r>
          </a:p>
          <a:p>
            <a:r>
              <a:rPr lang="en-US" dirty="0"/>
              <a:t>Threats</a:t>
            </a:r>
          </a:p>
          <a:p>
            <a:pPr marL="36900" indent="0">
              <a:buNone/>
            </a:pPr>
            <a:r>
              <a:rPr lang="en-US" dirty="0"/>
              <a:t>Cyberspace is susceptible to threats such as Malware, Denial of Service Attacks (DOS), Phishing, Zero-Day exploits etc.</a:t>
            </a:r>
          </a:p>
        </p:txBody>
      </p:sp>
    </p:spTree>
    <p:extLst>
      <p:ext uri="{BB962C8B-B14F-4D97-AF65-F5344CB8AC3E}">
        <p14:creationId xmlns:p14="http://schemas.microsoft.com/office/powerpoint/2010/main" val="174322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0948-363D-CDB6-378D-016EEFC63CD1}"/>
              </a:ext>
            </a:extLst>
          </p:cNvPr>
          <p:cNvSpPr>
            <a:spLocks noGrp="1"/>
          </p:cNvSpPr>
          <p:nvPr>
            <p:ph type="title"/>
          </p:nvPr>
        </p:nvSpPr>
        <p:spPr/>
        <p:txBody>
          <a:bodyPr/>
          <a:lstStyle/>
          <a:p>
            <a:r>
              <a:rPr lang="en-US" dirty="0"/>
              <a:t>Intrusion and Intrusion Detection System</a:t>
            </a:r>
            <a:endParaRPr lang="en-001" dirty="0"/>
          </a:p>
        </p:txBody>
      </p:sp>
      <p:sp>
        <p:nvSpPr>
          <p:cNvPr id="3" name="Content Placeholder 2">
            <a:extLst>
              <a:ext uri="{FF2B5EF4-FFF2-40B4-BE49-F238E27FC236}">
                <a16:creationId xmlns:a16="http://schemas.microsoft.com/office/drawing/2014/main" id="{F0784DD4-EC2B-BFBF-1710-C17860BC7CFF}"/>
              </a:ext>
            </a:extLst>
          </p:cNvPr>
          <p:cNvSpPr>
            <a:spLocks noGrp="1"/>
          </p:cNvSpPr>
          <p:nvPr>
            <p:ph idx="1"/>
          </p:nvPr>
        </p:nvSpPr>
        <p:spPr/>
        <p:txBody>
          <a:bodyPr>
            <a:normAutofit lnSpcReduction="10000"/>
          </a:bodyPr>
          <a:lstStyle/>
          <a:p>
            <a:r>
              <a:rPr lang="en-US" dirty="0"/>
              <a:t>Intrusion </a:t>
            </a:r>
          </a:p>
          <a:p>
            <a:pPr marL="36900" indent="0">
              <a:buNone/>
            </a:pPr>
            <a:r>
              <a:rPr lang="en-US" dirty="0"/>
              <a:t>An unlawful and </a:t>
            </a:r>
            <a:r>
              <a:rPr lang="en-US" dirty="0" err="1"/>
              <a:t>unauthorised</a:t>
            </a:r>
            <a:r>
              <a:rPr lang="en-US" dirty="0"/>
              <a:t> activity within a digital network.</a:t>
            </a:r>
          </a:p>
          <a:p>
            <a:r>
              <a:rPr lang="en-US" dirty="0"/>
              <a:t>Intrusion Detection </a:t>
            </a:r>
          </a:p>
          <a:p>
            <a:pPr marL="36900" indent="0">
              <a:buNone/>
            </a:pPr>
            <a:r>
              <a:rPr lang="en-US" dirty="0"/>
              <a:t>The capacity to monitor and respond to computer misuse is known as intrusion detection. </a:t>
            </a:r>
          </a:p>
          <a:p>
            <a:r>
              <a:rPr lang="en-US" dirty="0"/>
              <a:t>Intrusion Detection Systems </a:t>
            </a:r>
          </a:p>
          <a:p>
            <a:pPr marL="36900" indent="0">
              <a:buNone/>
            </a:pPr>
            <a:r>
              <a:rPr lang="en-US" dirty="0"/>
              <a:t>A network monitoring device or software program that looks for harmful activities or policy infractions. </a:t>
            </a:r>
            <a:endParaRPr lang="en-001" dirty="0"/>
          </a:p>
        </p:txBody>
      </p:sp>
    </p:spTree>
    <p:extLst>
      <p:ext uri="{BB962C8B-B14F-4D97-AF65-F5344CB8AC3E}">
        <p14:creationId xmlns:p14="http://schemas.microsoft.com/office/powerpoint/2010/main" val="416670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9AAD-493B-5987-9DCC-90813785E75C}"/>
              </a:ext>
            </a:extLst>
          </p:cNvPr>
          <p:cNvSpPr>
            <a:spLocks noGrp="1"/>
          </p:cNvSpPr>
          <p:nvPr>
            <p:ph type="title"/>
          </p:nvPr>
        </p:nvSpPr>
        <p:spPr/>
        <p:txBody>
          <a:bodyPr/>
          <a:lstStyle/>
          <a:p>
            <a:r>
              <a:rPr lang="en-US" dirty="0"/>
              <a:t>Types of Intrusion Detection Systems</a:t>
            </a:r>
            <a:endParaRPr lang="en-001" dirty="0"/>
          </a:p>
        </p:txBody>
      </p:sp>
      <p:sp>
        <p:nvSpPr>
          <p:cNvPr id="3" name="Content Placeholder 2">
            <a:extLst>
              <a:ext uri="{FF2B5EF4-FFF2-40B4-BE49-F238E27FC236}">
                <a16:creationId xmlns:a16="http://schemas.microsoft.com/office/drawing/2014/main" id="{99E69CD8-D61F-EE18-F571-BE253540B1F0}"/>
              </a:ext>
            </a:extLst>
          </p:cNvPr>
          <p:cNvSpPr>
            <a:spLocks noGrp="1"/>
          </p:cNvSpPr>
          <p:nvPr>
            <p:ph idx="1"/>
          </p:nvPr>
        </p:nvSpPr>
        <p:spPr/>
        <p:txBody>
          <a:bodyPr/>
          <a:lstStyle/>
          <a:p>
            <a:r>
              <a:rPr lang="en-US" dirty="0"/>
              <a:t>Anomaly-Based System</a:t>
            </a:r>
          </a:p>
          <a:p>
            <a:r>
              <a:rPr lang="en-US" dirty="0"/>
              <a:t>Signature-Based System</a:t>
            </a:r>
          </a:p>
          <a:p>
            <a:r>
              <a:rPr lang="en-US" dirty="0"/>
              <a:t>Hybrid-Based System</a:t>
            </a:r>
            <a:endParaRPr lang="en-001" dirty="0"/>
          </a:p>
        </p:txBody>
      </p:sp>
    </p:spTree>
    <p:extLst>
      <p:ext uri="{BB962C8B-B14F-4D97-AF65-F5344CB8AC3E}">
        <p14:creationId xmlns:p14="http://schemas.microsoft.com/office/powerpoint/2010/main" val="143131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7D72-265F-69F3-CCF0-AFE7B3710B66}"/>
              </a:ext>
            </a:extLst>
          </p:cNvPr>
          <p:cNvSpPr>
            <a:spLocks noGrp="1"/>
          </p:cNvSpPr>
          <p:nvPr>
            <p:ph type="title"/>
          </p:nvPr>
        </p:nvSpPr>
        <p:spPr/>
        <p:txBody>
          <a:bodyPr/>
          <a:lstStyle/>
          <a:p>
            <a:r>
              <a:rPr lang="en-US" dirty="0"/>
              <a:t>NSL-KDD Dataset</a:t>
            </a:r>
            <a:endParaRPr lang="en-001" dirty="0"/>
          </a:p>
        </p:txBody>
      </p:sp>
      <p:sp>
        <p:nvSpPr>
          <p:cNvPr id="3" name="Content Placeholder 2">
            <a:extLst>
              <a:ext uri="{FF2B5EF4-FFF2-40B4-BE49-F238E27FC236}">
                <a16:creationId xmlns:a16="http://schemas.microsoft.com/office/drawing/2014/main" id="{19D823AE-ED18-CC24-9497-573026DD52B0}"/>
              </a:ext>
            </a:extLst>
          </p:cNvPr>
          <p:cNvSpPr>
            <a:spLocks noGrp="1"/>
          </p:cNvSpPr>
          <p:nvPr>
            <p:ph idx="1"/>
          </p:nvPr>
        </p:nvSpPr>
        <p:spPr/>
        <p:txBody>
          <a:bodyPr/>
          <a:lstStyle/>
          <a:p>
            <a:r>
              <a:rPr lang="en-US" dirty="0">
                <a:latin typeface="Times New Roman" panose="02020603050405020304" pitchFamily="18" charset="0"/>
              </a:rPr>
              <a:t>Released as an improved version of KDD’99 dataset.</a:t>
            </a:r>
          </a:p>
          <a:p>
            <a:r>
              <a:rPr lang="en-US" dirty="0">
                <a:latin typeface="Times New Roman" panose="02020603050405020304" pitchFamily="18" charset="0"/>
              </a:rPr>
              <a:t>Regarded as the benchmark data set to evaluate intrusion detection systems.</a:t>
            </a:r>
          </a:p>
          <a:p>
            <a:r>
              <a:rPr lang="en-US" dirty="0">
                <a:latin typeface="Times New Roman" panose="02020603050405020304" pitchFamily="18" charset="0"/>
              </a:rPr>
              <a:t>Train and test subsets (</a:t>
            </a:r>
            <a:r>
              <a:rPr lang="en-US" dirty="0" err="1">
                <a:latin typeface="Times New Roman" panose="02020603050405020304" pitchFamily="18" charset="0"/>
              </a:rPr>
              <a:t>KDDTrain</a:t>
            </a:r>
            <a:r>
              <a:rPr lang="en-US" dirty="0">
                <a:latin typeface="Times New Roman" panose="02020603050405020304" pitchFamily="18" charset="0"/>
              </a:rPr>
              <a:t>+ and </a:t>
            </a:r>
            <a:r>
              <a:rPr lang="en-US" dirty="0" err="1">
                <a:latin typeface="Times New Roman" panose="02020603050405020304" pitchFamily="18" charset="0"/>
              </a:rPr>
              <a:t>KDDTest</a:t>
            </a:r>
            <a:r>
              <a:rPr lang="en-US" dirty="0">
                <a:latin typeface="Times New Roman" panose="02020603050405020304" pitchFamily="18" charset="0"/>
              </a:rPr>
              <a:t>+).</a:t>
            </a:r>
          </a:p>
          <a:p>
            <a:r>
              <a:rPr lang="en-US" dirty="0">
                <a:latin typeface="Times New Roman" panose="02020603050405020304" pitchFamily="18" charset="0"/>
              </a:rPr>
              <a:t>Contains 42 total features, with ‘Class’ being the target feature.</a:t>
            </a:r>
          </a:p>
          <a:p>
            <a:r>
              <a:rPr lang="en-US" dirty="0">
                <a:latin typeface="Times New Roman" panose="02020603050405020304" pitchFamily="18" charset="0"/>
              </a:rPr>
              <a:t>The class feature contains 23 categories</a:t>
            </a:r>
          </a:p>
          <a:p>
            <a:r>
              <a:rPr lang="en-US" dirty="0">
                <a:latin typeface="Times New Roman" panose="02020603050405020304" pitchFamily="18" charset="0"/>
              </a:rPr>
              <a:t>Contains no redundant or missing values.</a:t>
            </a:r>
          </a:p>
        </p:txBody>
      </p:sp>
    </p:spTree>
    <p:extLst>
      <p:ext uri="{BB962C8B-B14F-4D97-AF65-F5344CB8AC3E}">
        <p14:creationId xmlns:p14="http://schemas.microsoft.com/office/powerpoint/2010/main" val="54138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F2CD1FFC-4FBF-5A56-3501-82E00F4A4215}"/>
              </a:ext>
            </a:extLst>
          </p:cNvPr>
          <p:cNvSpPr>
            <a:spLocks noChangeArrowheads="1"/>
          </p:cNvSpPr>
          <p:nvPr/>
        </p:nvSpPr>
        <p:spPr bwMode="auto">
          <a:xfrm>
            <a:off x="633743" y="609599"/>
            <a:ext cx="3413156" cy="52736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defTabSz="457200" fontAlgn="base">
              <a:spcBef>
                <a:spcPct val="0"/>
              </a:spcBef>
              <a:spcAft>
                <a:spcPts val="600"/>
              </a:spcAft>
              <a:buClrTx/>
              <a:buSzTx/>
              <a:tabLst/>
            </a:pPr>
            <a:r>
              <a:rPr kumimoji="0" lang="en-US" altLang="en-001" sz="4000" b="0" i="0" u="none" strike="noStrike" cap="none" normalizeH="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Calibri" panose="020F0502020204030204" pitchFamily="34" charset="0"/>
              </a:rPr>
              <a:t>The intrusion </a:t>
            </a:r>
            <a:r>
              <a:rPr lang="en-US" altLang="en-001" sz="4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Calibri" panose="020F0502020204030204" pitchFamily="34" charset="0"/>
              </a:rPr>
              <a:t>in NSL </a:t>
            </a:r>
            <a:r>
              <a:rPr lang="en-US" altLang="en-001" sz="40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Calibri" panose="020F0502020204030204" pitchFamily="34" charset="0"/>
              </a:rPr>
              <a:t>KDD Dataset</a:t>
            </a:r>
            <a:r>
              <a:rPr kumimoji="0" lang="en-US" altLang="en-001" sz="4000" b="0" i="0" u="none" strike="noStrike" cap="none" normalizeH="0" baseline="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Calibri" panose="020F0502020204030204" pitchFamily="34" charset="0"/>
              </a:rPr>
              <a:t> and its </a:t>
            </a:r>
            <a:r>
              <a:rPr kumimoji="0" lang="en-US" altLang="en-001" sz="4000" b="0" i="0" u="none" strike="noStrike" cap="none" normalizeH="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Calibri" panose="020F0502020204030204" pitchFamily="34" charset="0"/>
              </a:rPr>
              <a:t>subclasses are listed in the table:</a:t>
            </a:r>
            <a:endParaRPr kumimoji="0" lang="en-US" altLang="en-001" sz="4000" b="0" i="0" u="none" strike="noStrike" cap="none" normalizeH="0" baseline="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pic>
        <p:nvPicPr>
          <p:cNvPr id="15" name="Picture 14">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4" name="Content Placeholder 3">
            <a:extLst>
              <a:ext uri="{FF2B5EF4-FFF2-40B4-BE49-F238E27FC236}">
                <a16:creationId xmlns:a16="http://schemas.microsoft.com/office/drawing/2014/main" id="{74D9ED03-5925-BB84-4C52-A215025024C6}"/>
              </a:ext>
            </a:extLst>
          </p:cNvPr>
          <p:cNvGraphicFramePr>
            <a:graphicFrameLocks noGrp="1"/>
          </p:cNvGraphicFramePr>
          <p:nvPr>
            <p:ph idx="1"/>
            <p:extLst>
              <p:ext uri="{D42A27DB-BD31-4B8C-83A1-F6EECF244321}">
                <p14:modId xmlns:p14="http://schemas.microsoft.com/office/powerpoint/2010/main" val="2802848672"/>
              </p:ext>
            </p:extLst>
          </p:nvPr>
        </p:nvGraphicFramePr>
        <p:xfrm>
          <a:off x="5282521" y="912505"/>
          <a:ext cx="6266011" cy="4493905"/>
        </p:xfrm>
        <a:graphic>
          <a:graphicData uri="http://schemas.openxmlformats.org/drawingml/2006/table">
            <a:tbl>
              <a:tblPr firstRow="1" firstCol="1" bandRow="1">
                <a:tableStyleId>{8EC20E35-A176-4012-BC5E-935CFFF8708E}</a:tableStyleId>
              </a:tblPr>
              <a:tblGrid>
                <a:gridCol w="1776243">
                  <a:extLst>
                    <a:ext uri="{9D8B030D-6E8A-4147-A177-3AD203B41FA5}">
                      <a16:colId xmlns:a16="http://schemas.microsoft.com/office/drawing/2014/main" val="1192454603"/>
                    </a:ext>
                  </a:extLst>
                </a:gridCol>
                <a:gridCol w="4489768">
                  <a:extLst>
                    <a:ext uri="{9D8B030D-6E8A-4147-A177-3AD203B41FA5}">
                      <a16:colId xmlns:a16="http://schemas.microsoft.com/office/drawing/2014/main" val="3590663068"/>
                    </a:ext>
                  </a:extLst>
                </a:gridCol>
              </a:tblGrid>
              <a:tr h="352126">
                <a:tc>
                  <a:txBody>
                    <a:bodyPr/>
                    <a:lstStyle/>
                    <a:p>
                      <a:pPr>
                        <a:lnSpc>
                          <a:spcPct val="115000"/>
                        </a:lnSpc>
                        <a:spcAft>
                          <a:spcPts val="800"/>
                        </a:spcAft>
                      </a:pPr>
                      <a:r>
                        <a:rPr lang="en-US" sz="1900">
                          <a:effectLst/>
                        </a:rPr>
                        <a:t>Class</a:t>
                      </a:r>
                      <a:endParaRPr lang="en-001"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tc>
                  <a:txBody>
                    <a:bodyPr/>
                    <a:lstStyle/>
                    <a:p>
                      <a:pPr>
                        <a:lnSpc>
                          <a:spcPct val="115000"/>
                        </a:lnSpc>
                        <a:spcAft>
                          <a:spcPts val="800"/>
                        </a:spcAft>
                      </a:pPr>
                      <a:r>
                        <a:rPr lang="en-US" sz="1900">
                          <a:effectLst/>
                        </a:rPr>
                        <a:t>Subclass</a:t>
                      </a:r>
                      <a:endParaRPr lang="en-001"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extLst>
                  <a:ext uri="{0D108BD9-81ED-4DB2-BD59-A6C34878D82A}">
                    <a16:rowId xmlns:a16="http://schemas.microsoft.com/office/drawing/2014/main" val="1476771904"/>
                  </a:ext>
                </a:extLst>
              </a:tr>
              <a:tr h="1035445">
                <a:tc>
                  <a:txBody>
                    <a:bodyPr/>
                    <a:lstStyle/>
                    <a:p>
                      <a:pPr>
                        <a:lnSpc>
                          <a:spcPct val="115000"/>
                        </a:lnSpc>
                        <a:spcAft>
                          <a:spcPts val="800"/>
                        </a:spcAft>
                      </a:pPr>
                      <a:r>
                        <a:rPr lang="en-US" sz="1900" dirty="0">
                          <a:effectLst/>
                        </a:rPr>
                        <a:t>Denial of Service (DoS)</a:t>
                      </a:r>
                      <a:endParaRPr lang="en-001"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tc>
                  <a:txBody>
                    <a:bodyPr/>
                    <a:lstStyle/>
                    <a:p>
                      <a:pPr>
                        <a:lnSpc>
                          <a:spcPct val="115000"/>
                        </a:lnSpc>
                        <a:spcAft>
                          <a:spcPts val="800"/>
                        </a:spcAft>
                      </a:pPr>
                      <a:r>
                        <a:rPr lang="en-US" sz="1900">
                          <a:effectLst/>
                        </a:rPr>
                        <a:t>Apache2, Back, Land, Neptune, Mailbomb, Pod, Processtable, Smurf, Teardrop, Udpstorm, And Worm.</a:t>
                      </a:r>
                      <a:endParaRPr lang="en-001"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extLst>
                  <a:ext uri="{0D108BD9-81ED-4DB2-BD59-A6C34878D82A}">
                    <a16:rowId xmlns:a16="http://schemas.microsoft.com/office/drawing/2014/main" val="232752033"/>
                  </a:ext>
                </a:extLst>
              </a:tr>
              <a:tr h="693785">
                <a:tc>
                  <a:txBody>
                    <a:bodyPr/>
                    <a:lstStyle/>
                    <a:p>
                      <a:pPr>
                        <a:lnSpc>
                          <a:spcPct val="115000"/>
                        </a:lnSpc>
                        <a:spcAft>
                          <a:spcPts val="800"/>
                        </a:spcAft>
                      </a:pPr>
                      <a:r>
                        <a:rPr lang="en-US" sz="1900">
                          <a:effectLst/>
                        </a:rPr>
                        <a:t>Probe</a:t>
                      </a:r>
                      <a:endParaRPr lang="en-001"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tc>
                  <a:txBody>
                    <a:bodyPr/>
                    <a:lstStyle/>
                    <a:p>
                      <a:pPr>
                        <a:lnSpc>
                          <a:spcPct val="115000"/>
                        </a:lnSpc>
                        <a:spcAft>
                          <a:spcPts val="800"/>
                        </a:spcAft>
                      </a:pPr>
                      <a:r>
                        <a:rPr lang="en-US" sz="1900">
                          <a:effectLst/>
                        </a:rPr>
                        <a:t>Ipsweep, Mscan, Nmap, Portsweep, Saint, And Satan.</a:t>
                      </a:r>
                      <a:endParaRPr lang="en-001"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extLst>
                  <a:ext uri="{0D108BD9-81ED-4DB2-BD59-A6C34878D82A}">
                    <a16:rowId xmlns:a16="http://schemas.microsoft.com/office/drawing/2014/main" val="2259140878"/>
                  </a:ext>
                </a:extLst>
              </a:tr>
              <a:tr h="693785">
                <a:tc>
                  <a:txBody>
                    <a:bodyPr/>
                    <a:lstStyle/>
                    <a:p>
                      <a:pPr>
                        <a:lnSpc>
                          <a:spcPct val="115000"/>
                        </a:lnSpc>
                        <a:spcAft>
                          <a:spcPts val="800"/>
                        </a:spcAft>
                      </a:pPr>
                      <a:r>
                        <a:rPr lang="en-US" sz="1900">
                          <a:effectLst/>
                        </a:rPr>
                        <a:t>User to Root</a:t>
                      </a:r>
                      <a:endParaRPr lang="en-001"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tc>
                  <a:txBody>
                    <a:bodyPr/>
                    <a:lstStyle/>
                    <a:p>
                      <a:pPr>
                        <a:lnSpc>
                          <a:spcPct val="115000"/>
                        </a:lnSpc>
                        <a:spcAft>
                          <a:spcPts val="800"/>
                        </a:spcAft>
                      </a:pPr>
                      <a:r>
                        <a:rPr lang="en-US" sz="1900">
                          <a:effectLst/>
                        </a:rPr>
                        <a:t>Buffer Overflow', Loadmdoule, Perl, Ps, Rootkit, Sqlattac, And Xterm.</a:t>
                      </a:r>
                      <a:endParaRPr lang="en-001"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extLst>
                  <a:ext uri="{0D108BD9-81ED-4DB2-BD59-A6C34878D82A}">
                    <a16:rowId xmlns:a16="http://schemas.microsoft.com/office/drawing/2014/main" val="955270146"/>
                  </a:ext>
                </a:extLst>
              </a:tr>
              <a:tr h="1718764">
                <a:tc>
                  <a:txBody>
                    <a:bodyPr/>
                    <a:lstStyle/>
                    <a:p>
                      <a:pPr>
                        <a:lnSpc>
                          <a:spcPct val="115000"/>
                        </a:lnSpc>
                        <a:spcAft>
                          <a:spcPts val="800"/>
                        </a:spcAft>
                      </a:pPr>
                      <a:r>
                        <a:rPr lang="en-US" sz="1900">
                          <a:effectLst/>
                        </a:rPr>
                        <a:t>Remote to Local (R2L)  </a:t>
                      </a:r>
                      <a:endParaRPr lang="en-001"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tc>
                  <a:txBody>
                    <a:bodyPr/>
                    <a:lstStyle/>
                    <a:p>
                      <a:pPr>
                        <a:lnSpc>
                          <a:spcPct val="115000"/>
                        </a:lnSpc>
                        <a:spcAft>
                          <a:spcPts val="800"/>
                        </a:spcAft>
                      </a:pPr>
                      <a:r>
                        <a:rPr lang="en-US" sz="1900" dirty="0" err="1">
                          <a:effectLst/>
                        </a:rPr>
                        <a:t>Ftp_Write</a:t>
                      </a:r>
                      <a:r>
                        <a:rPr lang="en-US" sz="1900" dirty="0">
                          <a:effectLst/>
                        </a:rPr>
                        <a:t>, </a:t>
                      </a:r>
                      <a:r>
                        <a:rPr lang="en-US" sz="1900" dirty="0" err="1">
                          <a:effectLst/>
                        </a:rPr>
                        <a:t>Guess_Passwd</a:t>
                      </a:r>
                      <a:r>
                        <a:rPr lang="en-US" sz="1900" dirty="0">
                          <a:effectLst/>
                        </a:rPr>
                        <a:t>, </a:t>
                      </a:r>
                      <a:r>
                        <a:rPr lang="en-US" sz="1900" dirty="0" err="1">
                          <a:effectLst/>
                        </a:rPr>
                        <a:t>Http_Tunnel</a:t>
                      </a:r>
                      <a:r>
                        <a:rPr lang="en-US" sz="1900" dirty="0">
                          <a:effectLst/>
                        </a:rPr>
                        <a:t>, </a:t>
                      </a:r>
                      <a:r>
                        <a:rPr lang="en-US" sz="1900" dirty="0" err="1">
                          <a:effectLst/>
                        </a:rPr>
                        <a:t>Imap</a:t>
                      </a:r>
                      <a:r>
                        <a:rPr lang="en-US" sz="1900" dirty="0">
                          <a:effectLst/>
                        </a:rPr>
                        <a:t>, </a:t>
                      </a:r>
                      <a:r>
                        <a:rPr lang="en-US" sz="1900" dirty="0" err="1">
                          <a:effectLst/>
                        </a:rPr>
                        <a:t>Multihop</a:t>
                      </a:r>
                      <a:r>
                        <a:rPr lang="en-US" sz="1900" dirty="0">
                          <a:effectLst/>
                        </a:rPr>
                        <a:t>, Named, </a:t>
                      </a:r>
                      <a:r>
                        <a:rPr lang="en-US" sz="1900" dirty="0" err="1">
                          <a:effectLst/>
                        </a:rPr>
                        <a:t>Phf</a:t>
                      </a:r>
                      <a:r>
                        <a:rPr lang="en-US" sz="1900" dirty="0">
                          <a:effectLst/>
                        </a:rPr>
                        <a:t>, </a:t>
                      </a:r>
                      <a:r>
                        <a:rPr lang="en-US" sz="1900" dirty="0" err="1">
                          <a:effectLst/>
                        </a:rPr>
                        <a:t>Sendmail</a:t>
                      </a:r>
                      <a:r>
                        <a:rPr lang="en-US" sz="1900" dirty="0">
                          <a:effectLst/>
                        </a:rPr>
                        <a:t>, </a:t>
                      </a:r>
                      <a:r>
                        <a:rPr lang="en-US" sz="1900" dirty="0" err="1">
                          <a:effectLst/>
                        </a:rPr>
                        <a:t>Snmpgetattack</a:t>
                      </a:r>
                      <a:r>
                        <a:rPr lang="en-US" sz="1900" dirty="0">
                          <a:effectLst/>
                        </a:rPr>
                        <a:t>, </a:t>
                      </a:r>
                      <a:r>
                        <a:rPr lang="en-US" sz="1900" dirty="0" err="1">
                          <a:effectLst/>
                        </a:rPr>
                        <a:t>Snmpguess</a:t>
                      </a:r>
                      <a:r>
                        <a:rPr lang="en-US" sz="1900" dirty="0">
                          <a:effectLst/>
                        </a:rPr>
                        <a:t>, Spy, </a:t>
                      </a:r>
                      <a:r>
                        <a:rPr lang="en-US" sz="1900" dirty="0" err="1">
                          <a:effectLst/>
                        </a:rPr>
                        <a:t>Warezclient</a:t>
                      </a:r>
                      <a:r>
                        <a:rPr lang="en-US" sz="1900" dirty="0">
                          <a:effectLst/>
                        </a:rPr>
                        <a:t>, </a:t>
                      </a:r>
                      <a:r>
                        <a:rPr lang="en-US" sz="1900" dirty="0" err="1">
                          <a:effectLst/>
                        </a:rPr>
                        <a:t>Warezmaster</a:t>
                      </a:r>
                      <a:r>
                        <a:rPr lang="en-US" sz="1900" dirty="0">
                          <a:effectLst/>
                        </a:rPr>
                        <a:t>, </a:t>
                      </a:r>
                      <a:r>
                        <a:rPr lang="en-US" sz="1900" dirty="0" err="1">
                          <a:effectLst/>
                        </a:rPr>
                        <a:t>Xclock</a:t>
                      </a:r>
                      <a:r>
                        <a:rPr lang="en-US" sz="1900" dirty="0">
                          <a:effectLst/>
                        </a:rPr>
                        <a:t>, and </a:t>
                      </a:r>
                      <a:r>
                        <a:rPr lang="en-US" sz="1900" dirty="0" err="1">
                          <a:effectLst/>
                        </a:rPr>
                        <a:t>Xsnoop</a:t>
                      </a:r>
                      <a:r>
                        <a:rPr lang="en-US" sz="1900" dirty="0">
                          <a:effectLst/>
                        </a:rPr>
                        <a:t>.</a:t>
                      </a:r>
                      <a:endParaRPr lang="en-001"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19922" marR="119922" marT="0" marB="0"/>
                </a:tc>
                <a:extLst>
                  <a:ext uri="{0D108BD9-81ED-4DB2-BD59-A6C34878D82A}">
                    <a16:rowId xmlns:a16="http://schemas.microsoft.com/office/drawing/2014/main" val="301180114"/>
                  </a:ext>
                </a:extLst>
              </a:tr>
            </a:tbl>
          </a:graphicData>
        </a:graphic>
      </p:graphicFrame>
    </p:spTree>
    <p:extLst>
      <p:ext uri="{BB962C8B-B14F-4D97-AF65-F5344CB8AC3E}">
        <p14:creationId xmlns:p14="http://schemas.microsoft.com/office/powerpoint/2010/main" val="2155567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{DF9BDAFB-D079-443D-A2B9-33225ECBD4C4}tf55705232_win32</Template>
  <TotalTime>223</TotalTime>
  <Words>992</Words>
  <Application>Microsoft Office PowerPoint</Application>
  <PresentationFormat>Widescreen</PresentationFormat>
  <Paragraphs>128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Goudy Old Style</vt:lpstr>
      <vt:lpstr>Times New Roman</vt:lpstr>
      <vt:lpstr>Wingdings 2</vt:lpstr>
      <vt:lpstr>SlateVTI</vt:lpstr>
      <vt:lpstr>PowerPoint Presentation</vt:lpstr>
      <vt:lpstr>PROJECT OUTLINE</vt:lpstr>
      <vt:lpstr>Project Abstract</vt:lpstr>
      <vt:lpstr>Project Aim and Objectives</vt:lpstr>
      <vt:lpstr>Cyberspace and Threats</vt:lpstr>
      <vt:lpstr>Intrusion and Intrusion Detection System</vt:lpstr>
      <vt:lpstr>Types of Intrusion Detection Systems</vt:lpstr>
      <vt:lpstr>NSL-KDD Dataset</vt:lpstr>
      <vt:lpstr>PowerPoint Presentation</vt:lpstr>
      <vt:lpstr>Project Methodology</vt:lpstr>
      <vt:lpstr>Evaluation of Findings</vt:lpstr>
      <vt:lpstr>Conclusion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Suleyman Olushola Yahaya</dc:creator>
  <cp:lastModifiedBy>Suleyman Olushola Yahaya</cp:lastModifiedBy>
  <cp:revision>5</cp:revision>
  <dcterms:created xsi:type="dcterms:W3CDTF">2022-05-09T19:27:10Z</dcterms:created>
  <dcterms:modified xsi:type="dcterms:W3CDTF">2022-05-10T08:25:22Z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