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handoutMasterIdLst>
    <p:handoutMasterId r:id="rId27"/>
  </p:handoutMasterIdLst>
  <p:sldIdLst>
    <p:sldId id="293" r:id="rId2"/>
    <p:sldId id="315" r:id="rId3"/>
    <p:sldId id="336" r:id="rId4"/>
    <p:sldId id="340" r:id="rId5"/>
    <p:sldId id="300" r:id="rId6"/>
    <p:sldId id="301" r:id="rId7"/>
    <p:sldId id="335" r:id="rId8"/>
    <p:sldId id="304" r:id="rId9"/>
    <p:sldId id="309" r:id="rId10"/>
    <p:sldId id="310" r:id="rId11"/>
    <p:sldId id="302" r:id="rId12"/>
    <p:sldId id="303" r:id="rId13"/>
    <p:sldId id="349" r:id="rId14"/>
    <p:sldId id="311" r:id="rId15"/>
    <p:sldId id="312" r:id="rId16"/>
    <p:sldId id="313" r:id="rId17"/>
    <p:sldId id="314" r:id="rId18"/>
    <p:sldId id="319" r:id="rId19"/>
    <p:sldId id="316" r:id="rId20"/>
    <p:sldId id="317" r:id="rId21"/>
    <p:sldId id="318" r:id="rId22"/>
    <p:sldId id="331" r:id="rId23"/>
    <p:sldId id="332" r:id="rId24"/>
    <p:sldId id="347" r:id="rId25"/>
  </p:sldIdLst>
  <p:sldSz cx="9144000" cy="6858000" type="screen4x3"/>
  <p:notesSz cx="7100888" cy="10233025"/>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E"/>
    <a:srgbClr val="CC0066"/>
    <a:srgbClr val="3333CC"/>
    <a:srgbClr val="4D4D4D"/>
    <a:srgbClr val="E2FF91"/>
    <a:srgbClr val="008000"/>
    <a:srgbClr val="F8F0D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4660"/>
  </p:normalViewPr>
  <p:slideViewPr>
    <p:cSldViewPr>
      <p:cViewPr varScale="1">
        <p:scale>
          <a:sx n="120" d="100"/>
          <a:sy n="120" d="100"/>
        </p:scale>
        <p:origin x="180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79750" cy="509588"/>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defRPr sz="1200"/>
            </a:lvl1pPr>
          </a:lstStyle>
          <a:p>
            <a:pPr>
              <a:defRPr/>
            </a:pPr>
            <a:endParaRPr lang="en-US"/>
          </a:p>
        </p:txBody>
      </p:sp>
      <p:sp>
        <p:nvSpPr>
          <p:cNvPr id="45059" name="Rectangle 3"/>
          <p:cNvSpPr>
            <a:spLocks noGrp="1" noChangeArrowheads="1"/>
          </p:cNvSpPr>
          <p:nvPr>
            <p:ph type="dt" sz="quarter" idx="1"/>
          </p:nvPr>
        </p:nvSpPr>
        <p:spPr bwMode="auto">
          <a:xfrm>
            <a:off x="4021138" y="0"/>
            <a:ext cx="3079750" cy="509588"/>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ChangeArrowheads="1"/>
          </p:cNvSpPr>
          <p:nvPr>
            <p:ph type="ftr" sz="quarter" idx="2"/>
          </p:nvPr>
        </p:nvSpPr>
        <p:spPr bwMode="auto">
          <a:xfrm>
            <a:off x="0" y="9723438"/>
            <a:ext cx="3079750" cy="509587"/>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defRPr sz="1200"/>
            </a:lvl1pPr>
          </a:lstStyle>
          <a:p>
            <a:pPr>
              <a:defRPr/>
            </a:pPr>
            <a:endParaRPr lang="en-US"/>
          </a:p>
        </p:txBody>
      </p:sp>
      <p:sp>
        <p:nvSpPr>
          <p:cNvPr id="45061" name="Rectangle 5"/>
          <p:cNvSpPr>
            <a:spLocks noGrp="1" noChangeArrowheads="1"/>
          </p:cNvSpPr>
          <p:nvPr>
            <p:ph type="sldNum" sz="quarter" idx="3"/>
          </p:nvPr>
        </p:nvSpPr>
        <p:spPr bwMode="auto">
          <a:xfrm>
            <a:off x="4021138" y="9723438"/>
            <a:ext cx="3079750" cy="509587"/>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lgn="r">
              <a:defRPr sz="1200"/>
            </a:lvl1pPr>
          </a:lstStyle>
          <a:p>
            <a:fld id="{4B7D177F-9FC9-4334-A117-9FA09089BF40}" type="slidenum">
              <a:rPr lang="en-US" altLang="en-US"/>
              <a:pPr/>
              <a:t>‹#›</a:t>
            </a:fld>
            <a:endParaRPr lang="en-US" altLang="en-US"/>
          </a:p>
        </p:txBody>
      </p:sp>
    </p:spTree>
    <p:extLst>
      <p:ext uri="{BB962C8B-B14F-4D97-AF65-F5344CB8AC3E}">
        <p14:creationId xmlns:p14="http://schemas.microsoft.com/office/powerpoint/2010/main" val="887590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79750" cy="509588"/>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defRPr sz="1200"/>
            </a:lvl1pPr>
          </a:lstStyle>
          <a:p>
            <a:pPr>
              <a:defRPr/>
            </a:pPr>
            <a:endParaRPr lang="en-US"/>
          </a:p>
        </p:txBody>
      </p:sp>
      <p:sp>
        <p:nvSpPr>
          <p:cNvPr id="58371" name="Rectangle 3"/>
          <p:cNvSpPr>
            <a:spLocks noGrp="1" noChangeArrowheads="1"/>
          </p:cNvSpPr>
          <p:nvPr>
            <p:ph type="dt" idx="1"/>
          </p:nvPr>
        </p:nvSpPr>
        <p:spPr bwMode="auto">
          <a:xfrm>
            <a:off x="4021138" y="0"/>
            <a:ext cx="3079750" cy="509588"/>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lgn="r">
              <a:defRPr sz="1200"/>
            </a:lvl1pPr>
          </a:lstStyle>
          <a:p>
            <a:pPr>
              <a:defRPr/>
            </a:pPr>
            <a:endParaRPr lang="en-US"/>
          </a:p>
        </p:txBody>
      </p:sp>
      <p:sp>
        <p:nvSpPr>
          <p:cNvPr id="27652" name="Rectangle 4"/>
          <p:cNvSpPr>
            <a:spLocks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947738" y="4859338"/>
            <a:ext cx="5205412" cy="4605337"/>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8374" name="Rectangle 6"/>
          <p:cNvSpPr>
            <a:spLocks noGrp="1" noChangeArrowheads="1"/>
          </p:cNvSpPr>
          <p:nvPr>
            <p:ph type="ftr" sz="quarter" idx="4"/>
          </p:nvPr>
        </p:nvSpPr>
        <p:spPr bwMode="auto">
          <a:xfrm>
            <a:off x="0" y="9723438"/>
            <a:ext cx="3079750" cy="509587"/>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defRPr sz="1200"/>
            </a:lvl1pPr>
          </a:lstStyle>
          <a:p>
            <a:pPr>
              <a:defRPr/>
            </a:pPr>
            <a:endParaRPr lang="en-US"/>
          </a:p>
        </p:txBody>
      </p:sp>
      <p:sp>
        <p:nvSpPr>
          <p:cNvPr id="58375" name="Rectangle 7"/>
          <p:cNvSpPr>
            <a:spLocks noGrp="1" noChangeArrowheads="1"/>
          </p:cNvSpPr>
          <p:nvPr>
            <p:ph type="sldNum" sz="quarter" idx="5"/>
          </p:nvPr>
        </p:nvSpPr>
        <p:spPr bwMode="auto">
          <a:xfrm>
            <a:off x="4021138" y="9723438"/>
            <a:ext cx="3079750" cy="509587"/>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lgn="r">
              <a:defRPr sz="1200"/>
            </a:lvl1pPr>
          </a:lstStyle>
          <a:p>
            <a:fld id="{B43F58C0-1BB7-44D8-991F-A926D9BD4AFE}" type="slidenum">
              <a:rPr lang="en-US" altLang="en-US"/>
              <a:pPr/>
              <a:t>‹#›</a:t>
            </a:fld>
            <a:endParaRPr lang="en-US" altLang="en-US"/>
          </a:p>
        </p:txBody>
      </p:sp>
    </p:spTree>
    <p:extLst>
      <p:ext uri="{BB962C8B-B14F-4D97-AF65-F5344CB8AC3E}">
        <p14:creationId xmlns:p14="http://schemas.microsoft.com/office/powerpoint/2010/main" val="3360588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A5E79FF-FB09-4C80-B5C2-67AB73A5D5A6}" type="slidenum">
              <a:rPr lang="en-US" altLang="en-US" sz="1200"/>
              <a:pPr eaLnBrk="1" hangingPunct="1"/>
              <a:t>1</a:t>
            </a:fld>
            <a:endParaRPr lang="en-US" altLang="en-US" sz="1200"/>
          </a:p>
        </p:txBody>
      </p:sp>
    </p:spTree>
    <p:extLst>
      <p:ext uri="{BB962C8B-B14F-4D97-AF65-F5344CB8AC3E}">
        <p14:creationId xmlns:p14="http://schemas.microsoft.com/office/powerpoint/2010/main" val="53807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C327473-1C78-4FD8-AD70-C21137BC7FBE}" type="slidenum">
              <a:rPr lang="en-US" altLang="en-US" sz="1200"/>
              <a:pPr eaLnBrk="1" hangingPunct="1"/>
              <a:t>10</a:t>
            </a:fld>
            <a:endParaRPr lang="en-US" altLang="en-US" sz="1200"/>
          </a:p>
        </p:txBody>
      </p:sp>
    </p:spTree>
    <p:extLst>
      <p:ext uri="{BB962C8B-B14F-4D97-AF65-F5344CB8AC3E}">
        <p14:creationId xmlns:p14="http://schemas.microsoft.com/office/powerpoint/2010/main" val="88016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24BB1ED-60CB-408D-9C0E-138C2C4CE152}" type="slidenum">
              <a:rPr lang="en-US" altLang="en-US" sz="1200"/>
              <a:pPr eaLnBrk="1" hangingPunct="1"/>
              <a:t>11</a:t>
            </a:fld>
            <a:endParaRPr lang="en-US" altLang="en-US" sz="1200"/>
          </a:p>
        </p:txBody>
      </p:sp>
    </p:spTree>
    <p:extLst>
      <p:ext uri="{BB962C8B-B14F-4D97-AF65-F5344CB8AC3E}">
        <p14:creationId xmlns:p14="http://schemas.microsoft.com/office/powerpoint/2010/main" val="1616927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BF79B69-AE07-471B-9F26-8F86E49C3056}" type="slidenum">
              <a:rPr lang="en-US" altLang="en-US" sz="1200"/>
              <a:pPr eaLnBrk="1" hangingPunct="1"/>
              <a:t>12</a:t>
            </a:fld>
            <a:endParaRPr lang="en-US" altLang="en-US" sz="1200"/>
          </a:p>
        </p:txBody>
      </p:sp>
    </p:spTree>
    <p:extLst>
      <p:ext uri="{BB962C8B-B14F-4D97-AF65-F5344CB8AC3E}">
        <p14:creationId xmlns:p14="http://schemas.microsoft.com/office/powerpoint/2010/main" val="113636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D29495B-9DB6-4424-801E-2083361E5A2B}" type="slidenum">
              <a:rPr lang="en-US" altLang="en-US" sz="1200"/>
              <a:pPr eaLnBrk="1" hangingPunct="1"/>
              <a:t>13</a:t>
            </a:fld>
            <a:endParaRPr lang="en-US" altLang="en-US" sz="1200"/>
          </a:p>
        </p:txBody>
      </p:sp>
    </p:spTree>
    <p:extLst>
      <p:ext uri="{BB962C8B-B14F-4D97-AF65-F5344CB8AC3E}">
        <p14:creationId xmlns:p14="http://schemas.microsoft.com/office/powerpoint/2010/main" val="3738065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492A67F-5E3F-4E25-8C80-890623CE54EA}" type="slidenum">
              <a:rPr lang="en-US" altLang="en-US" sz="1200"/>
              <a:pPr eaLnBrk="1" hangingPunct="1"/>
              <a:t>14</a:t>
            </a:fld>
            <a:endParaRPr lang="en-US" altLang="en-US" sz="1200"/>
          </a:p>
        </p:txBody>
      </p:sp>
    </p:spTree>
    <p:extLst>
      <p:ext uri="{BB962C8B-B14F-4D97-AF65-F5344CB8AC3E}">
        <p14:creationId xmlns:p14="http://schemas.microsoft.com/office/powerpoint/2010/main" val="347997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1751299-5F07-48D2-B87A-4874613FAB41}" type="slidenum">
              <a:rPr lang="en-US" altLang="en-US" sz="1200"/>
              <a:pPr eaLnBrk="1" hangingPunct="1"/>
              <a:t>15</a:t>
            </a:fld>
            <a:endParaRPr lang="en-US" altLang="en-US" sz="1200"/>
          </a:p>
        </p:txBody>
      </p:sp>
    </p:spTree>
    <p:extLst>
      <p:ext uri="{BB962C8B-B14F-4D97-AF65-F5344CB8AC3E}">
        <p14:creationId xmlns:p14="http://schemas.microsoft.com/office/powerpoint/2010/main" val="1611002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C79A1D8-2FC9-4DB9-953C-CB7CF5B6B09D}" type="slidenum">
              <a:rPr lang="en-US" altLang="en-US" sz="1200"/>
              <a:pPr eaLnBrk="1" hangingPunct="1"/>
              <a:t>16</a:t>
            </a:fld>
            <a:endParaRPr lang="en-US" altLang="en-US" sz="1200"/>
          </a:p>
        </p:txBody>
      </p:sp>
    </p:spTree>
    <p:extLst>
      <p:ext uri="{BB962C8B-B14F-4D97-AF65-F5344CB8AC3E}">
        <p14:creationId xmlns:p14="http://schemas.microsoft.com/office/powerpoint/2010/main" val="213170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523305F-9B24-41BE-830E-B77CCBAF0D08}" type="slidenum">
              <a:rPr lang="en-US" altLang="en-US" sz="1200"/>
              <a:pPr eaLnBrk="1" hangingPunct="1"/>
              <a:t>17</a:t>
            </a:fld>
            <a:endParaRPr lang="en-US" altLang="en-US" sz="1200"/>
          </a:p>
        </p:txBody>
      </p:sp>
    </p:spTree>
    <p:extLst>
      <p:ext uri="{BB962C8B-B14F-4D97-AF65-F5344CB8AC3E}">
        <p14:creationId xmlns:p14="http://schemas.microsoft.com/office/powerpoint/2010/main" val="4293474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1461C05-1DA6-48BB-BDCB-F2144176261B}" type="slidenum">
              <a:rPr lang="en-US" altLang="en-US" sz="1200"/>
              <a:pPr eaLnBrk="1" hangingPunct="1"/>
              <a:t>18</a:t>
            </a:fld>
            <a:endParaRPr lang="en-US" altLang="en-US" sz="1200"/>
          </a:p>
        </p:txBody>
      </p:sp>
    </p:spTree>
    <p:extLst>
      <p:ext uri="{BB962C8B-B14F-4D97-AF65-F5344CB8AC3E}">
        <p14:creationId xmlns:p14="http://schemas.microsoft.com/office/powerpoint/2010/main" val="1514806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A4C5449-F17A-4B77-A325-B5CB4AF01D4F}" type="slidenum">
              <a:rPr lang="en-US" altLang="en-US" sz="1200"/>
              <a:pPr eaLnBrk="1" hangingPunct="1"/>
              <a:t>19</a:t>
            </a:fld>
            <a:endParaRPr lang="en-US" altLang="en-US" sz="1200"/>
          </a:p>
        </p:txBody>
      </p:sp>
    </p:spTree>
    <p:extLst>
      <p:ext uri="{BB962C8B-B14F-4D97-AF65-F5344CB8AC3E}">
        <p14:creationId xmlns:p14="http://schemas.microsoft.com/office/powerpoint/2010/main" val="139734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A4203D6-CA30-469D-AB26-9805050C4855}" type="slidenum">
              <a:rPr lang="en-US" altLang="en-US" sz="1200"/>
              <a:pPr eaLnBrk="1" hangingPunct="1"/>
              <a:t>2</a:t>
            </a:fld>
            <a:endParaRPr lang="en-US" altLang="en-US" sz="1200"/>
          </a:p>
        </p:txBody>
      </p:sp>
    </p:spTree>
    <p:extLst>
      <p:ext uri="{BB962C8B-B14F-4D97-AF65-F5344CB8AC3E}">
        <p14:creationId xmlns:p14="http://schemas.microsoft.com/office/powerpoint/2010/main" val="53774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75232C5-2FC2-45EC-9A84-02C93B7E4D39}" type="slidenum">
              <a:rPr lang="en-US" altLang="en-US" sz="1200"/>
              <a:pPr eaLnBrk="1" hangingPunct="1"/>
              <a:t>20</a:t>
            </a:fld>
            <a:endParaRPr lang="en-US" altLang="en-US" sz="1200"/>
          </a:p>
        </p:txBody>
      </p:sp>
    </p:spTree>
    <p:extLst>
      <p:ext uri="{BB962C8B-B14F-4D97-AF65-F5344CB8AC3E}">
        <p14:creationId xmlns:p14="http://schemas.microsoft.com/office/powerpoint/2010/main" val="401946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0D673C2-6B30-4D5A-B182-930C7FF89AF4}" type="slidenum">
              <a:rPr lang="en-US" altLang="en-US" sz="1200"/>
              <a:pPr eaLnBrk="1" hangingPunct="1"/>
              <a:t>21</a:t>
            </a:fld>
            <a:endParaRPr lang="en-US" altLang="en-US" sz="1200"/>
          </a:p>
        </p:txBody>
      </p:sp>
    </p:spTree>
    <p:extLst>
      <p:ext uri="{BB962C8B-B14F-4D97-AF65-F5344CB8AC3E}">
        <p14:creationId xmlns:p14="http://schemas.microsoft.com/office/powerpoint/2010/main" val="3643154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118EECB-375C-4C8D-9273-DCA5E433F8B6}" type="slidenum">
              <a:rPr lang="en-US" altLang="en-US" sz="1200"/>
              <a:pPr eaLnBrk="1" hangingPunct="1"/>
              <a:t>22</a:t>
            </a:fld>
            <a:endParaRPr lang="en-US" altLang="en-US" sz="1200"/>
          </a:p>
        </p:txBody>
      </p:sp>
    </p:spTree>
    <p:extLst>
      <p:ext uri="{BB962C8B-B14F-4D97-AF65-F5344CB8AC3E}">
        <p14:creationId xmlns:p14="http://schemas.microsoft.com/office/powerpoint/2010/main" val="1369698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2F78F02-2AD6-4F2E-B331-30BD0252F3B0}" type="slidenum">
              <a:rPr lang="en-US" altLang="en-US" sz="1200"/>
              <a:pPr eaLnBrk="1" hangingPunct="1"/>
              <a:t>23</a:t>
            </a:fld>
            <a:endParaRPr lang="en-US" altLang="en-US" sz="1200"/>
          </a:p>
        </p:txBody>
      </p:sp>
    </p:spTree>
    <p:extLst>
      <p:ext uri="{BB962C8B-B14F-4D97-AF65-F5344CB8AC3E}">
        <p14:creationId xmlns:p14="http://schemas.microsoft.com/office/powerpoint/2010/main" val="1670461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F580843-E60E-4C77-804F-B1EC09380A69}" type="slidenum">
              <a:rPr lang="en-US" altLang="en-US" sz="1200"/>
              <a:pPr eaLnBrk="1" hangingPunct="1"/>
              <a:t>24</a:t>
            </a:fld>
            <a:endParaRPr lang="en-US" altLang="en-US" sz="1200"/>
          </a:p>
        </p:txBody>
      </p:sp>
    </p:spTree>
    <p:extLst>
      <p:ext uri="{BB962C8B-B14F-4D97-AF65-F5344CB8AC3E}">
        <p14:creationId xmlns:p14="http://schemas.microsoft.com/office/powerpoint/2010/main" val="7377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CA70796-1160-40ED-AD6C-7888C0534758}" type="slidenum">
              <a:rPr lang="en-US" altLang="en-US" sz="1200"/>
              <a:pPr eaLnBrk="1" hangingPunct="1"/>
              <a:t>3</a:t>
            </a:fld>
            <a:endParaRPr lang="en-US" altLang="en-US" sz="1200"/>
          </a:p>
        </p:txBody>
      </p:sp>
    </p:spTree>
    <p:extLst>
      <p:ext uri="{BB962C8B-B14F-4D97-AF65-F5344CB8AC3E}">
        <p14:creationId xmlns:p14="http://schemas.microsoft.com/office/powerpoint/2010/main" val="420671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E708D09-D34A-4050-962D-271D0D97993E}" type="slidenum">
              <a:rPr lang="en-US" altLang="en-US" sz="1200"/>
              <a:pPr eaLnBrk="1" hangingPunct="1"/>
              <a:t>4</a:t>
            </a:fld>
            <a:endParaRPr lang="en-US" altLang="en-US" sz="1200"/>
          </a:p>
        </p:txBody>
      </p:sp>
    </p:spTree>
    <p:extLst>
      <p:ext uri="{BB962C8B-B14F-4D97-AF65-F5344CB8AC3E}">
        <p14:creationId xmlns:p14="http://schemas.microsoft.com/office/powerpoint/2010/main" val="152643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948A497-06E1-4DA7-9491-079FE527D35B}" type="slidenum">
              <a:rPr lang="en-US" altLang="en-US" sz="1200"/>
              <a:pPr eaLnBrk="1" hangingPunct="1"/>
              <a:t>5</a:t>
            </a:fld>
            <a:endParaRPr lang="en-US" altLang="en-US" sz="1200"/>
          </a:p>
        </p:txBody>
      </p:sp>
    </p:spTree>
    <p:extLst>
      <p:ext uri="{BB962C8B-B14F-4D97-AF65-F5344CB8AC3E}">
        <p14:creationId xmlns:p14="http://schemas.microsoft.com/office/powerpoint/2010/main" val="1293253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14DB626-228E-4DB6-BE7C-1E407BBF7DF6}" type="slidenum">
              <a:rPr lang="en-US" altLang="en-US" sz="1200"/>
              <a:pPr eaLnBrk="1" hangingPunct="1"/>
              <a:t>6</a:t>
            </a:fld>
            <a:endParaRPr lang="en-US" altLang="en-US" sz="1200"/>
          </a:p>
        </p:txBody>
      </p:sp>
    </p:spTree>
    <p:extLst>
      <p:ext uri="{BB962C8B-B14F-4D97-AF65-F5344CB8AC3E}">
        <p14:creationId xmlns:p14="http://schemas.microsoft.com/office/powerpoint/2010/main" val="185046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D60F582-9733-4A64-9C6C-20B30E1191C9}" type="slidenum">
              <a:rPr lang="en-US" altLang="en-US" sz="1200"/>
              <a:pPr eaLnBrk="1" hangingPunct="1"/>
              <a:t>7</a:t>
            </a:fld>
            <a:endParaRPr lang="en-US" altLang="en-US" sz="1200"/>
          </a:p>
        </p:txBody>
      </p:sp>
    </p:spTree>
    <p:extLst>
      <p:ext uri="{BB962C8B-B14F-4D97-AF65-F5344CB8AC3E}">
        <p14:creationId xmlns:p14="http://schemas.microsoft.com/office/powerpoint/2010/main" val="346873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FD91BFF-7897-4A56-B7E5-0F97AF68B23F}" type="slidenum">
              <a:rPr lang="en-US" altLang="en-US" sz="1200"/>
              <a:pPr eaLnBrk="1" hangingPunct="1"/>
              <a:t>8</a:t>
            </a:fld>
            <a:endParaRPr lang="en-US" altLang="en-US" sz="1200"/>
          </a:p>
        </p:txBody>
      </p:sp>
    </p:spTree>
    <p:extLst>
      <p:ext uri="{BB962C8B-B14F-4D97-AF65-F5344CB8AC3E}">
        <p14:creationId xmlns:p14="http://schemas.microsoft.com/office/powerpoint/2010/main" val="2858928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0860403-7F17-48C1-8AB1-20A6D8BC3623}" type="slidenum">
              <a:rPr lang="en-US" altLang="en-US" sz="1200"/>
              <a:pPr eaLnBrk="1" hangingPunct="1"/>
              <a:t>9</a:t>
            </a:fld>
            <a:endParaRPr lang="en-US" altLang="en-US" sz="1200"/>
          </a:p>
        </p:txBody>
      </p:sp>
    </p:spTree>
    <p:extLst>
      <p:ext uri="{BB962C8B-B14F-4D97-AF65-F5344CB8AC3E}">
        <p14:creationId xmlns:p14="http://schemas.microsoft.com/office/powerpoint/2010/main" val="183025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ภาพนิ่งชื่อเรื่อ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th-TH"/>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th-TH"/>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th-TH"/>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th-TH"/>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th-TH"/>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th-TH"/>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th-TH"/>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sp>
        <p:nvSpPr>
          <p:cNvPr id="29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29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endParaRPr lang="en-US"/>
          </a:p>
        </p:txBody>
      </p:sp>
      <p:sp>
        <p:nvSpPr>
          <p:cNvPr id="70" name="Rectangle 70"/>
          <p:cNvSpPr>
            <a:spLocks noGrp="1" noChangeArrowheads="1"/>
          </p:cNvSpPr>
          <p:nvPr>
            <p:ph type="ftr" sz="quarter" idx="11"/>
          </p:nvPr>
        </p:nvSpPr>
        <p:spPr/>
        <p:txBody>
          <a:bodyPr/>
          <a:lstStyle>
            <a:lvl1pPr>
              <a:defRPr/>
            </a:lvl1pPr>
          </a:lstStyle>
          <a:p>
            <a:pPr>
              <a:defRPr/>
            </a:pPr>
            <a:endParaRPr lang="en-US"/>
          </a:p>
        </p:txBody>
      </p:sp>
      <p:sp>
        <p:nvSpPr>
          <p:cNvPr id="71" name="Rectangle 71"/>
          <p:cNvSpPr>
            <a:spLocks noGrp="1" noChangeArrowheads="1"/>
          </p:cNvSpPr>
          <p:nvPr>
            <p:ph type="sldNum" sz="quarter" idx="12"/>
          </p:nvPr>
        </p:nvSpPr>
        <p:spPr/>
        <p:txBody>
          <a:bodyPr/>
          <a:lstStyle>
            <a:lvl1pPr>
              <a:defRPr/>
            </a:lvl1pPr>
          </a:lstStyle>
          <a:p>
            <a:fld id="{C3F5057C-9754-42DE-BC80-B4F91ED80DFD}" type="slidenum">
              <a:rPr lang="en-US" altLang="en-US"/>
              <a:pPr/>
              <a:t>‹#›</a:t>
            </a:fld>
            <a:endParaRPr lang="en-US" altLang="en-US"/>
          </a:p>
        </p:txBody>
      </p:sp>
    </p:spTree>
    <p:extLst>
      <p:ext uri="{BB962C8B-B14F-4D97-AF65-F5344CB8AC3E}">
        <p14:creationId xmlns:p14="http://schemas.microsoft.com/office/powerpoint/2010/main" val="165096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ข้อความแนวตั้ง 2"/>
          <p:cNvSpPr>
            <a:spLocks noGrp="1"/>
          </p:cNvSpPr>
          <p:nvPr>
            <p:ph type="body" orient="vert" idx="1"/>
          </p:nvPr>
        </p:nvSpPr>
        <p:spPr/>
        <p:txBody>
          <a:bodyPr vert="eaVert"/>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fld id="{F4ECC098-59B8-4EE5-8D2A-9B260A1EEF6B}" type="slidenum">
              <a:rPr lang="en-US" altLang="en-US"/>
              <a:pPr/>
              <a:t>‹#›</a:t>
            </a:fld>
            <a:endParaRPr lang="en-US" altLang="en-US"/>
          </a:p>
        </p:txBody>
      </p:sp>
    </p:spTree>
    <p:extLst>
      <p:ext uri="{BB962C8B-B14F-4D97-AF65-F5344CB8AC3E}">
        <p14:creationId xmlns:p14="http://schemas.microsoft.com/office/powerpoint/2010/main" val="106460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6610350" y="304800"/>
            <a:ext cx="2000250" cy="5715000"/>
          </a:xfrm>
        </p:spPr>
        <p:txBody>
          <a:bodyPr vert="eaVert"/>
          <a:lstStyle/>
          <a:p>
            <a:r>
              <a:rPr lang="th-TH" smtClean="0"/>
              <a:t>คลิกเพื่อแก้ไขลักษณะชื่อเรื่องต้นแบบ</a:t>
            </a:r>
            <a:endParaRPr lang="th-TH"/>
          </a:p>
        </p:txBody>
      </p:sp>
      <p:sp>
        <p:nvSpPr>
          <p:cNvPr id="3" name="ตัวยึดข้อความแนวตั้ง 2"/>
          <p:cNvSpPr>
            <a:spLocks noGrp="1"/>
          </p:cNvSpPr>
          <p:nvPr>
            <p:ph type="body" orient="vert" idx="1"/>
          </p:nvPr>
        </p:nvSpPr>
        <p:spPr>
          <a:xfrm>
            <a:off x="609600" y="304800"/>
            <a:ext cx="5848350" cy="5715000"/>
          </a:xfrm>
        </p:spPr>
        <p:txBody>
          <a:bodyPr vert="eaVert"/>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fld id="{78A85DF9-4947-47AC-AD9B-9E7424C6463C}" type="slidenum">
              <a:rPr lang="en-US" altLang="en-US"/>
              <a:pPr/>
              <a:t>‹#›</a:t>
            </a:fld>
            <a:endParaRPr lang="en-US" altLang="en-US"/>
          </a:p>
        </p:txBody>
      </p:sp>
    </p:spTree>
    <p:extLst>
      <p:ext uri="{BB962C8B-B14F-4D97-AF65-F5344CB8AC3E}">
        <p14:creationId xmlns:p14="http://schemas.microsoft.com/office/powerpoint/2010/main" val="1111480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ชื่อเรื่อง ข้อความ 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609600" y="304800"/>
            <a:ext cx="7772400" cy="1143000"/>
          </a:xfrm>
        </p:spPr>
        <p:txBody>
          <a:bodyPr/>
          <a:lstStyle/>
          <a:p>
            <a:r>
              <a:rPr lang="th-TH" smtClean="0"/>
              <a:t>คลิกเพื่อแก้ไขลักษณะชื่อเรื่องต้นแบบ</a:t>
            </a:r>
            <a:endParaRPr lang="th-TH"/>
          </a:p>
        </p:txBody>
      </p:sp>
      <p:sp>
        <p:nvSpPr>
          <p:cNvPr id="3" name="ตัวยึดข้อความ 2"/>
          <p:cNvSpPr>
            <a:spLocks noGrp="1"/>
          </p:cNvSpPr>
          <p:nvPr>
            <p:ph type="body" sz="half" idx="1"/>
          </p:nvPr>
        </p:nvSpPr>
        <p:spPr>
          <a:xfrm>
            <a:off x="838200" y="1905000"/>
            <a:ext cx="3810000" cy="4114800"/>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เนื้อหา 3"/>
          <p:cNvSpPr>
            <a:spLocks noGrp="1"/>
          </p:cNvSpPr>
          <p:nvPr>
            <p:ph sz="half" idx="2"/>
          </p:nvPr>
        </p:nvSpPr>
        <p:spPr>
          <a:xfrm>
            <a:off x="4800600" y="1905000"/>
            <a:ext cx="3810000" cy="4114800"/>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fld id="{8C1BD43F-134A-4F75-A51E-0AE7E9F37D26}" type="slidenum">
              <a:rPr lang="en-US" altLang="en-US"/>
              <a:pPr/>
              <a:t>‹#›</a:t>
            </a:fld>
            <a:endParaRPr lang="en-US" altLang="en-US"/>
          </a:p>
        </p:txBody>
      </p:sp>
    </p:spTree>
    <p:extLst>
      <p:ext uri="{BB962C8B-B14F-4D97-AF65-F5344CB8AC3E}">
        <p14:creationId xmlns:p14="http://schemas.microsoft.com/office/powerpoint/2010/main" val="2685903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ชื่อเรื่อง ข้อความ และ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609600" y="304800"/>
            <a:ext cx="7772400" cy="1143000"/>
          </a:xfrm>
        </p:spPr>
        <p:txBody>
          <a:bodyPr/>
          <a:lstStyle/>
          <a:p>
            <a:r>
              <a:rPr lang="th-TH" smtClean="0"/>
              <a:t>คลิกเพื่อแก้ไขลักษณะชื่อเรื่องต้นแบบ</a:t>
            </a:r>
            <a:endParaRPr lang="th-TH"/>
          </a:p>
        </p:txBody>
      </p:sp>
      <p:sp>
        <p:nvSpPr>
          <p:cNvPr id="3" name="ตัวยึดข้อความ 2"/>
          <p:cNvSpPr>
            <a:spLocks noGrp="1"/>
          </p:cNvSpPr>
          <p:nvPr>
            <p:ph type="body" sz="half" idx="1"/>
          </p:nvPr>
        </p:nvSpPr>
        <p:spPr>
          <a:xfrm>
            <a:off x="838200" y="1905000"/>
            <a:ext cx="3810000" cy="4114800"/>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เนื้อหา 3"/>
          <p:cNvSpPr>
            <a:spLocks noGrp="1"/>
          </p:cNvSpPr>
          <p:nvPr>
            <p:ph sz="quarter" idx="2"/>
          </p:nvPr>
        </p:nvSpPr>
        <p:spPr>
          <a:xfrm>
            <a:off x="4800600" y="1905000"/>
            <a:ext cx="3810000" cy="1981200"/>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ยึดเนื้อหา 4"/>
          <p:cNvSpPr>
            <a:spLocks noGrp="1"/>
          </p:cNvSpPr>
          <p:nvPr>
            <p:ph sz="quarter" idx="3"/>
          </p:nvPr>
        </p:nvSpPr>
        <p:spPr>
          <a:xfrm>
            <a:off x="4800600" y="4038600"/>
            <a:ext cx="3810000" cy="1981200"/>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6" name="Rectangle 65"/>
          <p:cNvSpPr>
            <a:spLocks noGrp="1" noChangeArrowheads="1"/>
          </p:cNvSpPr>
          <p:nvPr>
            <p:ph type="dt" sz="half" idx="10"/>
          </p:nvPr>
        </p:nvSpPr>
        <p:spPr>
          <a:ln/>
        </p:spPr>
        <p:txBody>
          <a:bodyPr/>
          <a:lstStyle>
            <a:lvl1pPr>
              <a:defRPr/>
            </a:lvl1pPr>
          </a:lstStyle>
          <a:p>
            <a:pPr>
              <a:defRPr/>
            </a:pPr>
            <a:endParaRPr lang="en-US"/>
          </a:p>
        </p:txBody>
      </p:sp>
      <p:sp>
        <p:nvSpPr>
          <p:cNvPr id="7" name="Rectangle 66"/>
          <p:cNvSpPr>
            <a:spLocks noGrp="1" noChangeArrowheads="1"/>
          </p:cNvSpPr>
          <p:nvPr>
            <p:ph type="ftr" sz="quarter" idx="11"/>
          </p:nvPr>
        </p:nvSpPr>
        <p:spPr>
          <a:ln/>
        </p:spPr>
        <p:txBody>
          <a:bodyPr/>
          <a:lstStyle>
            <a:lvl1pPr>
              <a:defRPr/>
            </a:lvl1pPr>
          </a:lstStyle>
          <a:p>
            <a:pPr>
              <a:defRPr/>
            </a:pPr>
            <a:endParaRPr lang="en-US"/>
          </a:p>
        </p:txBody>
      </p:sp>
      <p:sp>
        <p:nvSpPr>
          <p:cNvPr id="8" name="Rectangle 67"/>
          <p:cNvSpPr>
            <a:spLocks noGrp="1" noChangeArrowheads="1"/>
          </p:cNvSpPr>
          <p:nvPr>
            <p:ph type="sldNum" sz="quarter" idx="12"/>
          </p:nvPr>
        </p:nvSpPr>
        <p:spPr>
          <a:ln/>
        </p:spPr>
        <p:txBody>
          <a:bodyPr/>
          <a:lstStyle>
            <a:lvl1pPr>
              <a:defRPr/>
            </a:lvl1pPr>
          </a:lstStyle>
          <a:p>
            <a:fld id="{D24741A6-B574-4A1A-AED7-D4ABBCA2B694}" type="slidenum">
              <a:rPr lang="en-US" altLang="en-US"/>
              <a:pPr/>
              <a:t>‹#›</a:t>
            </a:fld>
            <a:endParaRPr lang="en-US" altLang="en-US"/>
          </a:p>
        </p:txBody>
      </p:sp>
    </p:spTree>
    <p:extLst>
      <p:ext uri="{BB962C8B-B14F-4D97-AF65-F5344CB8AC3E}">
        <p14:creationId xmlns:p14="http://schemas.microsoft.com/office/powerpoint/2010/main" val="154313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เนื้อหา 2"/>
          <p:cNvSpPr>
            <a:spLocks noGrp="1"/>
          </p:cNvSpPr>
          <p:nvPr>
            <p:ph idx="1"/>
          </p:nvPr>
        </p:nvSpPr>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fld id="{DB779CAD-9639-4F42-A699-CBE4EA0CB532}" type="slidenum">
              <a:rPr lang="en-US" altLang="en-US"/>
              <a:pPr/>
              <a:t>‹#›</a:t>
            </a:fld>
            <a:endParaRPr lang="en-US" altLang="en-US"/>
          </a:p>
        </p:txBody>
      </p:sp>
    </p:spTree>
    <p:extLst>
      <p:ext uri="{BB962C8B-B14F-4D97-AF65-F5344CB8AC3E}">
        <p14:creationId xmlns:p14="http://schemas.microsoft.com/office/powerpoint/2010/main" val="278950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22313" y="4406900"/>
            <a:ext cx="7772400" cy="1362075"/>
          </a:xfrm>
        </p:spPr>
        <p:txBody>
          <a:bodyPr anchor="t"/>
          <a:lstStyle>
            <a:lvl1pPr algn="l">
              <a:defRPr sz="4000" b="1" cap="all"/>
            </a:lvl1pPr>
          </a:lstStyle>
          <a:p>
            <a:r>
              <a:rPr lang="th-TH" smtClean="0"/>
              <a:t>คลิกเพื่อแก้ไขลักษณะชื่อเรื่องต้นแบบ</a:t>
            </a:r>
            <a:endParaRPr lang="th-TH"/>
          </a:p>
        </p:txBody>
      </p:sp>
      <p:sp>
        <p:nvSpPr>
          <p:cNvPr id="3" name="ตัวยึดข้อความ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h-TH" smtClean="0"/>
              <a:t>คลิกเพื่อแก้ไขลักษณะของข้อความต้นแบบ</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fld id="{BE5DC9D5-917B-4DA4-A22E-1123D7DAD8FB}" type="slidenum">
              <a:rPr lang="en-US" altLang="en-US"/>
              <a:pPr/>
              <a:t>‹#›</a:t>
            </a:fld>
            <a:endParaRPr lang="en-US" altLang="en-US"/>
          </a:p>
        </p:txBody>
      </p:sp>
    </p:spTree>
    <p:extLst>
      <p:ext uri="{BB962C8B-B14F-4D97-AF65-F5344CB8AC3E}">
        <p14:creationId xmlns:p14="http://schemas.microsoft.com/office/powerpoint/2010/main" val="246911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เนื้อหา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เนื้อหา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fld id="{8022648A-9F27-40B0-962E-DF7CA68D15E7}" type="slidenum">
              <a:rPr lang="en-US" altLang="en-US"/>
              <a:pPr/>
              <a:t>‹#›</a:t>
            </a:fld>
            <a:endParaRPr lang="en-US" altLang="en-US"/>
          </a:p>
        </p:txBody>
      </p:sp>
    </p:spTree>
    <p:extLst>
      <p:ext uri="{BB962C8B-B14F-4D97-AF65-F5344CB8AC3E}">
        <p14:creationId xmlns:p14="http://schemas.microsoft.com/office/powerpoint/2010/main" val="78942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4638"/>
            <a:ext cx="8229600" cy="1143000"/>
          </a:xfrm>
        </p:spPr>
        <p:txBody>
          <a:bodyPr/>
          <a:lstStyle>
            <a:lvl1pPr>
              <a:defRPr/>
            </a:lvl1pPr>
          </a:lstStyle>
          <a:p>
            <a:r>
              <a:rPr lang="th-TH" smtClean="0"/>
              <a:t>คลิกเพื่อแก้ไขลักษณะชื่อเรื่องต้นแบบ</a:t>
            </a:r>
            <a:endParaRPr lang="th-TH"/>
          </a:p>
        </p:txBody>
      </p:sp>
      <p:sp>
        <p:nvSpPr>
          <p:cNvPr id="3" name="ตัวยึดข้อความ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คลิกเพื่อแก้ไขลักษณะของข้อความต้นแบบ</a:t>
            </a:r>
          </a:p>
        </p:txBody>
      </p:sp>
      <p:sp>
        <p:nvSpPr>
          <p:cNvPr id="4" name="ตัวยึดเนื้อหา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ยึดข้อความ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คลิกเพื่อแก้ไขลักษณะของข้อความต้นแบบ</a:t>
            </a:r>
          </a:p>
        </p:txBody>
      </p:sp>
      <p:sp>
        <p:nvSpPr>
          <p:cNvPr id="6" name="ตัวยึดเนื้อหา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Rectangle 65"/>
          <p:cNvSpPr>
            <a:spLocks noGrp="1" noChangeArrowheads="1"/>
          </p:cNvSpPr>
          <p:nvPr>
            <p:ph type="dt" sz="half" idx="10"/>
          </p:nvPr>
        </p:nvSpPr>
        <p:spPr>
          <a:ln/>
        </p:spPr>
        <p:txBody>
          <a:bodyPr/>
          <a:lstStyle>
            <a:lvl1pPr>
              <a:defRPr/>
            </a:lvl1pPr>
          </a:lstStyle>
          <a:p>
            <a:pPr>
              <a:defRPr/>
            </a:pPr>
            <a:endParaRPr lang="en-US"/>
          </a:p>
        </p:txBody>
      </p:sp>
      <p:sp>
        <p:nvSpPr>
          <p:cNvPr id="8" name="Rectangle 66"/>
          <p:cNvSpPr>
            <a:spLocks noGrp="1" noChangeArrowheads="1"/>
          </p:cNvSpPr>
          <p:nvPr>
            <p:ph type="ftr" sz="quarter" idx="11"/>
          </p:nvPr>
        </p:nvSpPr>
        <p:spPr>
          <a:ln/>
        </p:spPr>
        <p:txBody>
          <a:bodyPr/>
          <a:lstStyle>
            <a:lvl1pPr>
              <a:defRPr/>
            </a:lvl1pPr>
          </a:lstStyle>
          <a:p>
            <a:pPr>
              <a:defRPr/>
            </a:pPr>
            <a:endParaRPr lang="en-US"/>
          </a:p>
        </p:txBody>
      </p:sp>
      <p:sp>
        <p:nvSpPr>
          <p:cNvPr id="9" name="Rectangle 67"/>
          <p:cNvSpPr>
            <a:spLocks noGrp="1" noChangeArrowheads="1"/>
          </p:cNvSpPr>
          <p:nvPr>
            <p:ph type="sldNum" sz="quarter" idx="12"/>
          </p:nvPr>
        </p:nvSpPr>
        <p:spPr>
          <a:ln/>
        </p:spPr>
        <p:txBody>
          <a:bodyPr/>
          <a:lstStyle>
            <a:lvl1pPr>
              <a:defRPr/>
            </a:lvl1pPr>
          </a:lstStyle>
          <a:p>
            <a:fld id="{547CB133-DF12-4DA7-AAF2-A9916DC0484A}" type="slidenum">
              <a:rPr lang="en-US" altLang="en-US"/>
              <a:pPr/>
              <a:t>‹#›</a:t>
            </a:fld>
            <a:endParaRPr lang="en-US" altLang="en-US"/>
          </a:p>
        </p:txBody>
      </p:sp>
    </p:spTree>
    <p:extLst>
      <p:ext uri="{BB962C8B-B14F-4D97-AF65-F5344CB8AC3E}">
        <p14:creationId xmlns:p14="http://schemas.microsoft.com/office/powerpoint/2010/main" val="74048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Rectangle 65"/>
          <p:cNvSpPr>
            <a:spLocks noGrp="1" noChangeArrowheads="1"/>
          </p:cNvSpPr>
          <p:nvPr>
            <p:ph type="dt" sz="half" idx="10"/>
          </p:nvPr>
        </p:nvSpPr>
        <p:spPr>
          <a:ln/>
        </p:spPr>
        <p:txBody>
          <a:bodyPr/>
          <a:lstStyle>
            <a:lvl1pPr>
              <a:defRPr/>
            </a:lvl1pPr>
          </a:lstStyle>
          <a:p>
            <a:pPr>
              <a:defRPr/>
            </a:pPr>
            <a:endParaRPr lang="en-US"/>
          </a:p>
        </p:txBody>
      </p:sp>
      <p:sp>
        <p:nvSpPr>
          <p:cNvPr id="4" name="Rectangle 66"/>
          <p:cNvSpPr>
            <a:spLocks noGrp="1" noChangeArrowheads="1"/>
          </p:cNvSpPr>
          <p:nvPr>
            <p:ph type="ftr" sz="quarter" idx="11"/>
          </p:nvPr>
        </p:nvSpPr>
        <p:spPr>
          <a:ln/>
        </p:spPr>
        <p:txBody>
          <a:bodyPr/>
          <a:lstStyle>
            <a:lvl1pPr>
              <a:defRPr/>
            </a:lvl1pPr>
          </a:lstStyle>
          <a:p>
            <a:pPr>
              <a:defRPr/>
            </a:pPr>
            <a:endParaRPr lang="en-US"/>
          </a:p>
        </p:txBody>
      </p:sp>
      <p:sp>
        <p:nvSpPr>
          <p:cNvPr id="5" name="Rectangle 67"/>
          <p:cNvSpPr>
            <a:spLocks noGrp="1" noChangeArrowheads="1"/>
          </p:cNvSpPr>
          <p:nvPr>
            <p:ph type="sldNum" sz="quarter" idx="12"/>
          </p:nvPr>
        </p:nvSpPr>
        <p:spPr>
          <a:ln/>
        </p:spPr>
        <p:txBody>
          <a:bodyPr/>
          <a:lstStyle>
            <a:lvl1pPr>
              <a:defRPr/>
            </a:lvl1pPr>
          </a:lstStyle>
          <a:p>
            <a:fld id="{FEB0C8D5-C2EF-4B01-B66E-323C6C08396F}" type="slidenum">
              <a:rPr lang="en-US" altLang="en-US"/>
              <a:pPr/>
              <a:t>‹#›</a:t>
            </a:fld>
            <a:endParaRPr lang="en-US" altLang="en-US"/>
          </a:p>
        </p:txBody>
      </p:sp>
    </p:spTree>
    <p:extLst>
      <p:ext uri="{BB962C8B-B14F-4D97-AF65-F5344CB8AC3E}">
        <p14:creationId xmlns:p14="http://schemas.microsoft.com/office/powerpoint/2010/main" val="316525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US"/>
          </a:p>
        </p:txBody>
      </p:sp>
      <p:sp>
        <p:nvSpPr>
          <p:cNvPr id="3" name="Rectangle 66"/>
          <p:cNvSpPr>
            <a:spLocks noGrp="1" noChangeArrowheads="1"/>
          </p:cNvSpPr>
          <p:nvPr>
            <p:ph type="ftr" sz="quarter" idx="11"/>
          </p:nvPr>
        </p:nvSpPr>
        <p:spPr>
          <a:ln/>
        </p:spPr>
        <p:txBody>
          <a:bodyPr/>
          <a:lstStyle>
            <a:lvl1pPr>
              <a:defRPr/>
            </a:lvl1pPr>
          </a:lstStyle>
          <a:p>
            <a:pPr>
              <a:defRPr/>
            </a:pPr>
            <a:endParaRPr lang="en-US"/>
          </a:p>
        </p:txBody>
      </p:sp>
      <p:sp>
        <p:nvSpPr>
          <p:cNvPr id="4" name="Rectangle 67"/>
          <p:cNvSpPr>
            <a:spLocks noGrp="1" noChangeArrowheads="1"/>
          </p:cNvSpPr>
          <p:nvPr>
            <p:ph type="sldNum" sz="quarter" idx="12"/>
          </p:nvPr>
        </p:nvSpPr>
        <p:spPr>
          <a:ln/>
        </p:spPr>
        <p:txBody>
          <a:bodyPr/>
          <a:lstStyle>
            <a:lvl1pPr>
              <a:defRPr/>
            </a:lvl1pPr>
          </a:lstStyle>
          <a:p>
            <a:fld id="{B033BFEB-8081-4C81-9E18-9D614E6107C2}" type="slidenum">
              <a:rPr lang="en-US" altLang="en-US"/>
              <a:pPr/>
              <a:t>‹#›</a:t>
            </a:fld>
            <a:endParaRPr lang="en-US" altLang="en-US"/>
          </a:p>
        </p:txBody>
      </p:sp>
    </p:spTree>
    <p:extLst>
      <p:ext uri="{BB962C8B-B14F-4D97-AF65-F5344CB8AC3E}">
        <p14:creationId xmlns:p14="http://schemas.microsoft.com/office/powerpoint/2010/main" val="387729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3050"/>
            <a:ext cx="3008313" cy="1162050"/>
          </a:xfrm>
        </p:spPr>
        <p:txBody>
          <a:bodyPr/>
          <a:lstStyle>
            <a:lvl1pPr algn="l">
              <a:defRPr sz="2000" b="1"/>
            </a:lvl1pPr>
          </a:lstStyle>
          <a:p>
            <a:r>
              <a:rPr lang="th-TH" smtClean="0"/>
              <a:t>คลิกเพื่อแก้ไขลักษณะชื่อเรื่องต้นแบบ</a:t>
            </a:r>
            <a:endParaRPr lang="th-TH"/>
          </a:p>
        </p:txBody>
      </p:sp>
      <p:sp>
        <p:nvSpPr>
          <p:cNvPr id="3" name="ตัวยึดเนื้อหา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ข้อความ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คลิกเพื่อแก้ไขลักษณะของข้อความต้นแบบ</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fld id="{F6D6D6CC-F12B-4596-99EF-AA5E54B6DCE4}" type="slidenum">
              <a:rPr lang="en-US" altLang="en-US"/>
              <a:pPr/>
              <a:t>‹#›</a:t>
            </a:fld>
            <a:endParaRPr lang="en-US" altLang="en-US"/>
          </a:p>
        </p:txBody>
      </p:sp>
    </p:spTree>
    <p:extLst>
      <p:ext uri="{BB962C8B-B14F-4D97-AF65-F5344CB8AC3E}">
        <p14:creationId xmlns:p14="http://schemas.microsoft.com/office/powerpoint/2010/main" val="7831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92288" y="4800600"/>
            <a:ext cx="5486400" cy="566738"/>
          </a:xfrm>
        </p:spPr>
        <p:txBody>
          <a:bodyPr/>
          <a:lstStyle>
            <a:lvl1pPr algn="l">
              <a:defRPr sz="2000" b="1"/>
            </a:lvl1pPr>
          </a:lstStyle>
          <a:p>
            <a:r>
              <a:rPr lang="th-TH" smtClean="0"/>
              <a:t>คลิกเพื่อแก้ไขลักษณะชื่อเรื่องต้นแบบ</a:t>
            </a:r>
            <a:endParaRPr lang="th-TH"/>
          </a:p>
        </p:txBody>
      </p:sp>
      <p:sp>
        <p:nvSpPr>
          <p:cNvPr id="3" name="ตัวยึดรูปภาพ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smtClean="0"/>
          </a:p>
        </p:txBody>
      </p:sp>
      <p:sp>
        <p:nvSpPr>
          <p:cNvPr id="4" name="ตัวยึดข้อความ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คลิกเพื่อแก้ไขลักษณะของข้อความต้นแบบ</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fld id="{3EB1508E-4FF8-4B27-8E39-DDEF5FFDCAC0}" type="slidenum">
              <a:rPr lang="en-US" altLang="en-US"/>
              <a:pPr/>
              <a:t>‹#›</a:t>
            </a:fld>
            <a:endParaRPr lang="en-US" altLang="en-US"/>
          </a:p>
        </p:txBody>
      </p:sp>
    </p:spTree>
    <p:extLst>
      <p:ext uri="{BB962C8B-B14F-4D97-AF65-F5344CB8AC3E}">
        <p14:creationId xmlns:p14="http://schemas.microsoft.com/office/powerpoint/2010/main" val="103917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56" name="Group 3"/>
            <p:cNvGrpSpPr>
              <a:grpSpLocks/>
            </p:cNvGrpSpPr>
            <p:nvPr/>
          </p:nvGrpSpPr>
          <p:grpSpPr bwMode="auto">
            <a:xfrm>
              <a:off x="0" y="0"/>
              <a:ext cx="5760" cy="4320"/>
              <a:chOff x="0" y="0"/>
              <a:chExt cx="5760" cy="4320"/>
            </a:xfrm>
          </p:grpSpPr>
          <p:grpSp>
            <p:nvGrpSpPr>
              <p:cNvPr id="2063" name="Group 4"/>
              <p:cNvGrpSpPr>
                <a:grpSpLocks/>
              </p:cNvGrpSpPr>
              <p:nvPr/>
            </p:nvGrpSpPr>
            <p:grpSpPr bwMode="auto">
              <a:xfrm>
                <a:off x="0" y="192"/>
                <a:ext cx="5760" cy="4032"/>
                <a:chOff x="0" y="192"/>
                <a:chExt cx="5760" cy="4032"/>
              </a:xfrm>
            </p:grpSpPr>
            <p:sp>
              <p:nvSpPr>
                <p:cNvPr id="28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grpSp>
            <p:nvGrpSpPr>
              <p:cNvPr id="2064" name="Group 27"/>
              <p:cNvGrpSpPr>
                <a:grpSpLocks/>
              </p:cNvGrpSpPr>
              <p:nvPr/>
            </p:nvGrpSpPr>
            <p:grpSpPr bwMode="auto">
              <a:xfrm>
                <a:off x="192" y="0"/>
                <a:ext cx="5376" cy="4320"/>
                <a:chOff x="192" y="0"/>
                <a:chExt cx="5376" cy="4320"/>
              </a:xfrm>
            </p:grpSpPr>
            <p:sp>
              <p:nvSpPr>
                <p:cNvPr id="28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grpSp>
        <p:sp>
          <p:nvSpPr>
            <p:cNvPr id="28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th-TH"/>
            </a:p>
          </p:txBody>
        </p:sp>
        <p:sp>
          <p:nvSpPr>
            <p:cNvPr id="28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th-TH"/>
            </a:p>
          </p:txBody>
        </p:sp>
        <p:grpSp>
          <p:nvGrpSpPr>
            <p:cNvPr id="2059" name="Group 59"/>
            <p:cNvGrpSpPr>
              <a:grpSpLocks/>
            </p:cNvGrpSpPr>
            <p:nvPr/>
          </p:nvGrpSpPr>
          <p:grpSpPr bwMode="auto">
            <a:xfrm>
              <a:off x="261" y="892"/>
              <a:ext cx="1124" cy="1464"/>
              <a:chOff x="96" y="916"/>
              <a:chExt cx="2208" cy="2876"/>
            </a:xfrm>
          </p:grpSpPr>
          <p:sp>
            <p:nvSpPr>
              <p:cNvPr id="28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th-TH"/>
              </a:p>
            </p:txBody>
          </p:sp>
          <p:sp>
            <p:nvSpPr>
              <p:cNvPr id="28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th-TH"/>
              </a:p>
            </p:txBody>
          </p:sp>
          <p:sp>
            <p:nvSpPr>
              <p:cNvPr id="28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sp>
        <p:nvSpPr>
          <p:cNvPr id="2051"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87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287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287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07C9229-2E14-4DD4-AD7A-D0265D0B547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8"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Nathaniel_Rochester_(computer_scientist)" TargetMode="External"/><Relationship Id="rId13" Type="http://schemas.openxmlformats.org/officeDocument/2006/relationships/hyperlink" Target="http://en.wikipedia.org/wiki/Trenchard_More" TargetMode="External"/><Relationship Id="rId18" Type="http://schemas.openxmlformats.org/officeDocument/2006/relationships/hyperlink" Target="http://en.wikipedia.org/wiki/Logic_Theorist" TargetMode="External"/><Relationship Id="rId3" Type="http://schemas.openxmlformats.org/officeDocument/2006/relationships/hyperlink" Target="http://en.wikipedia.org/wiki/Dartmouth_Conference" TargetMode="External"/><Relationship Id="rId21" Type="http://schemas.openxmlformats.org/officeDocument/2006/relationships/image" Target="../media/image5.jpeg"/><Relationship Id="rId7" Type="http://schemas.openxmlformats.org/officeDocument/2006/relationships/hyperlink" Target="http://en.wikipedia.org/wiki/Claude_Shannon" TargetMode="External"/><Relationship Id="rId12" Type="http://schemas.openxmlformats.org/officeDocument/2006/relationships/hyperlink" Target="http://en.wikipedia.org/wiki/Oliver_Selfridge" TargetMode="External"/><Relationship Id="rId17" Type="http://schemas.openxmlformats.org/officeDocument/2006/relationships/hyperlink" Target="http://en.wikipedia.org/wiki/History_of_artificial_intelligence#cite_note-41" TargetMode="External"/><Relationship Id="rId2" Type="http://schemas.openxmlformats.org/officeDocument/2006/relationships/notesSlide" Target="../notesSlides/notesSlide13.xml"/><Relationship Id="rId16" Type="http://schemas.openxmlformats.org/officeDocument/2006/relationships/hyperlink" Target="http://en.wikipedia.org/wiki/Herbert_Simon" TargetMode="External"/><Relationship Id="rId20" Type="http://schemas.openxmlformats.org/officeDocument/2006/relationships/hyperlink" Target="http://en.wikipedia.org/wiki/History_of_artificial_intelligence#cite_note-43" TargetMode="External"/><Relationship Id="rId1" Type="http://schemas.openxmlformats.org/officeDocument/2006/relationships/slideLayout" Target="../slideLayouts/slideLayout2.xml"/><Relationship Id="rId6" Type="http://schemas.openxmlformats.org/officeDocument/2006/relationships/hyperlink" Target="http://en.wikipedia.org/wiki/John_McCarthy_(computer_scientist)" TargetMode="External"/><Relationship Id="rId11" Type="http://schemas.openxmlformats.org/officeDocument/2006/relationships/hyperlink" Target="http://en.wikipedia.org/wiki/Ray_Solomonoff" TargetMode="External"/><Relationship Id="rId5" Type="http://schemas.openxmlformats.org/officeDocument/2006/relationships/hyperlink" Target="http://en.wikipedia.org/wiki/Marvin_Minsky" TargetMode="External"/><Relationship Id="rId15" Type="http://schemas.openxmlformats.org/officeDocument/2006/relationships/hyperlink" Target="http://en.wikipedia.org/wiki/Allen_Newell" TargetMode="External"/><Relationship Id="rId10" Type="http://schemas.openxmlformats.org/officeDocument/2006/relationships/hyperlink" Target="http://en.wikipedia.org/wiki/History_of_artificial_intelligence#cite_note-40" TargetMode="External"/><Relationship Id="rId19" Type="http://schemas.openxmlformats.org/officeDocument/2006/relationships/hyperlink" Target="http://en.wikipedia.org/wiki/History_of_artificial_intelligence#cite_note-42" TargetMode="External"/><Relationship Id="rId4" Type="http://schemas.openxmlformats.org/officeDocument/2006/relationships/hyperlink" Target="http://en.wikipedia.org/wiki/History_of_artificial_intelligence#cite_note-39" TargetMode="External"/><Relationship Id="rId9" Type="http://schemas.openxmlformats.org/officeDocument/2006/relationships/hyperlink" Target="http://en.wikipedia.org/wiki/IBM" TargetMode="External"/><Relationship Id="rId14" Type="http://schemas.openxmlformats.org/officeDocument/2006/relationships/hyperlink" Target="http://en.wikipedia.org/wiki/Arthur_Samue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1.xml"/><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oleObject" Target="../embeddings/oleObject1.bin"/><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oebner.net/Prizef/loebner-priz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p:txBody>
          <a:bodyPr/>
          <a:lstStyle/>
          <a:p>
            <a:pPr algn="ctr" eaLnBrk="1" hangingPunct="1">
              <a:defRPr/>
            </a:pPr>
            <a:r>
              <a:rPr lang="en-US" b="1" smtClean="0">
                <a:solidFill>
                  <a:schemeClr val="tx1"/>
                </a:solidFill>
                <a:effectLst>
                  <a:outerShdw blurRad="38100" dist="38100" dir="2700000" algn="tl">
                    <a:srgbClr val="C0C0C0"/>
                  </a:outerShdw>
                </a:effectLst>
              </a:rPr>
              <a:t>Introduction to AI</a:t>
            </a:r>
          </a:p>
        </p:txBody>
      </p:sp>
      <p:sp>
        <p:nvSpPr>
          <p:cNvPr id="4099" name="Rectangle 7" descr="Rectangle: Click to edit Master text styles&#10;Second level&#10;Third level&#10;Fourth level&#10;Fifth level"/>
          <p:cNvSpPr>
            <a:spLocks noGrp="1" noChangeArrowheads="1"/>
          </p:cNvSpPr>
          <p:nvPr>
            <p:ph type="subTitle" idx="1"/>
          </p:nvPr>
        </p:nvSpPr>
        <p:spPr>
          <a:xfrm>
            <a:off x="990600" y="3309938"/>
            <a:ext cx="6705600" cy="1752600"/>
          </a:xfrm>
        </p:spPr>
        <p:txBody>
          <a:bodyPr/>
          <a:lstStyle/>
          <a:p>
            <a:pPr eaLnBrk="1" hangingPunct="1">
              <a:lnSpc>
                <a:spcPct val="80000"/>
              </a:lnSpc>
            </a:pPr>
            <a:endParaRPr lang="en-US" altLang="en-US" sz="2800" b="1" smtClean="0">
              <a:solidFill>
                <a:srgbClr val="CC6600"/>
              </a:solidFill>
              <a:latin typeface="Courier New" panose="02070309020205020404" pitchFamily="49" charset="0"/>
            </a:endParaRPr>
          </a:p>
          <a:p>
            <a:pPr eaLnBrk="1" hangingPunct="1">
              <a:lnSpc>
                <a:spcPct val="80000"/>
              </a:lnSpc>
            </a:pPr>
            <a:r>
              <a:rPr lang="en-US" altLang="en-US" sz="2800" b="1" smtClean="0">
                <a:solidFill>
                  <a:srgbClr val="CC6600"/>
                </a:solidFill>
                <a:latin typeface="Courier New" panose="02070309020205020404" pitchFamily="49" charset="0"/>
              </a:rPr>
              <a:t>Russell and Norvig: </a:t>
            </a:r>
          </a:p>
          <a:p>
            <a:pPr eaLnBrk="1" hangingPunct="1">
              <a:lnSpc>
                <a:spcPct val="80000"/>
              </a:lnSpc>
            </a:pPr>
            <a:r>
              <a:rPr lang="en-US" altLang="en-US" sz="2800" b="1" smtClean="0">
                <a:solidFill>
                  <a:srgbClr val="CC6600"/>
                </a:solidFill>
                <a:latin typeface="Courier New" panose="02070309020205020404" pitchFamily="49" charset="0"/>
              </a:rPr>
              <a:t>           Chapter 1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http://insects.eugenes.org/species/about/species-gallery/Drosophila_melanogaster/Drosophila_melanogas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410200"/>
            <a:ext cx="21336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4" name="Rectangle 2"/>
          <p:cNvSpPr>
            <a:spLocks noGrp="1" noChangeArrowheads="1"/>
          </p:cNvSpPr>
          <p:nvPr>
            <p:ph type="title"/>
          </p:nvPr>
        </p:nvSpPr>
        <p:spPr/>
        <p:txBody>
          <a:bodyPr/>
          <a:lstStyle/>
          <a:p>
            <a:pPr eaLnBrk="1" hangingPunct="1">
              <a:defRPr/>
            </a:pPr>
            <a:r>
              <a:rPr lang="en-US" altLang="en-US" b="1" smtClean="0">
                <a:effectLst>
                  <a:outerShdw blurRad="38100" dist="38100" dir="2700000" algn="tl">
                    <a:srgbClr val="C0C0C0"/>
                  </a:outerShdw>
                </a:effectLst>
              </a:rPr>
              <a:t>Perspective on Chess: Con</a:t>
            </a:r>
          </a:p>
        </p:txBody>
      </p:sp>
      <p:sp>
        <p:nvSpPr>
          <p:cNvPr id="13316" name="Text Box 3"/>
          <p:cNvSpPr txBox="1">
            <a:spLocks noChangeArrowheads="1"/>
          </p:cNvSpPr>
          <p:nvPr/>
        </p:nvSpPr>
        <p:spPr bwMode="auto">
          <a:xfrm>
            <a:off x="762000" y="2178050"/>
            <a:ext cx="800100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3200">
                <a:latin typeface="Times New Roman" panose="02020603050405020304" pitchFamily="18" charset="0"/>
              </a:rPr>
              <a:t>“Chess is the Drosophila (a kind of fruit fly) of artificial intelligence. However, computer chess has developed much as genetics might have if the geneticists had concentrated their efforts starting in 1910 on breeding racing Drosophila. We would have some science, but mainly we would have very fast fruit flies.”</a:t>
            </a:r>
          </a:p>
          <a:p>
            <a:r>
              <a:rPr lang="en-US" altLang="en-US">
                <a:latin typeface="Times New Roman" panose="02020603050405020304" pitchFamily="18" charset="0"/>
              </a:rPr>
              <a:t>						John McCarthy</a:t>
            </a:r>
          </a:p>
        </p:txBody>
      </p:sp>
      <p:sp>
        <p:nvSpPr>
          <p:cNvPr id="13317" name="Text Box 4"/>
          <p:cNvSpPr txBox="1">
            <a:spLocks noChangeArrowheads="1"/>
          </p:cNvSpPr>
          <p:nvPr/>
        </p:nvSpPr>
        <p:spPr bwMode="auto">
          <a:xfrm>
            <a:off x="76200" y="6491288"/>
            <a:ext cx="2397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rPr>
              <a:t>© Jonathan Schaeffer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Think Like Humans</a:t>
            </a:r>
          </a:p>
        </p:txBody>
      </p:sp>
      <p:sp>
        <p:nvSpPr>
          <p:cNvPr id="1433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How the computer performs functions does matter</a:t>
            </a:r>
          </a:p>
          <a:p>
            <a:pPr eaLnBrk="1" hangingPunct="1"/>
            <a:r>
              <a:rPr lang="en-US" altLang="en-US" smtClean="0"/>
              <a:t>Comparison of the traces of the reasoning steps</a:t>
            </a:r>
          </a:p>
          <a:p>
            <a:pPr eaLnBrk="1" hangingPunct="1"/>
            <a:r>
              <a:rPr lang="en-US" altLang="en-US" smtClean="0"/>
              <a:t>Cognitive science </a:t>
            </a:r>
            <a:r>
              <a:rPr lang="en-US" altLang="en-US" smtClean="0">
                <a:sym typeface="Wingdings" panose="05000000000000000000" pitchFamily="2" charset="2"/>
              </a:rPr>
              <a:t> testable theories of the workings of the human mind</a:t>
            </a:r>
            <a:endParaRPr lang="en-US" altLang="en-US" smtClean="0"/>
          </a:p>
        </p:txBody>
      </p:sp>
      <p:sp>
        <p:nvSpPr>
          <p:cNvPr id="142340" name="Text Box 4"/>
          <p:cNvSpPr txBox="1">
            <a:spLocks noChangeArrowheads="1"/>
          </p:cNvSpPr>
          <p:nvPr/>
        </p:nvSpPr>
        <p:spPr bwMode="auto">
          <a:xfrm>
            <a:off x="533400" y="1676400"/>
            <a:ext cx="8256588" cy="2070100"/>
          </a:xfrm>
          <a:prstGeom prst="rect">
            <a:avLst/>
          </a:prstGeom>
          <a:solidFill>
            <a:srgbClr val="FFE9E9"/>
          </a:solidFill>
          <a:ln w="28575">
            <a:solidFill>
              <a:srgbClr val="80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sz="3200">
                <a:solidFill>
                  <a:srgbClr val="800000"/>
                </a:solidFill>
              </a:rPr>
              <a:t>Connection with Psychology</a:t>
            </a:r>
          </a:p>
          <a:p>
            <a:pPr eaLnBrk="1" hangingPunct="1">
              <a:buFontTx/>
              <a:buChar char="•"/>
            </a:pPr>
            <a:r>
              <a:rPr lang="en-US" altLang="en-US" sz="3200">
                <a:solidFill>
                  <a:srgbClr val="800000"/>
                </a:solidFill>
              </a:rPr>
              <a:t>General Problem Solver (Newell and Simon)</a:t>
            </a:r>
          </a:p>
          <a:p>
            <a:pPr eaLnBrk="1" hangingPunct="1">
              <a:buFontTx/>
              <a:buChar char="•"/>
            </a:pPr>
            <a:r>
              <a:rPr lang="en-US" altLang="en-US" sz="3200">
                <a:solidFill>
                  <a:srgbClr val="800000"/>
                </a:solidFill>
              </a:rPr>
              <a:t>Neural networks</a:t>
            </a:r>
          </a:p>
          <a:p>
            <a:pPr eaLnBrk="1" hangingPunct="1">
              <a:buFontTx/>
              <a:buChar char="•"/>
            </a:pPr>
            <a:r>
              <a:rPr lang="en-US" altLang="en-US" sz="3200">
                <a:solidFill>
                  <a:srgbClr val="800000"/>
                </a:solidFill>
              </a:rPr>
              <a:t>Reinforcement learning </a:t>
            </a:r>
          </a:p>
        </p:txBody>
      </p:sp>
      <p:sp>
        <p:nvSpPr>
          <p:cNvPr id="142341" name="Text Box 5"/>
          <p:cNvSpPr txBox="1">
            <a:spLocks noChangeArrowheads="1"/>
          </p:cNvSpPr>
          <p:nvPr/>
        </p:nvSpPr>
        <p:spPr bwMode="auto">
          <a:xfrm>
            <a:off x="762000" y="4419600"/>
            <a:ext cx="7886700" cy="1828800"/>
          </a:xfrm>
          <a:prstGeom prst="rect">
            <a:avLst/>
          </a:prstGeom>
          <a:solidFill>
            <a:srgbClr val="DDF8D8"/>
          </a:solidFill>
          <a:ln w="28575">
            <a:solidFill>
              <a:srgbClr val="0066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800">
                <a:solidFill>
                  <a:srgbClr val="006600"/>
                </a:solidFill>
              </a:rPr>
              <a:t>But:</a:t>
            </a:r>
          </a:p>
          <a:p>
            <a:pPr eaLnBrk="1" hangingPunct="1">
              <a:buFontTx/>
              <a:buChar char="•"/>
            </a:pPr>
            <a:r>
              <a:rPr lang="en-US" altLang="en-US" sz="2800">
                <a:solidFill>
                  <a:srgbClr val="006600"/>
                </a:solidFill>
              </a:rPr>
              <a:t> Role of physical body, senses, and evolution </a:t>
            </a:r>
            <a:br>
              <a:rPr lang="en-US" altLang="en-US" sz="2800">
                <a:solidFill>
                  <a:srgbClr val="006600"/>
                </a:solidFill>
              </a:rPr>
            </a:br>
            <a:r>
              <a:rPr lang="en-US" altLang="en-US" sz="2800">
                <a:solidFill>
                  <a:srgbClr val="006600"/>
                </a:solidFill>
              </a:rPr>
              <a:t>  in human intelligence?</a:t>
            </a:r>
          </a:p>
          <a:p>
            <a:pPr eaLnBrk="1" hangingPunct="1">
              <a:buFontTx/>
              <a:buChar char="•"/>
            </a:pPr>
            <a:r>
              <a:rPr lang="en-US" altLang="en-US" sz="2800">
                <a:solidFill>
                  <a:srgbClr val="006600"/>
                </a:solidFill>
              </a:rPr>
              <a:t> Do we want to duplicate human imperfections?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nimBg="1"/>
      <p:bldP spid="14234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Think/Act Rationally</a:t>
            </a:r>
          </a:p>
        </p:txBody>
      </p:sp>
      <p:sp>
        <p:nvSpPr>
          <p:cNvPr id="1443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Always make the best decision given what is available (knowledge, time, resources)</a:t>
            </a:r>
          </a:p>
          <a:p>
            <a:pPr eaLnBrk="1" hangingPunct="1"/>
            <a:r>
              <a:rPr lang="en-US" altLang="en-US" smtClean="0"/>
              <a:t>Perfect knowledge, unlimited resources </a:t>
            </a:r>
            <a:r>
              <a:rPr lang="en-US" altLang="en-US" smtClean="0">
                <a:sym typeface="Wingdings" panose="05000000000000000000" pitchFamily="2" charset="2"/>
              </a:rPr>
              <a:t> logical reasoning</a:t>
            </a:r>
          </a:p>
          <a:p>
            <a:pPr eaLnBrk="1" hangingPunct="1"/>
            <a:r>
              <a:rPr lang="en-US" altLang="en-US" smtClean="0">
                <a:sym typeface="Wingdings" panose="05000000000000000000" pitchFamily="2" charset="2"/>
              </a:rPr>
              <a:t>Imperfect</a:t>
            </a:r>
            <a:r>
              <a:rPr lang="en-US" altLang="en-US" smtClean="0"/>
              <a:t> knowledge, limited resources </a:t>
            </a:r>
            <a:r>
              <a:rPr lang="en-US" altLang="en-US" smtClean="0">
                <a:sym typeface="Wingdings" panose="05000000000000000000" pitchFamily="2" charset="2"/>
              </a:rPr>
              <a:t> (limited) rationality</a:t>
            </a:r>
            <a:endParaRPr lang="en-US" altLang="en-US" smtClean="0"/>
          </a:p>
        </p:txBody>
      </p:sp>
      <p:sp>
        <p:nvSpPr>
          <p:cNvPr id="144388" name="Text Box 4"/>
          <p:cNvSpPr txBox="1">
            <a:spLocks noChangeArrowheads="1"/>
          </p:cNvSpPr>
          <p:nvPr/>
        </p:nvSpPr>
        <p:spPr bwMode="auto">
          <a:xfrm>
            <a:off x="685800" y="2514600"/>
            <a:ext cx="7827963" cy="1828800"/>
          </a:xfrm>
          <a:prstGeom prst="rect">
            <a:avLst/>
          </a:prstGeom>
          <a:solidFill>
            <a:srgbClr val="FFE9E9"/>
          </a:solidFill>
          <a:ln w="28575">
            <a:solidFill>
              <a:srgbClr val="80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sz="2800">
                <a:solidFill>
                  <a:srgbClr val="800000"/>
                </a:solidFill>
              </a:rPr>
              <a:t>Connection to economics, operational research,</a:t>
            </a:r>
            <a:br>
              <a:rPr lang="en-US" altLang="en-US" sz="2800">
                <a:solidFill>
                  <a:srgbClr val="800000"/>
                </a:solidFill>
              </a:rPr>
            </a:br>
            <a:r>
              <a:rPr lang="en-US" altLang="en-US" sz="2800">
                <a:solidFill>
                  <a:srgbClr val="800000"/>
                </a:solidFill>
              </a:rPr>
              <a:t>  and control theory</a:t>
            </a:r>
          </a:p>
          <a:p>
            <a:pPr eaLnBrk="1" hangingPunct="1">
              <a:buFontTx/>
              <a:buChar char="•"/>
            </a:pPr>
            <a:r>
              <a:rPr lang="en-US" altLang="en-US" sz="2800">
                <a:solidFill>
                  <a:srgbClr val="800000"/>
                </a:solidFill>
              </a:rPr>
              <a:t>But ignores role of consciousness, emotions, </a:t>
            </a:r>
            <a:br>
              <a:rPr lang="en-US" altLang="en-US" sz="2800">
                <a:solidFill>
                  <a:srgbClr val="800000"/>
                </a:solidFill>
              </a:rPr>
            </a:br>
            <a:r>
              <a:rPr lang="en-US" altLang="en-US" sz="2800">
                <a:solidFill>
                  <a:srgbClr val="800000"/>
                </a:solidFill>
              </a:rPr>
              <a:t>  fear of dying on intelligence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P spid="14438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r"/>
            <a:r>
              <a:rPr lang="en-US" altLang="en-US" sz="2400" b="1" smtClean="0"/>
              <a:t>Dartmouth Conference 1956:</a:t>
            </a:r>
            <a:br>
              <a:rPr lang="en-US" altLang="en-US" sz="2400" b="1" smtClean="0"/>
            </a:br>
            <a:r>
              <a:rPr lang="en-US" altLang="en-US" sz="2400" b="1" smtClean="0"/>
              <a:t>The Birth of AI</a:t>
            </a:r>
            <a:endParaRPr lang="th-TH" altLang="en-US" sz="2400" smtClean="0"/>
          </a:p>
        </p:txBody>
      </p:sp>
      <p:sp>
        <p:nvSpPr>
          <p:cNvPr id="16387" name="Content Placeholder 2" descr="Rectangle: Click to edit Master text styles&#10;Second level&#10;Third level&#10;Fourth level&#10;Fifth level"/>
          <p:cNvSpPr>
            <a:spLocks noGrp="1"/>
          </p:cNvSpPr>
          <p:nvPr>
            <p:ph idx="1"/>
          </p:nvPr>
        </p:nvSpPr>
        <p:spPr>
          <a:xfrm>
            <a:off x="228600" y="1905000"/>
            <a:ext cx="8686800" cy="4953000"/>
          </a:xfrm>
        </p:spPr>
        <p:txBody>
          <a:bodyPr/>
          <a:lstStyle/>
          <a:p>
            <a:r>
              <a:rPr lang="en-US" altLang="en-US" sz="2000" smtClean="0"/>
              <a:t>The </a:t>
            </a:r>
            <a:r>
              <a:rPr lang="en-US" altLang="en-US" sz="2000" smtClean="0">
                <a:hlinkClick r:id="rId3" tooltip="Dartmouth Conference"/>
              </a:rPr>
              <a:t>Dartmouth Conference</a:t>
            </a:r>
            <a:r>
              <a:rPr lang="en-US" altLang="en-US" sz="2000" smtClean="0"/>
              <a:t> of 1956</a:t>
            </a:r>
            <a:r>
              <a:rPr lang="en-US" altLang="en-US" sz="2000" baseline="30000" smtClean="0">
                <a:hlinkClick r:id="rId4"/>
              </a:rPr>
              <a:t>[40]</a:t>
            </a:r>
            <a:r>
              <a:rPr lang="en-US" altLang="en-US" sz="2000" smtClean="0"/>
              <a:t> was organized by </a:t>
            </a:r>
            <a:r>
              <a:rPr lang="en-US" altLang="en-US" sz="2000" smtClean="0">
                <a:hlinkClick r:id="rId5" tooltip="Marvin Minsky"/>
              </a:rPr>
              <a:t>Marvin Minsky</a:t>
            </a:r>
            <a:r>
              <a:rPr lang="en-US" altLang="en-US" sz="2000" smtClean="0"/>
              <a:t>, </a:t>
            </a:r>
            <a:r>
              <a:rPr lang="en-US" altLang="en-US" sz="2000" smtClean="0">
                <a:hlinkClick r:id="rId6" tooltip="John McCarthy (computer scientist)"/>
              </a:rPr>
              <a:t>John McCarthy</a:t>
            </a:r>
            <a:r>
              <a:rPr lang="en-US" altLang="en-US" sz="2000" smtClean="0"/>
              <a:t> and two senior scientists: </a:t>
            </a:r>
            <a:r>
              <a:rPr lang="en-US" altLang="en-US" sz="2000" smtClean="0">
                <a:hlinkClick r:id="rId7" tooltip="Claude Shannon"/>
              </a:rPr>
              <a:t>Claude Shannon</a:t>
            </a:r>
            <a:r>
              <a:rPr lang="en-US" altLang="en-US" sz="2000" smtClean="0"/>
              <a:t> and </a:t>
            </a:r>
            <a:r>
              <a:rPr lang="en-US" altLang="en-US" sz="2000" smtClean="0">
                <a:hlinkClick r:id="rId8" tooltip="Nathaniel Rochester (computer scientist)"/>
              </a:rPr>
              <a:t>Nathan Rochester</a:t>
            </a:r>
            <a:r>
              <a:rPr lang="en-US" altLang="en-US" sz="2000" smtClean="0"/>
              <a:t> of </a:t>
            </a:r>
            <a:r>
              <a:rPr lang="en-US" altLang="en-US" sz="2000" smtClean="0">
                <a:hlinkClick r:id="rId9" tooltip="IBM"/>
              </a:rPr>
              <a:t>IBM</a:t>
            </a:r>
            <a:r>
              <a:rPr lang="en-US" altLang="en-US" sz="2000" smtClean="0"/>
              <a:t>. The proposal for the conference included this assertion: </a:t>
            </a:r>
            <a:r>
              <a:rPr lang="en-US" altLang="en-US" sz="2000" b="1" i="1" smtClean="0">
                <a:solidFill>
                  <a:srgbClr val="FF0000"/>
                </a:solidFill>
              </a:rPr>
              <a:t>"every aspect of learning or any other feature of intelligence can be so precisely described that a machine can be made to simulate it"</a:t>
            </a:r>
            <a:r>
              <a:rPr lang="en-US" altLang="en-US" sz="2000" smtClean="0">
                <a:solidFill>
                  <a:srgbClr val="FF0000"/>
                </a:solidFill>
              </a:rPr>
              <a:t>.</a:t>
            </a:r>
            <a:r>
              <a:rPr lang="en-US" altLang="en-US" sz="2000" baseline="30000" smtClean="0">
                <a:solidFill>
                  <a:srgbClr val="FF0000"/>
                </a:solidFill>
                <a:hlinkClick r:id="rId10"/>
              </a:rPr>
              <a:t>[</a:t>
            </a:r>
            <a:r>
              <a:rPr lang="en-US" altLang="en-US" sz="2000" baseline="30000" smtClean="0">
                <a:hlinkClick r:id="rId10"/>
              </a:rPr>
              <a:t>41]</a:t>
            </a:r>
            <a:r>
              <a:rPr lang="en-US" altLang="en-US" sz="2000" smtClean="0"/>
              <a:t> The participants included </a:t>
            </a:r>
            <a:r>
              <a:rPr lang="en-US" altLang="en-US" sz="2000" smtClean="0">
                <a:hlinkClick r:id="rId11" tooltip="Ray Solomonoff"/>
              </a:rPr>
              <a:t>Ray Solomonoff</a:t>
            </a:r>
            <a:r>
              <a:rPr lang="en-US" altLang="en-US" sz="2000" smtClean="0"/>
              <a:t>, </a:t>
            </a:r>
            <a:r>
              <a:rPr lang="en-US" altLang="en-US" sz="2000" smtClean="0">
                <a:hlinkClick r:id="rId12" tooltip="Oliver Selfridge"/>
              </a:rPr>
              <a:t>Oliver Selfridge</a:t>
            </a:r>
            <a:r>
              <a:rPr lang="en-US" altLang="en-US" sz="2000" smtClean="0"/>
              <a:t>, </a:t>
            </a:r>
            <a:r>
              <a:rPr lang="en-US" altLang="en-US" sz="2000" smtClean="0">
                <a:hlinkClick r:id="rId13" tooltip="Trenchard More"/>
              </a:rPr>
              <a:t>Trenchard More</a:t>
            </a:r>
            <a:r>
              <a:rPr lang="en-US" altLang="en-US" sz="2000" smtClean="0"/>
              <a:t>, </a:t>
            </a:r>
            <a:r>
              <a:rPr lang="en-US" altLang="en-US" sz="2000" smtClean="0">
                <a:hlinkClick r:id="rId14" tooltip="Arthur Samuel"/>
              </a:rPr>
              <a:t>Arthur Samuel</a:t>
            </a:r>
            <a:r>
              <a:rPr lang="en-US" altLang="en-US" sz="2000" smtClean="0"/>
              <a:t>, </a:t>
            </a:r>
            <a:r>
              <a:rPr lang="en-US" altLang="en-US" sz="2000" smtClean="0">
                <a:hlinkClick r:id="rId15" tooltip="Allen Newell"/>
              </a:rPr>
              <a:t>Allen Newell</a:t>
            </a:r>
            <a:r>
              <a:rPr lang="en-US" altLang="en-US" sz="2000" smtClean="0"/>
              <a:t> and </a:t>
            </a:r>
            <a:r>
              <a:rPr lang="en-US" altLang="en-US" sz="2000" smtClean="0">
                <a:hlinkClick r:id="rId16" tooltip="Herbert Simon"/>
              </a:rPr>
              <a:t>Herbert Simon</a:t>
            </a:r>
            <a:r>
              <a:rPr lang="en-US" altLang="en-US" sz="2000" smtClean="0"/>
              <a:t>, all of whom would create important programs during the first decades of AI research.</a:t>
            </a:r>
            <a:r>
              <a:rPr lang="en-US" altLang="en-US" sz="2000" baseline="30000" smtClean="0">
                <a:hlinkClick r:id="rId17"/>
              </a:rPr>
              <a:t>[42]</a:t>
            </a:r>
            <a:r>
              <a:rPr lang="en-US" altLang="en-US" sz="2000" smtClean="0"/>
              <a:t> At the conference Newell and Simon debuted the "</a:t>
            </a:r>
            <a:r>
              <a:rPr lang="en-US" altLang="en-US" sz="2000" smtClean="0">
                <a:hlinkClick r:id="rId18" tooltip="Logic Theorist"/>
              </a:rPr>
              <a:t>Logic Theorist</a:t>
            </a:r>
            <a:r>
              <a:rPr lang="en-US" altLang="en-US" sz="2000" smtClean="0"/>
              <a:t>" and McCarthy persuaded the attendees to accept </a:t>
            </a:r>
            <a:r>
              <a:rPr lang="en-US" altLang="en-US" sz="2000" b="1" smtClean="0">
                <a:solidFill>
                  <a:srgbClr val="00B050"/>
                </a:solidFill>
              </a:rPr>
              <a:t>"Artificial Intelligence"</a:t>
            </a:r>
            <a:r>
              <a:rPr lang="en-US" altLang="en-US" sz="2000" smtClean="0"/>
              <a:t> as the name of the field.</a:t>
            </a:r>
            <a:r>
              <a:rPr lang="en-US" altLang="en-US" sz="2000" baseline="30000" smtClean="0">
                <a:hlinkClick r:id="rId19"/>
              </a:rPr>
              <a:t>[43]</a:t>
            </a:r>
            <a:r>
              <a:rPr lang="en-US" altLang="en-US" sz="2000" smtClean="0"/>
              <a:t> The 1956 Dartmouth conference was the moment that AI gained its name, its mission, its first success and its major players, and is widely considered the birth of AI.</a:t>
            </a:r>
            <a:r>
              <a:rPr lang="en-US" altLang="en-US" sz="2000" baseline="30000" smtClean="0">
                <a:hlinkClick r:id="rId20"/>
              </a:rPr>
              <a:t>[44]</a:t>
            </a:r>
            <a:endParaRPr lang="en-US" altLang="en-US" sz="2000" smtClean="0"/>
          </a:p>
          <a:p>
            <a:endParaRPr lang="th-TH" altLang="en-US" sz="500" smtClean="0"/>
          </a:p>
        </p:txBody>
      </p:sp>
      <p:pic>
        <p:nvPicPr>
          <p:cNvPr id="16388" name="il_fi" descr="http://www.dartmouth.edu/~gallery/downloads/images/darthall-1024x768.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2819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Bits of History</a:t>
            </a:r>
          </a:p>
        </p:txBody>
      </p:sp>
      <p:sp>
        <p:nvSpPr>
          <p:cNvPr id="17411" name="Rectangle 3" descr="Rectangle: Click to edit Master text styles&#10;Second level&#10;Third level&#10;Fourth level&#10;Fifth level"/>
          <p:cNvSpPr>
            <a:spLocks noGrp="1" noChangeArrowheads="1"/>
          </p:cNvSpPr>
          <p:nvPr>
            <p:ph type="body" idx="1"/>
          </p:nvPr>
        </p:nvSpPr>
        <p:spPr>
          <a:xfrm>
            <a:off x="762000" y="1600200"/>
            <a:ext cx="8382000" cy="4953000"/>
          </a:xfrm>
        </p:spPr>
        <p:txBody>
          <a:bodyPr/>
          <a:lstStyle/>
          <a:p>
            <a:pPr eaLnBrk="1" hangingPunct="1">
              <a:lnSpc>
                <a:spcPct val="90000"/>
              </a:lnSpc>
            </a:pPr>
            <a:r>
              <a:rPr lang="en-US" altLang="en-US" smtClean="0">
                <a:solidFill>
                  <a:srgbClr val="CA2302"/>
                </a:solidFill>
              </a:rPr>
              <a:t>1956:</a:t>
            </a:r>
            <a:r>
              <a:rPr lang="en-US" altLang="en-US" smtClean="0"/>
              <a:t> The name </a:t>
            </a:r>
            <a:r>
              <a:rPr lang="en-US" altLang="en-US" b="1" smtClean="0"/>
              <a:t>“Artificial Intelligence” </a:t>
            </a:r>
            <a:r>
              <a:rPr lang="en-US" altLang="en-US" smtClean="0"/>
              <a:t>was coined by John McCarthy. </a:t>
            </a:r>
          </a:p>
          <a:p>
            <a:pPr lvl="1" eaLnBrk="1" hangingPunct="1">
              <a:lnSpc>
                <a:spcPct val="90000"/>
              </a:lnSpc>
            </a:pPr>
            <a:r>
              <a:rPr lang="en-US" altLang="en-US" sz="2400" smtClean="0"/>
              <a:t>(Would “</a:t>
            </a:r>
            <a:r>
              <a:rPr lang="en-US" altLang="en-US" sz="2400" smtClean="0">
                <a:solidFill>
                  <a:srgbClr val="00B050"/>
                </a:solidFill>
              </a:rPr>
              <a:t>computational rationality</a:t>
            </a:r>
            <a:r>
              <a:rPr lang="en-US" altLang="en-US" sz="2400" smtClean="0"/>
              <a:t>” have been better?)</a:t>
            </a:r>
          </a:p>
          <a:p>
            <a:pPr lvl="1" eaLnBrk="1" hangingPunct="1">
              <a:lnSpc>
                <a:spcPct val="90000"/>
              </a:lnSpc>
            </a:pPr>
            <a:endParaRPr lang="en-US" altLang="en-US" smtClean="0"/>
          </a:p>
          <a:p>
            <a:pPr eaLnBrk="1" hangingPunct="1">
              <a:lnSpc>
                <a:spcPct val="90000"/>
              </a:lnSpc>
            </a:pPr>
            <a:r>
              <a:rPr lang="en-US" altLang="en-US" smtClean="0">
                <a:solidFill>
                  <a:srgbClr val="CA2302"/>
                </a:solidFill>
              </a:rPr>
              <a:t>Early period (50’s to late 60’s):</a:t>
            </a:r>
            <a:r>
              <a:rPr lang="en-US" altLang="en-US" smtClean="0"/>
              <a:t> </a:t>
            </a:r>
            <a:br>
              <a:rPr lang="en-US" altLang="en-US" smtClean="0"/>
            </a:br>
            <a:r>
              <a:rPr lang="en-US" altLang="en-US" smtClean="0"/>
              <a:t>Basic principles and generality</a:t>
            </a:r>
          </a:p>
          <a:p>
            <a:pPr lvl="1" eaLnBrk="1" hangingPunct="1">
              <a:lnSpc>
                <a:spcPct val="90000"/>
              </a:lnSpc>
            </a:pPr>
            <a:r>
              <a:rPr lang="en-US" altLang="en-US" smtClean="0"/>
              <a:t>General problem solving</a:t>
            </a:r>
          </a:p>
          <a:p>
            <a:pPr lvl="1" eaLnBrk="1" hangingPunct="1">
              <a:lnSpc>
                <a:spcPct val="90000"/>
              </a:lnSpc>
            </a:pPr>
            <a:r>
              <a:rPr lang="en-US" altLang="en-US" smtClean="0"/>
              <a:t>Theorem proving</a:t>
            </a:r>
          </a:p>
          <a:p>
            <a:pPr lvl="1" eaLnBrk="1" hangingPunct="1">
              <a:lnSpc>
                <a:spcPct val="90000"/>
              </a:lnSpc>
            </a:pPr>
            <a:r>
              <a:rPr lang="en-US" altLang="en-US" smtClean="0"/>
              <a:t>Games</a:t>
            </a:r>
          </a:p>
          <a:p>
            <a:pPr lvl="1" eaLnBrk="1" hangingPunct="1">
              <a:lnSpc>
                <a:spcPct val="90000"/>
              </a:lnSpc>
            </a:pPr>
            <a:r>
              <a:rPr lang="en-US" altLang="en-US" smtClean="0"/>
              <a:t>Formal calculus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sz="4000" b="1" dirty="0" smtClean="0">
                <a:effectLst>
                  <a:outerShdw blurRad="38100" dist="38100" dir="2700000" algn="tl">
                    <a:srgbClr val="C0C0C0"/>
                  </a:outerShdw>
                </a:effectLst>
              </a:rPr>
              <a:t>Bits of History</a:t>
            </a:r>
          </a:p>
        </p:txBody>
      </p:sp>
      <p:sp>
        <p:nvSpPr>
          <p:cNvPr id="18435" name="Rectangle 3" descr="Rectangle: Click to edit Master text styles&#10;Second level&#10;Third level&#10;Fourth level&#10;Fifth level"/>
          <p:cNvSpPr>
            <a:spLocks noGrp="1" noChangeArrowheads="1"/>
          </p:cNvSpPr>
          <p:nvPr>
            <p:ph type="body" sz="half" idx="1"/>
          </p:nvPr>
        </p:nvSpPr>
        <p:spPr>
          <a:xfrm>
            <a:off x="4495800" y="1676400"/>
            <a:ext cx="4343400" cy="4114800"/>
          </a:xfrm>
        </p:spPr>
        <p:txBody>
          <a:bodyPr/>
          <a:lstStyle/>
          <a:p>
            <a:pPr eaLnBrk="1" hangingPunct="1"/>
            <a:r>
              <a:rPr lang="en-US" altLang="en-US" sz="2400" smtClean="0">
                <a:solidFill>
                  <a:srgbClr val="CA2302"/>
                </a:solidFill>
              </a:rPr>
              <a:t>1969-1971: </a:t>
            </a:r>
            <a:r>
              <a:rPr lang="en-US" altLang="en-US" sz="2400" b="1" smtClean="0">
                <a:solidFill>
                  <a:srgbClr val="00B0F0"/>
                </a:solidFill>
              </a:rPr>
              <a:t>Shakey</a:t>
            </a:r>
            <a:r>
              <a:rPr lang="en-US" altLang="en-US" sz="2400" smtClean="0"/>
              <a:t> the robot (Fikes, Hart, Nilsson) </a:t>
            </a:r>
          </a:p>
          <a:p>
            <a:pPr eaLnBrk="1" hangingPunct="1"/>
            <a:r>
              <a:rPr lang="en-US" altLang="en-US" sz="2400" smtClean="0"/>
              <a:t>Logic-based planning (STRIPS)</a:t>
            </a:r>
          </a:p>
          <a:p>
            <a:pPr eaLnBrk="1" hangingPunct="1"/>
            <a:r>
              <a:rPr lang="en-US" altLang="en-US" sz="2400" smtClean="0"/>
              <a:t>Motion planning (visibility graph)</a:t>
            </a:r>
          </a:p>
          <a:p>
            <a:pPr eaLnBrk="1" hangingPunct="1"/>
            <a:r>
              <a:rPr lang="en-US" altLang="en-US" sz="2400" smtClean="0"/>
              <a:t>Inductive learning (PLANEX)</a:t>
            </a:r>
          </a:p>
          <a:p>
            <a:pPr eaLnBrk="1" hangingPunct="1"/>
            <a:r>
              <a:rPr lang="en-US" altLang="en-US" sz="2400" smtClean="0"/>
              <a:t>Computer vision</a:t>
            </a:r>
          </a:p>
          <a:p>
            <a:pPr eaLnBrk="1" hangingPunct="1"/>
            <a:endParaRPr lang="en-US" altLang="en-US" sz="2400" smtClean="0"/>
          </a:p>
        </p:txBody>
      </p:sp>
      <p:pic>
        <p:nvPicPr>
          <p:cNvPr id="18436" name="Picture 4" descr="Shakey"/>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5800" y="1600200"/>
            <a:ext cx="3692525" cy="4953000"/>
          </a:xfrm>
          <a:noFill/>
          <a:ln>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Bits of History</a:t>
            </a:r>
          </a:p>
        </p:txBody>
      </p:sp>
      <p:sp>
        <p:nvSpPr>
          <p:cNvPr id="19459" name="Rectangle 3" descr="Rectangle: Click to edit Master text styles&#10;Second level&#10;Third level&#10;Fourth level&#10;Fifth level"/>
          <p:cNvSpPr>
            <a:spLocks noGrp="1" noChangeArrowheads="1"/>
          </p:cNvSpPr>
          <p:nvPr>
            <p:ph type="body" idx="1"/>
          </p:nvPr>
        </p:nvSpPr>
        <p:spPr>
          <a:xfrm>
            <a:off x="762000" y="1676400"/>
            <a:ext cx="7772400" cy="4876800"/>
          </a:xfrm>
        </p:spPr>
        <p:txBody>
          <a:bodyPr/>
          <a:lstStyle/>
          <a:p>
            <a:pPr eaLnBrk="1" hangingPunct="1">
              <a:lnSpc>
                <a:spcPct val="90000"/>
              </a:lnSpc>
            </a:pPr>
            <a:r>
              <a:rPr lang="en-US" altLang="en-US" smtClean="0">
                <a:solidFill>
                  <a:srgbClr val="CA2302"/>
                </a:solidFill>
              </a:rPr>
              <a:t>Knowledge-is-Power period (late 60’s to mid 80’s):</a:t>
            </a:r>
            <a:r>
              <a:rPr lang="en-US" altLang="en-US" smtClean="0"/>
              <a:t> </a:t>
            </a:r>
          </a:p>
          <a:p>
            <a:pPr lvl="1" eaLnBrk="1" hangingPunct="1">
              <a:lnSpc>
                <a:spcPct val="90000"/>
              </a:lnSpc>
            </a:pPr>
            <a:r>
              <a:rPr lang="en-US" altLang="en-US" smtClean="0"/>
              <a:t>Focus on narrow tasks require expertise</a:t>
            </a:r>
          </a:p>
          <a:p>
            <a:pPr lvl="1" eaLnBrk="1" hangingPunct="1">
              <a:lnSpc>
                <a:spcPct val="90000"/>
              </a:lnSpc>
            </a:pPr>
            <a:r>
              <a:rPr lang="en-US" altLang="en-US" smtClean="0"/>
              <a:t>Encoding of expertise in rule form:</a:t>
            </a:r>
            <a:br>
              <a:rPr lang="en-US" altLang="en-US" smtClean="0"/>
            </a:br>
            <a:r>
              <a:rPr lang="en-US" altLang="en-US" sz="1400" smtClean="0"/>
              <a:t/>
            </a:r>
            <a:br>
              <a:rPr lang="en-US" altLang="en-US" sz="1400" smtClean="0"/>
            </a:br>
            <a:r>
              <a:rPr lang="en-US" altLang="en-US" sz="2000" smtClean="0">
                <a:solidFill>
                  <a:srgbClr val="4D4D4D"/>
                </a:solidFill>
              </a:rPr>
              <a:t>If: 	the car has off-highway tires and</a:t>
            </a:r>
            <a:br>
              <a:rPr lang="en-US" altLang="en-US" sz="2000" smtClean="0">
                <a:solidFill>
                  <a:srgbClr val="4D4D4D"/>
                </a:solidFill>
              </a:rPr>
            </a:br>
            <a:r>
              <a:rPr lang="en-US" altLang="en-US" sz="2000" smtClean="0">
                <a:solidFill>
                  <a:srgbClr val="4D4D4D"/>
                </a:solidFill>
              </a:rPr>
              <a:t>		4-wheel drive and</a:t>
            </a:r>
            <a:br>
              <a:rPr lang="en-US" altLang="en-US" sz="2000" smtClean="0">
                <a:solidFill>
                  <a:srgbClr val="4D4D4D"/>
                </a:solidFill>
              </a:rPr>
            </a:br>
            <a:r>
              <a:rPr lang="en-US" altLang="en-US" sz="2000" smtClean="0">
                <a:solidFill>
                  <a:srgbClr val="4D4D4D"/>
                </a:solidFill>
              </a:rPr>
              <a:t>		high ground clearance</a:t>
            </a:r>
            <a:br>
              <a:rPr lang="en-US" altLang="en-US" sz="2000" smtClean="0">
                <a:solidFill>
                  <a:srgbClr val="4D4D4D"/>
                </a:solidFill>
              </a:rPr>
            </a:br>
            <a:r>
              <a:rPr lang="en-US" altLang="en-US" sz="2000" smtClean="0">
                <a:solidFill>
                  <a:srgbClr val="4D4D4D"/>
                </a:solidFill>
              </a:rPr>
              <a:t>Then: 	</a:t>
            </a:r>
          </a:p>
          <a:p>
            <a:pPr lvl="1" eaLnBrk="1" hangingPunct="1">
              <a:lnSpc>
                <a:spcPct val="90000"/>
              </a:lnSpc>
              <a:buFont typeface="Wingdings" panose="05000000000000000000" pitchFamily="2" charset="2"/>
              <a:buNone/>
            </a:pPr>
            <a:r>
              <a:rPr lang="en-US" altLang="en-US" sz="2000" smtClean="0">
                <a:solidFill>
                  <a:srgbClr val="4D4D4D"/>
                </a:solidFill>
              </a:rPr>
              <a:t>			the car can traverse difficult terrain (0.8)</a:t>
            </a:r>
            <a:endParaRPr lang="en-US" altLang="en-US" smtClean="0"/>
          </a:p>
          <a:p>
            <a:pPr lvl="1" eaLnBrk="1" hangingPunct="1">
              <a:lnSpc>
                <a:spcPct val="90000"/>
              </a:lnSpc>
            </a:pPr>
            <a:r>
              <a:rPr lang="en-US" altLang="en-US" smtClean="0"/>
              <a:t>Knowledge engineering</a:t>
            </a:r>
          </a:p>
          <a:p>
            <a:pPr lvl="1" eaLnBrk="1" hangingPunct="1">
              <a:lnSpc>
                <a:spcPct val="90000"/>
              </a:lnSpc>
            </a:pPr>
            <a:r>
              <a:rPr lang="en-US" altLang="en-US" smtClean="0"/>
              <a:t>5</a:t>
            </a:r>
            <a:r>
              <a:rPr lang="en-US" altLang="en-US" baseline="30000" smtClean="0"/>
              <a:t>th</a:t>
            </a:r>
            <a:r>
              <a:rPr lang="en-US" altLang="en-US" smtClean="0"/>
              <a:t> generation computer project</a:t>
            </a:r>
          </a:p>
          <a:p>
            <a:pPr lvl="1" eaLnBrk="1" hangingPunct="1">
              <a:lnSpc>
                <a:spcPct val="90000"/>
              </a:lnSpc>
            </a:pPr>
            <a:r>
              <a:rPr lang="en-US" altLang="en-US" smtClean="0"/>
              <a:t>CYC system (Lenat)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Bits of History</a:t>
            </a:r>
          </a:p>
        </p:txBody>
      </p:sp>
      <p:sp>
        <p:nvSpPr>
          <p:cNvPr id="20483" name="Rectangle 3" descr="Rectangle: Click to edit Master text styles&#10;Second level&#10;Third level&#10;Fourth level&#10;Fifth level"/>
          <p:cNvSpPr>
            <a:spLocks noGrp="1" noChangeArrowheads="1"/>
          </p:cNvSpPr>
          <p:nvPr>
            <p:ph type="body" idx="1"/>
          </p:nvPr>
        </p:nvSpPr>
        <p:spPr>
          <a:xfrm>
            <a:off x="762000" y="1676400"/>
            <a:ext cx="8001000" cy="4876800"/>
          </a:xfrm>
        </p:spPr>
        <p:txBody>
          <a:bodyPr/>
          <a:lstStyle/>
          <a:p>
            <a:pPr eaLnBrk="1" hangingPunct="1">
              <a:lnSpc>
                <a:spcPct val="90000"/>
              </a:lnSpc>
            </a:pPr>
            <a:r>
              <a:rPr lang="en-US" altLang="en-US" smtClean="0">
                <a:solidFill>
                  <a:srgbClr val="CA2302"/>
                </a:solidFill>
              </a:rPr>
              <a:t>AI becomes an industry (80’s – present):</a:t>
            </a:r>
            <a:r>
              <a:rPr lang="en-US" altLang="en-US" smtClean="0"/>
              <a:t> </a:t>
            </a:r>
          </a:p>
          <a:p>
            <a:pPr lvl="1" eaLnBrk="1" hangingPunct="1">
              <a:lnSpc>
                <a:spcPct val="90000"/>
              </a:lnSpc>
            </a:pPr>
            <a:r>
              <a:rPr lang="en-US" altLang="en-US" b="1" smtClean="0"/>
              <a:t>Expert systems</a:t>
            </a:r>
            <a:r>
              <a:rPr lang="en-US" altLang="en-US" smtClean="0"/>
              <a:t>: Digital Equipment, Teknowledge, Intellicorp, Du Pont, oil industry, …</a:t>
            </a:r>
          </a:p>
          <a:p>
            <a:pPr lvl="1" eaLnBrk="1" hangingPunct="1">
              <a:lnSpc>
                <a:spcPct val="90000"/>
              </a:lnSpc>
            </a:pPr>
            <a:r>
              <a:rPr lang="en-US" altLang="en-US" b="1" smtClean="0"/>
              <a:t>Lisp machines</a:t>
            </a:r>
            <a:r>
              <a:rPr lang="en-US" altLang="en-US" smtClean="0"/>
              <a:t>: LMI, Symbolics, …</a:t>
            </a:r>
          </a:p>
          <a:p>
            <a:pPr lvl="1" eaLnBrk="1" hangingPunct="1">
              <a:lnSpc>
                <a:spcPct val="90000"/>
              </a:lnSpc>
            </a:pPr>
            <a:r>
              <a:rPr lang="en-US" altLang="en-US" b="1" smtClean="0"/>
              <a:t>Constraint programming</a:t>
            </a:r>
            <a:r>
              <a:rPr lang="en-US" altLang="en-US" smtClean="0"/>
              <a:t>: ILOG</a:t>
            </a:r>
          </a:p>
          <a:p>
            <a:pPr lvl="1" eaLnBrk="1" hangingPunct="1">
              <a:lnSpc>
                <a:spcPct val="90000"/>
              </a:lnSpc>
            </a:pPr>
            <a:r>
              <a:rPr lang="en-US" altLang="en-US" b="1" smtClean="0"/>
              <a:t>Robotic</a:t>
            </a:r>
            <a:r>
              <a:rPr lang="en-US" altLang="en-US" smtClean="0"/>
              <a:t>s: Machine Intelligence Corporation, Adept, GMF (Fanuc), ABB, …</a:t>
            </a:r>
          </a:p>
          <a:p>
            <a:pPr lvl="1" eaLnBrk="1" hangingPunct="1">
              <a:lnSpc>
                <a:spcPct val="90000"/>
              </a:lnSpc>
            </a:pPr>
            <a:r>
              <a:rPr lang="en-US" altLang="en-US" b="1" smtClean="0"/>
              <a:t>Speech understanding</a:t>
            </a:r>
          </a:p>
          <a:p>
            <a:pPr lvl="1" eaLnBrk="1" hangingPunct="1">
              <a:lnSpc>
                <a:spcPct val="90000"/>
              </a:lnSpc>
            </a:pPr>
            <a:r>
              <a:rPr lang="en-US" altLang="en-US" b="1" smtClean="0"/>
              <a:t>Information Retrieval </a:t>
            </a:r>
            <a:r>
              <a:rPr lang="en-US" altLang="en-US" smtClean="0"/>
              <a:t>– Google,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Bits of History</a:t>
            </a:r>
          </a:p>
        </p:txBody>
      </p:sp>
      <p:sp>
        <p:nvSpPr>
          <p:cNvPr id="21507" name="Rectangle 3" descr="Rectangle: Click to edit Master text styles&#10;Second level&#10;Third level&#10;Fourth level&#10;Fifth level"/>
          <p:cNvSpPr>
            <a:spLocks noGrp="1" noChangeArrowheads="1"/>
          </p:cNvSpPr>
          <p:nvPr>
            <p:ph type="body" idx="1"/>
          </p:nvPr>
        </p:nvSpPr>
        <p:spPr>
          <a:xfrm>
            <a:off x="762000" y="1676400"/>
            <a:ext cx="8001000" cy="4876800"/>
          </a:xfrm>
        </p:spPr>
        <p:txBody>
          <a:bodyPr/>
          <a:lstStyle/>
          <a:p>
            <a:pPr eaLnBrk="1" hangingPunct="1"/>
            <a:r>
              <a:rPr lang="en-US" altLang="en-US" smtClean="0">
                <a:solidFill>
                  <a:srgbClr val="CA2302"/>
                </a:solidFill>
              </a:rPr>
              <a:t>The return of neural networks, genetic algorithms, and artificial life (80’s – present)</a:t>
            </a:r>
          </a:p>
          <a:p>
            <a:pPr eaLnBrk="1" hangingPunct="1"/>
            <a:r>
              <a:rPr lang="en-US" altLang="en-US" smtClean="0">
                <a:solidFill>
                  <a:srgbClr val="CA2302"/>
                </a:solidFill>
              </a:rPr>
              <a:t>Increased connection with economics, operational research, and control theory (90’s – present)</a:t>
            </a:r>
            <a:endParaRPr lang="en-US"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sz="3600" b="1" smtClean="0">
                <a:effectLst>
                  <a:outerShdw blurRad="38100" dist="38100" dir="2700000" algn="tl">
                    <a:srgbClr val="C0C0C0"/>
                  </a:outerShdw>
                </a:effectLst>
              </a:rPr>
              <a:t>Predictions and Reality … (1/3)</a:t>
            </a:r>
          </a:p>
        </p:txBody>
      </p:sp>
      <p:sp>
        <p:nvSpPr>
          <p:cNvPr id="15872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In the 60’s, a famous AI professor from MIT said: “At the end of the summer, we will have developed an electronic eye”</a:t>
            </a:r>
          </a:p>
          <a:p>
            <a:pPr eaLnBrk="1" hangingPunct="1"/>
            <a:r>
              <a:rPr lang="en-US" altLang="en-US" sz="2800" smtClean="0"/>
              <a:t>As of 2002, there is still no general computer vision system capable of understanding complex dynamic scenes</a:t>
            </a:r>
          </a:p>
          <a:p>
            <a:pPr eaLnBrk="1" hangingPunct="1"/>
            <a:r>
              <a:rPr lang="en-US" altLang="en-US" sz="2800" smtClean="0"/>
              <a:t>But computer systems routinely perform road traffic monitoring, facial recognition, some medical image analysis, part inspection,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23">
                                            <p:txEl>
                                              <p:pRg st="1" end="1"/>
                                            </p:txEl>
                                          </p:spTgt>
                                        </p:tgtEl>
                                        <p:attrNameLst>
                                          <p:attrName>style.visibility</p:attrName>
                                        </p:attrNameLst>
                                      </p:cBhvr>
                                      <p:to>
                                        <p:strVal val="visible"/>
                                      </p:to>
                                    </p:set>
                                    <p:anim calcmode="lin" valueType="num">
                                      <p:cBhvr additive="base">
                                        <p:cTn id="13" dur="500" fill="hold"/>
                                        <p:tgtEl>
                                          <p:spTgt spid="158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3">
                                            <p:txEl>
                                              <p:pRg st="2" end="2"/>
                                            </p:txEl>
                                          </p:spTgt>
                                        </p:tgtEl>
                                        <p:attrNameLst>
                                          <p:attrName>style.visibility</p:attrName>
                                        </p:attrNameLst>
                                      </p:cBhvr>
                                      <p:to>
                                        <p:strVal val="visible"/>
                                      </p:to>
                                    </p:set>
                                    <p:anim calcmode="lin" valueType="num">
                                      <p:cBhvr additive="base">
                                        <p:cTn id="19"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sz="4000" b="1" dirty="0" smtClean="0">
                <a:effectLst>
                  <a:outerShdw blurRad="38100" dist="38100" dir="2700000" algn="tl">
                    <a:srgbClr val="C0C0C0"/>
                  </a:outerShdw>
                </a:effectLst>
              </a:rPr>
              <a:t>What is AI?</a:t>
            </a:r>
            <a:br>
              <a:rPr lang="en-US" sz="4000" b="1" dirty="0" smtClean="0">
                <a:effectLst>
                  <a:outerShdw blurRad="38100" dist="38100" dir="2700000" algn="tl">
                    <a:srgbClr val="C0C0C0"/>
                  </a:outerShdw>
                </a:effectLst>
              </a:rPr>
            </a:br>
            <a:r>
              <a:rPr lang="en-US" sz="4000" b="1" dirty="0" smtClean="0">
                <a:effectLst>
                  <a:outerShdw blurRad="38100" dist="38100" dir="2700000" algn="tl">
                    <a:srgbClr val="C0C0C0"/>
                  </a:outerShdw>
                </a:effectLst>
              </a:rPr>
              <a:t>Found on the Web …</a:t>
            </a:r>
          </a:p>
        </p:txBody>
      </p:sp>
      <p:sp>
        <p:nvSpPr>
          <p:cNvPr id="15769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ltLang="en-US" sz="2800" smtClean="0"/>
              <a:t>AI is the simulation of intelligent human processes</a:t>
            </a:r>
          </a:p>
          <a:p>
            <a:pPr eaLnBrk="1" hangingPunct="1">
              <a:lnSpc>
                <a:spcPct val="90000"/>
              </a:lnSpc>
            </a:pPr>
            <a:r>
              <a:rPr lang="en-US" altLang="en-US" sz="2800" smtClean="0"/>
              <a:t>AI is the reproduction of the methods or results of human reasoning or intuition</a:t>
            </a:r>
          </a:p>
          <a:p>
            <a:pPr eaLnBrk="1" hangingPunct="1">
              <a:lnSpc>
                <a:spcPct val="90000"/>
              </a:lnSpc>
            </a:pPr>
            <a:r>
              <a:rPr lang="en-US" altLang="en-US" sz="2800" smtClean="0"/>
              <a:t>AI is the study of mental faculties through the use computational methods</a:t>
            </a:r>
          </a:p>
          <a:p>
            <a:pPr eaLnBrk="1" hangingPunct="1">
              <a:lnSpc>
                <a:spcPct val="90000"/>
              </a:lnSpc>
            </a:pPr>
            <a:r>
              <a:rPr lang="en-US" altLang="en-US" sz="2800" smtClean="0"/>
              <a:t>Using computational models to simulate intelligent behavior</a:t>
            </a:r>
          </a:p>
          <a:p>
            <a:pPr eaLnBrk="1" hangingPunct="1">
              <a:lnSpc>
                <a:spcPct val="90000"/>
              </a:lnSpc>
            </a:pPr>
            <a:r>
              <a:rPr lang="en-US" altLang="en-US" sz="2800" smtClean="0"/>
              <a:t>Machines to emulate humans</a:t>
            </a:r>
          </a:p>
        </p:txBody>
      </p:sp>
      <p:grpSp>
        <p:nvGrpSpPr>
          <p:cNvPr id="2" name="Group 14"/>
          <p:cNvGrpSpPr>
            <a:grpSpLocks/>
          </p:cNvGrpSpPr>
          <p:nvPr/>
        </p:nvGrpSpPr>
        <p:grpSpPr bwMode="auto">
          <a:xfrm>
            <a:off x="990600" y="1905000"/>
            <a:ext cx="7239000" cy="4038600"/>
            <a:chOff x="624" y="1200"/>
            <a:chExt cx="4560" cy="2544"/>
          </a:xfrm>
        </p:grpSpPr>
        <p:sp>
          <p:nvSpPr>
            <p:cNvPr id="5125" name="Oval 4"/>
            <p:cNvSpPr>
              <a:spLocks noChangeArrowheads="1"/>
            </p:cNvSpPr>
            <p:nvPr/>
          </p:nvSpPr>
          <p:spPr bwMode="auto">
            <a:xfrm>
              <a:off x="624" y="1200"/>
              <a:ext cx="1728" cy="672"/>
            </a:xfrm>
            <a:prstGeom prst="ellipse">
              <a:avLst/>
            </a:prstGeom>
            <a:solidFill>
              <a:srgbClr val="F8F0D0"/>
            </a:solidFill>
            <a:ln w="38100">
              <a:solidFill>
                <a:srgbClr val="80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2800" b="1">
                  <a:solidFill>
                    <a:srgbClr val="800000"/>
                  </a:solidFill>
                </a:rPr>
                <a:t>Intelligent </a:t>
              </a:r>
            </a:p>
            <a:p>
              <a:pPr algn="ctr" eaLnBrk="1" hangingPunct="1"/>
              <a:r>
                <a:rPr lang="en-US" altLang="en-US" sz="2800" b="1">
                  <a:solidFill>
                    <a:srgbClr val="800000"/>
                  </a:solidFill>
                </a:rPr>
                <a:t>behavior</a:t>
              </a:r>
            </a:p>
          </p:txBody>
        </p:sp>
        <p:sp>
          <p:nvSpPr>
            <p:cNvPr id="5126" name="Oval 5"/>
            <p:cNvSpPr>
              <a:spLocks noChangeArrowheads="1"/>
            </p:cNvSpPr>
            <p:nvPr/>
          </p:nvSpPr>
          <p:spPr bwMode="auto">
            <a:xfrm>
              <a:off x="1776" y="3072"/>
              <a:ext cx="1728" cy="672"/>
            </a:xfrm>
            <a:prstGeom prst="ellipse">
              <a:avLst/>
            </a:prstGeom>
            <a:solidFill>
              <a:srgbClr val="F8F0D0"/>
            </a:solidFill>
            <a:ln w="38100">
              <a:solidFill>
                <a:srgbClr val="80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2800" b="1">
                  <a:solidFill>
                    <a:srgbClr val="800000"/>
                  </a:solidFill>
                </a:rPr>
                <a:t>Humans</a:t>
              </a:r>
            </a:p>
          </p:txBody>
        </p:sp>
        <p:sp>
          <p:nvSpPr>
            <p:cNvPr id="5127" name="Oval 6"/>
            <p:cNvSpPr>
              <a:spLocks noChangeArrowheads="1"/>
            </p:cNvSpPr>
            <p:nvPr/>
          </p:nvSpPr>
          <p:spPr bwMode="auto">
            <a:xfrm>
              <a:off x="3456" y="1632"/>
              <a:ext cx="1728" cy="672"/>
            </a:xfrm>
            <a:prstGeom prst="ellipse">
              <a:avLst/>
            </a:prstGeom>
            <a:solidFill>
              <a:srgbClr val="F8F0D0"/>
            </a:solidFill>
            <a:ln w="38100">
              <a:solidFill>
                <a:srgbClr val="80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2800" b="1">
                  <a:solidFill>
                    <a:srgbClr val="800000"/>
                  </a:solidFill>
                </a:rPr>
                <a:t>Computer</a:t>
              </a:r>
            </a:p>
          </p:txBody>
        </p:sp>
        <p:sp>
          <p:nvSpPr>
            <p:cNvPr id="5128" name="Line 11"/>
            <p:cNvSpPr>
              <a:spLocks noChangeShapeType="1"/>
            </p:cNvSpPr>
            <p:nvPr/>
          </p:nvSpPr>
          <p:spPr bwMode="auto">
            <a:xfrm>
              <a:off x="1440" y="1872"/>
              <a:ext cx="768" cy="1248"/>
            </a:xfrm>
            <a:prstGeom prst="line">
              <a:avLst/>
            </a:prstGeom>
            <a:noFill/>
            <a:ln w="38100">
              <a:solidFill>
                <a:srgbClr val="80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9" name="Line 12"/>
            <p:cNvSpPr>
              <a:spLocks noChangeShapeType="1"/>
            </p:cNvSpPr>
            <p:nvPr/>
          </p:nvSpPr>
          <p:spPr bwMode="auto">
            <a:xfrm flipV="1">
              <a:off x="3264" y="2304"/>
              <a:ext cx="672" cy="864"/>
            </a:xfrm>
            <a:prstGeom prst="line">
              <a:avLst/>
            </a:prstGeom>
            <a:noFill/>
            <a:ln w="38100">
              <a:solidFill>
                <a:srgbClr val="80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30" name="Line 13"/>
            <p:cNvSpPr>
              <a:spLocks noChangeShapeType="1"/>
            </p:cNvSpPr>
            <p:nvPr/>
          </p:nvSpPr>
          <p:spPr bwMode="auto">
            <a:xfrm>
              <a:off x="2352" y="1584"/>
              <a:ext cx="1152" cy="288"/>
            </a:xfrm>
            <a:prstGeom prst="line">
              <a:avLst/>
            </a:prstGeom>
            <a:noFill/>
            <a:ln w="38100">
              <a:solidFill>
                <a:srgbClr val="80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699">
                                            <p:txEl>
                                              <p:pRg st="4" end="4"/>
                                            </p:txEl>
                                          </p:spTgt>
                                        </p:tgtEl>
                                        <p:attrNameLst>
                                          <p:attrName>style.visibility</p:attrName>
                                        </p:attrNameLst>
                                      </p:cBhvr>
                                      <p:to>
                                        <p:strVal val="visible"/>
                                      </p:to>
                                    </p:set>
                                    <p:anim calcmode="lin" valueType="num">
                                      <p:cBhvr additive="base">
                                        <p:cTn id="31"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sz="3600" b="1" smtClean="0">
                <a:effectLst>
                  <a:outerShdw blurRad="38100" dist="38100" dir="2700000" algn="tl">
                    <a:srgbClr val="C0C0C0"/>
                  </a:outerShdw>
                </a:effectLst>
              </a:rPr>
              <a:t>Predictions and Reality … (2/3)</a:t>
            </a:r>
          </a:p>
        </p:txBody>
      </p:sp>
      <p:sp>
        <p:nvSpPr>
          <p:cNvPr id="159747" name="Rectangle 3" descr="Rectangle: Click to edit Master text styles&#10;Second level&#10;Third level&#10;Fourth level&#10;Fifth level"/>
          <p:cNvSpPr>
            <a:spLocks noGrp="1" noChangeArrowheads="1"/>
          </p:cNvSpPr>
          <p:nvPr>
            <p:ph type="body" idx="1"/>
          </p:nvPr>
        </p:nvSpPr>
        <p:spPr>
          <a:xfrm>
            <a:off x="838200" y="1905000"/>
            <a:ext cx="7924800" cy="4114800"/>
          </a:xfrm>
        </p:spPr>
        <p:txBody>
          <a:bodyPr/>
          <a:lstStyle/>
          <a:p>
            <a:pPr eaLnBrk="1" hangingPunct="1">
              <a:lnSpc>
                <a:spcPct val="90000"/>
              </a:lnSpc>
            </a:pPr>
            <a:r>
              <a:rPr lang="en-US" altLang="en-US" smtClean="0"/>
              <a:t>In 1958, </a:t>
            </a:r>
            <a:r>
              <a:rPr lang="en-US" altLang="en-US" b="1" smtClean="0"/>
              <a:t>Herbert Simon </a:t>
            </a:r>
            <a:r>
              <a:rPr lang="en-US" altLang="en-US" smtClean="0"/>
              <a:t>(CMU) predicted that within 10 years a computer would be Chess champion</a:t>
            </a:r>
          </a:p>
          <a:p>
            <a:pPr eaLnBrk="1" hangingPunct="1">
              <a:lnSpc>
                <a:spcPct val="90000"/>
              </a:lnSpc>
            </a:pPr>
            <a:r>
              <a:rPr lang="en-US" altLang="en-US" smtClean="0"/>
              <a:t>This prediction became true in 1998</a:t>
            </a:r>
          </a:p>
          <a:p>
            <a:pPr eaLnBrk="1" hangingPunct="1">
              <a:lnSpc>
                <a:spcPct val="90000"/>
              </a:lnSpc>
            </a:pPr>
            <a:r>
              <a:rPr lang="en-US" altLang="en-US" smtClean="0"/>
              <a:t>Today, computers have won over world champions in several games, including Checkers, Othello, and Chess, but still do not do well in Go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en-US" sz="3600" b="1" smtClean="0">
                <a:effectLst>
                  <a:outerShdw blurRad="38100" dist="38100" dir="2700000" algn="tl">
                    <a:srgbClr val="C0C0C0"/>
                  </a:outerShdw>
                </a:effectLst>
              </a:rPr>
              <a:t>Predictions and Reality … (3/3)</a:t>
            </a:r>
          </a:p>
        </p:txBody>
      </p:sp>
      <p:sp>
        <p:nvSpPr>
          <p:cNvPr id="160771" name="Rectangle 3" descr="Rectangle: Click to edit Master text styles&#10;Second level&#10;Third level&#10;Fourth level&#10;Fifth level"/>
          <p:cNvSpPr>
            <a:spLocks noGrp="1" noChangeArrowheads="1"/>
          </p:cNvSpPr>
          <p:nvPr>
            <p:ph type="body" sz="half" idx="1"/>
          </p:nvPr>
        </p:nvSpPr>
        <p:spPr>
          <a:xfrm>
            <a:off x="685800" y="2438400"/>
            <a:ext cx="7924800" cy="4114800"/>
          </a:xfrm>
        </p:spPr>
        <p:txBody>
          <a:bodyPr/>
          <a:lstStyle/>
          <a:p>
            <a:pPr eaLnBrk="1" hangingPunct="1"/>
            <a:r>
              <a:rPr lang="en-US" altLang="en-US" sz="2400" smtClean="0"/>
              <a:t>In the 70’s, many believed that computer-controlled robots would soon be everywhere from manufacturing plants to home</a:t>
            </a:r>
          </a:p>
          <a:p>
            <a:pPr eaLnBrk="1" hangingPunct="1"/>
            <a:r>
              <a:rPr lang="en-US" altLang="en-US" sz="2400" smtClean="0"/>
              <a:t>Today, some industries (automobile, electronics) are highly robotized, but home robots are still a thing of the future</a:t>
            </a:r>
          </a:p>
          <a:p>
            <a:pPr eaLnBrk="1" hangingPunct="1"/>
            <a:r>
              <a:rPr lang="en-US" altLang="en-US" sz="2400" smtClean="0"/>
              <a:t>But robots have rolled on Mars, others are performing brain and heart surgery, and humanoid robots are operational and available for rent </a:t>
            </a:r>
            <a:r>
              <a:rPr lang="en-US" altLang="en-US" sz="2000" smtClean="0"/>
              <a:t>(see: http://world.honda.com/news/2001/c011112.html)</a:t>
            </a:r>
          </a:p>
        </p:txBody>
      </p:sp>
      <p:graphicFrame>
        <p:nvGraphicFramePr>
          <p:cNvPr id="160772" name="Object 4"/>
          <p:cNvGraphicFramePr>
            <a:graphicFrameLocks noChangeAspect="1"/>
          </p:cNvGraphicFramePr>
          <p:nvPr>
            <p:ph sz="quarter" idx="2"/>
          </p:nvPr>
        </p:nvGraphicFramePr>
        <p:xfrm>
          <a:off x="685800" y="1600200"/>
          <a:ext cx="3048000" cy="2038350"/>
        </p:xfrm>
        <a:graphic>
          <a:graphicData uri="http://schemas.openxmlformats.org/presentationml/2006/ole">
            <mc:AlternateContent xmlns:mc="http://schemas.openxmlformats.org/markup-compatibility/2006">
              <mc:Choice xmlns:v="urn:schemas-microsoft-com:vml" Requires="v">
                <p:oleObj spid="_x0000_s1035" r:id="rId4" imgW="1333333" imgH="891806" progId="MSPhotoEd.3">
                  <p:embed/>
                </p:oleObj>
              </mc:Choice>
              <mc:Fallback>
                <p:oleObj r:id="rId4" imgW="1333333" imgH="891806"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00200"/>
                        <a:ext cx="3048000" cy="203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0774" name="Picture 6" descr="pan_segment1_th"/>
          <p:cNvPicPr>
            <a:picLocks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3962400" y="1600200"/>
            <a:ext cx="4343400" cy="2754313"/>
          </a:xfrm>
          <a:noFill/>
        </p:spPr>
      </p:pic>
      <p:grpSp>
        <p:nvGrpSpPr>
          <p:cNvPr id="2" name="Group 11"/>
          <p:cNvGrpSpPr>
            <a:grpSpLocks/>
          </p:cNvGrpSpPr>
          <p:nvPr/>
        </p:nvGrpSpPr>
        <p:grpSpPr bwMode="auto">
          <a:xfrm>
            <a:off x="1143000" y="1600200"/>
            <a:ext cx="4038600" cy="3048000"/>
            <a:chOff x="384" y="1008"/>
            <a:chExt cx="2544" cy="1920"/>
          </a:xfrm>
        </p:grpSpPr>
        <p:pic>
          <p:nvPicPr>
            <p:cNvPr id="1033" name="Picture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1008"/>
              <a:ext cx="2544" cy="1920"/>
            </a:xfrm>
            <a:prstGeom prst="rect">
              <a:avLst/>
            </a:prstGeom>
            <a:noFill/>
            <a:ln w="25400">
              <a:solidFill>
                <a:srgbClr val="FF9900"/>
              </a:solidFill>
              <a:miter lim="800000"/>
              <a:headEnd/>
              <a:tailEnd/>
            </a:ln>
            <a:extLst>
              <a:ext uri="{909E8E84-426E-40DD-AFC4-6F175D3DCCD1}">
                <a14:hiddenFill xmlns:a14="http://schemas.microsoft.com/office/drawing/2010/main">
                  <a:solidFill>
                    <a:srgbClr val="FFFFFF"/>
                  </a:solidFill>
                </a14:hiddenFill>
              </a:ext>
            </a:extLst>
          </p:spPr>
        </p:pic>
        <p:pic>
          <p:nvPicPr>
            <p:cNvPr id="1034" name="Picture 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24" y="1872"/>
              <a:ext cx="1104" cy="1034"/>
            </a:xfrm>
            <a:prstGeom prst="rect">
              <a:avLst/>
            </a:prstGeom>
            <a:noFill/>
            <a:ln w="25400">
              <a:solidFill>
                <a:srgbClr val="FF9900"/>
              </a:solidFill>
              <a:miter lim="800000"/>
              <a:headEnd/>
              <a:tailEnd/>
            </a:ln>
            <a:extLst>
              <a:ext uri="{909E8E84-426E-40DD-AFC4-6F175D3DCCD1}">
                <a14:hiddenFill xmlns:a14="http://schemas.microsoft.com/office/drawing/2010/main">
                  <a:solidFill>
                    <a:srgbClr val="FFFFFF"/>
                  </a:solidFill>
                </a14:hiddenFill>
              </a:ext>
            </a:extLst>
          </p:spPr>
        </p:pic>
      </p:grpSp>
      <p:pic>
        <p:nvPicPr>
          <p:cNvPr id="160780" name="Picture 12" descr="_1106597_300robotic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1447800"/>
            <a:ext cx="440055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8" name="Picture 10" descr="c0111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1524000"/>
            <a:ext cx="231933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1">
                                            <p:txEl>
                                              <p:pRg st="1" end="1"/>
                                            </p:txEl>
                                          </p:spTgt>
                                        </p:tgtEl>
                                        <p:attrNameLst>
                                          <p:attrName>style.visibility</p:attrName>
                                        </p:attrNameLst>
                                      </p:cBhvr>
                                      <p:to>
                                        <p:strVal val="visible"/>
                                      </p:to>
                                    </p:set>
                                    <p:anim calcmode="lin" valueType="num">
                                      <p:cBhvr additive="base">
                                        <p:cTn id="13"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1">
                                            <p:txEl>
                                              <p:pRg st="2" end="2"/>
                                            </p:txEl>
                                          </p:spTgt>
                                        </p:tgtEl>
                                        <p:attrNameLst>
                                          <p:attrName>style.visibility</p:attrName>
                                        </p:attrNameLst>
                                      </p:cBhvr>
                                      <p:to>
                                        <p:strVal val="visible"/>
                                      </p:to>
                                    </p:set>
                                    <p:anim calcmode="lin" valueType="num">
                                      <p:cBhvr additive="base">
                                        <p:cTn id="19"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6077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6077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6078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160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z="4000" b="1" smtClean="0"/>
              <a:t>Why is AI Hard?</a:t>
            </a:r>
          </a:p>
        </p:txBody>
      </p:sp>
      <p:sp>
        <p:nvSpPr>
          <p:cNvPr id="192515" name="Rectangle 3" descr="Rectangle: Click to edit Master text styles&#10;Second level&#10;Third level&#10;Fourth level&#10;Fifth level"/>
          <p:cNvSpPr>
            <a:spLocks noChangeArrowheads="1"/>
          </p:cNvSpPr>
          <p:nvPr/>
        </p:nvSpPr>
        <p:spPr bwMode="auto">
          <a:xfrm>
            <a:off x="7620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20000"/>
              </a:spcBef>
              <a:buClr>
                <a:schemeClr val="hlink"/>
              </a:buClr>
              <a:buSzPct val="110000"/>
              <a:buFont typeface="Wingdings" panose="05000000000000000000" pitchFamily="2" charset="2"/>
              <a:buBlip>
                <a:blip r:embed="rId3"/>
              </a:buBlip>
            </a:pPr>
            <a:r>
              <a:rPr lang="en-US" altLang="en-US" sz="3200"/>
              <a:t>Computational Intractability</a:t>
            </a:r>
          </a:p>
          <a:p>
            <a:pPr eaLnBrk="1" hangingPunct="1">
              <a:spcBef>
                <a:spcPct val="20000"/>
              </a:spcBef>
              <a:buClr>
                <a:schemeClr val="hlink"/>
              </a:buClr>
              <a:buSzPct val="110000"/>
              <a:buFont typeface="Wingdings" panose="05000000000000000000" pitchFamily="2" charset="2"/>
              <a:buNone/>
            </a:pPr>
            <a:endParaRPr lang="en-US" altLang="en-US" sz="3200"/>
          </a:p>
        </p:txBody>
      </p:sp>
      <p:sp>
        <p:nvSpPr>
          <p:cNvPr id="192516" name="Text Box 4"/>
          <p:cNvSpPr txBox="1">
            <a:spLocks noChangeArrowheads="1"/>
          </p:cNvSpPr>
          <p:nvPr/>
        </p:nvSpPr>
        <p:spPr bwMode="auto">
          <a:xfrm>
            <a:off x="381000" y="2773363"/>
            <a:ext cx="8534400" cy="2255837"/>
          </a:xfrm>
          <a:prstGeom prst="rect">
            <a:avLst/>
          </a:prstGeom>
          <a:solidFill>
            <a:srgbClr val="CCFFCC"/>
          </a:solidFill>
          <a:ln w="28575">
            <a:solidFill>
              <a:srgbClr val="8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sz="2800">
                <a:solidFill>
                  <a:srgbClr val="800000"/>
                </a:solidFill>
              </a:rPr>
              <a:t>AI goal defined before notion of NP-completeness</a:t>
            </a:r>
          </a:p>
          <a:p>
            <a:pPr lvl="1" eaLnBrk="1" hangingPunct="1">
              <a:buFontTx/>
              <a:buChar char="•"/>
            </a:pPr>
            <a:r>
              <a:rPr lang="en-US" altLang="en-US" sz="2800">
                <a:solidFill>
                  <a:srgbClr val="800000"/>
                </a:solidFill>
              </a:rPr>
              <a:t>people thought to solve larger problems we </a:t>
            </a:r>
            <a:br>
              <a:rPr lang="en-US" altLang="en-US" sz="2800">
                <a:solidFill>
                  <a:srgbClr val="800000"/>
                </a:solidFill>
              </a:rPr>
            </a:br>
            <a:r>
              <a:rPr lang="en-US" altLang="en-US" sz="2800">
                <a:solidFill>
                  <a:srgbClr val="800000"/>
                </a:solidFill>
              </a:rPr>
              <a:t>simply need larger/faster computers</a:t>
            </a:r>
          </a:p>
          <a:p>
            <a:pPr lvl="1" eaLnBrk="1" hangingPunct="1">
              <a:buFontTx/>
              <a:buChar char="•"/>
            </a:pPr>
            <a:r>
              <a:rPr lang="en-US" altLang="en-US" sz="2800">
                <a:solidFill>
                  <a:srgbClr val="800000"/>
                </a:solidFill>
              </a:rPr>
              <a:t>didn’t understand the notion of exponential </a:t>
            </a:r>
            <a:br>
              <a:rPr lang="en-US" altLang="en-US" sz="2800">
                <a:solidFill>
                  <a:srgbClr val="800000"/>
                </a:solidFill>
              </a:rPr>
            </a:br>
            <a:r>
              <a:rPr lang="en-US" altLang="en-US" sz="2800">
                <a:solidFill>
                  <a:srgbClr val="800000"/>
                </a:solidFill>
              </a:rPr>
              <a:t>growth</a:t>
            </a:r>
          </a:p>
        </p:txBody>
      </p:sp>
      <p:sp>
        <p:nvSpPr>
          <p:cNvPr id="192517" name="Rectangle 5"/>
          <p:cNvSpPr>
            <a:spLocks noChangeArrowheads="1"/>
          </p:cNvSpPr>
          <p:nvPr/>
        </p:nvSpPr>
        <p:spPr bwMode="auto">
          <a:xfrm>
            <a:off x="838200" y="3962400"/>
            <a:ext cx="7924800" cy="2590800"/>
          </a:xfrm>
          <a:prstGeom prst="rect">
            <a:avLst/>
          </a:prstGeom>
          <a:solidFill>
            <a:schemeClr val="accent1"/>
          </a:solidFill>
          <a:ln w="9525">
            <a:solidFill>
              <a:schemeClr val="tx1"/>
            </a:solidFill>
            <a:miter lim="800000"/>
            <a:headEnd/>
            <a:tailEnd/>
          </a:ln>
        </p:spPr>
        <p:txBody>
          <a:bodyPr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t>ALL</a:t>
            </a:r>
            <a:r>
              <a:rPr lang="en-US" altLang="en-US"/>
              <a:t> of the algorithms we will study will be computational intractable (NP-complete as best) in the </a:t>
            </a:r>
            <a:r>
              <a:rPr lang="en-US" altLang="en-US" b="1"/>
              <a:t>WORST</a:t>
            </a:r>
            <a:r>
              <a:rPr lang="en-US" altLang="en-US"/>
              <a:t> case … </a:t>
            </a:r>
          </a:p>
          <a:p>
            <a:pPr eaLnBrk="1" hangingPunct="1"/>
            <a:endParaRPr lang="en-US" altLang="en-US"/>
          </a:p>
          <a:p>
            <a:pPr eaLnBrk="1" hangingPunct="1"/>
            <a:r>
              <a:rPr lang="en-US" altLang="en-US"/>
              <a:t>How does the fact that we are dealing with the </a:t>
            </a:r>
            <a:r>
              <a:rPr lang="en-US" altLang="en-US" b="1"/>
              <a:t>REAL WORLD</a:t>
            </a:r>
            <a:r>
              <a:rPr lang="en-US" altLang="en-US"/>
              <a:t> make solving these computationally challenging problems feasible </a:t>
            </a:r>
            <a:r>
              <a:rPr lang="en-US" altLang="en-US" b="1"/>
              <a:t>IN PRACTICE?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92517"/>
                                        </p:tgtEl>
                                        <p:attrNameLst>
                                          <p:attrName>style.visibility</p:attrName>
                                        </p:attrNameLst>
                                      </p:cBhvr>
                                      <p:to>
                                        <p:strVal val="visible"/>
                                      </p:to>
                                    </p:set>
                                    <p:animEffect transition="in" filter="fade">
                                      <p:cBhvr>
                                        <p:cTn id="15" dur="1000"/>
                                        <p:tgtEl>
                                          <p:spTgt spid="192517"/>
                                        </p:tgtEl>
                                      </p:cBhvr>
                                    </p:animEffect>
                                    <p:anim calcmode="lin" valueType="num">
                                      <p:cBhvr>
                                        <p:cTn id="16" dur="1000" fill="hold"/>
                                        <p:tgtEl>
                                          <p:spTgt spid="192517"/>
                                        </p:tgtEl>
                                        <p:attrNameLst>
                                          <p:attrName>ppt_x</p:attrName>
                                        </p:attrNameLst>
                                      </p:cBhvr>
                                      <p:tavLst>
                                        <p:tav tm="0">
                                          <p:val>
                                            <p:strVal val="#ppt_x"/>
                                          </p:val>
                                        </p:tav>
                                        <p:tav tm="100000">
                                          <p:val>
                                            <p:strVal val="#ppt_x"/>
                                          </p:val>
                                        </p:tav>
                                      </p:tavLst>
                                    </p:anim>
                                    <p:anim calcmode="lin" valueType="num">
                                      <p:cBhvr>
                                        <p:cTn id="17" dur="900" decel="100000" fill="hold"/>
                                        <p:tgtEl>
                                          <p:spTgt spid="19251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925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autoUpdateAnimBg="0"/>
      <p:bldP spid="192516" grpId="0" animBg="1" autoUpdateAnimBg="0"/>
      <p:bldP spid="1925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sz="4000" b="1" dirty="0" smtClean="0">
                <a:effectLst>
                  <a:outerShdw blurRad="38100" dist="38100" dir="2700000" algn="tl">
                    <a:srgbClr val="C0C0C0"/>
                  </a:outerShdw>
                </a:effectLst>
              </a:rPr>
              <a:t>This Class …</a:t>
            </a:r>
          </a:p>
        </p:txBody>
      </p:sp>
      <p:sp>
        <p:nvSpPr>
          <p:cNvPr id="25603" name="Rectangle 3" descr="Rectangle: Click to edit Master text styles&#10;Second level&#10;Third level&#10;Fourth level&#10;Fifth level"/>
          <p:cNvSpPr>
            <a:spLocks noGrp="1" noChangeArrowheads="1"/>
          </p:cNvSpPr>
          <p:nvPr>
            <p:ph type="body" idx="1"/>
          </p:nvPr>
        </p:nvSpPr>
        <p:spPr>
          <a:xfrm>
            <a:off x="609600" y="1905000"/>
            <a:ext cx="7772400" cy="4114800"/>
          </a:xfrm>
        </p:spPr>
        <p:txBody>
          <a:bodyPr/>
          <a:lstStyle/>
          <a:p>
            <a:pPr eaLnBrk="1" hangingPunct="1"/>
            <a:r>
              <a:rPr lang="en-US" altLang="en-US" smtClean="0"/>
              <a:t>We will focus on the rational agents (“engineering”) paradigm</a:t>
            </a:r>
          </a:p>
          <a:p>
            <a:pPr eaLnBrk="1" hangingPunct="1"/>
            <a:r>
              <a:rPr lang="en-US" altLang="en-US" smtClean="0"/>
              <a:t>Make computers act more intelligently</a:t>
            </a:r>
          </a:p>
          <a:p>
            <a:pPr lvl="1" eaLnBrk="1" hangingPunct="1"/>
            <a:r>
              <a:rPr lang="en-US" altLang="en-US" smtClean="0"/>
              <a:t>techniques: search, learning, constraint satisfaction, decision theory</a:t>
            </a:r>
          </a:p>
          <a:p>
            <a:pPr lvl="1" eaLnBrk="1" hangingPunct="1"/>
            <a:r>
              <a:rPr lang="en-US" altLang="en-US" smtClean="0"/>
              <a:t>tasks: perception, commonsense reasoning, planning</a:t>
            </a:r>
            <a:endParaRPr lang="en-US" altLang="en-US" smtClean="0">
              <a:solidFill>
                <a:srgbClr val="8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Goals for Class</a:t>
            </a:r>
          </a:p>
        </p:txBody>
      </p:sp>
      <p:sp>
        <p:nvSpPr>
          <p:cNvPr id="21401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US" altLang="en-US" sz="2800" smtClean="0"/>
              <a:t>You will learn a bunch of tools that are useful for building useful, adaptive software… to solve fun and challenging problems</a:t>
            </a:r>
          </a:p>
          <a:p>
            <a:pPr eaLnBrk="1" hangingPunct="1">
              <a:lnSpc>
                <a:spcPct val="80000"/>
              </a:lnSpc>
            </a:pPr>
            <a:endParaRPr lang="en-US" altLang="en-US" sz="2800" smtClean="0"/>
          </a:p>
          <a:p>
            <a:pPr eaLnBrk="1" hangingPunct="1">
              <a:lnSpc>
                <a:spcPct val="80000"/>
              </a:lnSpc>
            </a:pPr>
            <a:r>
              <a:rPr lang="en-US" altLang="en-US" sz="2800" smtClean="0"/>
              <a:t>These tools will be useful for you whether you go into AI research (basics that anyone should know) or any other discipline</a:t>
            </a:r>
          </a:p>
          <a:p>
            <a:pPr eaLnBrk="1" hangingPunct="1">
              <a:lnSpc>
                <a:spcPct val="80000"/>
              </a:lnSpc>
            </a:pPr>
            <a:endParaRPr lang="en-US" altLang="en-US" sz="2800" smtClean="0"/>
          </a:p>
          <a:p>
            <a:pPr eaLnBrk="1" hangingPunct="1">
              <a:lnSpc>
                <a:spcPct val="80000"/>
              </a:lnSpc>
            </a:pPr>
            <a:r>
              <a:rPr lang="en-US" altLang="en-US" sz="2800" smtClean="0"/>
              <a:t>Help you separate hype from what’s easily achievable using existing tools (and avoid reinventing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1143000"/>
          </a:xfrm>
        </p:spPr>
        <p:txBody>
          <a:bodyPr/>
          <a:lstStyle/>
          <a:p>
            <a:pPr eaLnBrk="1" hangingPunct="1"/>
            <a:r>
              <a:rPr lang="en-US" altLang="en-US" smtClean="0"/>
              <a:t>Why AI?</a:t>
            </a:r>
          </a:p>
        </p:txBody>
      </p:sp>
      <p:sp>
        <p:nvSpPr>
          <p:cNvPr id="198659" name="Rectangle 3" descr="Rectangle: Click to edit Master text styles&#10;Second level&#10;Third level&#10;Fourth level&#10;Fifth level"/>
          <p:cNvSpPr>
            <a:spLocks noGrp="1" noChangeArrowheads="1"/>
          </p:cNvSpPr>
          <p:nvPr>
            <p:ph type="body" idx="1"/>
          </p:nvPr>
        </p:nvSpPr>
        <p:spPr>
          <a:xfrm>
            <a:off x="457200" y="1600200"/>
            <a:ext cx="8153400" cy="4114800"/>
          </a:xfrm>
        </p:spPr>
        <p:txBody>
          <a:bodyPr/>
          <a:lstStyle/>
          <a:p>
            <a:pPr eaLnBrk="1" hangingPunct="1">
              <a:lnSpc>
                <a:spcPct val="90000"/>
              </a:lnSpc>
            </a:pPr>
            <a:r>
              <a:rPr lang="en-US" altLang="en-US" sz="2400" b="1" smtClean="0"/>
              <a:t>Cognitive Science:</a:t>
            </a:r>
            <a:r>
              <a:rPr lang="en-US" altLang="en-US" sz="2400" smtClean="0"/>
              <a:t> As a way to understand how natural minds and mental phenomena work</a:t>
            </a:r>
          </a:p>
          <a:p>
            <a:pPr lvl="1" eaLnBrk="1" hangingPunct="1">
              <a:lnSpc>
                <a:spcPct val="90000"/>
              </a:lnSpc>
            </a:pPr>
            <a:r>
              <a:rPr lang="en-US" altLang="en-US" sz="2000" smtClean="0"/>
              <a:t>e.g., visual perception, memory, learning, language, etc.</a:t>
            </a:r>
          </a:p>
          <a:p>
            <a:pPr eaLnBrk="1" hangingPunct="1">
              <a:lnSpc>
                <a:spcPct val="90000"/>
              </a:lnSpc>
            </a:pPr>
            <a:r>
              <a:rPr lang="en-US" altLang="en-US" sz="2400" b="1" smtClean="0"/>
              <a:t>Philosophy:</a:t>
            </a:r>
            <a:r>
              <a:rPr lang="en-US" altLang="en-US" sz="2400" smtClean="0"/>
              <a:t> As a way to explore some basic and interesting (and important) philosophical questions</a:t>
            </a:r>
          </a:p>
          <a:p>
            <a:pPr lvl="1" eaLnBrk="1" hangingPunct="1">
              <a:lnSpc>
                <a:spcPct val="90000"/>
              </a:lnSpc>
            </a:pPr>
            <a:r>
              <a:rPr lang="en-US" altLang="en-US" sz="2000" smtClean="0"/>
              <a:t>e.g., the mind body problem, what is consciousness, etc.</a:t>
            </a:r>
          </a:p>
          <a:p>
            <a:pPr eaLnBrk="1" hangingPunct="1">
              <a:lnSpc>
                <a:spcPct val="90000"/>
              </a:lnSpc>
            </a:pPr>
            <a:r>
              <a:rPr lang="en-US" altLang="en-US" sz="2400" b="1" smtClean="0"/>
              <a:t>Engineering:</a:t>
            </a:r>
            <a:r>
              <a:rPr lang="en-US" altLang="en-US" sz="2400" smtClean="0"/>
              <a:t> To get machines to do a wider variety of useful things</a:t>
            </a:r>
          </a:p>
          <a:p>
            <a:pPr lvl="1" eaLnBrk="1" hangingPunct="1">
              <a:lnSpc>
                <a:spcPct val="90000"/>
              </a:lnSpc>
            </a:pPr>
            <a:r>
              <a:rPr lang="en-US" altLang="en-US" sz="2000" smtClean="0"/>
              <a:t>e.g., understand spoken natural language, recognize individual people in visual scenes, find the best travel plan for your vacation, etc.</a:t>
            </a:r>
          </a:p>
          <a:p>
            <a:pPr lvl="1" eaLnBrk="1" hangingPunct="1">
              <a:lnSpc>
                <a:spcPct val="90000"/>
              </a:lnSpc>
            </a:pPr>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86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8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86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86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8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Weak vs. Strong AI</a:t>
            </a:r>
          </a:p>
        </p:txBody>
      </p:sp>
      <p:sp>
        <p:nvSpPr>
          <p:cNvPr id="717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ltLang="en-US" sz="2400" b="1" smtClean="0"/>
              <a:t>Weak AI</a:t>
            </a:r>
            <a:r>
              <a:rPr lang="en-US" altLang="en-US" sz="2400" smtClean="0"/>
              <a:t>: Machines can be made to behave as if they were intelligent</a:t>
            </a:r>
          </a:p>
          <a:p>
            <a:pPr eaLnBrk="1" hangingPunct="1">
              <a:lnSpc>
                <a:spcPct val="90000"/>
              </a:lnSpc>
            </a:pPr>
            <a:endParaRPr lang="en-US" altLang="en-US" sz="2400" smtClean="0"/>
          </a:p>
          <a:p>
            <a:pPr eaLnBrk="1" hangingPunct="1">
              <a:lnSpc>
                <a:spcPct val="90000"/>
              </a:lnSpc>
            </a:pPr>
            <a:r>
              <a:rPr lang="en-US" altLang="en-US" sz="2400" i="1" smtClean="0"/>
              <a:t>One might say that to solve a hard problem, you have to almost know the answer already.</a:t>
            </a:r>
          </a:p>
          <a:p>
            <a:pPr eaLnBrk="1" hangingPunct="1">
              <a:lnSpc>
                <a:spcPct val="90000"/>
              </a:lnSpc>
            </a:pPr>
            <a:endParaRPr lang="en-US" altLang="en-US" sz="2400" smtClean="0"/>
          </a:p>
          <a:p>
            <a:pPr eaLnBrk="1" hangingPunct="1">
              <a:lnSpc>
                <a:spcPct val="90000"/>
              </a:lnSpc>
            </a:pPr>
            <a:r>
              <a:rPr lang="en-US" altLang="en-US" sz="2400" b="1" smtClean="0"/>
              <a:t>Strong AI</a:t>
            </a:r>
            <a:r>
              <a:rPr lang="en-US" altLang="en-US" sz="2400" smtClean="0"/>
              <a:t>: Machines can have consciousness</a:t>
            </a:r>
          </a:p>
          <a:p>
            <a:pPr eaLnBrk="1" hangingPunct="1">
              <a:lnSpc>
                <a:spcPct val="90000"/>
              </a:lnSpc>
            </a:pPr>
            <a:endParaRPr lang="en-US" altLang="en-US" sz="2400" smtClean="0"/>
          </a:p>
          <a:p>
            <a:pPr eaLnBrk="1" hangingPunct="1">
              <a:lnSpc>
                <a:spcPct val="90000"/>
              </a:lnSpc>
            </a:pPr>
            <a:r>
              <a:rPr lang="en-US" altLang="en-US" sz="2400" smtClean="0"/>
              <a:t>subject of fierce debate, usually among philosophers and nay-sayers, not so much among AI researchers!</a:t>
            </a:r>
          </a:p>
          <a:p>
            <a:pPr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AI Characterizations</a:t>
            </a:r>
          </a:p>
        </p:txBody>
      </p:sp>
      <p:sp>
        <p:nvSpPr>
          <p:cNvPr id="8195" name="Rectangle 3" descr="Rectangle: Click to edit Master text styles&#10;Second level&#10;Third level&#10;Fourth level&#10;Fifth level"/>
          <p:cNvSpPr>
            <a:spLocks noGrp="1" noChangeArrowheads="1"/>
          </p:cNvSpPr>
          <p:nvPr>
            <p:ph type="body" sz="half" idx="1"/>
          </p:nvPr>
        </p:nvSpPr>
        <p:spPr>
          <a:xfrm>
            <a:off x="838200" y="1905000"/>
            <a:ext cx="7848600" cy="4114800"/>
          </a:xfrm>
        </p:spPr>
        <p:txBody>
          <a:bodyPr/>
          <a:lstStyle/>
          <a:p>
            <a:pPr eaLnBrk="1" hangingPunct="1">
              <a:buFont typeface="Wingdings" panose="05000000000000000000" pitchFamily="2" charset="2"/>
              <a:buNone/>
            </a:pPr>
            <a:r>
              <a:rPr lang="en-US" altLang="en-US" sz="2800" smtClean="0"/>
              <a:t>   Discipline that systematizes and automates intellectual tasks to create machines that:</a:t>
            </a:r>
          </a:p>
        </p:txBody>
      </p:sp>
      <p:graphicFrame>
        <p:nvGraphicFramePr>
          <p:cNvPr id="139279" name="Group 15"/>
          <p:cNvGraphicFramePr>
            <a:graphicFrameLocks noGrp="1"/>
          </p:cNvGraphicFramePr>
          <p:nvPr>
            <p:ph sz="half" idx="2"/>
          </p:nvPr>
        </p:nvGraphicFramePr>
        <p:xfrm>
          <a:off x="1371600" y="3429000"/>
          <a:ext cx="6629400" cy="1371600"/>
        </p:xfrm>
        <a:graphic>
          <a:graphicData uri="http://schemas.openxmlformats.org/drawingml/2006/table">
            <a:tbl>
              <a:tblPr/>
              <a:tblGrid>
                <a:gridCol w="3314700"/>
                <a:gridCol w="3314700"/>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800000"/>
                          </a:solidFill>
                          <a:effectLst/>
                          <a:latin typeface="Tahoma" pitchFamily="34" charset="0"/>
                        </a:rPr>
                        <a:t>Act like humans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800000"/>
                          </a:solidFill>
                          <a:effectLst/>
                          <a:latin typeface="Tahoma" pitchFamily="34" charset="0"/>
                        </a:rPr>
                        <a:t>Act rationally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800000"/>
                          </a:solidFill>
                          <a:effectLst/>
                          <a:latin typeface="Tahoma" pitchFamily="34" charset="0"/>
                        </a:rPr>
                        <a:t>Think like humans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800000"/>
                          </a:solidFill>
                          <a:effectLst/>
                          <a:latin typeface="Tahoma" pitchFamily="34" charset="0"/>
                        </a:rPr>
                        <a:t>Think rationally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Act Like Humans</a:t>
            </a:r>
          </a:p>
        </p:txBody>
      </p:sp>
      <p:sp>
        <p:nvSpPr>
          <p:cNvPr id="141315"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r>
              <a:rPr lang="en-US" altLang="en-US" smtClean="0"/>
              <a:t>AI is the art of creating machines that perform functions that require intelligence when performed by humans</a:t>
            </a:r>
          </a:p>
          <a:p>
            <a:pPr eaLnBrk="1" hangingPunct="1"/>
            <a:r>
              <a:rPr lang="en-US" altLang="en-US" smtClean="0"/>
              <a:t>Methodology: Take an intellectual task at which people are better and make a computer do it</a:t>
            </a:r>
          </a:p>
          <a:p>
            <a:pPr eaLnBrk="1" hangingPunct="1"/>
            <a:r>
              <a:rPr lang="en-US" altLang="en-US" smtClean="0"/>
              <a:t>Turing test</a:t>
            </a:r>
          </a:p>
        </p:txBody>
      </p:sp>
      <p:sp>
        <p:nvSpPr>
          <p:cNvPr id="141317" name="Text Box 5"/>
          <p:cNvSpPr txBox="1">
            <a:spLocks noChangeArrowheads="1"/>
          </p:cNvSpPr>
          <p:nvPr/>
        </p:nvSpPr>
        <p:spPr bwMode="auto">
          <a:xfrm>
            <a:off x="4572000" y="4343400"/>
            <a:ext cx="4238625" cy="2255838"/>
          </a:xfrm>
          <a:prstGeom prst="rect">
            <a:avLst/>
          </a:prstGeom>
          <a:solidFill>
            <a:srgbClr val="FFE9E9"/>
          </a:solidFill>
          <a:ln w="28575">
            <a:solidFill>
              <a:srgbClr val="80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sz="2800">
                <a:solidFill>
                  <a:srgbClr val="800000"/>
                </a:solidFill>
              </a:rPr>
              <a:t>Prove a theorem</a:t>
            </a:r>
          </a:p>
          <a:p>
            <a:pPr eaLnBrk="1" hangingPunct="1">
              <a:buFontTx/>
              <a:buChar char="•"/>
            </a:pPr>
            <a:r>
              <a:rPr lang="en-US" altLang="en-US" sz="2800">
                <a:solidFill>
                  <a:srgbClr val="800000"/>
                </a:solidFill>
              </a:rPr>
              <a:t>Play chess</a:t>
            </a:r>
          </a:p>
          <a:p>
            <a:pPr eaLnBrk="1" hangingPunct="1">
              <a:buFontTx/>
              <a:buChar char="•"/>
            </a:pPr>
            <a:r>
              <a:rPr lang="en-US" altLang="en-US" sz="2800">
                <a:solidFill>
                  <a:srgbClr val="800000"/>
                </a:solidFill>
              </a:rPr>
              <a:t>Plan a surgical operation</a:t>
            </a:r>
          </a:p>
          <a:p>
            <a:pPr eaLnBrk="1" hangingPunct="1">
              <a:buFontTx/>
              <a:buChar char="•"/>
            </a:pPr>
            <a:r>
              <a:rPr lang="en-US" altLang="en-US" sz="2800">
                <a:solidFill>
                  <a:srgbClr val="800000"/>
                </a:solidFill>
              </a:rPr>
              <a:t>Diagnose a disease</a:t>
            </a:r>
          </a:p>
          <a:p>
            <a:pPr eaLnBrk="1" hangingPunct="1">
              <a:buFontTx/>
              <a:buChar char="•"/>
            </a:pPr>
            <a:r>
              <a:rPr lang="en-US" altLang="en-US" sz="2800">
                <a:solidFill>
                  <a:srgbClr val="800000"/>
                </a:solidFill>
              </a:rPr>
              <a:t>Navigate in a building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Turing Test</a:t>
            </a:r>
          </a:p>
        </p:txBody>
      </p:sp>
      <p:sp>
        <p:nvSpPr>
          <p:cNvPr id="197635"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90000"/>
              </a:lnSpc>
            </a:pPr>
            <a:r>
              <a:rPr lang="en-US" altLang="en-US" sz="2800" smtClean="0"/>
              <a:t>Interrogator interacts with a computer and a person via a teletype. </a:t>
            </a:r>
          </a:p>
          <a:p>
            <a:pPr eaLnBrk="1" hangingPunct="1">
              <a:lnSpc>
                <a:spcPct val="90000"/>
              </a:lnSpc>
            </a:pPr>
            <a:r>
              <a:rPr lang="en-US" altLang="en-US" sz="2800" smtClean="0"/>
              <a:t>Computer passes the Turing test if interrogator cannot determine which is which.</a:t>
            </a:r>
          </a:p>
          <a:p>
            <a:pPr eaLnBrk="1" hangingPunct="1">
              <a:lnSpc>
                <a:spcPct val="90000"/>
              </a:lnSpc>
            </a:pPr>
            <a:r>
              <a:rPr lang="en-US" altLang="en-US" sz="2800" smtClean="0">
                <a:hlinkClick r:id="rId3"/>
              </a:rPr>
              <a:t>Loebner contest</a:t>
            </a:r>
            <a:r>
              <a:rPr lang="en-US" altLang="en-US" sz="2800" smtClean="0"/>
              <a:t>:  Modern version of Turing Test, held annually, with a $100,000 prize. </a:t>
            </a:r>
            <a:r>
              <a:rPr lang="en-US" altLang="en-US" sz="2400" smtClean="0"/>
              <a:t>http://www.loebner.net/Prizef/loebner-prize.html</a:t>
            </a:r>
            <a:endParaRPr lang="en-US" altLang="en-US" sz="2000" smtClean="0"/>
          </a:p>
          <a:p>
            <a:pPr lvl="1" eaLnBrk="1" hangingPunct="1">
              <a:lnSpc>
                <a:spcPct val="90000"/>
              </a:lnSpc>
            </a:pPr>
            <a:r>
              <a:rPr lang="en-US" altLang="en-US" sz="2400" smtClean="0"/>
              <a:t>Participants include a set of humans and a set of computers and a set of judges.</a:t>
            </a:r>
          </a:p>
          <a:p>
            <a:pPr lvl="1" eaLnBrk="1" hangingPunct="1">
              <a:lnSpc>
                <a:spcPct val="90000"/>
              </a:lnSpc>
            </a:pPr>
            <a:r>
              <a:rPr lang="en-US" altLang="en-US" sz="2400" smtClean="0"/>
              <a:t>Scoring:  Rank from least human to most human. </a:t>
            </a:r>
          </a:p>
          <a:p>
            <a:pPr lvl="1" eaLnBrk="1" hangingPunct="1">
              <a:lnSpc>
                <a:spcPct val="90000"/>
              </a:lnSpc>
            </a:pPr>
            <a:r>
              <a:rPr lang="en-US" altLang="en-US" sz="2400" smtClean="0"/>
              <a:t>Highest median rank wins $2000. </a:t>
            </a:r>
          </a:p>
          <a:p>
            <a:pPr lvl="1" eaLnBrk="1" hangingPunct="1">
              <a:lnSpc>
                <a:spcPct val="90000"/>
              </a:lnSpc>
            </a:pPr>
            <a:r>
              <a:rPr lang="en-US" altLang="en-US" sz="2400" smtClean="0"/>
              <a:t>If better than a human, win $100,000. (Nobody yet…)</a:t>
            </a:r>
            <a:endParaRPr lang="en-US" altLang="en-US" sz="2000" smtClean="0"/>
          </a:p>
          <a:p>
            <a:pPr lvl="1" eaLnBrk="1" hangingPunct="1">
              <a:lnSpc>
                <a:spcPct val="90000"/>
              </a:lnSpc>
            </a:pPr>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76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7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76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7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altLang="en-US" sz="4000" b="1" smtClean="0">
                <a:effectLst>
                  <a:outerShdw blurRad="38100" dist="38100" dir="2700000" algn="tl">
                    <a:srgbClr val="C0C0C0"/>
                  </a:outerShdw>
                </a:effectLst>
              </a:rPr>
              <a:t>Chess</a:t>
            </a:r>
          </a:p>
        </p:txBody>
      </p:sp>
      <p:sp>
        <p:nvSpPr>
          <p:cNvPr id="11267" name="Text Box 3"/>
          <p:cNvSpPr txBox="1">
            <a:spLocks noChangeArrowheads="1"/>
          </p:cNvSpPr>
          <p:nvPr/>
        </p:nvSpPr>
        <p:spPr bwMode="auto">
          <a:xfrm>
            <a:off x="4860925" y="2578100"/>
            <a:ext cx="3902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Courier" panose="02060409020205020404" pitchFamily="49" charset="0"/>
              </a:rPr>
              <a:t>Name: Garry Kasparov</a:t>
            </a:r>
          </a:p>
          <a:p>
            <a:r>
              <a:rPr lang="en-US" altLang="en-US">
                <a:latin typeface="Courier" panose="02060409020205020404" pitchFamily="49" charset="0"/>
              </a:rPr>
              <a:t>Title: World Chess</a:t>
            </a:r>
          </a:p>
          <a:p>
            <a:r>
              <a:rPr lang="en-US" altLang="en-US">
                <a:latin typeface="Courier" panose="02060409020205020404" pitchFamily="49" charset="0"/>
              </a:rPr>
              <a:t>  Champion</a:t>
            </a:r>
          </a:p>
          <a:p>
            <a:r>
              <a:rPr lang="en-US" altLang="en-US">
                <a:latin typeface="Courier" panose="02060409020205020404" pitchFamily="49" charset="0"/>
              </a:rPr>
              <a:t>Crime: Valued greed</a:t>
            </a:r>
          </a:p>
          <a:p>
            <a:r>
              <a:rPr lang="en-US" altLang="en-US">
                <a:latin typeface="Courier" panose="02060409020205020404" pitchFamily="49" charset="0"/>
              </a:rPr>
              <a:t>  over common sense</a:t>
            </a:r>
            <a:endParaRPr lang="en-US" altLang="en-US">
              <a:latin typeface="Times" panose="02020603050405020304" pitchFamily="18" charset="0"/>
            </a:endParaRPr>
          </a:p>
        </p:txBody>
      </p:sp>
      <p:sp>
        <p:nvSpPr>
          <p:cNvPr id="11268" name="Text Box 4"/>
          <p:cNvSpPr txBox="1">
            <a:spLocks noChangeArrowheads="1"/>
          </p:cNvSpPr>
          <p:nvPr/>
        </p:nvSpPr>
        <p:spPr bwMode="auto">
          <a:xfrm>
            <a:off x="914400" y="5562600"/>
            <a:ext cx="709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800" b="1">
                <a:latin typeface="Times" panose="02020603050405020304" pitchFamily="18" charset="0"/>
              </a:rPr>
              <a:t>Humans are still better at making up excuses.</a:t>
            </a:r>
          </a:p>
        </p:txBody>
      </p:sp>
      <p:pic>
        <p:nvPicPr>
          <p:cNvPr id="11269" name="Picture 5" descr="kasparov"/>
          <p:cNvPicPr>
            <a:picLocks noChangeAspect="1" noChangeArrowheads="1"/>
          </p:cNvPicPr>
          <p:nvPr/>
        </p:nvPicPr>
        <p:blipFill>
          <a:blip r:embed="rId3">
            <a:extLst>
              <a:ext uri="{28A0092B-C50C-407E-A947-70E740481C1C}">
                <a14:useLocalDpi xmlns:a14="http://schemas.microsoft.com/office/drawing/2010/main" val="0"/>
              </a:ext>
            </a:extLst>
          </a:blip>
          <a:srcRect b="14635"/>
          <a:stretch>
            <a:fillRect/>
          </a:stretch>
        </p:blipFill>
        <p:spPr bwMode="auto">
          <a:xfrm>
            <a:off x="990600" y="2133600"/>
            <a:ext cx="3657600"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6"/>
          <p:cNvSpPr txBox="1">
            <a:spLocks noChangeArrowheads="1"/>
          </p:cNvSpPr>
          <p:nvPr/>
        </p:nvSpPr>
        <p:spPr bwMode="auto">
          <a:xfrm>
            <a:off x="76200" y="6491288"/>
            <a:ext cx="2397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rPr>
              <a:t>© Jonathan Schaeffer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http://1.bp.blogspot.com/_Fyh8cloAIbY/TJaOPRZbNgI/AAAAAAAAAdw/8nmuQyf45Us/s1600/birdplan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800600"/>
            <a:ext cx="3076575"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0" name="Rectangle 2"/>
          <p:cNvSpPr>
            <a:spLocks noGrp="1" noChangeArrowheads="1"/>
          </p:cNvSpPr>
          <p:nvPr>
            <p:ph type="title"/>
          </p:nvPr>
        </p:nvSpPr>
        <p:spPr/>
        <p:txBody>
          <a:bodyPr/>
          <a:lstStyle/>
          <a:p>
            <a:pPr eaLnBrk="1" hangingPunct="1">
              <a:defRPr/>
            </a:pPr>
            <a:r>
              <a:rPr lang="en-US" altLang="en-US" sz="4000" b="1" smtClean="0">
                <a:effectLst>
                  <a:outerShdw blurRad="38100" dist="38100" dir="2700000" algn="tl">
                    <a:srgbClr val="C0C0C0"/>
                  </a:outerShdw>
                </a:effectLst>
              </a:rPr>
              <a:t>Perspective on Chess: Pro</a:t>
            </a:r>
          </a:p>
        </p:txBody>
      </p:sp>
      <p:sp>
        <p:nvSpPr>
          <p:cNvPr id="12292" name="Text Box 3"/>
          <p:cNvSpPr txBox="1">
            <a:spLocks noChangeArrowheads="1"/>
          </p:cNvSpPr>
          <p:nvPr/>
        </p:nvSpPr>
        <p:spPr bwMode="auto">
          <a:xfrm>
            <a:off x="1371600" y="2362200"/>
            <a:ext cx="66294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3200">
                <a:latin typeface="Times New Roman" panose="02020603050405020304" pitchFamily="18" charset="0"/>
              </a:rPr>
              <a:t>“Saying Deep Blue doesn’t really think about chess is like saying an airplane doesn't really fly because it doesn't flap its wings”</a:t>
            </a:r>
          </a:p>
          <a:p>
            <a:r>
              <a:rPr lang="en-US" altLang="en-US">
                <a:latin typeface="Times New Roman" panose="02020603050405020304" pitchFamily="18" charset="0"/>
              </a:rPr>
              <a:t>				Drew McDermott</a:t>
            </a:r>
          </a:p>
        </p:txBody>
      </p:sp>
      <p:sp>
        <p:nvSpPr>
          <p:cNvPr id="12293" name="Text Box 4"/>
          <p:cNvSpPr txBox="1">
            <a:spLocks noChangeArrowheads="1"/>
          </p:cNvSpPr>
          <p:nvPr/>
        </p:nvSpPr>
        <p:spPr bwMode="auto">
          <a:xfrm>
            <a:off x="76200" y="6491288"/>
            <a:ext cx="2397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rPr>
              <a:t>© Jonathan Schaeffer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ชุดรูปแบบของ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10252</TotalTime>
  <Words>1403</Words>
  <Application>Microsoft Office PowerPoint</Application>
  <PresentationFormat>On-screen Show (4:3)</PresentationFormat>
  <Paragraphs>176</Paragraphs>
  <Slides>24</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Tahoma</vt:lpstr>
      <vt:lpstr>Arial</vt:lpstr>
      <vt:lpstr>Wingdings</vt:lpstr>
      <vt:lpstr>Courier New</vt:lpstr>
      <vt:lpstr>Courier</vt:lpstr>
      <vt:lpstr>Times</vt:lpstr>
      <vt:lpstr>Times New Roman</vt:lpstr>
      <vt:lpstr>Cordia New</vt:lpstr>
      <vt:lpstr>Blueprint</vt:lpstr>
      <vt:lpstr>MSPhotoEd.3</vt:lpstr>
      <vt:lpstr>Introduction to AI</vt:lpstr>
      <vt:lpstr>What is AI? Found on the Web …</vt:lpstr>
      <vt:lpstr>Why AI?</vt:lpstr>
      <vt:lpstr>Weak vs. Strong AI</vt:lpstr>
      <vt:lpstr>AI Characterizations</vt:lpstr>
      <vt:lpstr>Act Like Humans</vt:lpstr>
      <vt:lpstr>Turing Test</vt:lpstr>
      <vt:lpstr>Chess</vt:lpstr>
      <vt:lpstr>Perspective on Chess: Pro</vt:lpstr>
      <vt:lpstr>Perspective on Chess: Con</vt:lpstr>
      <vt:lpstr>Think Like Humans</vt:lpstr>
      <vt:lpstr>Think/Act Rationally</vt:lpstr>
      <vt:lpstr>Dartmouth Conference 1956: The Birth of AI</vt:lpstr>
      <vt:lpstr>Bits of History</vt:lpstr>
      <vt:lpstr>Bits of History</vt:lpstr>
      <vt:lpstr>Bits of History</vt:lpstr>
      <vt:lpstr>Bits of History</vt:lpstr>
      <vt:lpstr>Bits of History</vt:lpstr>
      <vt:lpstr>Predictions and Reality … (1/3)</vt:lpstr>
      <vt:lpstr>Predictions and Reality … (2/3)</vt:lpstr>
      <vt:lpstr>Predictions and Reality … (3/3)</vt:lpstr>
      <vt:lpstr>Why is AI Hard?</vt:lpstr>
      <vt:lpstr>This Class …</vt:lpstr>
      <vt:lpstr>Goals for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AI</dc:title>
  <dc:creator>Lise Getoor</dc:creator>
  <dc:description>These notes are based off of Jean-Claude Latombe at Stanford's notes.  Also Marie desJardin, UMBC_x000d_
and Daphne Koller, Stanford.</dc:description>
  <cp:lastModifiedBy>Jumpol Polvichai</cp:lastModifiedBy>
  <cp:revision>170</cp:revision>
  <cp:lastPrinted>1601-01-01T00:00:00Z</cp:lastPrinted>
  <dcterms:created xsi:type="dcterms:W3CDTF">2000-01-10T15:15:18Z</dcterms:created>
  <dcterms:modified xsi:type="dcterms:W3CDTF">2021-01-15T15:35:54Z</dcterms:modified>
</cp:coreProperties>
</file>