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4"/>
  </p:notesMasterIdLst>
  <p:handoutMasterIdLst>
    <p:handoutMasterId r:id="rId75"/>
  </p:handoutMasterIdLst>
  <p:sldIdLst>
    <p:sldId id="299" r:id="rId2"/>
    <p:sldId id="457" r:id="rId3"/>
    <p:sldId id="458" r:id="rId4"/>
    <p:sldId id="459" r:id="rId5"/>
    <p:sldId id="460" r:id="rId6"/>
    <p:sldId id="461" r:id="rId7"/>
    <p:sldId id="462" r:id="rId8"/>
    <p:sldId id="463" r:id="rId9"/>
    <p:sldId id="468" r:id="rId10"/>
    <p:sldId id="469" r:id="rId11"/>
    <p:sldId id="470" r:id="rId12"/>
    <p:sldId id="471" r:id="rId13"/>
    <p:sldId id="472" r:id="rId14"/>
    <p:sldId id="464" r:id="rId15"/>
    <p:sldId id="416" r:id="rId16"/>
    <p:sldId id="465" r:id="rId17"/>
    <p:sldId id="466" r:id="rId18"/>
    <p:sldId id="396" r:id="rId19"/>
    <p:sldId id="334" r:id="rId20"/>
    <p:sldId id="418" r:id="rId21"/>
    <p:sldId id="419" r:id="rId22"/>
    <p:sldId id="420" r:id="rId23"/>
    <p:sldId id="421" r:id="rId24"/>
    <p:sldId id="422" r:id="rId25"/>
    <p:sldId id="423" r:id="rId26"/>
    <p:sldId id="329" r:id="rId27"/>
    <p:sldId id="335" r:id="rId28"/>
    <p:sldId id="473" r:id="rId29"/>
    <p:sldId id="475" r:id="rId30"/>
    <p:sldId id="476" r:id="rId31"/>
    <p:sldId id="477" r:id="rId32"/>
    <p:sldId id="435" r:id="rId33"/>
    <p:sldId id="489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36" r:id="rId42"/>
    <p:sldId id="451" r:id="rId43"/>
    <p:sldId id="344" r:id="rId44"/>
    <p:sldId id="428" r:id="rId45"/>
    <p:sldId id="350" r:id="rId46"/>
    <p:sldId id="352" r:id="rId47"/>
    <p:sldId id="351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383" r:id="rId63"/>
    <p:sldId id="382" r:id="rId64"/>
    <p:sldId id="479" r:id="rId65"/>
    <p:sldId id="480" r:id="rId66"/>
    <p:sldId id="481" r:id="rId67"/>
    <p:sldId id="482" r:id="rId68"/>
    <p:sldId id="483" r:id="rId69"/>
    <p:sldId id="484" r:id="rId70"/>
    <p:sldId id="485" r:id="rId71"/>
    <p:sldId id="486" r:id="rId72"/>
    <p:sldId id="487" r:id="rId73"/>
  </p:sldIdLst>
  <p:sldSz cx="9144000" cy="6858000" type="screen4x3"/>
  <p:notesSz cx="6646863" cy="9777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3366FF"/>
    <a:srgbClr val="CCFFCC"/>
    <a:srgbClr val="FF9900"/>
    <a:srgbClr val="800000"/>
    <a:srgbClr val="C0C0C0"/>
    <a:srgbClr val="F8F1D4"/>
    <a:srgbClr val="99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9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52C7421-A51B-4AA9-AA37-21553702C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5213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88463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A15F73-3196-4B3D-81C5-FE7BC18D2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D6405-F57D-4476-AAAD-EA2A59A29C9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604BF-5ABA-4A7E-8A16-FE4B109AB70F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7D50A6-9CA6-4BBF-BFE6-297D97D2BD7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7DE29-561C-4BED-B27C-85CCE257560C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D7C76-7A5A-4FD1-AF3C-CC729A38C2A5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9EC61-E413-4BB9-A175-9F205787BCC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8935A-2027-41F9-9851-202F28F6FC7F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54B6E-F61A-4D64-9835-55A1BEE591E8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FFF4C-FF02-4ECC-BAE1-158272179293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ACC82-A428-429D-AF19-5F0F8D8DE403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7B971-76C0-4ABE-AB7A-A622AB52EFDD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07A1ED-FC35-43CC-B9F5-5FE3906B7045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9B553-E6D1-41F7-B80C-D93D19FA566D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A443C-95C8-40FC-974C-09BD2BFB18FB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6531BB-457E-4553-AD68-C68863299C8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88190B-F8F4-42BC-97ED-C6ADC1A85D75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38FFE2-F16B-4807-A46C-5CFC91B2411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766C3-5478-4CF4-BFDC-1AD44C0ED2E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75995-CFC2-4279-828B-AE279D59D6B1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A9CFA2-5EB1-4714-96A2-872BCB2B19AA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F75EA-E1FE-4CE0-BCD1-4C6DCE8CBDC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C60FB-A6EB-4CC0-9210-0FCEC28C539B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729400-42AA-405B-93C6-A11505DBFBA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4424E-3D93-4741-8692-29C44FDEC3B4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6C537E-D077-4A71-B5D3-FF91F0A15DF0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3D7FC4-19C6-4084-97B5-5E3E0C947B7B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A66A7-959D-4C85-A043-8FADF2C65198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26D7A-0897-4A97-8352-9082B2A0D61C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1A39A-4543-4F2F-9AA5-6DCA6085E63C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9D194-C3F1-4CF1-B4BF-75BBE12D09FC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85333-4A66-4718-9C57-C35832A47DE6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DB9749-6311-4EB6-98E2-1C90E6E07788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76B97B-A515-4A52-81E1-970E9250A17B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0D41E3-7C4A-4EF5-9872-8BDB9D76829B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FC364-AEF4-46F8-83DD-148760AE08CC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BE177B-070D-482F-B6B2-55C573538CD6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CC50FB-D02C-45A3-BD71-3B1FEE7C5A50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9CC996-6CD7-410D-A3DB-AB2093133FEC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7A24D-5F78-466F-8A1E-157CFB0C6EE5}" type="slidenum">
              <a:rPr lang="en-US" smtClean="0"/>
              <a:pPr/>
              <a:t>44</a:t>
            </a:fld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BEAC8F-5EDF-44D4-9747-F097EDB7DFB1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9F963F-7C5E-4826-AC4D-9AC6ADAAF6C7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33640-F86E-49B7-9A39-383F5563B400}" type="slidenum">
              <a:rPr lang="en-US" smtClean="0"/>
              <a:pPr/>
              <a:t>47</a:t>
            </a:fld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55C507-4D8F-4590-B6C2-7095EF0808B2}" type="slidenum">
              <a:rPr lang="en-US" smtClean="0"/>
              <a:pPr/>
              <a:t>48</a:t>
            </a:fld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9E28A-8785-4EB3-A39D-EC1EA0797B0B}" type="slidenum">
              <a:rPr lang="en-US" smtClean="0"/>
              <a:pPr/>
              <a:t>49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A18EF-360F-412E-B4A3-E86C1A2DBFF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562C79-96EE-401B-879F-31256918C085}" type="slidenum">
              <a:rPr lang="en-US" smtClean="0"/>
              <a:pPr/>
              <a:t>50</a:t>
            </a:fld>
            <a:endParaRPr 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A9A70-D5A4-4660-A083-E4D602ACF73F}" type="slidenum">
              <a:rPr lang="en-US" smtClean="0"/>
              <a:pPr/>
              <a:t>51</a:t>
            </a:fld>
            <a:endParaRPr 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235D09-01AD-44B2-AB3E-8E62ABA79321}" type="slidenum">
              <a:rPr lang="en-US" smtClean="0"/>
              <a:pPr/>
              <a:t>52</a:t>
            </a:fld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A680C-D30D-4C6D-B02A-57AFDBF2712E}" type="slidenum">
              <a:rPr lang="en-US" smtClean="0"/>
              <a:pPr/>
              <a:t>53</a:t>
            </a:fld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3CFA7A-F513-40F2-8A2B-2FFDBF1D5A74}" type="slidenum">
              <a:rPr lang="en-US" smtClean="0"/>
              <a:pPr/>
              <a:t>54</a:t>
            </a:fld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F0942-9ADD-4D7F-8A73-ED8860708D88}" type="slidenum">
              <a:rPr lang="en-US" smtClean="0"/>
              <a:pPr/>
              <a:t>55</a:t>
            </a:fld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E9D12-D008-464D-A6EC-0BDE42F1581F}" type="slidenum">
              <a:rPr lang="en-US" smtClean="0"/>
              <a:pPr/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BA5AE-AFE2-49D7-961E-D1941B74BF6B}" type="slidenum">
              <a:rPr lang="en-US" smtClean="0"/>
              <a:pPr/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FA1C6C-AC18-4D41-AF9C-E1D090E2548B}" type="slidenum">
              <a:rPr lang="en-US" smtClean="0"/>
              <a:pPr/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F72FA-C8E8-4628-9414-1A4241D1DF7F}" type="slidenum">
              <a:rPr lang="en-US" smtClean="0"/>
              <a:pPr/>
              <a:t>59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6B487-EF44-4009-9996-EA030A54D21B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E531F-C992-44E2-AD44-143565B7C230}" type="slidenum">
              <a:rPr lang="en-US" smtClean="0"/>
              <a:pPr/>
              <a:t>60</a:t>
            </a:fld>
            <a:endParaRPr lang="en-US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259BB-E5CD-44DE-9842-409E946A802A}" type="slidenum">
              <a:rPr lang="en-US" smtClean="0"/>
              <a:pPr/>
              <a:t>61</a:t>
            </a:fld>
            <a:endParaRPr lang="en-US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84F0F-5283-43CC-A2A0-02E9B7DC7968}" type="slidenum">
              <a:rPr lang="en-US" smtClean="0"/>
              <a:pPr/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B5E4F9-B6F6-4F9C-BBCC-B93A15851E1A}" type="slidenum">
              <a:rPr lang="en-US" smtClean="0"/>
              <a:pPr/>
              <a:t>63</a:t>
            </a:fld>
            <a:endParaRPr lang="en-US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4485D-3F9C-458E-9D7C-B60ECE51BE7C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E3151-5FF8-4189-98C4-C8DE30129801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56ED8-F684-4EEC-9D44-68FEEC96A35C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925C4-FAB5-4076-A054-24790A152B9D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0EFF5D-A1CD-474A-B746-5B9923CA706F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BB6B71-DFC1-4521-BAAE-85D25AB585E3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1B80E9-6D46-4ECB-B126-C3923476925D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4F6D51-DA18-4E43-A546-6AB0A87E4C71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6E57DC-6F7E-4A65-928B-4215F0B6FF81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AE15FC-55A0-4173-A3F5-40C9644E5D99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86D8B-5D3E-4712-B063-EF627D8BF556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th-TH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F135FF-49B2-44BA-AB64-0EFF2B954BBB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</p:grpSp>
      </p:grpSp>
      <p:sp>
        <p:nvSpPr>
          <p:cNvPr id="29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B7DD0-7A70-41FF-AAEF-0930699656D8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ECAA4-82CA-40D4-87A8-2293443EFC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008B7-2E6A-4C34-B9B6-69B55E97A5E7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BA0B3-CF57-4A7A-B9AC-76122A9BDB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71D9-A737-48E1-9154-1ED40E33B4BA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F20CE-7207-45F6-AB5C-DB29D8136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75788-EE81-41BE-81EE-BA2FA3CA7243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1B4B3-8BC9-45A0-AF6C-245EA8436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3D73F-6D30-4658-B339-7697C59342EB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2A804-17D5-457D-91C2-8EF9C4A5D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814D4-69A6-4A17-8CE5-537765165E04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E3E76-FF5B-48D4-A4C2-911AB281C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06096-0F1E-4C0E-A37F-1CBB1B07D145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0CE75-B33D-480B-BD62-F754DB9DA3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A71CE-60E4-44A0-800B-9946F9089565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8C198-0784-42F3-BD6E-71AB56418D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A550-78AF-4934-9559-5EED5A35D959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DF82D-8C40-4DF1-8C75-6D780F6A4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25D2-957D-45C0-BB23-421BF61AC8C3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A6E43-9587-496B-9818-5F927E4DDE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 smtClean="0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81986-B3C0-4F5D-84DD-D699B07A9BFE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3B2C9-09CF-451C-945A-E7CB5647C1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28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28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  <p:sp>
              <p:nvSpPr>
                <p:cNvPr id="28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th-TH"/>
                </a:p>
              </p:txBody>
            </p:sp>
          </p:grpSp>
        </p:grpSp>
        <p:sp>
          <p:nvSpPr>
            <p:cNvPr id="28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h-TH"/>
            </a:p>
          </p:txBody>
        </p:sp>
        <p:sp>
          <p:nvSpPr>
            <p:cNvPr id="28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th-TH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28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sp>
            <p:nvSpPr>
              <p:cNvPr id="28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  <p:sp>
            <p:nvSpPr>
              <p:cNvPr id="28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th-TH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62D7E2B3-F8AF-41EA-8A36-379EB9926DB1}" type="datetime3">
              <a:rPr lang="en-US"/>
              <a:pPr>
                <a:defRPr/>
              </a:pPr>
              <a:t>23 January 2014</a:t>
            </a:fld>
            <a:endParaRPr lang="en-US"/>
          </a:p>
        </p:txBody>
      </p:sp>
      <p:sp>
        <p:nvSpPr>
          <p:cNvPr id="2873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Cmput 366, Fall 2005</a:t>
            </a:r>
          </a:p>
        </p:txBody>
      </p:sp>
      <p:sp>
        <p:nvSpPr>
          <p:cNvPr id="28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048A560-2D1F-42EA-B4EA-2F0BDCF6E6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440054-0B62-4F87-9989-FE97DD16E4E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Heuristic Search</a:t>
            </a:r>
          </a:p>
        </p:txBody>
      </p:sp>
      <p:sp>
        <p:nvSpPr>
          <p:cNvPr id="30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b="1" smtClean="0">
              <a:solidFill>
                <a:srgbClr val="CC6600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smtClean="0">
                <a:solidFill>
                  <a:srgbClr val="CC6600"/>
                </a:solidFill>
                <a:latin typeface="Courier New" pitchFamily="49" charset="0"/>
              </a:rPr>
              <a:t>          Chapter 4</a:t>
            </a:r>
            <a:br>
              <a:rPr lang="en-US" b="1" smtClean="0">
                <a:solidFill>
                  <a:srgbClr val="CC6600"/>
                </a:solidFill>
                <a:latin typeface="Courier New" pitchFamily="49" charset="0"/>
              </a:rPr>
            </a:br>
            <a:endParaRPr lang="en-US" sz="4000" smtClean="0">
              <a:solidFill>
                <a:srgbClr val="CC66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5350C5-FCC6-4C9F-9138-660E3AB4F57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  <p:pic>
        <p:nvPicPr>
          <p:cNvPr id="12292" name="Picture 3" descr="greedy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11300"/>
            <a:ext cx="8201025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09A34A-1E5D-47E0-B3A9-2C2FAF1755D9}" type="slidenum">
              <a:rPr lang="en-US" smtClean="0"/>
              <a:pPr/>
              <a:t>11</a:t>
            </a:fld>
            <a:endParaRPr lang="en-US" smtClean="0"/>
          </a:p>
        </p:txBody>
      </p:sp>
      <p:pic>
        <p:nvPicPr>
          <p:cNvPr id="13315" name="Picture 2" descr="greedy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11300"/>
            <a:ext cx="8201025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9BB1C-8795-49DD-BF07-C5856371981D}" type="slidenum">
              <a:rPr lang="en-US" smtClean="0"/>
              <a:pPr/>
              <a:t>12</a:t>
            </a:fld>
            <a:endParaRPr lang="en-US" smtClean="0"/>
          </a:p>
        </p:txBody>
      </p:sp>
      <p:pic>
        <p:nvPicPr>
          <p:cNvPr id="14339" name="Picture 2" descr="greedy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11300"/>
            <a:ext cx="8201025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7C35A9-60D6-4A3D-AAD8-FC7DC47AE8F4}" type="slidenum">
              <a:rPr lang="en-US" smtClean="0"/>
              <a:pPr/>
              <a:t>13</a:t>
            </a:fld>
            <a:endParaRPr lang="en-US" smtClean="0"/>
          </a:p>
        </p:txBody>
      </p:sp>
      <p:pic>
        <p:nvPicPr>
          <p:cNvPr id="15363" name="Picture 2" descr="greedy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11300"/>
            <a:ext cx="8201025" cy="298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Greedy best-first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Greedy Search</a:t>
            </a:r>
          </a:p>
        </p:txBody>
      </p:sp>
      <p:sp>
        <p:nvSpPr>
          <p:cNvPr id="3020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 </a:t>
            </a:r>
            <a:r>
              <a:rPr lang="en-US" smtClean="0">
                <a:solidFill>
                  <a:srgbClr val="CC6600"/>
                </a:solidFill>
              </a:rPr>
              <a:t>f(N) = h(N)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greedy best-first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Is it complete?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u="sng" smtClean="0">
                <a:sym typeface="Wingdings" pitchFamily="2" charset="2"/>
              </a:rPr>
              <a:t>If we eliminate endless loops</a:t>
            </a:r>
            <a:r>
              <a:rPr lang="en-US" smtClean="0">
                <a:sym typeface="Wingdings" pitchFamily="2" charset="2"/>
              </a:rPr>
              <a:t>, yes</a:t>
            </a:r>
            <a:br>
              <a:rPr lang="en-US" smtClean="0">
                <a:sym typeface="Wingdings" pitchFamily="2" charset="2"/>
              </a:rPr>
            </a:br>
            <a:endParaRPr lang="en-US" smtClean="0">
              <a:sym typeface="Wingdings" pitchFamily="2" charset="2"/>
            </a:endParaRPr>
          </a:p>
          <a:p>
            <a:pPr eaLnBrk="1" hangingPunct="1"/>
            <a:r>
              <a:rPr lang="en-US" smtClean="0"/>
              <a:t>Is it optimal?</a:t>
            </a:r>
          </a:p>
          <a:p>
            <a:pPr eaLnBrk="1" hangingPunct="1"/>
            <a:endParaRPr lang="en-US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4AACB-5529-4CAF-9647-9A8E8FAAB2D1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greedy best-first search</a:t>
            </a:r>
          </a:p>
        </p:txBody>
      </p:sp>
      <p:sp>
        <p:nvSpPr>
          <p:cNvPr id="174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u="sng" smtClean="0">
                <a:solidFill>
                  <a:srgbClr val="CC0099"/>
                </a:solidFill>
              </a:rPr>
              <a:t>Complete?</a:t>
            </a:r>
            <a:r>
              <a:rPr lang="en-US" sz="2800" smtClean="0"/>
              <a:t> No – can get stuck in loops; Yes, if we can avoid repeated states </a:t>
            </a:r>
            <a:r>
              <a:rPr lang="th-TH" sz="2800" smtClean="0">
                <a:solidFill>
                  <a:srgbClr val="CC6600"/>
                </a:solidFill>
              </a:rPr>
              <a:t>ไม่ - อาจติดอยู่ในลูปได้; ใช่ ถ้าเราสามารถหลีกเลี่ยงสถานะซ้ำ</a:t>
            </a:r>
            <a:endParaRPr lang="en-US" sz="28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800" u="sng" smtClean="0">
                <a:solidFill>
                  <a:srgbClr val="CC0099"/>
                </a:solidFill>
              </a:rPr>
              <a:t>Time?</a:t>
            </a:r>
            <a:r>
              <a:rPr lang="en-US" sz="2800" smtClean="0"/>
              <a:t> O(b</a:t>
            </a:r>
            <a:r>
              <a:rPr lang="en-US" sz="2800" baseline="30000" smtClean="0"/>
              <a:t>m</a:t>
            </a:r>
            <a:r>
              <a:rPr lang="en-US" sz="2800" smtClean="0"/>
              <a:t>), but a good heuristic can give dramatic improvement </a:t>
            </a:r>
            <a:r>
              <a:rPr lang="th-TH" sz="2800" smtClean="0">
                <a:solidFill>
                  <a:srgbClr val="CC6600"/>
                </a:solidFill>
              </a:rPr>
              <a:t>แต่ถ้ามีฮิวรีสติกที่ดีสามารถให้การปรับปรุงดีขึ้นอย่างมาก</a:t>
            </a:r>
            <a:endParaRPr lang="en-US" sz="28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800" u="sng" smtClean="0">
                <a:solidFill>
                  <a:srgbClr val="CC0099"/>
                </a:solidFill>
              </a:rPr>
              <a:t>Space?</a:t>
            </a:r>
            <a:r>
              <a:rPr lang="en-US" sz="2800" smtClean="0"/>
              <a:t> O(b</a:t>
            </a:r>
            <a:r>
              <a:rPr lang="en-US" sz="2800" baseline="30000" smtClean="0"/>
              <a:t>m</a:t>
            </a:r>
            <a:r>
              <a:rPr lang="en-US" sz="2800" smtClean="0"/>
              <a:t>)</a:t>
            </a:r>
            <a:r>
              <a:rPr lang="en-US" sz="2800" i="1" smtClean="0"/>
              <a:t> </a:t>
            </a:r>
            <a:r>
              <a:rPr lang="en-US" sz="2800" smtClean="0"/>
              <a:t>-- keeps all nodes in memory </a:t>
            </a:r>
            <a:r>
              <a:rPr lang="th-TH" sz="2800" smtClean="0">
                <a:solidFill>
                  <a:srgbClr val="CC6600"/>
                </a:solidFill>
              </a:rPr>
              <a:t>เก็บโหนดทั้งหมดไว้ในหน่วยความจำ</a:t>
            </a:r>
            <a:endParaRPr lang="en-US" sz="28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800" u="sng" smtClean="0">
                <a:solidFill>
                  <a:srgbClr val="CC0099"/>
                </a:solidFill>
              </a:rPr>
              <a:t>Optimal?</a:t>
            </a:r>
            <a:r>
              <a:rPr lang="en-US" sz="2800" smtClean="0"/>
              <a:t> 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More informed search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We kept looking at nodes closer and closer to the goal, but were accumulating costs as we got further from the initial state </a:t>
            </a:r>
            <a:r>
              <a:rPr lang="th-TH" sz="2400" smtClean="0">
                <a:solidFill>
                  <a:srgbClr val="CC6600"/>
                </a:solidFill>
              </a:rPr>
              <a:t>เรายังคงมองหาที่โหนดใกล้และใกล้เข้าไป ยังเป้าหมาย แต่ถูกสะสมเป็นค่าใช้จ่ายที่เราได้เพิ่มเติมจากสถานะเริ่มต้น</a:t>
            </a:r>
            <a:endParaRPr lang="en-US" sz="2400" smtClean="0">
              <a:solidFill>
                <a:srgbClr val="CC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Our goal is not to minimize the distance from the current head of our path to the goal, we want to minimize the </a:t>
            </a:r>
            <a:r>
              <a:rPr lang="en-US" sz="2400" i="1" smtClean="0"/>
              <a:t>overall</a:t>
            </a:r>
            <a:r>
              <a:rPr lang="en-US" sz="2400" smtClean="0"/>
              <a:t> length of the path to the goal! </a:t>
            </a:r>
            <a:r>
              <a:rPr lang="th-TH" sz="2400" smtClean="0">
                <a:solidFill>
                  <a:srgbClr val="CC6600"/>
                </a:solidFill>
              </a:rPr>
              <a:t>เป้าหมายของเราคือไม่ได้ทำเพื่อที่จะลดระยะห่างจากหัวปัจจุบันของเส้นทางของเราไปยังเป้าหมายที่เราต้องการ แต่เพื่อลดความยาวโดยรวมของเส้นทางไปยังเป้าหมาย!</a:t>
            </a:r>
            <a:endParaRPr lang="en-US" sz="2400" smtClean="0">
              <a:solidFill>
                <a:srgbClr val="CC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Let </a:t>
            </a:r>
            <a:r>
              <a:rPr lang="en-US" sz="2400" smtClean="0">
                <a:solidFill>
                  <a:srgbClr val="CC6600"/>
                </a:solidFill>
              </a:rPr>
              <a:t>g(N)</a:t>
            </a:r>
            <a:r>
              <a:rPr lang="en-US" sz="2400" smtClean="0"/>
              <a:t> be the cost of the best path found so far between the initial node and N </a:t>
            </a:r>
            <a:r>
              <a:rPr lang="th-TH" sz="2400" smtClean="0">
                <a:solidFill>
                  <a:srgbClr val="CC6600"/>
                </a:solidFill>
              </a:rPr>
              <a:t>ให้ </a:t>
            </a:r>
            <a:r>
              <a:rPr lang="en-US" sz="1800" smtClean="0">
                <a:solidFill>
                  <a:srgbClr val="CC6600"/>
                </a:solidFill>
              </a:rPr>
              <a:t>g(n)</a:t>
            </a:r>
            <a:r>
              <a:rPr lang="en-US" sz="2400" smtClean="0">
                <a:solidFill>
                  <a:srgbClr val="CC6600"/>
                </a:solidFill>
              </a:rPr>
              <a:t> </a:t>
            </a:r>
            <a:r>
              <a:rPr lang="th-TH" sz="2400" smtClean="0">
                <a:solidFill>
                  <a:srgbClr val="CC6600"/>
                </a:solidFill>
              </a:rPr>
              <a:t>เป็นค่าใช้จ่ายที่น้อยที่สุดตามเส้นทางที่ค้นพบระหว่างโหนดที่เริ่มต้น และโหนด</a:t>
            </a:r>
            <a:r>
              <a:rPr lang="en-US" sz="2400" smtClean="0">
                <a:solidFill>
                  <a:srgbClr val="CC6600"/>
                </a:solidFill>
              </a:rPr>
              <a:t> </a:t>
            </a:r>
            <a:r>
              <a:rPr lang="en-US" sz="1800" smtClean="0">
                <a:solidFill>
                  <a:srgbClr val="CC6600"/>
                </a:solidFill>
              </a:rPr>
              <a:t>N</a:t>
            </a:r>
            <a:r>
              <a:rPr lang="en-US" sz="2400" smtClean="0"/>
              <a:t> 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CC6600"/>
                </a:solidFill>
              </a:rPr>
              <a:t>f(N) = g(N) + h(N)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62000" y="1752600"/>
            <a:ext cx="809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f(N) = g(N)+h(N), with h(N) = Manhattan distance to goal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19531" name="Group 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19570" name="Group 6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19573" name="Group 7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19591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9592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593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59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59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596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597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59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59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60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601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602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603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604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19605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</p:grpSp>
            <p:sp>
              <p:nvSpPr>
                <p:cNvPr id="19574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75" name="Rectangle 24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76" name="Rectangle 25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77" name="Rectangle 26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78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79" name="Rectangle 28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0" name="Rectangle 29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1" name="Rectangle 30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2" name="Rectangle 31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3" name="Rectangle 32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4" name="Rectangle 33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5" name="Rectangle 34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6" name="Rectangle 35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7" name="Rectangle 36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8" name="Rectangle 37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89" name="Rectangle 38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9590" name="Rectangle 39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sp>
            <p:nvSpPr>
              <p:cNvPr id="19571" name="Rectangle 4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9572" name="Rectangle 41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19532" name="Text Box 42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19533" name="Text Box 43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9534" name="Text Box 44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535" name="Text Box 45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9536" name="Text Box 46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9537" name="Text Box 47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9538" name="Text Box 48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9539" name="Text Box 49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9540" name="Text Box 50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9541" name="Text Box 51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542" name="Text Box 52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9543" name="Text Box 53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9544" name="Text Box 54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9545" name="Text Box 55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9546" name="Text Box 56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9547" name="Text Box 57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9548" name="Text Box 58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9549" name="Text Box 59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9550" name="Text Box 60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551" name="Text Box 61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9552" name="Text Box 62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9553" name="Text Box 63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9554" name="Text Box 64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9555" name="Text Box 65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9556" name="Text Box 66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9557" name="Text Box 67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9558" name="Text Box 68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9559" name="Text Box 69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560" name="Text Box 70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561" name="Text Box 71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9562" name="Text Box 72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9563" name="Text Box 73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9564" name="Text Box 74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565" name="Text Box 75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9566" name="Text Box 76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9567" name="Text Box 77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9568" name="Text Box 78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9569" name="Text Box 79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293968" name="Rectangle 8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7+0</a:t>
            </a:r>
          </a:p>
        </p:txBody>
      </p: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19527" name="Rectangle 8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6+1</a:t>
              </a:r>
            </a:p>
          </p:txBody>
        </p:sp>
        <p:sp>
          <p:nvSpPr>
            <p:cNvPr id="19528" name="Rectangle 83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6+1</a:t>
              </a:r>
            </a:p>
          </p:txBody>
        </p:sp>
        <p:sp>
          <p:nvSpPr>
            <p:cNvPr id="19529" name="Rectangle 84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8+1</a:t>
              </a:r>
            </a:p>
          </p:txBody>
        </p:sp>
        <p:sp>
          <p:nvSpPr>
            <p:cNvPr id="19530" name="Rectangle 85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7+0</a:t>
              </a:r>
            </a:p>
          </p:txBody>
        </p:sp>
      </p:grp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1219200" y="3352800"/>
            <a:ext cx="609600" cy="1219200"/>
            <a:chOff x="192" y="1920"/>
            <a:chExt cx="384" cy="768"/>
          </a:xfrm>
        </p:grpSpPr>
        <p:sp>
          <p:nvSpPr>
            <p:cNvPr id="19525" name="Rectangle 87"/>
            <p:cNvSpPr>
              <a:spLocks noChangeArrowheads="1"/>
            </p:cNvSpPr>
            <p:nvPr/>
          </p:nvSpPr>
          <p:spPr bwMode="auto">
            <a:xfrm>
              <a:off x="192" y="1920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9526" name="Rectangle 88"/>
            <p:cNvSpPr>
              <a:spLocks noChangeArrowheads="1"/>
            </p:cNvSpPr>
            <p:nvPr/>
          </p:nvSpPr>
          <p:spPr bwMode="auto">
            <a:xfrm>
              <a:off x="192" y="230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6+1</a:t>
              </a:r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1828800" y="4572000"/>
            <a:ext cx="609600" cy="1219200"/>
            <a:chOff x="240" y="3312"/>
            <a:chExt cx="384" cy="768"/>
          </a:xfrm>
        </p:grpSpPr>
        <p:sp>
          <p:nvSpPr>
            <p:cNvPr id="19523" name="Rectangle 90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9524" name="Rectangle 91"/>
            <p:cNvSpPr>
              <a:spLocks noChangeArrowheads="1"/>
            </p:cNvSpPr>
            <p:nvPr/>
          </p:nvSpPr>
          <p:spPr bwMode="auto">
            <a:xfrm>
              <a:off x="240" y="331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6+1</a:t>
              </a:r>
            </a:p>
          </p:txBody>
        </p:sp>
      </p:grpSp>
      <p:sp>
        <p:nvSpPr>
          <p:cNvPr id="293980" name="Rectangle 92"/>
          <p:cNvSpPr>
            <a:spLocks noChangeArrowheads="1"/>
          </p:cNvSpPr>
          <p:nvPr/>
        </p:nvSpPr>
        <p:spPr bwMode="auto">
          <a:xfrm>
            <a:off x="1219200" y="5181600"/>
            <a:ext cx="609600" cy="609600"/>
          </a:xfrm>
          <a:prstGeom prst="rect">
            <a:avLst/>
          </a:prstGeom>
          <a:solidFill>
            <a:srgbClr val="C0C0C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8+1</a:t>
            </a:r>
          </a:p>
        </p:txBody>
      </p: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1219200" y="2743200"/>
            <a:ext cx="609600" cy="1219200"/>
            <a:chOff x="144" y="2496"/>
            <a:chExt cx="384" cy="768"/>
          </a:xfrm>
        </p:grpSpPr>
        <p:sp>
          <p:nvSpPr>
            <p:cNvPr id="19521" name="Rectangle 94"/>
            <p:cNvSpPr>
              <a:spLocks noChangeArrowheads="1"/>
            </p:cNvSpPr>
            <p:nvPr/>
          </p:nvSpPr>
          <p:spPr bwMode="auto">
            <a:xfrm>
              <a:off x="144" y="2880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9522" name="Rectangle 95"/>
            <p:cNvSpPr>
              <a:spLocks noChangeArrowheads="1"/>
            </p:cNvSpPr>
            <p:nvPr/>
          </p:nvSpPr>
          <p:spPr bwMode="auto">
            <a:xfrm>
              <a:off x="144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8+3</a:t>
              </a:r>
            </a:p>
          </p:txBody>
        </p:sp>
      </p:grpSp>
      <p:grpSp>
        <p:nvGrpSpPr>
          <p:cNvPr id="10" name="Group 96"/>
          <p:cNvGrpSpPr>
            <a:grpSpLocks/>
          </p:cNvGrpSpPr>
          <p:nvPr/>
        </p:nvGrpSpPr>
        <p:grpSpPr bwMode="auto">
          <a:xfrm>
            <a:off x="1828800" y="5181600"/>
            <a:ext cx="1219200" cy="609600"/>
            <a:chOff x="1392" y="3792"/>
            <a:chExt cx="768" cy="384"/>
          </a:xfrm>
        </p:grpSpPr>
        <p:sp>
          <p:nvSpPr>
            <p:cNvPr id="19519" name="Rectangle 97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7+2</a:t>
              </a:r>
            </a:p>
          </p:txBody>
        </p:sp>
        <p:sp>
          <p:nvSpPr>
            <p:cNvPr id="19520" name="Rectangle 98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6+3</a:t>
              </a:r>
            </a:p>
          </p:txBody>
        </p:sp>
      </p:grp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2438400" y="5181600"/>
            <a:ext cx="1219200" cy="609600"/>
            <a:chOff x="1392" y="3792"/>
            <a:chExt cx="768" cy="384"/>
          </a:xfrm>
        </p:grpSpPr>
        <p:sp>
          <p:nvSpPr>
            <p:cNvPr id="19517" name="Rectangle 100"/>
            <p:cNvSpPr>
              <a:spLocks noChangeArrowheads="1"/>
            </p:cNvSpPr>
            <p:nvPr/>
          </p:nvSpPr>
          <p:spPr bwMode="auto">
            <a:xfrm>
              <a:off x="1392" y="37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6+3</a:t>
              </a:r>
            </a:p>
          </p:txBody>
        </p:sp>
        <p:sp>
          <p:nvSpPr>
            <p:cNvPr id="19518" name="Rectangle 101"/>
            <p:cNvSpPr>
              <a:spLocks noChangeArrowheads="1"/>
            </p:cNvSpPr>
            <p:nvPr/>
          </p:nvSpPr>
          <p:spPr bwMode="auto">
            <a:xfrm>
              <a:off x="1776" y="379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5+4</a:t>
              </a:r>
            </a:p>
          </p:txBody>
        </p:sp>
      </p:grp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3048000" y="5181600"/>
            <a:ext cx="1219200" cy="609600"/>
            <a:chOff x="4176" y="3744"/>
            <a:chExt cx="768" cy="384"/>
          </a:xfrm>
        </p:grpSpPr>
        <p:sp>
          <p:nvSpPr>
            <p:cNvPr id="19515" name="Rectangle 10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5+4</a:t>
              </a:r>
            </a:p>
          </p:txBody>
        </p:sp>
        <p:sp>
          <p:nvSpPr>
            <p:cNvPr id="19516" name="Rectangle 10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4+5</a:t>
              </a:r>
            </a:p>
          </p:txBody>
        </p: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3657600" y="5181600"/>
            <a:ext cx="1219200" cy="609600"/>
            <a:chOff x="4176" y="3744"/>
            <a:chExt cx="768" cy="384"/>
          </a:xfrm>
        </p:grpSpPr>
        <p:sp>
          <p:nvSpPr>
            <p:cNvPr id="19513" name="Rectangle 106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4+5</a:t>
              </a:r>
            </a:p>
          </p:txBody>
        </p:sp>
        <p:sp>
          <p:nvSpPr>
            <p:cNvPr id="19514" name="Rectangle 107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3+6</a:t>
              </a:r>
            </a:p>
          </p:txBody>
        </p:sp>
      </p:grpSp>
      <p:grpSp>
        <p:nvGrpSpPr>
          <p:cNvPr id="14" name="Group 108"/>
          <p:cNvGrpSpPr>
            <a:grpSpLocks/>
          </p:cNvGrpSpPr>
          <p:nvPr/>
        </p:nvGrpSpPr>
        <p:grpSpPr bwMode="auto">
          <a:xfrm>
            <a:off x="4267200" y="5181600"/>
            <a:ext cx="1219200" cy="609600"/>
            <a:chOff x="4176" y="3744"/>
            <a:chExt cx="768" cy="384"/>
          </a:xfrm>
        </p:grpSpPr>
        <p:sp>
          <p:nvSpPr>
            <p:cNvPr id="19511" name="Rectangle 109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3+6</a:t>
              </a:r>
            </a:p>
          </p:txBody>
        </p:sp>
        <p:sp>
          <p:nvSpPr>
            <p:cNvPr id="19512" name="Rectangle 110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2+7</a:t>
              </a:r>
            </a:p>
          </p:txBody>
        </p:sp>
      </p:grpSp>
      <p:grpSp>
        <p:nvGrpSpPr>
          <p:cNvPr id="15" name="Group 111"/>
          <p:cNvGrpSpPr>
            <a:grpSpLocks/>
          </p:cNvGrpSpPr>
          <p:nvPr/>
        </p:nvGrpSpPr>
        <p:grpSpPr bwMode="auto">
          <a:xfrm>
            <a:off x="1219200" y="2743200"/>
            <a:ext cx="1219200" cy="609600"/>
            <a:chOff x="4176" y="3744"/>
            <a:chExt cx="768" cy="384"/>
          </a:xfrm>
        </p:grpSpPr>
        <p:sp>
          <p:nvSpPr>
            <p:cNvPr id="19509" name="Rectangle 112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8+3</a:t>
              </a:r>
            </a:p>
          </p:txBody>
        </p:sp>
        <p:sp>
          <p:nvSpPr>
            <p:cNvPr id="19510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7+4</a:t>
              </a:r>
            </a:p>
          </p:txBody>
        </p:sp>
      </p:grpSp>
      <p:grpSp>
        <p:nvGrpSpPr>
          <p:cNvPr id="16" name="Group 114"/>
          <p:cNvGrpSpPr>
            <a:grpSpLocks/>
          </p:cNvGrpSpPr>
          <p:nvPr/>
        </p:nvGrpSpPr>
        <p:grpSpPr bwMode="auto">
          <a:xfrm>
            <a:off x="1828800" y="2743200"/>
            <a:ext cx="1219200" cy="609600"/>
            <a:chOff x="4176" y="3744"/>
            <a:chExt cx="768" cy="384"/>
          </a:xfrm>
        </p:grpSpPr>
        <p:sp>
          <p:nvSpPr>
            <p:cNvPr id="19507" name="Rectangle 11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7+4</a:t>
              </a:r>
            </a:p>
          </p:txBody>
        </p:sp>
        <p:sp>
          <p:nvSpPr>
            <p:cNvPr id="19508" name="Rectangle 11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6+5</a:t>
              </a:r>
            </a:p>
          </p:txBody>
        </p:sp>
      </p:grpSp>
      <p:grpSp>
        <p:nvGrpSpPr>
          <p:cNvPr id="17" name="Group 117"/>
          <p:cNvGrpSpPr>
            <a:grpSpLocks/>
          </p:cNvGrpSpPr>
          <p:nvPr/>
        </p:nvGrpSpPr>
        <p:grpSpPr bwMode="auto">
          <a:xfrm>
            <a:off x="2438400" y="2743200"/>
            <a:ext cx="1219200" cy="1219200"/>
            <a:chOff x="3552" y="240"/>
            <a:chExt cx="768" cy="768"/>
          </a:xfrm>
        </p:grpSpPr>
        <p:sp>
          <p:nvSpPr>
            <p:cNvPr id="19503" name="Rectangle 118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5+6</a:t>
              </a:r>
            </a:p>
          </p:txBody>
        </p:sp>
        <p:grpSp>
          <p:nvGrpSpPr>
            <p:cNvPr id="19504" name="Group 119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19505" name="Rectangle 120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6+3</a:t>
                </a:r>
              </a:p>
            </p:txBody>
          </p:sp>
          <p:sp>
            <p:nvSpPr>
              <p:cNvPr id="19506" name="Rectangle 121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5+6</a:t>
                </a:r>
              </a:p>
            </p:txBody>
          </p:sp>
        </p:grpSp>
      </p:grpSp>
      <p:grpSp>
        <p:nvGrpSpPr>
          <p:cNvPr id="19" name="Group 122"/>
          <p:cNvGrpSpPr>
            <a:grpSpLocks/>
          </p:cNvGrpSpPr>
          <p:nvPr/>
        </p:nvGrpSpPr>
        <p:grpSpPr bwMode="auto">
          <a:xfrm>
            <a:off x="4876800" y="5181600"/>
            <a:ext cx="1219200" cy="609600"/>
            <a:chOff x="4176" y="3744"/>
            <a:chExt cx="768" cy="384"/>
          </a:xfrm>
        </p:grpSpPr>
        <p:sp>
          <p:nvSpPr>
            <p:cNvPr id="19501" name="Rectangle 123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2+7</a:t>
              </a:r>
            </a:p>
          </p:txBody>
        </p:sp>
        <p:sp>
          <p:nvSpPr>
            <p:cNvPr id="19502" name="Rectangle 124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3+8</a:t>
              </a:r>
            </a:p>
          </p:txBody>
        </p:sp>
      </p:grpSp>
      <p:grpSp>
        <p:nvGrpSpPr>
          <p:cNvPr id="20" name="Group 125"/>
          <p:cNvGrpSpPr>
            <a:grpSpLocks/>
          </p:cNvGrpSpPr>
          <p:nvPr/>
        </p:nvGrpSpPr>
        <p:grpSpPr bwMode="auto">
          <a:xfrm>
            <a:off x="3048000" y="2743200"/>
            <a:ext cx="1219200" cy="1219200"/>
            <a:chOff x="3552" y="240"/>
            <a:chExt cx="768" cy="768"/>
          </a:xfrm>
        </p:grpSpPr>
        <p:sp>
          <p:nvSpPr>
            <p:cNvPr id="19497" name="Rectangle 126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4+7</a:t>
              </a:r>
            </a:p>
          </p:txBody>
        </p:sp>
        <p:grpSp>
          <p:nvGrpSpPr>
            <p:cNvPr id="19498" name="Group 127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19499" name="Rectangle 128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5+6</a:t>
                </a:r>
              </a:p>
            </p:txBody>
          </p:sp>
          <p:sp>
            <p:nvSpPr>
              <p:cNvPr id="19500" name="Rectangle 129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4+7</a:t>
                </a:r>
              </a:p>
            </p:txBody>
          </p:sp>
        </p:grpSp>
      </p:grpSp>
      <p:grpSp>
        <p:nvGrpSpPr>
          <p:cNvPr id="22" name="Group 130"/>
          <p:cNvGrpSpPr>
            <a:grpSpLocks/>
          </p:cNvGrpSpPr>
          <p:nvPr/>
        </p:nvGrpSpPr>
        <p:grpSpPr bwMode="auto">
          <a:xfrm>
            <a:off x="3657600" y="2743200"/>
            <a:ext cx="1219200" cy="1219200"/>
            <a:chOff x="3552" y="240"/>
            <a:chExt cx="768" cy="768"/>
          </a:xfrm>
        </p:grpSpPr>
        <p:sp>
          <p:nvSpPr>
            <p:cNvPr id="19493" name="Rectangle 131"/>
            <p:cNvSpPr>
              <a:spLocks noChangeArrowheads="1"/>
            </p:cNvSpPr>
            <p:nvPr/>
          </p:nvSpPr>
          <p:spPr bwMode="auto">
            <a:xfrm>
              <a:off x="3552" y="6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3+8</a:t>
              </a:r>
            </a:p>
          </p:txBody>
        </p:sp>
        <p:grpSp>
          <p:nvGrpSpPr>
            <p:cNvPr id="19494" name="Group 132"/>
            <p:cNvGrpSpPr>
              <a:grpSpLocks/>
            </p:cNvGrpSpPr>
            <p:nvPr/>
          </p:nvGrpSpPr>
          <p:grpSpPr bwMode="auto">
            <a:xfrm>
              <a:off x="3552" y="240"/>
              <a:ext cx="768" cy="384"/>
              <a:chOff x="4176" y="3744"/>
              <a:chExt cx="768" cy="384"/>
            </a:xfrm>
          </p:grpSpPr>
          <p:sp>
            <p:nvSpPr>
              <p:cNvPr id="19495" name="Rectangle 133"/>
              <p:cNvSpPr>
                <a:spLocks noChangeArrowheads="1"/>
              </p:cNvSpPr>
              <p:nvPr/>
            </p:nvSpPr>
            <p:spPr bwMode="auto">
              <a:xfrm>
                <a:off x="4176" y="3744"/>
                <a:ext cx="384" cy="384"/>
              </a:xfrm>
              <a:prstGeom prst="rect">
                <a:avLst/>
              </a:prstGeom>
              <a:solidFill>
                <a:srgbClr val="C0C0C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4+7</a:t>
                </a:r>
              </a:p>
            </p:txBody>
          </p:sp>
          <p:sp>
            <p:nvSpPr>
              <p:cNvPr id="19496" name="Rectangle 134"/>
              <p:cNvSpPr>
                <a:spLocks noChangeArrowheads="1"/>
              </p:cNvSpPr>
              <p:nvPr/>
            </p:nvSpPr>
            <p:spPr bwMode="auto">
              <a:xfrm>
                <a:off x="4560" y="3744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3+8</a:t>
                </a:r>
              </a:p>
            </p:txBody>
          </p:sp>
        </p:grp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4267200" y="2743200"/>
            <a:ext cx="1219200" cy="609600"/>
            <a:chOff x="240" y="3696"/>
            <a:chExt cx="768" cy="384"/>
          </a:xfrm>
        </p:grpSpPr>
        <p:sp>
          <p:nvSpPr>
            <p:cNvPr id="19491" name="Rectangle 136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3+8</a:t>
              </a:r>
            </a:p>
          </p:txBody>
        </p:sp>
        <p:sp>
          <p:nvSpPr>
            <p:cNvPr id="19492" name="Rectangle 137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2+9</a:t>
              </a:r>
            </a:p>
          </p:txBody>
        </p:sp>
      </p:grpSp>
      <p:grpSp>
        <p:nvGrpSpPr>
          <p:cNvPr id="25" name="Group 138"/>
          <p:cNvGrpSpPr>
            <a:grpSpLocks/>
          </p:cNvGrpSpPr>
          <p:nvPr/>
        </p:nvGrpSpPr>
        <p:grpSpPr bwMode="auto">
          <a:xfrm>
            <a:off x="4876800" y="2743200"/>
            <a:ext cx="1219200" cy="609600"/>
            <a:chOff x="240" y="3696"/>
            <a:chExt cx="768" cy="384"/>
          </a:xfrm>
        </p:grpSpPr>
        <p:sp>
          <p:nvSpPr>
            <p:cNvPr id="19489" name="Rectangle 139"/>
            <p:cNvSpPr>
              <a:spLocks noChangeArrowheads="1"/>
            </p:cNvSpPr>
            <p:nvPr/>
          </p:nvSpPr>
          <p:spPr bwMode="auto">
            <a:xfrm>
              <a:off x="240" y="3696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2+9</a:t>
              </a:r>
            </a:p>
          </p:txBody>
        </p:sp>
        <p:sp>
          <p:nvSpPr>
            <p:cNvPr id="19490" name="Rectangle 140"/>
            <p:cNvSpPr>
              <a:spLocks noChangeArrowheads="1"/>
            </p:cNvSpPr>
            <p:nvPr/>
          </p:nvSpPr>
          <p:spPr bwMode="auto">
            <a:xfrm>
              <a:off x="624" y="369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3+10</a:t>
              </a:r>
            </a:p>
          </p:txBody>
        </p:sp>
      </p:grpSp>
      <p:grpSp>
        <p:nvGrpSpPr>
          <p:cNvPr id="26" name="Group 141"/>
          <p:cNvGrpSpPr>
            <a:grpSpLocks/>
          </p:cNvGrpSpPr>
          <p:nvPr/>
        </p:nvGrpSpPr>
        <p:grpSpPr bwMode="auto">
          <a:xfrm>
            <a:off x="3657600" y="3352800"/>
            <a:ext cx="609600" cy="1219200"/>
            <a:chOff x="4416" y="192"/>
            <a:chExt cx="384" cy="768"/>
          </a:xfrm>
        </p:grpSpPr>
        <p:sp>
          <p:nvSpPr>
            <p:cNvPr id="19487" name="Rectangle 142"/>
            <p:cNvSpPr>
              <a:spLocks noChangeArrowheads="1"/>
            </p:cNvSpPr>
            <p:nvPr/>
          </p:nvSpPr>
          <p:spPr bwMode="auto">
            <a:xfrm>
              <a:off x="4416" y="576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2+9</a:t>
              </a:r>
            </a:p>
          </p:txBody>
        </p:sp>
        <p:sp>
          <p:nvSpPr>
            <p:cNvPr id="19488" name="Rectangle 143"/>
            <p:cNvSpPr>
              <a:spLocks noChangeArrowheads="1"/>
            </p:cNvSpPr>
            <p:nvPr/>
          </p:nvSpPr>
          <p:spPr bwMode="auto">
            <a:xfrm>
              <a:off x="4416" y="192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3+8</a:t>
              </a:r>
            </a:p>
          </p:txBody>
        </p:sp>
      </p:grpSp>
      <p:grpSp>
        <p:nvGrpSpPr>
          <p:cNvPr id="27" name="Group 144"/>
          <p:cNvGrpSpPr>
            <a:grpSpLocks/>
          </p:cNvGrpSpPr>
          <p:nvPr/>
        </p:nvGrpSpPr>
        <p:grpSpPr bwMode="auto">
          <a:xfrm>
            <a:off x="3657600" y="3962400"/>
            <a:ext cx="1219200" cy="609600"/>
            <a:chOff x="4176" y="3744"/>
            <a:chExt cx="768" cy="384"/>
          </a:xfrm>
        </p:grpSpPr>
        <p:sp>
          <p:nvSpPr>
            <p:cNvPr id="19485" name="Rectangle 145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2+9</a:t>
              </a:r>
            </a:p>
          </p:txBody>
        </p:sp>
        <p:sp>
          <p:nvSpPr>
            <p:cNvPr id="19486" name="Rectangle 146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1+10</a:t>
              </a:r>
            </a:p>
          </p:txBody>
        </p:sp>
      </p:grpSp>
      <p:grpSp>
        <p:nvGrpSpPr>
          <p:cNvPr id="28" name="Group 147"/>
          <p:cNvGrpSpPr>
            <a:grpSpLocks/>
          </p:cNvGrpSpPr>
          <p:nvPr/>
        </p:nvGrpSpPr>
        <p:grpSpPr bwMode="auto">
          <a:xfrm>
            <a:off x="4267200" y="3962400"/>
            <a:ext cx="1219200" cy="609600"/>
            <a:chOff x="4176" y="3744"/>
            <a:chExt cx="768" cy="384"/>
          </a:xfrm>
        </p:grpSpPr>
        <p:sp>
          <p:nvSpPr>
            <p:cNvPr id="19483" name="Rectangle 148"/>
            <p:cNvSpPr>
              <a:spLocks noChangeArrowheads="1"/>
            </p:cNvSpPr>
            <p:nvPr/>
          </p:nvSpPr>
          <p:spPr bwMode="auto">
            <a:xfrm>
              <a:off x="4176" y="3744"/>
              <a:ext cx="384" cy="384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1+10</a:t>
              </a:r>
            </a:p>
          </p:txBody>
        </p:sp>
        <p:sp>
          <p:nvSpPr>
            <p:cNvPr id="19484" name="Rectangle 149"/>
            <p:cNvSpPr>
              <a:spLocks noChangeArrowheads="1"/>
            </p:cNvSpPr>
            <p:nvPr/>
          </p:nvSpPr>
          <p:spPr bwMode="auto">
            <a:xfrm>
              <a:off x="4560" y="374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0+11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68" grpId="0" animBg="1" autoUpdateAnimBg="0"/>
      <p:bldP spid="29398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399CE1-ECA6-4644-B330-711B820B725C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Heuristic Search</a:t>
            </a: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 </a:t>
            </a:r>
            <a:r>
              <a:rPr lang="en-US" sz="2800" smtClean="0">
                <a:solidFill>
                  <a:srgbClr val="800000"/>
                </a:solidFill>
              </a:rPr>
              <a:t>Heuristic:</a:t>
            </a:r>
            <a:r>
              <a:rPr lang="en-US" sz="2800" smtClean="0"/>
              <a:t>  A rule of thumb generally  based on expert experience, common sense to guide problem-solving process </a:t>
            </a:r>
            <a:endParaRPr lang="th-TH" sz="28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400" smtClean="0">
                <a:solidFill>
                  <a:srgbClr val="CC6600"/>
                </a:solidFill>
              </a:rPr>
              <a:t>    ฮิวรีสติก</a:t>
            </a:r>
            <a:r>
              <a:rPr lang="en-US" sz="2400" smtClean="0">
                <a:solidFill>
                  <a:srgbClr val="CC6600"/>
                </a:solidFill>
              </a:rPr>
              <a:t>: </a:t>
            </a:r>
            <a:r>
              <a:rPr lang="th-TH" sz="2400" smtClean="0">
                <a:solidFill>
                  <a:srgbClr val="CC6600"/>
                </a:solidFill>
              </a:rPr>
              <a:t>กฎของหัวแม่มือที่โดยทั่วไปขึ้นอยู่ในประสบการณ์ของผู้เชี่ยวชาญ อาศัย สามัญสำนึกเพื่อเป็นแนวทางกระบวนการในการแก้ปัญหา</a:t>
            </a:r>
            <a:endParaRPr lang="en-US" sz="2400" smtClean="0">
              <a:solidFill>
                <a:srgbClr val="CC66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z="2800" smtClean="0"/>
              <a:t> In search, use a heuristic function that </a:t>
            </a:r>
            <a:r>
              <a:rPr lang="en-US" sz="2800" smtClean="0">
                <a:solidFill>
                  <a:srgbClr val="800000"/>
                </a:solidFill>
              </a:rPr>
              <a:t>estimates</a:t>
            </a:r>
            <a:r>
              <a:rPr lang="en-US" sz="2800" smtClean="0"/>
              <a:t>  how far we are from a goal. </a:t>
            </a:r>
            <a:endParaRPr lang="th-TH" sz="28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400" smtClean="0">
                <a:solidFill>
                  <a:srgbClr val="CC6600"/>
                </a:solidFill>
              </a:rPr>
              <a:t>   ในการค้นหา ให้ใช้ฟังก์ชั่นฮิวรีสติก ที่ประมาณค่า ว่าเราไกลจากเป้าหมายเพียงใด</a:t>
            </a:r>
            <a:endParaRPr lang="en-US" sz="2400" smtClean="0">
              <a:solidFill>
                <a:srgbClr val="CC66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r>
              <a:rPr lang="en-US" sz="2800" smtClean="0"/>
              <a:t>How do we use heuristics?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BBBEE-34D2-4D51-9DA6-614DB4ABD315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A* Search</a:t>
            </a:r>
          </a:p>
        </p:txBody>
      </p:sp>
      <p:sp>
        <p:nvSpPr>
          <p:cNvPr id="215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A* search combines </a:t>
            </a:r>
            <a:r>
              <a:rPr lang="en-US" sz="2400" smtClean="0">
                <a:solidFill>
                  <a:srgbClr val="C00000"/>
                </a:solidFill>
              </a:rPr>
              <a:t>Uniform-cost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C00000"/>
                </a:solidFill>
              </a:rPr>
              <a:t>Greedy Best-first</a:t>
            </a:r>
            <a:r>
              <a:rPr lang="en-US" sz="2400" smtClean="0"/>
              <a:t> Search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Evaluation function:</a:t>
            </a:r>
            <a:br>
              <a:rPr lang="en-US" sz="2400" smtClean="0"/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2400" smtClean="0"/>
              <a:t>          </a:t>
            </a:r>
            <a:r>
              <a:rPr lang="en-US" sz="2400" smtClean="0">
                <a:solidFill>
                  <a:srgbClr val="CC6600"/>
                </a:solidFill>
              </a:rPr>
              <a:t>f(N) = g(N) + h(N)</a:t>
            </a:r>
            <a:br>
              <a:rPr lang="en-US" sz="2400" smtClean="0">
                <a:solidFill>
                  <a:srgbClr val="CC6600"/>
                </a:solidFill>
              </a:rPr>
            </a:br>
            <a:r>
              <a:rPr lang="en-US" sz="1100" smtClean="0"/>
              <a:t/>
            </a:r>
            <a:br>
              <a:rPr lang="en-US" sz="1100" smtClean="0"/>
            </a:br>
            <a:r>
              <a:rPr lang="en-US" sz="2400" smtClean="0"/>
              <a:t> where: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CC6600"/>
                </a:solidFill>
              </a:rPr>
              <a:t>g(N)</a:t>
            </a:r>
            <a:r>
              <a:rPr lang="en-US" sz="2000" smtClean="0"/>
              <a:t> is the </a:t>
            </a:r>
            <a:r>
              <a:rPr lang="en-US" sz="2000" u="sng" smtClean="0"/>
              <a:t>cost of the best path</a:t>
            </a:r>
            <a:r>
              <a:rPr lang="en-US" sz="2000" smtClean="0"/>
              <a:t> found so far to 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CC6600"/>
                </a:solidFill>
              </a:rPr>
              <a:t>h(N)</a:t>
            </a:r>
            <a:r>
              <a:rPr lang="en-US" sz="2000" smtClean="0"/>
              <a:t> is an </a:t>
            </a:r>
            <a:r>
              <a:rPr lang="en-US" sz="2000" i="1" smtClean="0">
                <a:solidFill>
                  <a:srgbClr val="014103"/>
                </a:solidFill>
              </a:rPr>
              <a:t>admissible</a:t>
            </a:r>
            <a:r>
              <a:rPr lang="en-US" sz="2000" smtClean="0"/>
              <a:t> heuristic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CC6600"/>
                </a:solidFill>
              </a:rPr>
              <a:t>f(N)</a:t>
            </a:r>
            <a:r>
              <a:rPr lang="en-US" sz="2000" smtClean="0"/>
              <a:t> is the </a:t>
            </a:r>
            <a:r>
              <a:rPr lang="en-US" sz="2000" u="sng" smtClean="0"/>
              <a:t>estimated cost</a:t>
            </a:r>
            <a:r>
              <a:rPr lang="en-US" sz="2000" smtClean="0"/>
              <a:t> of cheapest solution 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       through 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 </a:t>
            </a:r>
            <a:r>
              <a:rPr lang="en-US" sz="2400" smtClean="0">
                <a:solidFill>
                  <a:srgbClr val="CC6600"/>
                </a:solidFill>
              </a:rPr>
              <a:t>0 </a:t>
            </a:r>
            <a:r>
              <a:rPr lang="en-US" sz="240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lang="en-US" sz="2400" b="1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</a:t>
            </a:r>
            <a:r>
              <a:rPr lang="en-US" sz="240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sz="2400" smtClean="0">
                <a:solidFill>
                  <a:srgbClr val="CC6600"/>
                </a:solidFill>
              </a:rPr>
              <a:t>c(N,N’)</a:t>
            </a:r>
            <a:r>
              <a:rPr lang="en-US" sz="2400" smtClean="0"/>
              <a:t>  (no negative cost steps).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Order the nodes in the fringe in increasing values of </a:t>
            </a:r>
            <a:r>
              <a:rPr lang="en-US" sz="2000" smtClean="0">
                <a:solidFill>
                  <a:srgbClr val="CC6600"/>
                </a:solidFill>
              </a:rPr>
              <a:t>f(N) </a:t>
            </a:r>
            <a:endParaRPr lang="th-TH" sz="2000" smtClean="0">
              <a:solidFill>
                <a:srgbClr val="CC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sz="2400" smtClean="0">
                <a:solidFill>
                  <a:srgbClr val="CC6600"/>
                </a:solidFill>
              </a:rPr>
              <a:t>    การเรียงลำดับของโหนดในฟิ้นจะเพิ่มขึ้นตามค่าของ </a:t>
            </a:r>
            <a:r>
              <a:rPr lang="en-US" sz="1800" smtClean="0">
                <a:solidFill>
                  <a:srgbClr val="CC6600"/>
                </a:solidFill>
              </a:rPr>
              <a:t>f(N)</a:t>
            </a:r>
            <a:endParaRPr lang="en-US" sz="2400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248400" y="4572000"/>
            <a:ext cx="2238375" cy="2209800"/>
            <a:chOff x="1392" y="1734"/>
            <a:chExt cx="1938" cy="1866"/>
          </a:xfrm>
        </p:grpSpPr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92" y="1734"/>
              <a:ext cx="1938" cy="18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2688" y="3312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Search Algorithms</a:t>
            </a:r>
          </a:p>
        </p:txBody>
      </p:sp>
      <p:sp>
        <p:nvSpPr>
          <p:cNvPr id="288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400" smtClean="0"/>
              <a:t>Blind search – BFS, DFS, uniform cost</a:t>
            </a:r>
          </a:p>
          <a:p>
            <a:pPr lvl="1" eaLnBrk="1" hangingPunct="1"/>
            <a:r>
              <a:rPr lang="en-US" sz="2000" smtClean="0"/>
              <a:t>no notion concept of the “right direction” </a:t>
            </a:r>
            <a:r>
              <a:rPr lang="th-TH" sz="2000" smtClean="0">
                <a:solidFill>
                  <a:srgbClr val="CC6600"/>
                </a:solidFill>
              </a:rPr>
              <a:t>ไม่มีแนวคิดความเชื่อในเรื่องของ "ทิศทางที่ถูกต้อง"</a:t>
            </a:r>
            <a:endParaRPr lang="en-US" sz="20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2000" smtClean="0"/>
              <a:t>can only recognize goal once it’s achieved </a:t>
            </a:r>
            <a:r>
              <a:rPr lang="th-TH" sz="2000" smtClean="0">
                <a:solidFill>
                  <a:srgbClr val="CC6600"/>
                </a:solidFill>
              </a:rPr>
              <a:t>สามารถรับรู้เป้าหมายเพียงครั้งเดียวที่ถึงเป้าหมาย</a:t>
            </a:r>
            <a:endParaRPr lang="en-US" sz="2000" smtClean="0">
              <a:solidFill>
                <a:srgbClr val="CC6600"/>
              </a:solidFill>
            </a:endParaRPr>
          </a:p>
          <a:p>
            <a:pPr lvl="1" eaLnBrk="1" hangingPunct="1"/>
            <a:endParaRPr lang="en-US" sz="2000" smtClean="0"/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Heuristic search – we have rough idea of how good various states are, and use this knowledge to guide our search </a:t>
            </a:r>
            <a:r>
              <a:rPr lang="th-TH" sz="2400" smtClean="0">
                <a:solidFill>
                  <a:srgbClr val="CC6600"/>
                </a:solidFill>
              </a:rPr>
              <a:t>เรามีความคิดคร่าวๆของสถานะต่างๆที่ดีและใช้ความรู้นี้เพื่อเป็นแนวทางในการค้นหาของเรา</a:t>
            </a:r>
            <a:endParaRPr lang="en-US" sz="2400" smtClean="0">
              <a:solidFill>
                <a:srgbClr val="CC6600"/>
              </a:solidFill>
            </a:endParaRPr>
          </a:p>
        </p:txBody>
      </p:sp>
      <p:pic>
        <p:nvPicPr>
          <p:cNvPr id="4101" name="Picture 4" descr="myre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706813"/>
            <a:ext cx="4114800" cy="10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D4E4B1-F22D-471F-A06E-C4272358ADA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22532" name="Picture 3" descr="astar-progress01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24000"/>
            <a:ext cx="81153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E695CE-A8AB-4530-B733-57076E85C5C6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23555" name="Picture 2" descr="astar-progress02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24000"/>
            <a:ext cx="81153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21FCD6-1346-4D44-8906-0C7822056E9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24580" name="Picture 3" descr="astar-progress0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24000"/>
            <a:ext cx="81153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1C14EA-36B6-400C-B499-3181C9ACFE2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25604" name="Picture 3" descr="astar-progress04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24000"/>
            <a:ext cx="81153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AFA2B-B103-4E59-B488-22591752A62F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26628" name="Picture 3" descr="astar-progress05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24000"/>
            <a:ext cx="81153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02ADF5-516B-4DC3-8EE4-60607BA7FE92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</a:t>
            </a:r>
            <a:r>
              <a:rPr lang="en-US" baseline="30000" smtClean="0"/>
              <a:t>*</a:t>
            </a:r>
            <a:r>
              <a:rPr lang="en-US" smtClean="0"/>
              <a:t> search example</a:t>
            </a:r>
          </a:p>
        </p:txBody>
      </p:sp>
      <p:pic>
        <p:nvPicPr>
          <p:cNvPr id="27652" name="Picture 3" descr="astar-progress06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2775" y="1524000"/>
            <a:ext cx="8115300" cy="332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06638-4187-4E33-A56D-D346956301D9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Admissible heuristic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 Let </a:t>
            </a:r>
            <a:r>
              <a:rPr lang="en-US" sz="2800" smtClean="0">
                <a:solidFill>
                  <a:srgbClr val="CC6600"/>
                </a:solidFill>
              </a:rPr>
              <a:t>h*(N)</a:t>
            </a:r>
            <a:r>
              <a:rPr lang="en-US" sz="2800" smtClean="0"/>
              <a:t> be the cost of the optimal path from N to a goal node </a:t>
            </a:r>
            <a:endParaRPr lang="th-TH" sz="28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800" smtClean="0"/>
              <a:t>    </a:t>
            </a:r>
            <a:r>
              <a:rPr lang="th-TH" sz="2400" smtClean="0">
                <a:solidFill>
                  <a:srgbClr val="CC6600"/>
                </a:solidFill>
              </a:rPr>
              <a:t>กำหนดให้ </a:t>
            </a:r>
            <a:r>
              <a:rPr lang="en-US" sz="1800" smtClean="0">
                <a:solidFill>
                  <a:srgbClr val="CC6600"/>
                </a:solidFill>
              </a:rPr>
              <a:t>h*(N)</a:t>
            </a:r>
            <a:r>
              <a:rPr lang="en-US" sz="2400" smtClean="0">
                <a:solidFill>
                  <a:srgbClr val="CC6600"/>
                </a:solidFill>
              </a:rPr>
              <a:t> </a:t>
            </a:r>
            <a:r>
              <a:rPr lang="th-TH" sz="2400" smtClean="0">
                <a:solidFill>
                  <a:srgbClr val="CC6600"/>
                </a:solidFill>
              </a:rPr>
              <a:t>เป็นค่าใช้จ่ายของเส้นทางที่ดีที่สุด จาก </a:t>
            </a:r>
            <a:r>
              <a:rPr lang="en-US" sz="1800" smtClean="0">
                <a:solidFill>
                  <a:srgbClr val="CC6600"/>
                </a:solidFill>
              </a:rPr>
              <a:t>N</a:t>
            </a:r>
            <a:r>
              <a:rPr lang="th-TH" sz="2400" smtClean="0">
                <a:solidFill>
                  <a:srgbClr val="CC6600"/>
                </a:solidFill>
              </a:rPr>
              <a:t> ไปยังโหนดเป้าหมาย</a:t>
            </a:r>
            <a:r>
              <a:rPr lang="en-US" sz="2400" smtClean="0">
                <a:solidFill>
                  <a:srgbClr val="CC6600"/>
                </a:solidFill>
              </a:rPr>
              <a:t/>
            </a:r>
            <a:br>
              <a:rPr lang="en-US" sz="2400" smtClean="0">
                <a:solidFill>
                  <a:srgbClr val="CC6600"/>
                </a:solidFill>
              </a:rPr>
            </a:br>
            <a:endParaRPr lang="en-US" sz="12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800" smtClean="0"/>
              <a:t> Heuristic </a:t>
            </a:r>
            <a:r>
              <a:rPr lang="en-US" sz="2800" smtClean="0">
                <a:solidFill>
                  <a:srgbClr val="CC6600"/>
                </a:solidFill>
              </a:rPr>
              <a:t>h(N)</a:t>
            </a:r>
            <a:r>
              <a:rPr lang="en-US" sz="2800" smtClean="0"/>
              <a:t> is </a:t>
            </a:r>
            <a:r>
              <a:rPr lang="en-US" sz="2800" i="1" smtClean="0">
                <a:solidFill>
                  <a:srgbClr val="014103"/>
                </a:solidFill>
              </a:rPr>
              <a:t>admissible</a:t>
            </a:r>
            <a:r>
              <a:rPr lang="en-US" sz="2800" smtClean="0"/>
              <a:t> if: </a:t>
            </a:r>
            <a:endParaRPr lang="th-TH" sz="28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000" smtClean="0">
                <a:cs typeface="Times New Roman" pitchFamily="18" charset="0"/>
              </a:rPr>
              <a:t>     </a:t>
            </a:r>
            <a:r>
              <a:rPr lang="th-TH" sz="1800" smtClean="0">
                <a:solidFill>
                  <a:srgbClr val="CC6600"/>
                </a:solidFill>
                <a:cs typeface="Times New Roman" pitchFamily="18" charset="0"/>
              </a:rPr>
              <a:t>ฮิวรีสติก </a:t>
            </a:r>
            <a:r>
              <a:rPr lang="en-US" sz="1800" smtClean="0">
                <a:solidFill>
                  <a:srgbClr val="CC6600"/>
                </a:solidFill>
                <a:cs typeface="Times New Roman" pitchFamily="18" charset="0"/>
              </a:rPr>
              <a:t>h(N) </a:t>
            </a:r>
            <a:r>
              <a:rPr lang="th-TH" sz="1800" smtClean="0">
                <a:solidFill>
                  <a:srgbClr val="CC6600"/>
                </a:solidFill>
                <a:cs typeface="Times New Roman" pitchFamily="18" charset="0"/>
              </a:rPr>
              <a:t>จะเป็นที่ยอมรับได้ ถ้า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900" smtClean="0"/>
              <a:t/>
            </a:r>
            <a:br>
              <a:rPr lang="en-US" sz="900" smtClean="0"/>
            </a:br>
            <a:r>
              <a:rPr lang="en-US" sz="2800" smtClean="0"/>
              <a:t>            </a:t>
            </a:r>
            <a:r>
              <a:rPr lang="en-US" sz="2800" smtClean="0">
                <a:solidFill>
                  <a:srgbClr val="CC6600"/>
                </a:solidFill>
              </a:rPr>
              <a:t>0 </a:t>
            </a:r>
            <a:r>
              <a:rPr lang="en-US" sz="280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smtClean="0">
                <a:solidFill>
                  <a:srgbClr val="CC6600"/>
                </a:solidFill>
                <a:cs typeface="Times New Roman" pitchFamily="18" charset="0"/>
              </a:rPr>
              <a:t> </a:t>
            </a:r>
            <a:r>
              <a:rPr lang="en-US" sz="2800" smtClean="0">
                <a:solidFill>
                  <a:srgbClr val="CC6600"/>
                </a:solidFill>
              </a:rPr>
              <a:t>h(N) </a:t>
            </a:r>
            <a:r>
              <a:rPr lang="en-US" sz="2800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smtClean="0">
                <a:solidFill>
                  <a:srgbClr val="CC6600"/>
                </a:solidFill>
                <a:cs typeface="Times New Roman" pitchFamily="18" charset="0"/>
              </a:rPr>
              <a:t> h*(N)</a:t>
            </a:r>
          </a:p>
          <a:p>
            <a:pPr eaLnBrk="1" hangingPunct="1"/>
            <a:endParaRPr lang="en-US" sz="1200" smtClean="0">
              <a:solidFill>
                <a:srgbClr val="CC6600"/>
              </a:solidFill>
              <a:cs typeface="Times New Roman" pitchFamily="18" charset="0"/>
            </a:endParaRPr>
          </a:p>
          <a:p>
            <a:pPr eaLnBrk="1" hangingPunct="1"/>
            <a:r>
              <a:rPr lang="en-US" sz="2800" smtClean="0">
                <a:solidFill>
                  <a:srgbClr val="CC6600"/>
                </a:solidFill>
                <a:cs typeface="Times New Roman" pitchFamily="18" charset="0"/>
              </a:rPr>
              <a:t> </a:t>
            </a:r>
            <a:r>
              <a:rPr lang="en-US" sz="2800" smtClean="0">
                <a:cs typeface="Times New Roman" pitchFamily="18" charset="0"/>
              </a:rPr>
              <a:t>An admissible heuristic is always optimistic </a:t>
            </a:r>
            <a:r>
              <a:rPr lang="th-TH" sz="2800" smtClean="0">
                <a:cs typeface="Times New Roman" pitchFamily="18" charset="0"/>
              </a:rPr>
              <a:t>  </a:t>
            </a:r>
            <a:r>
              <a:rPr lang="th-TH" sz="1800" smtClean="0">
                <a:solidFill>
                  <a:srgbClr val="CC6600"/>
                </a:solidFill>
                <a:cs typeface="Times New Roman" pitchFamily="18" charset="0"/>
              </a:rPr>
              <a:t>ฮิวรีสติกที่ยอมรับได้จะได้ผลลัพธ์ที่ดีเสมอ</a:t>
            </a:r>
            <a:endParaRPr lang="en-US" sz="2800" smtClean="0">
              <a:solidFill>
                <a:srgbClr val="CC66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BF5D03-106E-4D99-8100-843E0F5B2D1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29700" name="Group 3"/>
          <p:cNvGrpSpPr>
            <a:grpSpLocks/>
          </p:cNvGrpSpPr>
          <p:nvPr/>
        </p:nvGrpSpPr>
        <p:grpSpPr bwMode="auto">
          <a:xfrm>
            <a:off x="5181600" y="1676400"/>
            <a:ext cx="1828800" cy="1828800"/>
            <a:chOff x="3264" y="1152"/>
            <a:chExt cx="1152" cy="1152"/>
          </a:xfrm>
        </p:grpSpPr>
        <p:sp>
          <p:nvSpPr>
            <p:cNvPr id="29724" name="Rectangle 4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25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26" name="Rectangle 6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27" name="Rectangle 7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28" name="Rectangle 8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29" name="Rectangle 9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30" name="Rectangle 10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31" name="Rectangle 11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32" name="Rectangle 12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33" name="Text Box 13"/>
            <p:cNvSpPr txBox="1">
              <a:spLocks noChangeArrowheads="1"/>
            </p:cNvSpPr>
            <p:nvPr/>
          </p:nvSpPr>
          <p:spPr bwMode="auto">
            <a:xfrm>
              <a:off x="3361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734" name="Text Box 14"/>
            <p:cNvSpPr txBox="1">
              <a:spLocks noChangeArrowheads="1"/>
            </p:cNvSpPr>
            <p:nvPr/>
          </p:nvSpPr>
          <p:spPr bwMode="auto">
            <a:xfrm>
              <a:off x="3746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735" name="Text Box 15"/>
            <p:cNvSpPr txBox="1">
              <a:spLocks noChangeArrowheads="1"/>
            </p:cNvSpPr>
            <p:nvPr/>
          </p:nvSpPr>
          <p:spPr bwMode="auto">
            <a:xfrm>
              <a:off x="4128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736" name="Text Box 16"/>
            <p:cNvSpPr txBox="1">
              <a:spLocks noChangeArrowheads="1"/>
            </p:cNvSpPr>
            <p:nvPr/>
          </p:nvSpPr>
          <p:spPr bwMode="auto">
            <a:xfrm>
              <a:off x="3361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737" name="Text Box 17"/>
            <p:cNvSpPr txBox="1">
              <a:spLocks noChangeArrowheads="1"/>
            </p:cNvSpPr>
            <p:nvPr/>
          </p:nvSpPr>
          <p:spPr bwMode="auto">
            <a:xfrm>
              <a:off x="3746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9738" name="Text Box 18"/>
            <p:cNvSpPr txBox="1">
              <a:spLocks noChangeArrowheads="1"/>
            </p:cNvSpPr>
            <p:nvPr/>
          </p:nvSpPr>
          <p:spPr bwMode="auto">
            <a:xfrm>
              <a:off x="4128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9739" name="Text Box 19"/>
            <p:cNvSpPr txBox="1">
              <a:spLocks noChangeArrowheads="1"/>
            </p:cNvSpPr>
            <p:nvPr/>
          </p:nvSpPr>
          <p:spPr bwMode="auto">
            <a:xfrm>
              <a:off x="3361" y="196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9740" name="Text Box 20"/>
            <p:cNvSpPr txBox="1">
              <a:spLocks noChangeArrowheads="1"/>
            </p:cNvSpPr>
            <p:nvPr/>
          </p:nvSpPr>
          <p:spPr bwMode="auto">
            <a:xfrm>
              <a:off x="3746" y="196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29701" name="Group 21"/>
          <p:cNvGrpSpPr>
            <a:grpSpLocks/>
          </p:cNvGrpSpPr>
          <p:nvPr/>
        </p:nvGrpSpPr>
        <p:grpSpPr bwMode="auto">
          <a:xfrm>
            <a:off x="1828800" y="1676400"/>
            <a:ext cx="1828800" cy="1828800"/>
            <a:chOff x="576" y="2688"/>
            <a:chExt cx="1152" cy="1152"/>
          </a:xfrm>
        </p:grpSpPr>
        <p:sp>
          <p:nvSpPr>
            <p:cNvPr id="29707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08" name="Rectangle 23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09" name="Rectangle 24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10" name="Rectangle 25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11" name="Rectangle 26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12" name="Rectangle 27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13" name="Rectangle 28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14" name="Rectangle 29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15" name="Rectangle 30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29716" name="Text Box 31"/>
            <p:cNvSpPr txBox="1">
              <a:spLocks noChangeArrowheads="1"/>
            </p:cNvSpPr>
            <p:nvPr/>
          </p:nvSpPr>
          <p:spPr bwMode="auto">
            <a:xfrm>
              <a:off x="1441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29717" name="Text Box 32"/>
            <p:cNvSpPr txBox="1">
              <a:spLocks noChangeArrowheads="1"/>
            </p:cNvSpPr>
            <p:nvPr/>
          </p:nvSpPr>
          <p:spPr bwMode="auto">
            <a:xfrm>
              <a:off x="1056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9718" name="Text Box 33"/>
            <p:cNvSpPr txBox="1">
              <a:spLocks noChangeArrowheads="1"/>
            </p:cNvSpPr>
            <p:nvPr/>
          </p:nvSpPr>
          <p:spPr bwMode="auto">
            <a:xfrm>
              <a:off x="1056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9719" name="Text Box 34"/>
            <p:cNvSpPr txBox="1">
              <a:spLocks noChangeArrowheads="1"/>
            </p:cNvSpPr>
            <p:nvPr/>
          </p:nvSpPr>
          <p:spPr bwMode="auto">
            <a:xfrm>
              <a:off x="672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29720" name="Text Box 35"/>
            <p:cNvSpPr txBox="1">
              <a:spLocks noChangeArrowheads="1"/>
            </p:cNvSpPr>
            <p:nvPr/>
          </p:nvSpPr>
          <p:spPr bwMode="auto">
            <a:xfrm>
              <a:off x="672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29721" name="Text Box 36"/>
            <p:cNvSpPr txBox="1">
              <a:spLocks noChangeArrowheads="1"/>
            </p:cNvSpPr>
            <p:nvPr/>
          </p:nvSpPr>
          <p:spPr bwMode="auto">
            <a:xfrm>
              <a:off x="1441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29722" name="Text Box 37"/>
            <p:cNvSpPr txBox="1">
              <a:spLocks noChangeArrowheads="1"/>
            </p:cNvSpPr>
            <p:nvPr/>
          </p:nvSpPr>
          <p:spPr bwMode="auto">
            <a:xfrm>
              <a:off x="672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9723" name="Text Box 38"/>
            <p:cNvSpPr txBox="1">
              <a:spLocks noChangeArrowheads="1"/>
            </p:cNvSpPr>
            <p:nvPr/>
          </p:nvSpPr>
          <p:spPr bwMode="auto">
            <a:xfrm>
              <a:off x="1441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sp>
        <p:nvSpPr>
          <p:cNvPr id="29702" name="Text Box 39"/>
          <p:cNvSpPr txBox="1">
            <a:spLocks noChangeArrowheads="1"/>
          </p:cNvSpPr>
          <p:nvPr/>
        </p:nvSpPr>
        <p:spPr bwMode="auto">
          <a:xfrm>
            <a:off x="2514600" y="3429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29703" name="Text Box 40"/>
          <p:cNvSpPr txBox="1">
            <a:spLocks noChangeArrowheads="1"/>
          </p:cNvSpPr>
          <p:nvPr/>
        </p:nvSpPr>
        <p:spPr bwMode="auto">
          <a:xfrm>
            <a:off x="5715000" y="3429000"/>
            <a:ext cx="74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17129" name="Text Box 41"/>
          <p:cNvSpPr txBox="1">
            <a:spLocks noChangeArrowheads="1"/>
          </p:cNvSpPr>
          <p:nvPr/>
        </p:nvSpPr>
        <p:spPr bwMode="auto">
          <a:xfrm>
            <a:off x="685800" y="3886200"/>
            <a:ext cx="755173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CC6600"/>
                </a:solidFill>
              </a:rPr>
              <a:t> h</a:t>
            </a:r>
            <a:r>
              <a:rPr lang="en-US" sz="1800">
                <a:solidFill>
                  <a:srgbClr val="CC6600"/>
                </a:solidFill>
              </a:rPr>
              <a:t>1</a:t>
            </a:r>
            <a:r>
              <a:rPr lang="en-US">
                <a:solidFill>
                  <a:srgbClr val="CC6600"/>
                </a:solidFill>
              </a:rPr>
              <a:t>(N) = number of misplaced tiles = 6  is admissible</a:t>
            </a:r>
          </a:p>
          <a:p>
            <a:r>
              <a:rPr lang="th-TH">
                <a:solidFill>
                  <a:srgbClr val="CC6600"/>
                </a:solidFill>
              </a:rPr>
              <a:t>                 จำนวนของกระเบื้องถูกใส่ผิดที่</a:t>
            </a:r>
            <a:endParaRPr lang="en-US">
              <a:solidFill>
                <a:srgbClr val="CC6600"/>
              </a:solidFill>
            </a:endParaRPr>
          </a:p>
        </p:txBody>
      </p:sp>
      <p:sp>
        <p:nvSpPr>
          <p:cNvPr id="217130" name="Rectangle 42"/>
          <p:cNvSpPr>
            <a:spLocks noChangeArrowheads="1"/>
          </p:cNvSpPr>
          <p:nvPr/>
        </p:nvSpPr>
        <p:spPr bwMode="auto">
          <a:xfrm>
            <a:off x="0" y="4740275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33CC33"/>
                </a:solidFill>
              </a:rPr>
              <a:t> h</a:t>
            </a:r>
            <a:r>
              <a:rPr lang="en-US" sz="1800">
                <a:solidFill>
                  <a:srgbClr val="33CC33"/>
                </a:solidFill>
              </a:rPr>
              <a:t>2</a:t>
            </a:r>
            <a:r>
              <a:rPr lang="en-US">
                <a:solidFill>
                  <a:srgbClr val="33CC33"/>
                </a:solidFill>
              </a:rPr>
              <a:t>(N) = sum of distances of each tile to goal = 13 is admissible</a:t>
            </a:r>
          </a:p>
          <a:p>
            <a:pPr>
              <a:spcBef>
                <a:spcPct val="50000"/>
              </a:spcBef>
            </a:pPr>
            <a:r>
              <a:rPr lang="th-TH">
                <a:solidFill>
                  <a:srgbClr val="33CC33"/>
                </a:solidFill>
              </a:rPr>
              <a:t>                 ผลรวมของระยะทางของแต่ละกระเบื้องไปยังเป้าหมาย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217131" name="Rectangle 43"/>
          <p:cNvSpPr>
            <a:spLocks noChangeArrowheads="1"/>
          </p:cNvSpPr>
          <p:nvPr/>
        </p:nvSpPr>
        <p:spPr bwMode="auto">
          <a:xfrm>
            <a:off x="685800" y="6019800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 What heuristics are overestimates?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9" grpId="0" autoUpdateAnimBg="0"/>
      <p:bldP spid="217130" grpId="0" autoUpdateAnimBg="0"/>
      <p:bldP spid="21713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30723" name="Group 210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0926" name="Rectangle 3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7" name="Rectangle 4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8" name="Rectangle 5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9" name="Rectangle 6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30" name="Rectangle 7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31" name="Rectangle 8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32" name="Rectangle 9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33" name="Rectangle 10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34" name="Rectangle 11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35" name="Text Box 21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30724" name="Group 225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0917" name="Rectangle 200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18" name="Rectangle 201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19" name="Rectangle 202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0" name="Rectangle 203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1" name="Rectangle 204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2" name="Rectangle 205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3" name="Rectangle 206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4" name="Rectangle 207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0925" name="Rectangle 208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232"/>
          <p:cNvGrpSpPr>
            <a:grpSpLocks/>
          </p:cNvGrpSpPr>
          <p:nvPr/>
        </p:nvGrpSpPr>
        <p:grpSpPr bwMode="auto">
          <a:xfrm>
            <a:off x="1828800" y="2133600"/>
            <a:ext cx="1219200" cy="3978275"/>
            <a:chOff x="1152" y="1344"/>
            <a:chExt cx="768" cy="2506"/>
          </a:xfrm>
        </p:grpSpPr>
        <p:grpSp>
          <p:nvGrpSpPr>
            <p:cNvPr id="30879" name="Group 214"/>
            <p:cNvGrpSpPr>
              <a:grpSpLocks/>
            </p:cNvGrpSpPr>
            <p:nvPr/>
          </p:nvGrpSpPr>
          <p:grpSpPr bwMode="auto">
            <a:xfrm>
              <a:off x="1632" y="1344"/>
              <a:ext cx="288" cy="2506"/>
              <a:chOff x="1632" y="1344"/>
              <a:chExt cx="288" cy="2506"/>
            </a:xfrm>
          </p:grpSpPr>
          <p:grpSp>
            <p:nvGrpSpPr>
              <p:cNvPr id="30884" name="Group 213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0"/>
                <a:chOff x="1632" y="1344"/>
                <a:chExt cx="288" cy="490"/>
              </a:xfrm>
            </p:grpSpPr>
            <p:sp>
              <p:nvSpPr>
                <p:cNvPr id="30907" name="Rectangle 22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8" name="Rectangle 23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9" name="Rectangle 24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10" name="Rectangle 25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11" name="Rectangle 26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12" name="Rectangle 27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13" name="Rectangle 28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14" name="Rectangle 29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15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16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5</a:t>
                  </a:r>
                </a:p>
              </p:txBody>
            </p:sp>
          </p:grpSp>
          <p:grpSp>
            <p:nvGrpSpPr>
              <p:cNvPr id="30885" name="Group 211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0"/>
                <a:chOff x="1632" y="3360"/>
                <a:chExt cx="288" cy="490"/>
              </a:xfrm>
            </p:grpSpPr>
            <p:sp>
              <p:nvSpPr>
                <p:cNvPr id="30897" name="Rectangle 5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8" name="Rectangle 5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9" name="Rectangle 6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0" name="Rectangle 6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1" name="Rectangle 6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2" name="Rectangle 6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3" name="Rectangle 6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4" name="Rectangle 6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5" name="Rectangle 6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90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680" y="3600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5</a:t>
                  </a:r>
                </a:p>
              </p:txBody>
            </p:sp>
          </p:grpSp>
          <p:grpSp>
            <p:nvGrpSpPr>
              <p:cNvPr id="30886" name="Group 212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0"/>
                <a:chOff x="1632" y="2592"/>
                <a:chExt cx="288" cy="490"/>
              </a:xfrm>
            </p:grpSpPr>
            <p:sp>
              <p:nvSpPr>
                <p:cNvPr id="30887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88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89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0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1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2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3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4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5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96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1680" y="2832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3</a:t>
                  </a:r>
                </a:p>
              </p:txBody>
            </p:sp>
          </p:grpSp>
        </p:grpSp>
        <p:grpSp>
          <p:nvGrpSpPr>
            <p:cNvPr id="30880" name="Group 231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30881" name="Line 227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0882" name="Line 228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0883" name="Line 23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10" name="Group 239"/>
          <p:cNvGrpSpPr>
            <a:grpSpLocks/>
          </p:cNvGrpSpPr>
          <p:nvPr/>
        </p:nvGrpSpPr>
        <p:grpSpPr bwMode="auto">
          <a:xfrm>
            <a:off x="4267200" y="1752600"/>
            <a:ext cx="1219200" cy="1844675"/>
            <a:chOff x="2688" y="1104"/>
            <a:chExt cx="768" cy="1162"/>
          </a:xfrm>
        </p:grpSpPr>
        <p:grpSp>
          <p:nvGrpSpPr>
            <p:cNvPr id="30853" name="Group 237"/>
            <p:cNvGrpSpPr>
              <a:grpSpLocks/>
            </p:cNvGrpSpPr>
            <p:nvPr/>
          </p:nvGrpSpPr>
          <p:grpSpPr bwMode="auto">
            <a:xfrm>
              <a:off x="3168" y="1104"/>
              <a:ext cx="288" cy="1162"/>
              <a:chOff x="3168" y="1104"/>
              <a:chExt cx="288" cy="1162"/>
            </a:xfrm>
          </p:grpSpPr>
          <p:grpSp>
            <p:nvGrpSpPr>
              <p:cNvPr id="30857" name="Group 218"/>
              <p:cNvGrpSpPr>
                <a:grpSpLocks/>
              </p:cNvGrpSpPr>
              <p:nvPr/>
            </p:nvGrpSpPr>
            <p:grpSpPr bwMode="auto">
              <a:xfrm>
                <a:off x="3168" y="1104"/>
                <a:ext cx="288" cy="490"/>
                <a:chOff x="3168" y="1104"/>
                <a:chExt cx="288" cy="490"/>
              </a:xfrm>
            </p:grpSpPr>
            <p:sp>
              <p:nvSpPr>
                <p:cNvPr id="30869" name="Rectangle 100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0" name="Rectangle 101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1" name="Rectangle 102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3" name="Rectangle 104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4" name="Rectangle 105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5" name="Rectangle 106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6" name="Rectangle 107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7" name="Rectangle 108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7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3216" y="1344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3</a:t>
                  </a:r>
                </a:p>
              </p:txBody>
            </p:sp>
          </p:grpSp>
          <p:grpSp>
            <p:nvGrpSpPr>
              <p:cNvPr id="30858" name="Group 219"/>
              <p:cNvGrpSpPr>
                <a:grpSpLocks/>
              </p:cNvGrpSpPr>
              <p:nvPr/>
            </p:nvGrpSpPr>
            <p:grpSpPr bwMode="auto">
              <a:xfrm>
                <a:off x="3168" y="1776"/>
                <a:ext cx="288" cy="490"/>
                <a:chOff x="3168" y="1776"/>
                <a:chExt cx="288" cy="490"/>
              </a:xfrm>
            </p:grpSpPr>
            <p:sp>
              <p:nvSpPr>
                <p:cNvPr id="30859" name="Rectangle 109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0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1" name="Rectangle 111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2" name="Rectangle 112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3" name="Rectangle 113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4" name="Rectangle 114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7" name="Rectangle 117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68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3216" y="2016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4</a:t>
                  </a:r>
                </a:p>
              </p:txBody>
            </p:sp>
          </p:grpSp>
        </p:grpSp>
        <p:grpSp>
          <p:nvGrpSpPr>
            <p:cNvPr id="30854" name="Group 238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30855" name="Line 235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0856" name="Line 236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15" name="Group 241"/>
          <p:cNvGrpSpPr>
            <a:grpSpLocks/>
          </p:cNvGrpSpPr>
          <p:nvPr/>
        </p:nvGrpSpPr>
        <p:grpSpPr bwMode="auto">
          <a:xfrm>
            <a:off x="5486400" y="1752600"/>
            <a:ext cx="1219200" cy="777875"/>
            <a:chOff x="3456" y="1104"/>
            <a:chExt cx="768" cy="490"/>
          </a:xfrm>
        </p:grpSpPr>
        <p:grpSp>
          <p:nvGrpSpPr>
            <p:cNvPr id="30841" name="Group 221"/>
            <p:cNvGrpSpPr>
              <a:grpSpLocks/>
            </p:cNvGrpSpPr>
            <p:nvPr/>
          </p:nvGrpSpPr>
          <p:grpSpPr bwMode="auto">
            <a:xfrm>
              <a:off x="3936" y="1104"/>
              <a:ext cx="288" cy="490"/>
              <a:chOff x="3936" y="1104"/>
              <a:chExt cx="288" cy="490"/>
            </a:xfrm>
          </p:grpSpPr>
          <p:sp>
            <p:nvSpPr>
              <p:cNvPr id="30843" name="Rectangle 120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44" name="Rectangle 121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45" name="Rectangle 122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46" name="Rectangle 123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47" name="Rectangle 124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48" name="Rectangle 125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49" name="Rectangle 126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50" name="Rectangle 127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51" name="Rectangle 128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52" name="Text Box 129"/>
              <p:cNvSpPr txBox="1">
                <a:spLocks noChangeArrowheads="1"/>
              </p:cNvSpPr>
              <p:nvPr/>
            </p:nvSpPr>
            <p:spPr bwMode="auto">
              <a:xfrm>
                <a:off x="3984" y="1344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</p:grpSp>
        <p:sp>
          <p:nvSpPr>
            <p:cNvPr id="30842" name="Line 240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17" name="Group 243"/>
          <p:cNvGrpSpPr>
            <a:grpSpLocks/>
          </p:cNvGrpSpPr>
          <p:nvPr/>
        </p:nvGrpSpPr>
        <p:grpSpPr bwMode="auto">
          <a:xfrm>
            <a:off x="6705600" y="1752600"/>
            <a:ext cx="1219200" cy="777875"/>
            <a:chOff x="4224" y="1104"/>
            <a:chExt cx="768" cy="490"/>
          </a:xfrm>
        </p:grpSpPr>
        <p:grpSp>
          <p:nvGrpSpPr>
            <p:cNvPr id="30829" name="Group 223"/>
            <p:cNvGrpSpPr>
              <a:grpSpLocks/>
            </p:cNvGrpSpPr>
            <p:nvPr/>
          </p:nvGrpSpPr>
          <p:grpSpPr bwMode="auto">
            <a:xfrm>
              <a:off x="4704" y="1104"/>
              <a:ext cx="288" cy="490"/>
              <a:chOff x="4704" y="1104"/>
              <a:chExt cx="288" cy="490"/>
            </a:xfrm>
          </p:grpSpPr>
          <p:sp>
            <p:nvSpPr>
              <p:cNvPr id="30831" name="Rectangle 140"/>
              <p:cNvSpPr>
                <a:spLocks noChangeArrowheads="1"/>
              </p:cNvSpPr>
              <p:nvPr/>
            </p:nvSpPr>
            <p:spPr bwMode="auto">
              <a:xfrm>
                <a:off x="4704" y="120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2" name="Rectangle 141"/>
              <p:cNvSpPr>
                <a:spLocks noChangeArrowheads="1"/>
              </p:cNvSpPr>
              <p:nvPr/>
            </p:nvSpPr>
            <p:spPr bwMode="auto">
              <a:xfrm>
                <a:off x="4704" y="110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3" name="Rectangle 142"/>
              <p:cNvSpPr>
                <a:spLocks noChangeArrowheads="1"/>
              </p:cNvSpPr>
              <p:nvPr/>
            </p:nvSpPr>
            <p:spPr bwMode="auto">
              <a:xfrm>
                <a:off x="4800" y="120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4" name="Rectangle 143"/>
              <p:cNvSpPr>
                <a:spLocks noChangeArrowheads="1"/>
              </p:cNvSpPr>
              <p:nvPr/>
            </p:nvSpPr>
            <p:spPr bwMode="auto">
              <a:xfrm>
                <a:off x="4800" y="129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5" name="Rectangle 144"/>
              <p:cNvSpPr>
                <a:spLocks noChangeArrowheads="1"/>
              </p:cNvSpPr>
              <p:nvPr/>
            </p:nvSpPr>
            <p:spPr bwMode="auto">
              <a:xfrm>
                <a:off x="4896" y="120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6" name="Rectangle 145"/>
              <p:cNvSpPr>
                <a:spLocks noChangeArrowheads="1"/>
              </p:cNvSpPr>
              <p:nvPr/>
            </p:nvSpPr>
            <p:spPr bwMode="auto">
              <a:xfrm>
                <a:off x="4704" y="129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7" name="Rectangle 146"/>
              <p:cNvSpPr>
                <a:spLocks noChangeArrowheads="1"/>
              </p:cNvSpPr>
              <p:nvPr/>
            </p:nvSpPr>
            <p:spPr bwMode="auto">
              <a:xfrm>
                <a:off x="489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8" name="Rectangle 147"/>
              <p:cNvSpPr>
                <a:spLocks noChangeArrowheads="1"/>
              </p:cNvSpPr>
              <p:nvPr/>
            </p:nvSpPr>
            <p:spPr bwMode="auto">
              <a:xfrm>
                <a:off x="4896" y="129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39" name="Rectangle 148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40" name="Text Box 149"/>
              <p:cNvSpPr txBox="1">
                <a:spLocks noChangeArrowheads="1"/>
              </p:cNvSpPr>
              <p:nvPr/>
            </p:nvSpPr>
            <p:spPr bwMode="auto">
              <a:xfrm>
                <a:off x="4752" y="1344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30830" name="Line 242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19" name="Group 262"/>
          <p:cNvGrpSpPr>
            <a:grpSpLocks/>
          </p:cNvGrpSpPr>
          <p:nvPr/>
        </p:nvGrpSpPr>
        <p:grpSpPr bwMode="auto">
          <a:xfrm>
            <a:off x="4267200" y="3733800"/>
            <a:ext cx="1219200" cy="1690688"/>
            <a:chOff x="2688" y="2352"/>
            <a:chExt cx="768" cy="1065"/>
          </a:xfrm>
        </p:grpSpPr>
        <p:grpSp>
          <p:nvGrpSpPr>
            <p:cNvPr id="30802" name="Group 261"/>
            <p:cNvGrpSpPr>
              <a:grpSpLocks/>
            </p:cNvGrpSpPr>
            <p:nvPr/>
          </p:nvGrpSpPr>
          <p:grpSpPr bwMode="auto">
            <a:xfrm>
              <a:off x="3168" y="2352"/>
              <a:ext cx="288" cy="1065"/>
              <a:chOff x="3168" y="2352"/>
              <a:chExt cx="288" cy="1065"/>
            </a:xfrm>
          </p:grpSpPr>
          <p:grpSp>
            <p:nvGrpSpPr>
              <p:cNvPr id="30806" name="Group 260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89"/>
                <a:chOff x="3168" y="2928"/>
                <a:chExt cx="288" cy="489"/>
              </a:xfrm>
            </p:grpSpPr>
            <p:sp>
              <p:nvSpPr>
                <p:cNvPr id="30820" name="Rectangle 160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1" name="Rectangle 161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2" name="Rectangle 162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3" name="Rectangle 164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4" name="Rectangle 165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5" name="Rectangle 166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6" name="Rectangle 167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7" name="Rectangle 168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828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3224" y="3167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4</a:t>
                  </a:r>
                </a:p>
              </p:txBody>
            </p:sp>
          </p:grpSp>
          <p:grpSp>
            <p:nvGrpSpPr>
              <p:cNvPr id="30807" name="Group 250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30808" name="Group 220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89"/>
                  <a:chOff x="3168" y="2352"/>
                  <a:chExt cx="288" cy="489"/>
                </a:xfrm>
              </p:grpSpPr>
              <p:sp>
                <p:nvSpPr>
                  <p:cNvPr id="30810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1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2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3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4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5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6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7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8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819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1"/>
                    <a:ext cx="20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2</a:t>
                    </a:r>
                  </a:p>
                </p:txBody>
              </p:sp>
            </p:grpSp>
            <p:sp>
              <p:nvSpPr>
                <p:cNvPr id="30809" name="Rectangle 163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grpSp>
          <p:nvGrpSpPr>
            <p:cNvPr id="30803" name="Group 25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30804" name="Line 248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0805" name="Line 249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25" name="Group 254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0790" name="Group 222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0792" name="Rectangle 170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793" name="Rectangle 171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794" name="Rectangl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795" name="Rectangle 173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796" name="Rectangle 174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797" name="Rectangle 175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798" name="Rectangle 176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799" name="Rectangle 177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00" name="Rectangle 178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0801" name="Text Box 179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sp>
          <p:nvSpPr>
            <p:cNvPr id="30791" name="Line 253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27" name="Group 259"/>
          <p:cNvGrpSpPr>
            <a:grpSpLocks/>
          </p:cNvGrpSpPr>
          <p:nvPr/>
        </p:nvGrpSpPr>
        <p:grpSpPr bwMode="auto">
          <a:xfrm>
            <a:off x="6705600" y="3200400"/>
            <a:ext cx="1219200" cy="1843088"/>
            <a:chOff x="4224" y="2016"/>
            <a:chExt cx="768" cy="1161"/>
          </a:xfrm>
        </p:grpSpPr>
        <p:grpSp>
          <p:nvGrpSpPr>
            <p:cNvPr id="30774" name="Group 257"/>
            <p:cNvGrpSpPr>
              <a:grpSpLocks/>
            </p:cNvGrpSpPr>
            <p:nvPr/>
          </p:nvGrpSpPr>
          <p:grpSpPr bwMode="auto">
            <a:xfrm>
              <a:off x="4704" y="2016"/>
              <a:ext cx="288" cy="1161"/>
              <a:chOff x="4704" y="2016"/>
              <a:chExt cx="288" cy="1161"/>
            </a:xfrm>
          </p:grpSpPr>
          <p:grpSp>
            <p:nvGrpSpPr>
              <p:cNvPr id="30778" name="Group 224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89"/>
                <a:chOff x="4704" y="2016"/>
                <a:chExt cx="288" cy="489"/>
              </a:xfrm>
            </p:grpSpPr>
            <p:sp>
              <p:nvSpPr>
                <p:cNvPr id="30780" name="Rectangle 19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1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2" name="Rectangle 19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3" name="Rectangle 19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4" name="Rectangle 19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5" name="Rectangle 19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6" name="Rectangle 19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7" name="Rectangle 19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8" name="Rectangle 19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89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4760" y="2255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2</a:t>
                  </a:r>
                </a:p>
              </p:txBody>
            </p:sp>
          </p:grpSp>
          <p:sp>
            <p:nvSpPr>
              <p:cNvPr id="30779" name="Text Box 209"/>
              <p:cNvSpPr txBox="1">
                <a:spLocks noChangeArrowheads="1"/>
              </p:cNvSpPr>
              <p:nvPr/>
            </p:nvSpPr>
            <p:spPr bwMode="auto">
              <a:xfrm>
                <a:off x="4760" y="2927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</p:grpSp>
        <p:grpSp>
          <p:nvGrpSpPr>
            <p:cNvPr id="30775" name="Group 258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0776" name="Line 255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0777" name="Line 256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31" name="Group 266"/>
          <p:cNvGrpSpPr>
            <a:grpSpLocks/>
          </p:cNvGrpSpPr>
          <p:nvPr/>
        </p:nvGrpSpPr>
        <p:grpSpPr bwMode="auto">
          <a:xfrm>
            <a:off x="3048000" y="2133600"/>
            <a:ext cx="1219200" cy="3990975"/>
            <a:chOff x="1920" y="1344"/>
            <a:chExt cx="768" cy="2514"/>
          </a:xfrm>
        </p:grpSpPr>
        <p:grpSp>
          <p:nvGrpSpPr>
            <p:cNvPr id="30734" name="Group 265"/>
            <p:cNvGrpSpPr>
              <a:grpSpLocks/>
            </p:cNvGrpSpPr>
            <p:nvPr/>
          </p:nvGrpSpPr>
          <p:grpSpPr bwMode="auto">
            <a:xfrm>
              <a:off x="2400" y="1344"/>
              <a:ext cx="288" cy="2514"/>
              <a:chOff x="2400" y="1344"/>
              <a:chExt cx="288" cy="2514"/>
            </a:xfrm>
          </p:grpSpPr>
          <p:grpSp>
            <p:nvGrpSpPr>
              <p:cNvPr id="30740" name="Group 215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0"/>
                <a:chOff x="2400" y="1344"/>
                <a:chExt cx="288" cy="490"/>
              </a:xfrm>
            </p:grpSpPr>
            <p:sp>
              <p:nvSpPr>
                <p:cNvPr id="30764" name="Rectangle 70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65" name="Rectangle 71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66" name="Rectangle 72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67" name="Rectangle 73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68" name="Rectangle 74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69" name="Rectangle 75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70" name="Rectangle 76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71" name="Rectangle 77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72" name="Rectangle 78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077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3</a:t>
                  </a:r>
                </a:p>
              </p:txBody>
            </p:sp>
          </p:grpSp>
          <p:grpSp>
            <p:nvGrpSpPr>
              <p:cNvPr id="30741" name="Group 226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66"/>
                <a:chOff x="2400" y="2592"/>
                <a:chExt cx="288" cy="1266"/>
              </a:xfrm>
            </p:grpSpPr>
            <p:grpSp>
              <p:nvGrpSpPr>
                <p:cNvPr id="30742" name="Group 217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498"/>
                  <a:chOff x="2400" y="3360"/>
                  <a:chExt cx="288" cy="498"/>
                </a:xfrm>
              </p:grpSpPr>
              <p:sp>
                <p:nvSpPr>
                  <p:cNvPr id="3075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5" name="Rectangle 8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7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8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9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60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6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6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63" name="Text Box 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08"/>
                    <a:ext cx="20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4</a:t>
                    </a:r>
                  </a:p>
                </p:txBody>
              </p:sp>
            </p:grpSp>
            <p:grpSp>
              <p:nvGrpSpPr>
                <p:cNvPr id="30743" name="Group 216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89"/>
                  <a:chOff x="2400" y="2592"/>
                  <a:chExt cx="288" cy="489"/>
                </a:xfrm>
              </p:grpSpPr>
              <p:sp>
                <p:nvSpPr>
                  <p:cNvPr id="30744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45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46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47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4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4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0753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1"/>
                    <a:ext cx="20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3</a:t>
                    </a:r>
                  </a:p>
                </p:txBody>
              </p:sp>
            </p:grpSp>
          </p:grpSp>
        </p:grpSp>
        <p:grpSp>
          <p:nvGrpSpPr>
            <p:cNvPr id="30735" name="Group 264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0736" name="Group 246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0738" name="Line 244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30739" name="Line 245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</p:grpSp>
          <p:sp>
            <p:nvSpPr>
              <p:cNvPr id="30737" name="Line 263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sp>
        <p:nvSpPr>
          <p:cNvPr id="30733" name="Text Box 267"/>
          <p:cNvSpPr txBox="1">
            <a:spLocks noChangeArrowheads="1"/>
          </p:cNvSpPr>
          <p:nvPr/>
        </p:nvSpPr>
        <p:spPr bwMode="auto">
          <a:xfrm>
            <a:off x="3048000" y="914400"/>
            <a:ext cx="5602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h(N) = number of misplaced tiles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31939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0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1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2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3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4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5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6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7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48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pSp>
        <p:nvGrpSpPr>
          <p:cNvPr id="31748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1930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1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2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3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4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5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6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7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938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2133600"/>
            <a:ext cx="1219200" cy="3978275"/>
            <a:chOff x="1152" y="1344"/>
            <a:chExt cx="768" cy="2506"/>
          </a:xfrm>
        </p:grpSpPr>
        <p:grpSp>
          <p:nvGrpSpPr>
            <p:cNvPr id="31892" name="Group 25"/>
            <p:cNvGrpSpPr>
              <a:grpSpLocks/>
            </p:cNvGrpSpPr>
            <p:nvPr/>
          </p:nvGrpSpPr>
          <p:grpSpPr bwMode="auto">
            <a:xfrm>
              <a:off x="1632" y="1344"/>
              <a:ext cx="288" cy="2506"/>
              <a:chOff x="1632" y="1344"/>
              <a:chExt cx="288" cy="2506"/>
            </a:xfrm>
          </p:grpSpPr>
          <p:grpSp>
            <p:nvGrpSpPr>
              <p:cNvPr id="31897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288" cy="490"/>
                <a:chOff x="1632" y="1344"/>
                <a:chExt cx="288" cy="490"/>
              </a:xfrm>
            </p:grpSpPr>
            <p:sp>
              <p:nvSpPr>
                <p:cNvPr id="31920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1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2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3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4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5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6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7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8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29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6</a:t>
                  </a:r>
                </a:p>
              </p:txBody>
            </p:sp>
          </p:grpSp>
          <p:grpSp>
            <p:nvGrpSpPr>
              <p:cNvPr id="31898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490"/>
                <a:chOff x="1632" y="3360"/>
                <a:chExt cx="288" cy="490"/>
              </a:xfrm>
            </p:grpSpPr>
            <p:sp>
              <p:nvSpPr>
                <p:cNvPr id="31910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1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2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3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4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6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7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8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0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6</a:t>
                  </a:r>
                </a:p>
              </p:txBody>
            </p:sp>
          </p:grpSp>
          <p:grpSp>
            <p:nvGrpSpPr>
              <p:cNvPr id="31899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288" cy="490"/>
                <a:chOff x="1632" y="2592"/>
                <a:chExt cx="288" cy="490"/>
              </a:xfrm>
            </p:grpSpPr>
            <p:sp>
              <p:nvSpPr>
                <p:cNvPr id="31900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1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2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3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4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5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6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7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8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90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2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4</a:t>
                  </a:r>
                </a:p>
              </p:txBody>
            </p:sp>
          </p:grpSp>
        </p:grpSp>
        <p:grpSp>
          <p:nvGrpSpPr>
            <p:cNvPr id="31893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31894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1895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1896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10" name="Group 217"/>
          <p:cNvGrpSpPr>
            <a:grpSpLocks/>
          </p:cNvGrpSpPr>
          <p:nvPr/>
        </p:nvGrpSpPr>
        <p:grpSpPr bwMode="auto">
          <a:xfrm>
            <a:off x="4267200" y="1752600"/>
            <a:ext cx="3657600" cy="1524000"/>
            <a:chOff x="2688" y="1104"/>
            <a:chExt cx="2304" cy="960"/>
          </a:xfrm>
        </p:grpSpPr>
        <p:sp>
          <p:nvSpPr>
            <p:cNvPr id="31851" name="Rectangle 66"/>
            <p:cNvSpPr>
              <a:spLocks noChangeArrowheads="1"/>
            </p:cNvSpPr>
            <p:nvPr/>
          </p:nvSpPr>
          <p:spPr bwMode="auto">
            <a:xfrm>
              <a:off x="3168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2" name="Rectangle 67"/>
            <p:cNvSpPr>
              <a:spLocks noChangeArrowheads="1"/>
            </p:cNvSpPr>
            <p:nvPr/>
          </p:nvSpPr>
          <p:spPr bwMode="auto">
            <a:xfrm>
              <a:off x="326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3" name="Rectangle 68"/>
            <p:cNvSpPr>
              <a:spLocks noChangeArrowheads="1"/>
            </p:cNvSpPr>
            <p:nvPr/>
          </p:nvSpPr>
          <p:spPr bwMode="auto">
            <a:xfrm>
              <a:off x="326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4" name="Rectangle 69"/>
            <p:cNvSpPr>
              <a:spLocks noChangeArrowheads="1"/>
            </p:cNvSpPr>
            <p:nvPr/>
          </p:nvSpPr>
          <p:spPr bwMode="auto">
            <a:xfrm>
              <a:off x="326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5" name="Rectangle 70"/>
            <p:cNvSpPr>
              <a:spLocks noChangeArrowheads="1"/>
            </p:cNvSpPr>
            <p:nvPr/>
          </p:nvSpPr>
          <p:spPr bwMode="auto">
            <a:xfrm>
              <a:off x="336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6" name="Rectangle 71"/>
            <p:cNvSpPr>
              <a:spLocks noChangeArrowheads="1"/>
            </p:cNvSpPr>
            <p:nvPr/>
          </p:nvSpPr>
          <p:spPr bwMode="auto">
            <a:xfrm>
              <a:off x="3168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7" name="Rectangle 72"/>
            <p:cNvSpPr>
              <a:spLocks noChangeArrowheads="1"/>
            </p:cNvSpPr>
            <p:nvPr/>
          </p:nvSpPr>
          <p:spPr bwMode="auto">
            <a:xfrm>
              <a:off x="3168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8" name="Rectangle 73"/>
            <p:cNvSpPr>
              <a:spLocks noChangeArrowheads="1"/>
            </p:cNvSpPr>
            <p:nvPr/>
          </p:nvSpPr>
          <p:spPr bwMode="auto">
            <a:xfrm>
              <a:off x="336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59" name="Rectangle 74"/>
            <p:cNvSpPr>
              <a:spLocks noChangeArrowheads="1"/>
            </p:cNvSpPr>
            <p:nvPr/>
          </p:nvSpPr>
          <p:spPr bwMode="auto">
            <a:xfrm>
              <a:off x="336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0" name="Rectangle 77"/>
            <p:cNvSpPr>
              <a:spLocks noChangeArrowheads="1"/>
            </p:cNvSpPr>
            <p:nvPr/>
          </p:nvSpPr>
          <p:spPr bwMode="auto">
            <a:xfrm>
              <a:off x="3168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1" name="Rectangle 78"/>
            <p:cNvSpPr>
              <a:spLocks noChangeArrowheads="1"/>
            </p:cNvSpPr>
            <p:nvPr/>
          </p:nvSpPr>
          <p:spPr bwMode="auto">
            <a:xfrm>
              <a:off x="3264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2" name="Rectangle 79"/>
            <p:cNvSpPr>
              <a:spLocks noChangeArrowheads="1"/>
            </p:cNvSpPr>
            <p:nvPr/>
          </p:nvSpPr>
          <p:spPr bwMode="auto">
            <a:xfrm>
              <a:off x="3264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3" name="Rectangle 80"/>
            <p:cNvSpPr>
              <a:spLocks noChangeArrowheads="1"/>
            </p:cNvSpPr>
            <p:nvPr/>
          </p:nvSpPr>
          <p:spPr bwMode="auto">
            <a:xfrm>
              <a:off x="3264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4" name="Rectangle 81"/>
            <p:cNvSpPr>
              <a:spLocks noChangeArrowheads="1"/>
            </p:cNvSpPr>
            <p:nvPr/>
          </p:nvSpPr>
          <p:spPr bwMode="auto">
            <a:xfrm>
              <a:off x="3360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5" name="Rectangle 82"/>
            <p:cNvSpPr>
              <a:spLocks noChangeArrowheads="1"/>
            </p:cNvSpPr>
            <p:nvPr/>
          </p:nvSpPr>
          <p:spPr bwMode="auto">
            <a:xfrm>
              <a:off x="3168" y="187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6" name="Rectangle 83"/>
            <p:cNvSpPr>
              <a:spLocks noChangeArrowheads="1"/>
            </p:cNvSpPr>
            <p:nvPr/>
          </p:nvSpPr>
          <p:spPr bwMode="auto">
            <a:xfrm>
              <a:off x="3168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7" name="Rectangle 84"/>
            <p:cNvSpPr>
              <a:spLocks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8" name="Rectangle 85"/>
            <p:cNvSpPr>
              <a:spLocks noChangeArrowheads="1"/>
            </p:cNvSpPr>
            <p:nvPr/>
          </p:nvSpPr>
          <p:spPr bwMode="auto">
            <a:xfrm>
              <a:off x="3360" y="177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69" name="Line 88"/>
            <p:cNvSpPr>
              <a:spLocks noChangeShapeType="1"/>
            </p:cNvSpPr>
            <p:nvPr/>
          </p:nvSpPr>
          <p:spPr bwMode="auto">
            <a:xfrm flipV="1">
              <a:off x="2688" y="124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31870" name="Line 89"/>
            <p:cNvSpPr>
              <a:spLocks noChangeShapeType="1"/>
            </p:cNvSpPr>
            <p:nvPr/>
          </p:nvSpPr>
          <p:spPr bwMode="auto">
            <a:xfrm>
              <a:off x="2688" y="1488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  <p:grpSp>
          <p:nvGrpSpPr>
            <p:cNvPr id="31871" name="Group 216"/>
            <p:cNvGrpSpPr>
              <a:grpSpLocks/>
            </p:cNvGrpSpPr>
            <p:nvPr/>
          </p:nvGrpSpPr>
          <p:grpSpPr bwMode="auto">
            <a:xfrm>
              <a:off x="3936" y="1104"/>
              <a:ext cx="288" cy="288"/>
              <a:chOff x="3936" y="1104"/>
              <a:chExt cx="288" cy="288"/>
            </a:xfrm>
          </p:grpSpPr>
          <p:sp>
            <p:nvSpPr>
              <p:cNvPr id="31883" name="Rectangle 92"/>
              <p:cNvSpPr>
                <a:spLocks noChangeArrowheads="1"/>
              </p:cNvSpPr>
              <p:nvPr/>
            </p:nvSpPr>
            <p:spPr bwMode="auto">
              <a:xfrm>
                <a:off x="3936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84" name="Rectangle 93"/>
              <p:cNvSpPr>
                <a:spLocks noChangeArrowheads="1"/>
              </p:cNvSpPr>
              <p:nvPr/>
            </p:nvSpPr>
            <p:spPr bwMode="auto">
              <a:xfrm>
                <a:off x="3936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85" name="Rectangle 94"/>
              <p:cNvSpPr>
                <a:spLocks noChangeArrowheads="1"/>
              </p:cNvSpPr>
              <p:nvPr/>
            </p:nvSpPr>
            <p:spPr bwMode="auto">
              <a:xfrm>
                <a:off x="4032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86" name="Rectangle 95"/>
              <p:cNvSpPr>
                <a:spLocks noChangeArrowheads="1"/>
              </p:cNvSpPr>
              <p:nvPr/>
            </p:nvSpPr>
            <p:spPr bwMode="auto">
              <a:xfrm>
                <a:off x="4032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87" name="Rectangle 96"/>
              <p:cNvSpPr>
                <a:spLocks noChangeArrowheads="1"/>
              </p:cNvSpPr>
              <p:nvPr/>
            </p:nvSpPr>
            <p:spPr bwMode="auto">
              <a:xfrm>
                <a:off x="4128" y="12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88" name="Rectangle 97"/>
              <p:cNvSpPr>
                <a:spLocks noChangeArrowheads="1"/>
              </p:cNvSpPr>
              <p:nvPr/>
            </p:nvSpPr>
            <p:spPr bwMode="auto">
              <a:xfrm>
                <a:off x="3936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89" name="Rectangle 98"/>
              <p:cNvSpPr>
                <a:spLocks noChangeArrowheads="1"/>
              </p:cNvSpPr>
              <p:nvPr/>
            </p:nvSpPr>
            <p:spPr bwMode="auto">
              <a:xfrm>
                <a:off x="4032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90" name="Rectangle 99"/>
              <p:cNvSpPr>
                <a:spLocks noChangeArrowheads="1"/>
              </p:cNvSpPr>
              <p:nvPr/>
            </p:nvSpPr>
            <p:spPr bwMode="auto">
              <a:xfrm>
                <a:off x="4128" y="12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91" name="Rectangle 100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31872" name="Line 102"/>
            <p:cNvSpPr>
              <a:spLocks noChangeShapeType="1"/>
            </p:cNvSpPr>
            <p:nvPr/>
          </p:nvSpPr>
          <p:spPr bwMode="auto">
            <a:xfrm>
              <a:off x="34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  <p:sp>
          <p:nvSpPr>
            <p:cNvPr id="31873" name="Rectangle 105"/>
            <p:cNvSpPr>
              <a:spLocks noChangeArrowheads="1"/>
            </p:cNvSpPr>
            <p:nvPr/>
          </p:nvSpPr>
          <p:spPr bwMode="auto">
            <a:xfrm>
              <a:off x="4704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74" name="Rectangle 106"/>
            <p:cNvSpPr>
              <a:spLocks noChangeArrowheads="1"/>
            </p:cNvSpPr>
            <p:nvPr/>
          </p:nvSpPr>
          <p:spPr bwMode="auto">
            <a:xfrm>
              <a:off x="4704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75" name="Rectangle 107"/>
            <p:cNvSpPr>
              <a:spLocks noChangeArrowheads="1"/>
            </p:cNvSpPr>
            <p:nvPr/>
          </p:nvSpPr>
          <p:spPr bwMode="auto">
            <a:xfrm>
              <a:off x="4800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76" name="Rectangle 108"/>
            <p:cNvSpPr>
              <a:spLocks noChangeArrowheads="1"/>
            </p:cNvSpPr>
            <p:nvPr/>
          </p:nvSpPr>
          <p:spPr bwMode="auto">
            <a:xfrm>
              <a:off x="4800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77" name="Rectangle 109"/>
            <p:cNvSpPr>
              <a:spLocks noChangeArrowheads="1"/>
            </p:cNvSpPr>
            <p:nvPr/>
          </p:nvSpPr>
          <p:spPr bwMode="auto">
            <a:xfrm>
              <a:off x="4896" y="120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78" name="Rectangle 110"/>
            <p:cNvSpPr>
              <a:spLocks noChangeArrowheads="1"/>
            </p:cNvSpPr>
            <p:nvPr/>
          </p:nvSpPr>
          <p:spPr bwMode="auto">
            <a:xfrm>
              <a:off x="4704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79" name="Rectangle 111"/>
            <p:cNvSpPr>
              <a:spLocks noChangeArrowheads="1"/>
            </p:cNvSpPr>
            <p:nvPr/>
          </p:nvSpPr>
          <p:spPr bwMode="auto">
            <a:xfrm>
              <a:off x="4896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80" name="Rectangle 112"/>
            <p:cNvSpPr>
              <a:spLocks noChangeArrowheads="1"/>
            </p:cNvSpPr>
            <p:nvPr/>
          </p:nvSpPr>
          <p:spPr bwMode="auto">
            <a:xfrm>
              <a:off x="4896" y="12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81" name="Rectangle 113"/>
            <p:cNvSpPr>
              <a:spLocks noChangeArrowheads="1"/>
            </p:cNvSpPr>
            <p:nvPr/>
          </p:nvSpPr>
          <p:spPr bwMode="auto">
            <a:xfrm>
              <a:off x="4800" y="110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1882" name="Line 115"/>
            <p:cNvSpPr>
              <a:spLocks noChangeShapeType="1"/>
            </p:cNvSpPr>
            <p:nvPr/>
          </p:nvSpPr>
          <p:spPr bwMode="auto">
            <a:xfrm>
              <a:off x="4224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12" name="Group 116"/>
          <p:cNvGrpSpPr>
            <a:grpSpLocks/>
          </p:cNvGrpSpPr>
          <p:nvPr/>
        </p:nvGrpSpPr>
        <p:grpSpPr bwMode="auto">
          <a:xfrm>
            <a:off x="4267200" y="3733800"/>
            <a:ext cx="1219200" cy="1690688"/>
            <a:chOff x="2688" y="2352"/>
            <a:chExt cx="768" cy="1065"/>
          </a:xfrm>
        </p:grpSpPr>
        <p:grpSp>
          <p:nvGrpSpPr>
            <p:cNvPr id="31824" name="Group 117"/>
            <p:cNvGrpSpPr>
              <a:grpSpLocks/>
            </p:cNvGrpSpPr>
            <p:nvPr/>
          </p:nvGrpSpPr>
          <p:grpSpPr bwMode="auto">
            <a:xfrm>
              <a:off x="3168" y="2352"/>
              <a:ext cx="288" cy="1065"/>
              <a:chOff x="3168" y="2352"/>
              <a:chExt cx="288" cy="1065"/>
            </a:xfrm>
          </p:grpSpPr>
          <p:grpSp>
            <p:nvGrpSpPr>
              <p:cNvPr id="31828" name="Group 118"/>
              <p:cNvGrpSpPr>
                <a:grpSpLocks/>
              </p:cNvGrpSpPr>
              <p:nvPr/>
            </p:nvGrpSpPr>
            <p:grpSpPr bwMode="auto">
              <a:xfrm>
                <a:off x="3168" y="2928"/>
                <a:ext cx="288" cy="489"/>
                <a:chOff x="3168" y="2928"/>
                <a:chExt cx="288" cy="489"/>
              </a:xfrm>
            </p:grpSpPr>
            <p:sp>
              <p:nvSpPr>
                <p:cNvPr id="31842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43" name="Rectangle 120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4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45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46" name="Rectangle 123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47" name="Rectangle 124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48" name="Rectangle 125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49" name="Rectangle 126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50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3224" y="3167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4</a:t>
                  </a:r>
                </a:p>
              </p:txBody>
            </p:sp>
          </p:grpSp>
          <p:grpSp>
            <p:nvGrpSpPr>
              <p:cNvPr id="31829" name="Group 128"/>
              <p:cNvGrpSpPr>
                <a:grpSpLocks/>
              </p:cNvGrpSpPr>
              <p:nvPr/>
            </p:nvGrpSpPr>
            <p:grpSpPr bwMode="auto">
              <a:xfrm>
                <a:off x="3168" y="2352"/>
                <a:ext cx="288" cy="864"/>
                <a:chOff x="3168" y="2352"/>
                <a:chExt cx="288" cy="864"/>
              </a:xfrm>
            </p:grpSpPr>
            <p:grpSp>
              <p:nvGrpSpPr>
                <p:cNvPr id="31830" name="Group 129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288" cy="489"/>
                  <a:chOff x="3168" y="2352"/>
                  <a:chExt cx="288" cy="489"/>
                </a:xfrm>
              </p:grpSpPr>
              <p:sp>
                <p:nvSpPr>
                  <p:cNvPr id="31832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33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34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35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36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37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38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39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40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841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1"/>
                    <a:ext cx="20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2</a:t>
                    </a:r>
                  </a:p>
                </p:txBody>
              </p:sp>
            </p:grpSp>
            <p:sp>
              <p:nvSpPr>
                <p:cNvPr id="31831" name="Rectangle 140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grpSp>
          <p:nvGrpSpPr>
            <p:cNvPr id="31825" name="Group 141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31826" name="Line 142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1827" name="Line 143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18" name="Group 144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31812" name="Group 145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31814" name="Rectangle 146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15" name="Rectangle 147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16" name="Rectangle 148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17" name="Rectangle 149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18" name="Rectangle 150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19" name="Rectangle 151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20" name="Rectangle 152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21" name="Rectangle 153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22" name="Rectangle 154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1823" name="Text Box 155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</p:grpSp>
        <p:sp>
          <p:nvSpPr>
            <p:cNvPr id="31813" name="Line 156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20" name="Group 157"/>
          <p:cNvGrpSpPr>
            <a:grpSpLocks/>
          </p:cNvGrpSpPr>
          <p:nvPr/>
        </p:nvGrpSpPr>
        <p:grpSpPr bwMode="auto">
          <a:xfrm>
            <a:off x="6705600" y="3200400"/>
            <a:ext cx="1219200" cy="1843088"/>
            <a:chOff x="4224" y="2016"/>
            <a:chExt cx="768" cy="1161"/>
          </a:xfrm>
        </p:grpSpPr>
        <p:grpSp>
          <p:nvGrpSpPr>
            <p:cNvPr id="31796" name="Group 158"/>
            <p:cNvGrpSpPr>
              <a:grpSpLocks/>
            </p:cNvGrpSpPr>
            <p:nvPr/>
          </p:nvGrpSpPr>
          <p:grpSpPr bwMode="auto">
            <a:xfrm>
              <a:off x="4704" y="2016"/>
              <a:ext cx="288" cy="1161"/>
              <a:chOff x="4704" y="2016"/>
              <a:chExt cx="288" cy="1161"/>
            </a:xfrm>
          </p:grpSpPr>
          <p:grpSp>
            <p:nvGrpSpPr>
              <p:cNvPr id="31800" name="Group 159"/>
              <p:cNvGrpSpPr>
                <a:grpSpLocks/>
              </p:cNvGrpSpPr>
              <p:nvPr/>
            </p:nvGrpSpPr>
            <p:grpSpPr bwMode="auto">
              <a:xfrm>
                <a:off x="4704" y="2016"/>
                <a:ext cx="288" cy="489"/>
                <a:chOff x="4704" y="2016"/>
                <a:chExt cx="288" cy="489"/>
              </a:xfrm>
            </p:grpSpPr>
            <p:sp>
              <p:nvSpPr>
                <p:cNvPr id="31802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03" name="Rectangle 161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04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05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06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0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08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09" name="Rectangle 167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10" name="Rectangle 168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811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4760" y="2255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2</a:t>
                  </a:r>
                </a:p>
              </p:txBody>
            </p:sp>
          </p:grpSp>
          <p:sp>
            <p:nvSpPr>
              <p:cNvPr id="31801" name="Text Box 170"/>
              <p:cNvSpPr txBox="1">
                <a:spLocks noChangeArrowheads="1"/>
              </p:cNvSpPr>
              <p:nvPr/>
            </p:nvSpPr>
            <p:spPr bwMode="auto">
              <a:xfrm>
                <a:off x="4760" y="2927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0</a:t>
                </a:r>
              </a:p>
            </p:txBody>
          </p:sp>
        </p:grpSp>
        <p:grpSp>
          <p:nvGrpSpPr>
            <p:cNvPr id="31797" name="Group 171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1798" name="Line 172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1799" name="Line 173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24" name="Group 174"/>
          <p:cNvGrpSpPr>
            <a:grpSpLocks/>
          </p:cNvGrpSpPr>
          <p:nvPr/>
        </p:nvGrpSpPr>
        <p:grpSpPr bwMode="auto">
          <a:xfrm>
            <a:off x="3048000" y="2133600"/>
            <a:ext cx="1219200" cy="3990975"/>
            <a:chOff x="1920" y="1344"/>
            <a:chExt cx="768" cy="2514"/>
          </a:xfrm>
        </p:grpSpPr>
        <p:grpSp>
          <p:nvGrpSpPr>
            <p:cNvPr id="31756" name="Group 175"/>
            <p:cNvGrpSpPr>
              <a:grpSpLocks/>
            </p:cNvGrpSpPr>
            <p:nvPr/>
          </p:nvGrpSpPr>
          <p:grpSpPr bwMode="auto">
            <a:xfrm>
              <a:off x="2400" y="1344"/>
              <a:ext cx="288" cy="2514"/>
              <a:chOff x="2400" y="1344"/>
              <a:chExt cx="288" cy="2514"/>
            </a:xfrm>
          </p:grpSpPr>
          <p:grpSp>
            <p:nvGrpSpPr>
              <p:cNvPr id="31762" name="Group 176"/>
              <p:cNvGrpSpPr>
                <a:grpSpLocks/>
              </p:cNvGrpSpPr>
              <p:nvPr/>
            </p:nvGrpSpPr>
            <p:grpSpPr bwMode="auto">
              <a:xfrm>
                <a:off x="2400" y="1344"/>
                <a:ext cx="288" cy="490"/>
                <a:chOff x="2400" y="1344"/>
                <a:chExt cx="288" cy="490"/>
              </a:xfrm>
            </p:grpSpPr>
            <p:sp>
              <p:nvSpPr>
                <p:cNvPr id="31786" name="Rectangle 177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87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88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89" name="Rectangle 180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90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91" name="Rectangle 182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92" name="Rectangle 183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93" name="Rectangle 184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94" name="Rectangle 185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1795" name="Text Box 186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20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5</a:t>
                  </a:r>
                </a:p>
              </p:txBody>
            </p:sp>
          </p:grpSp>
          <p:grpSp>
            <p:nvGrpSpPr>
              <p:cNvPr id="31763" name="Group 187"/>
              <p:cNvGrpSpPr>
                <a:grpSpLocks/>
              </p:cNvGrpSpPr>
              <p:nvPr/>
            </p:nvGrpSpPr>
            <p:grpSpPr bwMode="auto">
              <a:xfrm>
                <a:off x="2400" y="2592"/>
                <a:ext cx="288" cy="1266"/>
                <a:chOff x="2400" y="2592"/>
                <a:chExt cx="288" cy="1266"/>
              </a:xfrm>
            </p:grpSpPr>
            <p:grpSp>
              <p:nvGrpSpPr>
                <p:cNvPr id="31764" name="Group 188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288" cy="498"/>
                  <a:chOff x="2400" y="3360"/>
                  <a:chExt cx="288" cy="498"/>
                </a:xfrm>
              </p:grpSpPr>
              <p:sp>
                <p:nvSpPr>
                  <p:cNvPr id="31776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7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8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9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80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81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82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83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84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85" name="Text Box 1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08"/>
                    <a:ext cx="20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5</a:t>
                    </a:r>
                  </a:p>
                </p:txBody>
              </p:sp>
            </p:grpSp>
            <p:grpSp>
              <p:nvGrpSpPr>
                <p:cNvPr id="31765" name="Group 199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288" cy="489"/>
                  <a:chOff x="2400" y="2592"/>
                  <a:chExt cx="288" cy="489"/>
                </a:xfrm>
              </p:grpSpPr>
              <p:sp>
                <p:nvSpPr>
                  <p:cNvPr id="31766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67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68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69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0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1" name="Rectangle 20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3" name="Rectangle 207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4" name="Rectangle 208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1775" name="Text Box 2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1"/>
                    <a:ext cx="203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3</a:t>
                    </a:r>
                  </a:p>
                </p:txBody>
              </p:sp>
            </p:grpSp>
          </p:grpSp>
        </p:grpSp>
        <p:grpSp>
          <p:nvGrpSpPr>
            <p:cNvPr id="31757" name="Group 210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1758" name="Group 211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1760" name="Line 212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31761" name="Line 213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</p:grpSp>
          <p:sp>
            <p:nvSpPr>
              <p:cNvPr id="31759" name="Line 214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sp>
        <p:nvSpPr>
          <p:cNvPr id="31755" name="Text Box 215"/>
          <p:cNvSpPr txBox="1">
            <a:spLocks noChangeArrowheads="1"/>
          </p:cNvSpPr>
          <p:nvPr/>
        </p:nvSpPr>
        <p:spPr bwMode="auto">
          <a:xfrm>
            <a:off x="3048000" y="865188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h(N) = </a:t>
            </a:r>
            <a:r>
              <a:rPr lang="en-US" sz="280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</a:t>
            </a:r>
            <a:r>
              <a:rPr lang="en-US">
                <a:solidFill>
                  <a:srgbClr val="CC6600"/>
                </a:solidFill>
              </a:rPr>
              <a:t> distances of tiles to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Informed Search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Add domain-specific information to select the best path along which to continue searching </a:t>
            </a:r>
            <a:r>
              <a:rPr lang="th-TH" sz="2000" smtClean="0">
                <a:solidFill>
                  <a:srgbClr val="CC6600"/>
                </a:solidFill>
              </a:rPr>
              <a:t>การเพิ่มข้อมูลเฉพาะเรื่องเพื่อเลือกเส้นทางที่ดีที่สุดพร้อมที่จะดำเนินการการค้นหาต่อ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Define a heuristic function, </a:t>
            </a:r>
            <a:r>
              <a:rPr lang="en-US" sz="2000" b="1" smtClean="0"/>
              <a:t>h(n)</a:t>
            </a:r>
            <a:r>
              <a:rPr lang="en-US" sz="2000" smtClean="0"/>
              <a:t>, that estimates the “goodness” of a node n. </a:t>
            </a:r>
            <a:r>
              <a:rPr lang="th-TH" sz="2000" smtClean="0">
                <a:solidFill>
                  <a:srgbClr val="CC6600"/>
                </a:solidFill>
              </a:rPr>
              <a:t>กำหนดฟังก์ชั่นที่ช่วยแก้ปัญหา, </a:t>
            </a:r>
            <a:r>
              <a:rPr lang="en-US" sz="1600" smtClean="0">
                <a:solidFill>
                  <a:srgbClr val="CC6600"/>
                </a:solidFill>
              </a:rPr>
              <a:t>h(n)</a:t>
            </a:r>
            <a:r>
              <a:rPr lang="en-US" sz="2000" smtClean="0">
                <a:solidFill>
                  <a:srgbClr val="CC6600"/>
                </a:solidFill>
              </a:rPr>
              <a:t> </a:t>
            </a:r>
            <a:r>
              <a:rPr lang="th-TH" sz="2000" smtClean="0">
                <a:solidFill>
                  <a:srgbClr val="CC6600"/>
                </a:solidFill>
              </a:rPr>
              <a:t>ที่เป็นการประมาณ "ความดี" ของโหนด </a:t>
            </a:r>
            <a:r>
              <a:rPr lang="en-US" sz="1600" smtClean="0">
                <a:solidFill>
                  <a:srgbClr val="CC6600"/>
                </a:solidFill>
              </a:rPr>
              <a:t>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Specifically, h(n) = </a:t>
            </a:r>
            <a:r>
              <a:rPr lang="en-US" sz="2000" b="1" smtClean="0"/>
              <a:t>estimated cost</a:t>
            </a:r>
            <a:r>
              <a:rPr lang="en-US" sz="2000" smtClean="0"/>
              <a:t> (or distance) of minimal cost path from n </a:t>
            </a:r>
            <a:r>
              <a:rPr lang="en-US" sz="2000" b="1" smtClean="0"/>
              <a:t>to a goal state</a:t>
            </a:r>
            <a:r>
              <a:rPr lang="en-US" sz="2000" smtClean="0"/>
              <a:t>. </a:t>
            </a:r>
            <a:r>
              <a:rPr lang="th-TH" sz="2000" smtClean="0">
                <a:solidFill>
                  <a:srgbClr val="CC6600"/>
                </a:solidFill>
              </a:rPr>
              <a:t>โดยเฉพาะ </a:t>
            </a:r>
            <a:r>
              <a:rPr lang="en-US" sz="1600" smtClean="0">
                <a:solidFill>
                  <a:srgbClr val="CC6600"/>
                </a:solidFill>
              </a:rPr>
              <a:t>h(n) = </a:t>
            </a:r>
            <a:r>
              <a:rPr lang="th-TH" sz="2000" smtClean="0">
                <a:solidFill>
                  <a:srgbClr val="CC6600"/>
                </a:solidFill>
              </a:rPr>
              <a:t>ค่าใช้จ่ายประมาณ (หรือระยะทาง) ของเส้นทางที่ค่าใช้จ่ายต่ำจาก </a:t>
            </a:r>
            <a:r>
              <a:rPr lang="en-US" sz="1600" smtClean="0">
                <a:solidFill>
                  <a:srgbClr val="CC6600"/>
                </a:solidFill>
              </a:rPr>
              <a:t>n</a:t>
            </a:r>
            <a:r>
              <a:rPr lang="en-US" sz="2000" smtClean="0">
                <a:solidFill>
                  <a:srgbClr val="CC6600"/>
                </a:solidFill>
              </a:rPr>
              <a:t> </a:t>
            </a:r>
            <a:r>
              <a:rPr lang="th-TH" sz="2000" smtClean="0">
                <a:solidFill>
                  <a:srgbClr val="CC6600"/>
                </a:solidFill>
              </a:rPr>
              <a:t>ไปยังสถานะเป้าหมาย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heuristic function is an estimate, based on domain-specific information that is computable from the current state description, of how close we are to a goal </a:t>
            </a:r>
            <a:r>
              <a:rPr lang="th-TH" sz="2000" smtClean="0">
                <a:solidFill>
                  <a:srgbClr val="CC6600"/>
                </a:solidFill>
              </a:rPr>
              <a:t>ฟังก์ชั่นที่ช่วยแก้ปัญหาคือการประมาณการบนพื้นฐานของข้อมูลเฉพาะเรื่องที่คำนวณจากคำอธิบายของสถานะปัจจุบัน ว่าเราใกล้เข้าไปสู่เป้าหมายเท่าไร</a:t>
            </a:r>
            <a:endParaRPr lang="en-US" sz="2000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5181600" y="1676400"/>
            <a:ext cx="1828800" cy="1828800"/>
            <a:chOff x="3264" y="1152"/>
            <a:chExt cx="1152" cy="1152"/>
          </a:xfrm>
        </p:grpSpPr>
        <p:sp>
          <p:nvSpPr>
            <p:cNvPr id="32795" name="Rectangle 4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96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97" name="Rectangle 6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98" name="Rectangle 7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99" name="Rectangle 8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0" name="Rectangle 9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1" name="Rectangle 10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2" name="Rectangle 11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3" name="Rectangle 12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804" name="Text Box 13"/>
            <p:cNvSpPr txBox="1">
              <a:spLocks noChangeArrowheads="1"/>
            </p:cNvSpPr>
            <p:nvPr/>
          </p:nvSpPr>
          <p:spPr bwMode="auto">
            <a:xfrm>
              <a:off x="3361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2805" name="Text Box 14"/>
            <p:cNvSpPr txBox="1">
              <a:spLocks noChangeArrowheads="1"/>
            </p:cNvSpPr>
            <p:nvPr/>
          </p:nvSpPr>
          <p:spPr bwMode="auto">
            <a:xfrm>
              <a:off x="3746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2806" name="Text Box 15"/>
            <p:cNvSpPr txBox="1">
              <a:spLocks noChangeArrowheads="1"/>
            </p:cNvSpPr>
            <p:nvPr/>
          </p:nvSpPr>
          <p:spPr bwMode="auto">
            <a:xfrm>
              <a:off x="4128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2807" name="Text Box 16"/>
            <p:cNvSpPr txBox="1">
              <a:spLocks noChangeArrowheads="1"/>
            </p:cNvSpPr>
            <p:nvPr/>
          </p:nvSpPr>
          <p:spPr bwMode="auto">
            <a:xfrm>
              <a:off x="3361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2808" name="Text Box 17"/>
            <p:cNvSpPr txBox="1">
              <a:spLocks noChangeArrowheads="1"/>
            </p:cNvSpPr>
            <p:nvPr/>
          </p:nvSpPr>
          <p:spPr bwMode="auto">
            <a:xfrm>
              <a:off x="3746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2809" name="Text Box 18"/>
            <p:cNvSpPr txBox="1">
              <a:spLocks noChangeArrowheads="1"/>
            </p:cNvSpPr>
            <p:nvPr/>
          </p:nvSpPr>
          <p:spPr bwMode="auto">
            <a:xfrm>
              <a:off x="4128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2810" name="Text Box 19"/>
            <p:cNvSpPr txBox="1">
              <a:spLocks noChangeArrowheads="1"/>
            </p:cNvSpPr>
            <p:nvPr/>
          </p:nvSpPr>
          <p:spPr bwMode="auto">
            <a:xfrm>
              <a:off x="3361" y="196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2811" name="Text Box 20"/>
            <p:cNvSpPr txBox="1">
              <a:spLocks noChangeArrowheads="1"/>
            </p:cNvSpPr>
            <p:nvPr/>
          </p:nvSpPr>
          <p:spPr bwMode="auto">
            <a:xfrm>
              <a:off x="3746" y="196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32772" name="Group 21"/>
          <p:cNvGrpSpPr>
            <a:grpSpLocks/>
          </p:cNvGrpSpPr>
          <p:nvPr/>
        </p:nvGrpSpPr>
        <p:grpSpPr bwMode="auto">
          <a:xfrm>
            <a:off x="1828800" y="1676400"/>
            <a:ext cx="1828800" cy="1828800"/>
            <a:chOff x="576" y="2688"/>
            <a:chExt cx="1152" cy="1152"/>
          </a:xfrm>
        </p:grpSpPr>
        <p:sp>
          <p:nvSpPr>
            <p:cNvPr id="32778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79" name="Rectangle 23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0" name="Rectangle 24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1" name="Rectangle 25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2" name="Rectangle 26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3" name="Rectangle 27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4" name="Rectangle 28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5" name="Rectangle 29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6" name="Rectangle 30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2787" name="Text Box 31"/>
            <p:cNvSpPr txBox="1">
              <a:spLocks noChangeArrowheads="1"/>
            </p:cNvSpPr>
            <p:nvPr/>
          </p:nvSpPr>
          <p:spPr bwMode="auto">
            <a:xfrm>
              <a:off x="1441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2788" name="Text Box 32"/>
            <p:cNvSpPr txBox="1">
              <a:spLocks noChangeArrowheads="1"/>
            </p:cNvSpPr>
            <p:nvPr/>
          </p:nvSpPr>
          <p:spPr bwMode="auto">
            <a:xfrm>
              <a:off x="1056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2789" name="Text Box 33"/>
            <p:cNvSpPr txBox="1">
              <a:spLocks noChangeArrowheads="1"/>
            </p:cNvSpPr>
            <p:nvPr/>
          </p:nvSpPr>
          <p:spPr bwMode="auto">
            <a:xfrm>
              <a:off x="1056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2790" name="Text Box 34"/>
            <p:cNvSpPr txBox="1">
              <a:spLocks noChangeArrowheads="1"/>
            </p:cNvSpPr>
            <p:nvPr/>
          </p:nvSpPr>
          <p:spPr bwMode="auto">
            <a:xfrm>
              <a:off x="672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2791" name="Text Box 35"/>
            <p:cNvSpPr txBox="1">
              <a:spLocks noChangeArrowheads="1"/>
            </p:cNvSpPr>
            <p:nvPr/>
          </p:nvSpPr>
          <p:spPr bwMode="auto">
            <a:xfrm>
              <a:off x="672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2792" name="Text Box 36"/>
            <p:cNvSpPr txBox="1">
              <a:spLocks noChangeArrowheads="1"/>
            </p:cNvSpPr>
            <p:nvPr/>
          </p:nvSpPr>
          <p:spPr bwMode="auto">
            <a:xfrm>
              <a:off x="1441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2793" name="Text Box 37"/>
            <p:cNvSpPr txBox="1">
              <a:spLocks noChangeArrowheads="1"/>
            </p:cNvSpPr>
            <p:nvPr/>
          </p:nvSpPr>
          <p:spPr bwMode="auto">
            <a:xfrm>
              <a:off x="672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2794" name="Text Box 38"/>
            <p:cNvSpPr txBox="1">
              <a:spLocks noChangeArrowheads="1"/>
            </p:cNvSpPr>
            <p:nvPr/>
          </p:nvSpPr>
          <p:spPr bwMode="auto">
            <a:xfrm>
              <a:off x="1441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sp>
        <p:nvSpPr>
          <p:cNvPr id="32773" name="Text Box 39"/>
          <p:cNvSpPr txBox="1">
            <a:spLocks noChangeArrowheads="1"/>
          </p:cNvSpPr>
          <p:nvPr/>
        </p:nvSpPr>
        <p:spPr bwMode="auto">
          <a:xfrm>
            <a:off x="2514600" y="3429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2774" name="Text Box 40"/>
          <p:cNvSpPr txBox="1">
            <a:spLocks noChangeArrowheads="1"/>
          </p:cNvSpPr>
          <p:nvPr/>
        </p:nvSpPr>
        <p:spPr bwMode="auto">
          <a:xfrm>
            <a:off x="5715000" y="3429000"/>
            <a:ext cx="74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goal</a:t>
            </a:r>
          </a:p>
        </p:txBody>
      </p:sp>
      <p:sp>
        <p:nvSpPr>
          <p:cNvPr id="217129" name="Text Box 41"/>
          <p:cNvSpPr txBox="1">
            <a:spLocks noChangeArrowheads="1"/>
          </p:cNvSpPr>
          <p:nvPr/>
        </p:nvSpPr>
        <p:spPr bwMode="auto">
          <a:xfrm>
            <a:off x="685800" y="3886200"/>
            <a:ext cx="748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CC6600"/>
                </a:solidFill>
              </a:rPr>
              <a:t> h</a:t>
            </a:r>
            <a:r>
              <a:rPr lang="en-US" sz="1800">
                <a:solidFill>
                  <a:srgbClr val="CC6600"/>
                </a:solidFill>
              </a:rPr>
              <a:t>1</a:t>
            </a:r>
            <a:r>
              <a:rPr lang="en-US">
                <a:solidFill>
                  <a:srgbClr val="CC6600"/>
                </a:solidFill>
              </a:rPr>
              <a:t>(N) = number of misplaced tiles = 6  is admissible</a:t>
            </a:r>
          </a:p>
        </p:txBody>
      </p:sp>
      <p:sp>
        <p:nvSpPr>
          <p:cNvPr id="217130" name="Rectangle 42"/>
          <p:cNvSpPr>
            <a:spLocks noChangeArrowheads="1"/>
          </p:cNvSpPr>
          <p:nvPr/>
        </p:nvSpPr>
        <p:spPr bwMode="auto">
          <a:xfrm>
            <a:off x="685800" y="4419600"/>
            <a:ext cx="7391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33CC33"/>
                </a:solidFill>
              </a:rPr>
              <a:t> h</a:t>
            </a:r>
            <a:r>
              <a:rPr lang="en-US" sz="1800">
                <a:solidFill>
                  <a:srgbClr val="33CC33"/>
                </a:solidFill>
              </a:rPr>
              <a:t>2</a:t>
            </a:r>
            <a:r>
              <a:rPr lang="en-US">
                <a:solidFill>
                  <a:srgbClr val="33CC33"/>
                </a:solidFill>
              </a:rPr>
              <a:t>(N) = sum of distances of each tile to goal = 13</a:t>
            </a:r>
            <a:br>
              <a:rPr lang="en-US">
                <a:solidFill>
                  <a:srgbClr val="33CC33"/>
                </a:solidFill>
              </a:rPr>
            </a:br>
            <a:r>
              <a:rPr lang="en-US">
                <a:solidFill>
                  <a:srgbClr val="33CC33"/>
                </a:solidFill>
              </a:rPr>
              <a:t>           is admissible</a:t>
            </a:r>
          </a:p>
        </p:txBody>
      </p:sp>
      <p:sp>
        <p:nvSpPr>
          <p:cNvPr id="217131" name="Rectangle 43"/>
          <p:cNvSpPr>
            <a:spLocks noChangeArrowheads="1"/>
          </p:cNvSpPr>
          <p:nvPr/>
        </p:nvSpPr>
        <p:spPr bwMode="auto">
          <a:xfrm>
            <a:off x="685800" y="518160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>
                <a:solidFill>
                  <a:srgbClr val="FF3300"/>
                </a:solidFill>
              </a:rPr>
              <a:t> h</a:t>
            </a:r>
            <a:r>
              <a:rPr lang="en-US" sz="1800">
                <a:solidFill>
                  <a:srgbClr val="FF3300"/>
                </a:solidFill>
              </a:rPr>
              <a:t>3</a:t>
            </a:r>
            <a:r>
              <a:rPr lang="en-US">
                <a:solidFill>
                  <a:srgbClr val="FF3300"/>
                </a:solidFill>
              </a:rPr>
              <a:t>(N) = (sum of distances of each tile to goal)</a:t>
            </a:r>
            <a:br>
              <a:rPr lang="en-US">
                <a:solidFill>
                  <a:srgbClr val="FF3300"/>
                </a:solidFill>
              </a:rPr>
            </a:br>
            <a:r>
              <a:rPr lang="en-US">
                <a:solidFill>
                  <a:srgbClr val="FF3300"/>
                </a:solidFill>
              </a:rPr>
              <a:t>              + 3 x (sum of score functions for each tile) = 49</a:t>
            </a:r>
            <a:br>
              <a:rPr lang="en-US">
                <a:solidFill>
                  <a:srgbClr val="FF3300"/>
                </a:solidFill>
              </a:rPr>
            </a:br>
            <a:r>
              <a:rPr lang="en-US">
                <a:solidFill>
                  <a:srgbClr val="FF3300"/>
                </a:solidFill>
              </a:rPr>
              <a:t>           is not admissible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29" grpId="0" autoUpdateAnimBg="0"/>
      <p:bldP spid="217130" grpId="0" autoUpdateAnimBg="0"/>
      <p:bldP spid="2171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371600" y="3657600"/>
            <a:ext cx="720725" cy="777875"/>
            <a:chOff x="864" y="2304"/>
            <a:chExt cx="454" cy="490"/>
          </a:xfrm>
        </p:grpSpPr>
        <p:sp>
          <p:nvSpPr>
            <p:cNvPr id="3397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8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81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40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0+4</a:t>
              </a:r>
            </a:p>
          </p:txBody>
        </p:sp>
      </p:grpSp>
      <p:grpSp>
        <p:nvGrpSpPr>
          <p:cNvPr id="33796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3396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6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6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6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6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6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6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397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2133600"/>
            <a:ext cx="1482725" cy="3978275"/>
            <a:chOff x="1152" y="1344"/>
            <a:chExt cx="934" cy="2506"/>
          </a:xfrm>
        </p:grpSpPr>
        <p:grpSp>
          <p:nvGrpSpPr>
            <p:cNvPr id="33925" name="Group 25"/>
            <p:cNvGrpSpPr>
              <a:grpSpLocks/>
            </p:cNvGrpSpPr>
            <p:nvPr/>
          </p:nvGrpSpPr>
          <p:grpSpPr bwMode="auto">
            <a:xfrm>
              <a:off x="1632" y="1344"/>
              <a:ext cx="454" cy="2506"/>
              <a:chOff x="1632" y="1344"/>
              <a:chExt cx="454" cy="2506"/>
            </a:xfrm>
          </p:grpSpPr>
          <p:grpSp>
            <p:nvGrpSpPr>
              <p:cNvPr id="33930" name="Group 26"/>
              <p:cNvGrpSpPr>
                <a:grpSpLocks/>
              </p:cNvGrpSpPr>
              <p:nvPr/>
            </p:nvGrpSpPr>
            <p:grpSpPr bwMode="auto">
              <a:xfrm>
                <a:off x="1632" y="1344"/>
                <a:ext cx="454" cy="490"/>
                <a:chOff x="1632" y="1344"/>
                <a:chExt cx="454" cy="490"/>
              </a:xfrm>
            </p:grpSpPr>
            <p:sp>
              <p:nvSpPr>
                <p:cNvPr id="33953" name="Rectangle 27"/>
                <p:cNvSpPr>
                  <a:spLocks noChangeArrowheads="1"/>
                </p:cNvSpPr>
                <p:nvPr/>
              </p:nvSpPr>
              <p:spPr bwMode="auto">
                <a:xfrm>
                  <a:off x="1632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4" name="Rectangle 28"/>
                <p:cNvSpPr>
                  <a:spLocks noChangeArrowheads="1"/>
                </p:cNvSpPr>
                <p:nvPr/>
              </p:nvSpPr>
              <p:spPr bwMode="auto">
                <a:xfrm>
                  <a:off x="1728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5" name="Rectangle 29"/>
                <p:cNvSpPr>
                  <a:spLocks noChangeArrowheads="1"/>
                </p:cNvSpPr>
                <p:nvPr/>
              </p:nvSpPr>
              <p:spPr bwMode="auto">
                <a:xfrm>
                  <a:off x="1632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6" name="Rectangle 30"/>
                <p:cNvSpPr>
                  <a:spLocks noChangeArrowheads="1"/>
                </p:cNvSpPr>
                <p:nvPr/>
              </p:nvSpPr>
              <p:spPr bwMode="auto">
                <a:xfrm>
                  <a:off x="1728" y="144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7" name="Rectangle 31"/>
                <p:cNvSpPr>
                  <a:spLocks noChangeArrowheads="1"/>
                </p:cNvSpPr>
                <p:nvPr/>
              </p:nvSpPr>
              <p:spPr bwMode="auto">
                <a:xfrm>
                  <a:off x="1824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8" name="Rectangle 32"/>
                <p:cNvSpPr>
                  <a:spLocks noChangeArrowheads="1"/>
                </p:cNvSpPr>
                <p:nvPr/>
              </p:nvSpPr>
              <p:spPr bwMode="auto">
                <a:xfrm>
                  <a:off x="1728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9" name="Rectangle 33"/>
                <p:cNvSpPr>
                  <a:spLocks noChangeArrowheads="1"/>
                </p:cNvSpPr>
                <p:nvPr/>
              </p:nvSpPr>
              <p:spPr bwMode="auto">
                <a:xfrm>
                  <a:off x="1632" y="153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60" name="Rectangle 34"/>
                <p:cNvSpPr>
                  <a:spLocks noChangeArrowheads="1"/>
                </p:cNvSpPr>
                <p:nvPr/>
              </p:nvSpPr>
              <p:spPr bwMode="auto">
                <a:xfrm>
                  <a:off x="1824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61" name="Rectangle 35"/>
                <p:cNvSpPr>
                  <a:spLocks noChangeArrowheads="1"/>
                </p:cNvSpPr>
                <p:nvPr/>
              </p:nvSpPr>
              <p:spPr bwMode="auto">
                <a:xfrm>
                  <a:off x="1824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6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680" y="1584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1+5</a:t>
                  </a:r>
                </a:p>
              </p:txBody>
            </p:sp>
          </p:grpSp>
          <p:grpSp>
            <p:nvGrpSpPr>
              <p:cNvPr id="33931" name="Group 37"/>
              <p:cNvGrpSpPr>
                <a:grpSpLocks/>
              </p:cNvGrpSpPr>
              <p:nvPr/>
            </p:nvGrpSpPr>
            <p:grpSpPr bwMode="auto">
              <a:xfrm>
                <a:off x="1632" y="3360"/>
                <a:ext cx="454" cy="490"/>
                <a:chOff x="1632" y="3360"/>
                <a:chExt cx="454" cy="490"/>
              </a:xfrm>
            </p:grpSpPr>
            <p:sp>
              <p:nvSpPr>
                <p:cNvPr id="33943" name="Rectangle 38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4" name="Rectangle 39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5" name="Rectangle 40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6" name="Rectangle 41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7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8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9" name="Rectangle 44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0" name="Rectangle 45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1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52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680" y="3600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1+5</a:t>
                  </a:r>
                </a:p>
              </p:txBody>
            </p:sp>
          </p:grpSp>
          <p:grpSp>
            <p:nvGrpSpPr>
              <p:cNvPr id="33932" name="Group 48"/>
              <p:cNvGrpSpPr>
                <a:grpSpLocks/>
              </p:cNvGrpSpPr>
              <p:nvPr/>
            </p:nvGrpSpPr>
            <p:grpSpPr bwMode="auto">
              <a:xfrm>
                <a:off x="1632" y="2592"/>
                <a:ext cx="454" cy="490"/>
                <a:chOff x="1632" y="2592"/>
                <a:chExt cx="454" cy="490"/>
              </a:xfrm>
            </p:grpSpPr>
            <p:sp>
              <p:nvSpPr>
                <p:cNvPr id="339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632" y="2592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728" y="259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35" name="Rectangle 51"/>
                <p:cNvSpPr>
                  <a:spLocks noChangeArrowheads="1"/>
                </p:cNvSpPr>
                <p:nvPr/>
              </p:nvSpPr>
              <p:spPr bwMode="auto">
                <a:xfrm>
                  <a:off x="1632" y="2688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36" name="Rectangle 52"/>
                <p:cNvSpPr>
                  <a:spLocks noChangeArrowheads="1"/>
                </p:cNvSpPr>
                <p:nvPr/>
              </p:nvSpPr>
              <p:spPr bwMode="auto">
                <a:xfrm>
                  <a:off x="1728" y="2784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37" name="Rectangle 53"/>
                <p:cNvSpPr>
                  <a:spLocks noChangeArrowheads="1"/>
                </p:cNvSpPr>
                <p:nvPr/>
              </p:nvSpPr>
              <p:spPr bwMode="auto">
                <a:xfrm>
                  <a:off x="1824" y="2688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38" name="Rectangle 54"/>
                <p:cNvSpPr>
                  <a:spLocks noChangeArrowheads="1"/>
                </p:cNvSpPr>
                <p:nvPr/>
              </p:nvSpPr>
              <p:spPr bwMode="auto">
                <a:xfrm>
                  <a:off x="1632" y="2784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39" name="Rectangle 55"/>
                <p:cNvSpPr>
                  <a:spLocks noChangeArrowheads="1"/>
                </p:cNvSpPr>
                <p:nvPr/>
              </p:nvSpPr>
              <p:spPr bwMode="auto">
                <a:xfrm>
                  <a:off x="1728" y="268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0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4" y="2784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1" name="Rectangle 57"/>
                <p:cNvSpPr>
                  <a:spLocks noChangeArrowheads="1"/>
                </p:cNvSpPr>
                <p:nvPr/>
              </p:nvSpPr>
              <p:spPr bwMode="auto">
                <a:xfrm>
                  <a:off x="1824" y="2592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4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680" y="2832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1+3</a:t>
                  </a:r>
                </a:p>
              </p:txBody>
            </p:sp>
          </p:grpSp>
        </p:grpSp>
        <p:grpSp>
          <p:nvGrpSpPr>
            <p:cNvPr id="33926" name="Group 59"/>
            <p:cNvGrpSpPr>
              <a:grpSpLocks/>
            </p:cNvGrpSpPr>
            <p:nvPr/>
          </p:nvGrpSpPr>
          <p:grpSpPr bwMode="auto">
            <a:xfrm>
              <a:off x="1152" y="1488"/>
              <a:ext cx="480" cy="2016"/>
              <a:chOff x="1152" y="1488"/>
              <a:chExt cx="480" cy="2016"/>
            </a:xfrm>
          </p:grpSpPr>
          <p:sp>
            <p:nvSpPr>
              <p:cNvPr id="33927" name="Line 60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3928" name="Line 61"/>
              <p:cNvSpPr>
                <a:spLocks noChangeShapeType="1"/>
              </p:cNvSpPr>
              <p:nvPr/>
            </p:nvSpPr>
            <p:spPr bwMode="auto">
              <a:xfrm flipV="1">
                <a:off x="1152" y="1488"/>
                <a:ext cx="48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3929" name="Line 62"/>
              <p:cNvSpPr>
                <a:spLocks noChangeShapeType="1"/>
              </p:cNvSpPr>
              <p:nvPr/>
            </p:nvSpPr>
            <p:spPr bwMode="auto">
              <a:xfrm>
                <a:off x="1152" y="2448"/>
                <a:ext cx="48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4267200" y="1752600"/>
            <a:ext cx="1482725" cy="1844675"/>
            <a:chOff x="2688" y="1104"/>
            <a:chExt cx="934" cy="1162"/>
          </a:xfrm>
        </p:grpSpPr>
        <p:grpSp>
          <p:nvGrpSpPr>
            <p:cNvPr id="33899" name="Group 64"/>
            <p:cNvGrpSpPr>
              <a:grpSpLocks/>
            </p:cNvGrpSpPr>
            <p:nvPr/>
          </p:nvGrpSpPr>
          <p:grpSpPr bwMode="auto">
            <a:xfrm>
              <a:off x="3168" y="1104"/>
              <a:ext cx="454" cy="1162"/>
              <a:chOff x="3168" y="1104"/>
              <a:chExt cx="454" cy="1162"/>
            </a:xfrm>
          </p:grpSpPr>
          <p:grpSp>
            <p:nvGrpSpPr>
              <p:cNvPr id="33903" name="Group 65"/>
              <p:cNvGrpSpPr>
                <a:grpSpLocks/>
              </p:cNvGrpSpPr>
              <p:nvPr/>
            </p:nvGrpSpPr>
            <p:grpSpPr bwMode="auto">
              <a:xfrm>
                <a:off x="3168" y="1104"/>
                <a:ext cx="454" cy="490"/>
                <a:chOff x="3168" y="1104"/>
                <a:chExt cx="454" cy="490"/>
              </a:xfrm>
            </p:grpSpPr>
            <p:sp>
              <p:nvSpPr>
                <p:cNvPr id="33915" name="Rectangle 66"/>
                <p:cNvSpPr>
                  <a:spLocks noChangeArrowheads="1"/>
                </p:cNvSpPr>
                <p:nvPr/>
              </p:nvSpPr>
              <p:spPr bwMode="auto">
                <a:xfrm>
                  <a:off x="3168" y="1200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6" name="Rectangle 67"/>
                <p:cNvSpPr>
                  <a:spLocks noChangeArrowheads="1"/>
                </p:cNvSpPr>
                <p:nvPr/>
              </p:nvSpPr>
              <p:spPr bwMode="auto">
                <a:xfrm>
                  <a:off x="3264" y="110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7" name="Rectangle 68"/>
                <p:cNvSpPr>
                  <a:spLocks noChangeArrowheads="1"/>
                </p:cNvSpPr>
                <p:nvPr/>
              </p:nvSpPr>
              <p:spPr bwMode="auto">
                <a:xfrm>
                  <a:off x="3264" y="120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8" name="Rectangle 69"/>
                <p:cNvSpPr>
                  <a:spLocks noChangeArrowheads="1"/>
                </p:cNvSpPr>
                <p:nvPr/>
              </p:nvSpPr>
              <p:spPr bwMode="auto">
                <a:xfrm>
                  <a:off x="3264" y="129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9" name="Rectangle 70"/>
                <p:cNvSpPr>
                  <a:spLocks noChangeArrowheads="1"/>
                </p:cNvSpPr>
                <p:nvPr/>
              </p:nvSpPr>
              <p:spPr bwMode="auto">
                <a:xfrm>
                  <a:off x="3360" y="120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20" name="Rectangle 71"/>
                <p:cNvSpPr>
                  <a:spLocks noChangeArrowheads="1"/>
                </p:cNvSpPr>
                <p:nvPr/>
              </p:nvSpPr>
              <p:spPr bwMode="auto">
                <a:xfrm>
                  <a:off x="3168" y="129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21" name="Rectangle 72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22" name="Rectangle 73"/>
                <p:cNvSpPr>
                  <a:spLocks noChangeArrowheads="1"/>
                </p:cNvSpPr>
                <p:nvPr/>
              </p:nvSpPr>
              <p:spPr bwMode="auto">
                <a:xfrm>
                  <a:off x="3360" y="129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23" name="Rectangle 74"/>
                <p:cNvSpPr>
                  <a:spLocks noChangeArrowheads="1"/>
                </p:cNvSpPr>
                <p:nvPr/>
              </p:nvSpPr>
              <p:spPr bwMode="auto">
                <a:xfrm>
                  <a:off x="3360" y="110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2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216" y="1344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3+3</a:t>
                  </a:r>
                </a:p>
              </p:txBody>
            </p:sp>
          </p:grpSp>
          <p:grpSp>
            <p:nvGrpSpPr>
              <p:cNvPr id="33904" name="Group 76"/>
              <p:cNvGrpSpPr>
                <a:grpSpLocks/>
              </p:cNvGrpSpPr>
              <p:nvPr/>
            </p:nvGrpSpPr>
            <p:grpSpPr bwMode="auto">
              <a:xfrm>
                <a:off x="3168" y="1776"/>
                <a:ext cx="454" cy="490"/>
                <a:chOff x="3168" y="1776"/>
                <a:chExt cx="454" cy="490"/>
              </a:xfrm>
            </p:grpSpPr>
            <p:sp>
              <p:nvSpPr>
                <p:cNvPr id="33905" name="Rectangle 77"/>
                <p:cNvSpPr>
                  <a:spLocks noChangeArrowheads="1"/>
                </p:cNvSpPr>
                <p:nvPr/>
              </p:nvSpPr>
              <p:spPr bwMode="auto">
                <a:xfrm>
                  <a:off x="3168" y="177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06" name="Rectangle 78"/>
                <p:cNvSpPr>
                  <a:spLocks noChangeArrowheads="1"/>
                </p:cNvSpPr>
                <p:nvPr/>
              </p:nvSpPr>
              <p:spPr bwMode="auto">
                <a:xfrm>
                  <a:off x="3264" y="177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07" name="Rectangle 79"/>
                <p:cNvSpPr>
                  <a:spLocks noChangeArrowheads="1"/>
                </p:cNvSpPr>
                <p:nvPr/>
              </p:nvSpPr>
              <p:spPr bwMode="auto">
                <a:xfrm>
                  <a:off x="3264" y="1872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08" name="Rectangle 80"/>
                <p:cNvSpPr>
                  <a:spLocks noChangeArrowheads="1"/>
                </p:cNvSpPr>
                <p:nvPr/>
              </p:nvSpPr>
              <p:spPr bwMode="auto">
                <a:xfrm>
                  <a:off x="3264" y="196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09" name="Rectangle 81"/>
                <p:cNvSpPr>
                  <a:spLocks noChangeArrowheads="1"/>
                </p:cNvSpPr>
                <p:nvPr/>
              </p:nvSpPr>
              <p:spPr bwMode="auto">
                <a:xfrm>
                  <a:off x="3360" y="187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0" name="Rectangle 82"/>
                <p:cNvSpPr>
                  <a:spLocks noChangeArrowheads="1"/>
                </p:cNvSpPr>
                <p:nvPr/>
              </p:nvSpPr>
              <p:spPr bwMode="auto">
                <a:xfrm>
                  <a:off x="3168" y="187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1" name="Rectangle 83"/>
                <p:cNvSpPr>
                  <a:spLocks noChangeArrowheads="1"/>
                </p:cNvSpPr>
                <p:nvPr/>
              </p:nvSpPr>
              <p:spPr bwMode="auto">
                <a:xfrm>
                  <a:off x="3168" y="196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2" name="Rectangle 84"/>
                <p:cNvSpPr>
                  <a:spLocks noChangeArrowheads="1"/>
                </p:cNvSpPr>
                <p:nvPr/>
              </p:nvSpPr>
              <p:spPr bwMode="auto">
                <a:xfrm>
                  <a:off x="3360" y="196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3" name="Rectangle 85"/>
                <p:cNvSpPr>
                  <a:spLocks noChangeArrowheads="1"/>
                </p:cNvSpPr>
                <p:nvPr/>
              </p:nvSpPr>
              <p:spPr bwMode="auto">
                <a:xfrm>
                  <a:off x="3360" y="177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91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3216" y="2016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3+4</a:t>
                  </a:r>
                </a:p>
              </p:txBody>
            </p:sp>
          </p:grpSp>
        </p:grpSp>
        <p:grpSp>
          <p:nvGrpSpPr>
            <p:cNvPr id="33900" name="Group 87"/>
            <p:cNvGrpSpPr>
              <a:grpSpLocks/>
            </p:cNvGrpSpPr>
            <p:nvPr/>
          </p:nvGrpSpPr>
          <p:grpSpPr bwMode="auto">
            <a:xfrm>
              <a:off x="2688" y="1248"/>
              <a:ext cx="480" cy="672"/>
              <a:chOff x="2688" y="1248"/>
              <a:chExt cx="480" cy="672"/>
            </a:xfrm>
          </p:grpSpPr>
          <p:sp>
            <p:nvSpPr>
              <p:cNvPr id="33901" name="Line 88"/>
              <p:cNvSpPr>
                <a:spLocks noChangeShapeType="1"/>
              </p:cNvSpPr>
              <p:nvPr/>
            </p:nvSpPr>
            <p:spPr bwMode="auto">
              <a:xfrm flipV="1">
                <a:off x="2688" y="124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3902" name="Line 89"/>
              <p:cNvSpPr>
                <a:spLocks noChangeShapeType="1"/>
              </p:cNvSpPr>
              <p:nvPr/>
            </p:nvSpPr>
            <p:spPr bwMode="auto">
              <a:xfrm>
                <a:off x="2688" y="148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15" name="Group 112"/>
          <p:cNvGrpSpPr>
            <a:grpSpLocks/>
          </p:cNvGrpSpPr>
          <p:nvPr/>
        </p:nvGrpSpPr>
        <p:grpSpPr bwMode="auto">
          <a:xfrm>
            <a:off x="4267200" y="3733800"/>
            <a:ext cx="1495425" cy="1690688"/>
            <a:chOff x="2688" y="2352"/>
            <a:chExt cx="942" cy="1065"/>
          </a:xfrm>
        </p:grpSpPr>
        <p:grpSp>
          <p:nvGrpSpPr>
            <p:cNvPr id="33872" name="Group 113"/>
            <p:cNvGrpSpPr>
              <a:grpSpLocks/>
            </p:cNvGrpSpPr>
            <p:nvPr/>
          </p:nvGrpSpPr>
          <p:grpSpPr bwMode="auto">
            <a:xfrm>
              <a:off x="3168" y="2352"/>
              <a:ext cx="462" cy="1065"/>
              <a:chOff x="3168" y="2352"/>
              <a:chExt cx="462" cy="1065"/>
            </a:xfrm>
          </p:grpSpPr>
          <p:grpSp>
            <p:nvGrpSpPr>
              <p:cNvPr id="33876" name="Group 114"/>
              <p:cNvGrpSpPr>
                <a:grpSpLocks/>
              </p:cNvGrpSpPr>
              <p:nvPr/>
            </p:nvGrpSpPr>
            <p:grpSpPr bwMode="auto">
              <a:xfrm>
                <a:off x="3168" y="2928"/>
                <a:ext cx="462" cy="489"/>
                <a:chOff x="3168" y="2928"/>
                <a:chExt cx="462" cy="489"/>
              </a:xfrm>
            </p:grpSpPr>
            <p:sp>
              <p:nvSpPr>
                <p:cNvPr id="33890" name="Rectangle 115"/>
                <p:cNvSpPr>
                  <a:spLocks noChangeArrowheads="1"/>
                </p:cNvSpPr>
                <p:nvPr/>
              </p:nvSpPr>
              <p:spPr bwMode="auto">
                <a:xfrm>
                  <a:off x="3168" y="2928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1" name="Rectangle 116"/>
                <p:cNvSpPr>
                  <a:spLocks noChangeArrowheads="1"/>
                </p:cNvSpPr>
                <p:nvPr/>
              </p:nvSpPr>
              <p:spPr bwMode="auto">
                <a:xfrm>
                  <a:off x="3264" y="302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2" name="Rectangle 117"/>
                <p:cNvSpPr>
                  <a:spLocks noChangeArrowheads="1"/>
                </p:cNvSpPr>
                <p:nvPr/>
              </p:nvSpPr>
              <p:spPr bwMode="auto">
                <a:xfrm>
                  <a:off x="3168" y="3024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3" name="Rectangle 118"/>
                <p:cNvSpPr>
                  <a:spLocks noChangeArrowheads="1"/>
                </p:cNvSpPr>
                <p:nvPr/>
              </p:nvSpPr>
              <p:spPr bwMode="auto">
                <a:xfrm>
                  <a:off x="3360" y="3024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4" name="Rectangle 119"/>
                <p:cNvSpPr>
                  <a:spLocks noChangeArrowheads="1"/>
                </p:cNvSpPr>
                <p:nvPr/>
              </p:nvSpPr>
              <p:spPr bwMode="auto">
                <a:xfrm>
                  <a:off x="3168" y="3120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5" name="Rectangle 120"/>
                <p:cNvSpPr>
                  <a:spLocks noChangeArrowheads="1"/>
                </p:cNvSpPr>
                <p:nvPr/>
              </p:nvSpPr>
              <p:spPr bwMode="auto">
                <a:xfrm>
                  <a:off x="3360" y="292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6" name="Rectangle 121"/>
                <p:cNvSpPr>
                  <a:spLocks noChangeArrowheads="1"/>
                </p:cNvSpPr>
                <p:nvPr/>
              </p:nvSpPr>
              <p:spPr bwMode="auto">
                <a:xfrm>
                  <a:off x="3360" y="3120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7" name="Rectangle 122"/>
                <p:cNvSpPr>
                  <a:spLocks noChangeArrowheads="1"/>
                </p:cNvSpPr>
                <p:nvPr/>
              </p:nvSpPr>
              <p:spPr bwMode="auto">
                <a:xfrm>
                  <a:off x="3264" y="2928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9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3224" y="3167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3+4</a:t>
                  </a:r>
                </a:p>
              </p:txBody>
            </p:sp>
          </p:grpSp>
          <p:grpSp>
            <p:nvGrpSpPr>
              <p:cNvPr id="33877" name="Group 124"/>
              <p:cNvGrpSpPr>
                <a:grpSpLocks/>
              </p:cNvGrpSpPr>
              <p:nvPr/>
            </p:nvGrpSpPr>
            <p:grpSpPr bwMode="auto">
              <a:xfrm>
                <a:off x="3168" y="2352"/>
                <a:ext cx="462" cy="864"/>
                <a:chOff x="3168" y="2352"/>
                <a:chExt cx="462" cy="864"/>
              </a:xfrm>
            </p:grpSpPr>
            <p:grpSp>
              <p:nvGrpSpPr>
                <p:cNvPr id="33878" name="Group 125"/>
                <p:cNvGrpSpPr>
                  <a:grpSpLocks/>
                </p:cNvGrpSpPr>
                <p:nvPr/>
              </p:nvGrpSpPr>
              <p:grpSpPr bwMode="auto">
                <a:xfrm>
                  <a:off x="3168" y="2352"/>
                  <a:ext cx="462" cy="489"/>
                  <a:chOff x="3168" y="2352"/>
                  <a:chExt cx="462" cy="489"/>
                </a:xfrm>
              </p:grpSpPr>
              <p:sp>
                <p:nvSpPr>
                  <p:cNvPr id="33880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35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1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44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2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44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3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254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44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5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54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6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3168" y="235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7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54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235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89" name="Text Box 1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4" y="2591"/>
                    <a:ext cx="40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3+2</a:t>
                    </a:r>
                  </a:p>
                </p:txBody>
              </p:sp>
            </p:grpSp>
            <p:sp>
              <p:nvSpPr>
                <p:cNvPr id="3387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264" y="3120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grpSp>
          <p:nvGrpSpPr>
            <p:cNvPr id="33873" name="Group 137"/>
            <p:cNvGrpSpPr>
              <a:grpSpLocks/>
            </p:cNvGrpSpPr>
            <p:nvPr/>
          </p:nvGrpSpPr>
          <p:grpSpPr bwMode="auto">
            <a:xfrm>
              <a:off x="2688" y="2496"/>
              <a:ext cx="480" cy="576"/>
              <a:chOff x="2688" y="2496"/>
              <a:chExt cx="480" cy="576"/>
            </a:xfrm>
          </p:grpSpPr>
          <p:sp>
            <p:nvSpPr>
              <p:cNvPr id="33874" name="Line 138"/>
              <p:cNvSpPr>
                <a:spLocks noChangeShapeType="1"/>
              </p:cNvSpPr>
              <p:nvPr/>
            </p:nvSpPr>
            <p:spPr bwMode="auto">
              <a:xfrm flipV="1">
                <a:off x="2688" y="2496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3875" name="Line 139"/>
              <p:cNvSpPr>
                <a:spLocks noChangeShapeType="1"/>
              </p:cNvSpPr>
              <p:nvPr/>
            </p:nvSpPr>
            <p:spPr bwMode="auto">
              <a:xfrm>
                <a:off x="2688" y="273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21" name="Group 140"/>
          <p:cNvGrpSpPr>
            <a:grpSpLocks/>
          </p:cNvGrpSpPr>
          <p:nvPr/>
        </p:nvGrpSpPr>
        <p:grpSpPr bwMode="auto">
          <a:xfrm>
            <a:off x="5486400" y="3733800"/>
            <a:ext cx="1495425" cy="776288"/>
            <a:chOff x="3456" y="2352"/>
            <a:chExt cx="942" cy="489"/>
          </a:xfrm>
        </p:grpSpPr>
        <p:grpSp>
          <p:nvGrpSpPr>
            <p:cNvPr id="33860" name="Group 141"/>
            <p:cNvGrpSpPr>
              <a:grpSpLocks/>
            </p:cNvGrpSpPr>
            <p:nvPr/>
          </p:nvGrpSpPr>
          <p:grpSpPr bwMode="auto">
            <a:xfrm>
              <a:off x="3936" y="2352"/>
              <a:ext cx="462" cy="489"/>
              <a:chOff x="3936" y="2352"/>
              <a:chExt cx="462" cy="489"/>
            </a:xfrm>
          </p:grpSpPr>
          <p:sp>
            <p:nvSpPr>
              <p:cNvPr id="33862" name="Rectangle 14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63" name="Rectangle 143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64" name="Rectangle 144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65" name="Rectangle 145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66" name="Rectangle 146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67" name="Rectangle 147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68" name="Rectangle 148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69" name="Rectangle 149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70" name="Rectangle 150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3871" name="Text Box 151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4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4+1</a:t>
                </a:r>
              </a:p>
            </p:txBody>
          </p:sp>
        </p:grpSp>
        <p:sp>
          <p:nvSpPr>
            <p:cNvPr id="33861" name="Line 152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23" name="Group 153"/>
          <p:cNvGrpSpPr>
            <a:grpSpLocks/>
          </p:cNvGrpSpPr>
          <p:nvPr/>
        </p:nvGrpSpPr>
        <p:grpSpPr bwMode="auto">
          <a:xfrm>
            <a:off x="6705600" y="3200400"/>
            <a:ext cx="1495425" cy="1843088"/>
            <a:chOff x="4224" y="2016"/>
            <a:chExt cx="942" cy="1161"/>
          </a:xfrm>
        </p:grpSpPr>
        <p:grpSp>
          <p:nvGrpSpPr>
            <p:cNvPr id="33844" name="Group 154"/>
            <p:cNvGrpSpPr>
              <a:grpSpLocks/>
            </p:cNvGrpSpPr>
            <p:nvPr/>
          </p:nvGrpSpPr>
          <p:grpSpPr bwMode="auto">
            <a:xfrm>
              <a:off x="4704" y="2016"/>
              <a:ext cx="462" cy="1161"/>
              <a:chOff x="4704" y="2016"/>
              <a:chExt cx="462" cy="1161"/>
            </a:xfrm>
          </p:grpSpPr>
          <p:grpSp>
            <p:nvGrpSpPr>
              <p:cNvPr id="33848" name="Group 155"/>
              <p:cNvGrpSpPr>
                <a:grpSpLocks/>
              </p:cNvGrpSpPr>
              <p:nvPr/>
            </p:nvGrpSpPr>
            <p:grpSpPr bwMode="auto">
              <a:xfrm>
                <a:off x="4704" y="2016"/>
                <a:ext cx="462" cy="489"/>
                <a:chOff x="4704" y="2016"/>
                <a:chExt cx="462" cy="489"/>
              </a:xfrm>
            </p:grpSpPr>
            <p:sp>
              <p:nvSpPr>
                <p:cNvPr id="33850" name="Rectangle 156"/>
                <p:cNvSpPr>
                  <a:spLocks noChangeArrowheads="1"/>
                </p:cNvSpPr>
                <p:nvPr/>
              </p:nvSpPr>
              <p:spPr bwMode="auto">
                <a:xfrm>
                  <a:off x="4800" y="2016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1" name="Rectangle 157"/>
                <p:cNvSpPr>
                  <a:spLocks noChangeArrowheads="1"/>
                </p:cNvSpPr>
                <p:nvPr/>
              </p:nvSpPr>
              <p:spPr bwMode="auto">
                <a:xfrm>
                  <a:off x="4800" y="2112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2" name="Rectangle 158"/>
                <p:cNvSpPr>
                  <a:spLocks noChangeArrowheads="1"/>
                </p:cNvSpPr>
                <p:nvPr/>
              </p:nvSpPr>
              <p:spPr bwMode="auto">
                <a:xfrm>
                  <a:off x="4704" y="2016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3" name="Rectangle 159"/>
                <p:cNvSpPr>
                  <a:spLocks noChangeArrowheads="1"/>
                </p:cNvSpPr>
                <p:nvPr/>
              </p:nvSpPr>
              <p:spPr bwMode="auto">
                <a:xfrm>
                  <a:off x="4800" y="2208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4" name="Rectangle 160"/>
                <p:cNvSpPr>
                  <a:spLocks noChangeArrowheads="1"/>
                </p:cNvSpPr>
                <p:nvPr/>
              </p:nvSpPr>
              <p:spPr bwMode="auto">
                <a:xfrm>
                  <a:off x="4896" y="2112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5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6" name="Rectangle 162"/>
                <p:cNvSpPr>
                  <a:spLocks noChangeArrowheads="1"/>
                </p:cNvSpPr>
                <p:nvPr/>
              </p:nvSpPr>
              <p:spPr bwMode="auto">
                <a:xfrm>
                  <a:off x="4704" y="2208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7" name="Rectangle 163"/>
                <p:cNvSpPr>
                  <a:spLocks noChangeArrowheads="1"/>
                </p:cNvSpPr>
                <p:nvPr/>
              </p:nvSpPr>
              <p:spPr bwMode="auto">
                <a:xfrm>
                  <a:off x="4896" y="2208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8" name="Rectangle 164"/>
                <p:cNvSpPr>
                  <a:spLocks noChangeArrowheads="1"/>
                </p:cNvSpPr>
                <p:nvPr/>
              </p:nvSpPr>
              <p:spPr bwMode="auto">
                <a:xfrm>
                  <a:off x="4896" y="2016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59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760" y="2255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5+2</a:t>
                  </a:r>
                </a:p>
              </p:txBody>
            </p:sp>
          </p:grpSp>
          <p:sp>
            <p:nvSpPr>
              <p:cNvPr id="33849" name="Text Box 166"/>
              <p:cNvSpPr txBox="1">
                <a:spLocks noChangeArrowheads="1"/>
              </p:cNvSpPr>
              <p:nvPr/>
            </p:nvSpPr>
            <p:spPr bwMode="auto">
              <a:xfrm>
                <a:off x="4760" y="2927"/>
                <a:ext cx="40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5+0</a:t>
                </a:r>
              </a:p>
            </p:txBody>
          </p:sp>
        </p:grpSp>
        <p:grpSp>
          <p:nvGrpSpPr>
            <p:cNvPr id="33845" name="Group 167"/>
            <p:cNvGrpSpPr>
              <a:grpSpLocks/>
            </p:cNvGrpSpPr>
            <p:nvPr/>
          </p:nvGrpSpPr>
          <p:grpSpPr bwMode="auto">
            <a:xfrm>
              <a:off x="4224" y="2160"/>
              <a:ext cx="480" cy="672"/>
              <a:chOff x="4224" y="2160"/>
              <a:chExt cx="480" cy="672"/>
            </a:xfrm>
          </p:grpSpPr>
          <p:sp>
            <p:nvSpPr>
              <p:cNvPr id="33846" name="Line 168"/>
              <p:cNvSpPr>
                <a:spLocks noChangeShapeType="1"/>
              </p:cNvSpPr>
              <p:nvPr/>
            </p:nvSpPr>
            <p:spPr bwMode="auto">
              <a:xfrm flipV="1">
                <a:off x="4224" y="216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3847" name="Line 169"/>
              <p:cNvSpPr>
                <a:spLocks noChangeShapeType="1"/>
              </p:cNvSpPr>
              <p:nvPr/>
            </p:nvSpPr>
            <p:spPr bwMode="auto">
              <a:xfrm>
                <a:off x="4224" y="2496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grpSp>
        <p:nvGrpSpPr>
          <p:cNvPr id="27" name="Group 170"/>
          <p:cNvGrpSpPr>
            <a:grpSpLocks/>
          </p:cNvGrpSpPr>
          <p:nvPr/>
        </p:nvGrpSpPr>
        <p:grpSpPr bwMode="auto">
          <a:xfrm>
            <a:off x="3048000" y="2133600"/>
            <a:ext cx="1495425" cy="3990975"/>
            <a:chOff x="1920" y="1344"/>
            <a:chExt cx="942" cy="2514"/>
          </a:xfrm>
        </p:grpSpPr>
        <p:grpSp>
          <p:nvGrpSpPr>
            <p:cNvPr id="33804" name="Group 171"/>
            <p:cNvGrpSpPr>
              <a:grpSpLocks/>
            </p:cNvGrpSpPr>
            <p:nvPr/>
          </p:nvGrpSpPr>
          <p:grpSpPr bwMode="auto">
            <a:xfrm>
              <a:off x="2400" y="1344"/>
              <a:ext cx="462" cy="2514"/>
              <a:chOff x="2400" y="1344"/>
              <a:chExt cx="462" cy="2514"/>
            </a:xfrm>
          </p:grpSpPr>
          <p:grpSp>
            <p:nvGrpSpPr>
              <p:cNvPr id="33810" name="Group 172"/>
              <p:cNvGrpSpPr>
                <a:grpSpLocks/>
              </p:cNvGrpSpPr>
              <p:nvPr/>
            </p:nvGrpSpPr>
            <p:grpSpPr bwMode="auto">
              <a:xfrm>
                <a:off x="2400" y="1344"/>
                <a:ext cx="454" cy="490"/>
                <a:chOff x="2400" y="1344"/>
                <a:chExt cx="454" cy="490"/>
              </a:xfrm>
            </p:grpSpPr>
            <p:sp>
              <p:nvSpPr>
                <p:cNvPr id="33834" name="Rectangle 173"/>
                <p:cNvSpPr>
                  <a:spLocks noChangeArrowheads="1"/>
                </p:cNvSpPr>
                <p:nvPr/>
              </p:nvSpPr>
              <p:spPr bwMode="auto">
                <a:xfrm>
                  <a:off x="2400" y="1344"/>
                  <a:ext cx="96" cy="9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35" name="Rectangle 174"/>
                <p:cNvSpPr>
                  <a:spLocks noChangeArrowheads="1"/>
                </p:cNvSpPr>
                <p:nvPr/>
              </p:nvSpPr>
              <p:spPr bwMode="auto">
                <a:xfrm>
                  <a:off x="2496" y="134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36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96" y="1440"/>
                  <a:ext cx="96" cy="9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37" name="Rectangle 176"/>
                <p:cNvSpPr>
                  <a:spLocks noChangeArrowheads="1"/>
                </p:cNvSpPr>
                <p:nvPr/>
              </p:nvSpPr>
              <p:spPr bwMode="auto">
                <a:xfrm>
                  <a:off x="2496" y="1536"/>
                  <a:ext cx="96" cy="96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38" name="Rectangle 177"/>
                <p:cNvSpPr>
                  <a:spLocks noChangeArrowheads="1"/>
                </p:cNvSpPr>
                <p:nvPr/>
              </p:nvSpPr>
              <p:spPr bwMode="auto">
                <a:xfrm>
                  <a:off x="2592" y="1440"/>
                  <a:ext cx="96" cy="96"/>
                </a:xfrm>
                <a:prstGeom prst="rect">
                  <a:avLst/>
                </a:prstGeom>
                <a:solidFill>
                  <a:srgbClr val="FF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39" name="Rectangle 178"/>
                <p:cNvSpPr>
                  <a:spLocks noChangeArrowheads="1"/>
                </p:cNvSpPr>
                <p:nvPr/>
              </p:nvSpPr>
              <p:spPr bwMode="auto">
                <a:xfrm>
                  <a:off x="2400" y="1536"/>
                  <a:ext cx="96" cy="96"/>
                </a:xfrm>
                <a:prstGeom prst="rect">
                  <a:avLst/>
                </a:prstGeom>
                <a:solidFill>
                  <a:srgbClr val="33CC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40" name="Rectangle 179"/>
                <p:cNvSpPr>
                  <a:spLocks noChangeArrowheads="1"/>
                </p:cNvSpPr>
                <p:nvPr/>
              </p:nvSpPr>
              <p:spPr bwMode="auto">
                <a:xfrm>
                  <a:off x="2400" y="144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41" name="Rectangle 180"/>
                <p:cNvSpPr>
                  <a:spLocks noChangeArrowheads="1"/>
                </p:cNvSpPr>
                <p:nvPr/>
              </p:nvSpPr>
              <p:spPr bwMode="auto">
                <a:xfrm>
                  <a:off x="2592" y="1536"/>
                  <a:ext cx="96" cy="96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42" name="Rectangle 181"/>
                <p:cNvSpPr>
                  <a:spLocks noChangeArrowheads="1"/>
                </p:cNvSpPr>
                <p:nvPr/>
              </p:nvSpPr>
              <p:spPr bwMode="auto">
                <a:xfrm>
                  <a:off x="2592" y="1344"/>
                  <a:ext cx="96" cy="96"/>
                </a:xfrm>
                <a:prstGeom prst="rect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33843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2448" y="1584"/>
                  <a:ext cx="40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000"/>
                    <a:t>2+3</a:t>
                  </a:r>
                </a:p>
              </p:txBody>
            </p:sp>
          </p:grpSp>
          <p:grpSp>
            <p:nvGrpSpPr>
              <p:cNvPr id="33811" name="Group 183"/>
              <p:cNvGrpSpPr>
                <a:grpSpLocks/>
              </p:cNvGrpSpPr>
              <p:nvPr/>
            </p:nvGrpSpPr>
            <p:grpSpPr bwMode="auto">
              <a:xfrm>
                <a:off x="2400" y="2592"/>
                <a:ext cx="462" cy="1266"/>
                <a:chOff x="2400" y="2592"/>
                <a:chExt cx="462" cy="1266"/>
              </a:xfrm>
            </p:grpSpPr>
            <p:grpSp>
              <p:nvGrpSpPr>
                <p:cNvPr id="33812" name="Group 184"/>
                <p:cNvGrpSpPr>
                  <a:grpSpLocks/>
                </p:cNvGrpSpPr>
                <p:nvPr/>
              </p:nvGrpSpPr>
              <p:grpSpPr bwMode="auto">
                <a:xfrm>
                  <a:off x="2400" y="3360"/>
                  <a:ext cx="454" cy="498"/>
                  <a:chOff x="2400" y="3360"/>
                  <a:chExt cx="454" cy="498"/>
                </a:xfrm>
              </p:grpSpPr>
              <p:sp>
                <p:nvSpPr>
                  <p:cNvPr id="33824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360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5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360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6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456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7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552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8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6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9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52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30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456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31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552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32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3360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33" name="Text Box 1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608"/>
                    <a:ext cx="40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2+4</a:t>
                    </a:r>
                  </a:p>
                </p:txBody>
              </p:sp>
            </p:grpSp>
            <p:grpSp>
              <p:nvGrpSpPr>
                <p:cNvPr id="33813" name="Group 195"/>
                <p:cNvGrpSpPr>
                  <a:grpSpLocks/>
                </p:cNvGrpSpPr>
                <p:nvPr/>
              </p:nvGrpSpPr>
              <p:grpSpPr bwMode="auto">
                <a:xfrm>
                  <a:off x="2400" y="2592"/>
                  <a:ext cx="462" cy="489"/>
                  <a:chOff x="2400" y="2592"/>
                  <a:chExt cx="462" cy="489"/>
                </a:xfrm>
              </p:grpSpPr>
              <p:sp>
                <p:nvSpPr>
                  <p:cNvPr id="33814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592"/>
                    <a:ext cx="96" cy="96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15" name="Rectangl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688"/>
                    <a:ext cx="96" cy="96"/>
                  </a:xfrm>
                  <a:prstGeom prst="rect">
                    <a:avLst/>
                  </a:prstGeom>
                  <a:solidFill>
                    <a:srgbClr val="CC66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16" name="Rectangle 198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688"/>
                    <a:ext cx="96" cy="96"/>
                  </a:xfrm>
                  <a:prstGeom prst="rect">
                    <a:avLst/>
                  </a:prstGeom>
                  <a:solidFill>
                    <a:srgbClr val="CCFFCC"/>
                  </a:solidFill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17" name="Rectangle 199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784"/>
                    <a:ext cx="96" cy="96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18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688"/>
                    <a:ext cx="96" cy="96"/>
                  </a:xfrm>
                  <a:prstGeom prst="rect">
                    <a:avLst/>
                  </a:prstGeom>
                  <a:solidFill>
                    <a:srgbClr val="FFCC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19" name="Rectangle 20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784"/>
                    <a:ext cx="96" cy="96"/>
                  </a:xfrm>
                  <a:prstGeom prst="rect">
                    <a:avLst/>
                  </a:prstGeom>
                  <a:solidFill>
                    <a:srgbClr val="33CC33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0" name="Rectangle 20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92"/>
                    <a:ext cx="96" cy="96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1" name="Rectangle 203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784"/>
                    <a:ext cx="96" cy="96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2" name="Rectangle 204"/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2592"/>
                    <a:ext cx="96" cy="96"/>
                  </a:xfrm>
                  <a:prstGeom prst="rect">
                    <a:avLst/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33823" name="Text Box 2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56" y="2831"/>
                    <a:ext cx="406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/>
                      <a:t>2+3</a:t>
                    </a:r>
                  </a:p>
                </p:txBody>
              </p:sp>
            </p:grpSp>
          </p:grpSp>
        </p:grpSp>
        <p:grpSp>
          <p:nvGrpSpPr>
            <p:cNvPr id="33805" name="Group 206"/>
            <p:cNvGrpSpPr>
              <a:grpSpLocks/>
            </p:cNvGrpSpPr>
            <p:nvPr/>
          </p:nvGrpSpPr>
          <p:grpSpPr bwMode="auto">
            <a:xfrm>
              <a:off x="1920" y="1488"/>
              <a:ext cx="480" cy="2016"/>
              <a:chOff x="1920" y="1488"/>
              <a:chExt cx="480" cy="2016"/>
            </a:xfrm>
          </p:grpSpPr>
          <p:grpSp>
            <p:nvGrpSpPr>
              <p:cNvPr id="33806" name="Group 207"/>
              <p:cNvGrpSpPr>
                <a:grpSpLocks/>
              </p:cNvGrpSpPr>
              <p:nvPr/>
            </p:nvGrpSpPr>
            <p:grpSpPr bwMode="auto">
              <a:xfrm>
                <a:off x="1920" y="2736"/>
                <a:ext cx="480" cy="768"/>
                <a:chOff x="1920" y="2736"/>
                <a:chExt cx="480" cy="768"/>
              </a:xfrm>
            </p:grpSpPr>
            <p:sp>
              <p:nvSpPr>
                <p:cNvPr id="33808" name="Line 208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33809" name="Line 209"/>
                <p:cNvSpPr>
                  <a:spLocks noChangeShapeType="1"/>
                </p:cNvSpPr>
                <p:nvPr/>
              </p:nvSpPr>
              <p:spPr bwMode="auto">
                <a:xfrm>
                  <a:off x="1920" y="2736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</p:grpSp>
          <p:sp>
            <p:nvSpPr>
              <p:cNvPr id="33807" name="Line 210"/>
              <p:cNvSpPr>
                <a:spLocks noChangeShapeType="1"/>
              </p:cNvSpPr>
              <p:nvPr/>
            </p:nvSpPr>
            <p:spPr bwMode="auto">
              <a:xfrm flipV="1">
                <a:off x="1920" y="1488"/>
                <a:ext cx="48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</p:grpSp>
      <p:sp>
        <p:nvSpPr>
          <p:cNvPr id="33803" name="Text Box 21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B0B8B-70C7-4F8B-9DE4-CCBC51C12ABC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&amp; Optimality of A*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</a:t>
            </a:r>
            <a:r>
              <a:rPr lang="en-US" u="sng" smtClean="0"/>
              <a:t>Claim:</a:t>
            </a:r>
            <a:r>
              <a:rPr lang="en-US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   If there is a path from the initial to a goal node, A* using TREE-SEARCH terminates by finding the best path, hence is:</a:t>
            </a:r>
          </a:p>
          <a:p>
            <a:pPr lvl="1" eaLnBrk="1" hangingPunct="1"/>
            <a:r>
              <a:rPr lang="en-US" sz="3200" smtClean="0"/>
              <a:t>complete</a:t>
            </a:r>
          </a:p>
          <a:p>
            <a:pPr lvl="1" eaLnBrk="1" hangingPunct="1"/>
            <a:r>
              <a:rPr lang="en-US" sz="3200" smtClean="0"/>
              <a:t>optimal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60007B-727D-49D7-9E94-2FF52E2679A2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Optimality of A</a:t>
            </a:r>
            <a:r>
              <a:rPr lang="en-US" baseline="30000" smtClean="0"/>
              <a:t>*</a:t>
            </a:r>
            <a:r>
              <a:rPr lang="en-US" smtClean="0"/>
              <a:t> (proof)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Suppose some suboptimal goal </a:t>
            </a:r>
            <a:r>
              <a:rPr lang="en-US" sz="2000" i="1" smtClean="0"/>
              <a:t>G</a:t>
            </a:r>
            <a:r>
              <a:rPr lang="en-US" sz="2000" i="1" baseline="-25000" smtClean="0"/>
              <a:t>2</a:t>
            </a:r>
            <a:r>
              <a:rPr lang="en-US" sz="2000" i="1" smtClean="0"/>
              <a:t> </a:t>
            </a:r>
            <a:r>
              <a:rPr lang="en-US" sz="2000" smtClean="0"/>
              <a:t>has been generated and is in the fringe. Let </a:t>
            </a:r>
            <a:r>
              <a:rPr lang="en-US" sz="2000" i="1" smtClean="0"/>
              <a:t>n</a:t>
            </a:r>
            <a:r>
              <a:rPr lang="en-US" sz="2000" smtClean="0"/>
              <a:t> be an unexpanded node in the fringe such that </a:t>
            </a:r>
            <a:r>
              <a:rPr lang="en-US" sz="2000" i="1" smtClean="0"/>
              <a:t>n </a:t>
            </a:r>
            <a:r>
              <a:rPr lang="en-US" sz="2000" smtClean="0"/>
              <a:t>is on a shortest path to an optimal goal </a:t>
            </a:r>
            <a:r>
              <a:rPr lang="en-US" sz="2000" i="1" smtClean="0"/>
              <a:t>G</a:t>
            </a:r>
            <a:r>
              <a:rPr lang="en-US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smtClean="0"/>
              <a:t>   We can show </a:t>
            </a:r>
            <a:r>
              <a:rPr lang="en-US" sz="2000" i="1" smtClean="0"/>
              <a:t>f(n) &lt; f(G</a:t>
            </a:r>
            <a:r>
              <a:rPr lang="en-US" sz="2000" i="1" baseline="-25000" smtClean="0"/>
              <a:t>2</a:t>
            </a:r>
            <a:r>
              <a:rPr lang="en-US" sz="2000" i="1" smtClean="0"/>
              <a:t>),</a:t>
            </a:r>
            <a:r>
              <a:rPr lang="en-US" sz="2000" smtClean="0"/>
              <a:t> so A* would not have selected </a:t>
            </a:r>
            <a:r>
              <a:rPr lang="en-US" sz="2000" i="1" smtClean="0"/>
              <a:t>G</a:t>
            </a:r>
            <a:r>
              <a:rPr lang="en-US" sz="2000" i="1" baseline="-25000" smtClean="0"/>
              <a:t>2.</a:t>
            </a:r>
            <a:endParaRPr lang="en-US" sz="2000" i="1" smtClean="0"/>
          </a:p>
        </p:txBody>
      </p:sp>
      <p:pic>
        <p:nvPicPr>
          <p:cNvPr id="35845" name="Picture 4" descr="astar-proo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8956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32203-BB0A-4CC3-B77B-A2C6643F405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Optimality of A</a:t>
            </a:r>
            <a:r>
              <a:rPr lang="en-US" baseline="30000" smtClean="0"/>
              <a:t>*</a:t>
            </a:r>
            <a:r>
              <a:rPr lang="en-US" smtClean="0"/>
              <a:t> (proof)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Cont’d: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f(G</a:t>
            </a:r>
            <a:r>
              <a:rPr lang="en-US" sz="2000" baseline="-25000" smtClean="0"/>
              <a:t>2</a:t>
            </a:r>
            <a:r>
              <a:rPr lang="en-US" sz="2000" smtClean="0"/>
              <a:t>)  = g(G</a:t>
            </a:r>
            <a:r>
              <a:rPr lang="en-US" sz="2000" baseline="-25000" smtClean="0"/>
              <a:t>2</a:t>
            </a:r>
            <a:r>
              <a:rPr lang="en-US" sz="2000" smtClean="0"/>
              <a:t>)		since </a:t>
            </a:r>
            <a:r>
              <a:rPr lang="en-US" sz="2000" i="1" smtClean="0"/>
              <a:t>h</a:t>
            </a:r>
            <a:r>
              <a:rPr lang="en-US" sz="2000" smtClean="0"/>
              <a:t>(G</a:t>
            </a:r>
            <a:r>
              <a:rPr lang="en-US" sz="2000" baseline="-25000" smtClean="0"/>
              <a:t>2</a:t>
            </a:r>
            <a:r>
              <a:rPr lang="en-US" sz="2000" smtClean="0"/>
              <a:t>) = 0 </a:t>
            </a:r>
          </a:p>
          <a:p>
            <a:pPr eaLnBrk="1" hangingPunct="1"/>
            <a:r>
              <a:rPr lang="en-US" sz="2000" smtClean="0"/>
              <a:t>g(G</a:t>
            </a:r>
            <a:r>
              <a:rPr lang="en-US" sz="2000" baseline="-25000" smtClean="0"/>
              <a:t>2</a:t>
            </a:r>
            <a:r>
              <a:rPr lang="en-US" sz="2000" smtClean="0"/>
              <a:t>) &gt; g(G) 		since G</a:t>
            </a:r>
            <a:r>
              <a:rPr lang="en-US" sz="2000" baseline="-25000" smtClean="0"/>
              <a:t>2</a:t>
            </a:r>
            <a:r>
              <a:rPr lang="en-US" sz="2000" smtClean="0"/>
              <a:t> is suboptimal </a:t>
            </a:r>
          </a:p>
          <a:p>
            <a:pPr eaLnBrk="1" hangingPunct="1"/>
            <a:r>
              <a:rPr lang="en-US" sz="2000" smtClean="0"/>
              <a:t>f(G)   = g(G)		           since </a:t>
            </a:r>
            <a:r>
              <a:rPr lang="en-US" sz="2000" i="1" smtClean="0"/>
              <a:t>h</a:t>
            </a:r>
            <a:r>
              <a:rPr lang="en-US" sz="2000" smtClean="0"/>
              <a:t>(G) = 0 </a:t>
            </a:r>
          </a:p>
          <a:p>
            <a:pPr eaLnBrk="1" hangingPunct="1"/>
            <a:r>
              <a:rPr lang="en-US" sz="2000" smtClean="0"/>
              <a:t>f(G</a:t>
            </a:r>
            <a:r>
              <a:rPr lang="en-US" sz="2000" baseline="-25000" smtClean="0"/>
              <a:t>2</a:t>
            </a:r>
            <a:r>
              <a:rPr lang="en-US" sz="2000" smtClean="0"/>
              <a:t>)  &gt; f(G)		           from above </a:t>
            </a:r>
          </a:p>
        </p:txBody>
      </p:sp>
      <p:pic>
        <p:nvPicPr>
          <p:cNvPr id="36869" name="Picture 4" descr="astar-proo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905000"/>
            <a:ext cx="3581400" cy="171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BAE67-85E5-4284-9AFC-6F5B3F51830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Optimality of A</a:t>
            </a:r>
            <a:r>
              <a:rPr lang="en-US" baseline="30000" smtClean="0"/>
              <a:t>*</a:t>
            </a:r>
            <a:r>
              <a:rPr lang="en-US" smtClean="0"/>
              <a:t> (proof)</a:t>
            </a:r>
          </a:p>
        </p:txBody>
      </p:sp>
      <p:sp>
        <p:nvSpPr>
          <p:cNvPr id="378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Cont’d: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f(G</a:t>
            </a:r>
            <a:r>
              <a:rPr lang="en-US" sz="2000" baseline="-25000" smtClean="0"/>
              <a:t>2</a:t>
            </a:r>
            <a:r>
              <a:rPr lang="en-US" sz="2000" smtClean="0"/>
              <a:t>)		&gt; f(G) 		           from above </a:t>
            </a:r>
          </a:p>
          <a:p>
            <a:pPr eaLnBrk="1" hangingPunct="1"/>
            <a:r>
              <a:rPr lang="en-US" sz="2000" smtClean="0"/>
              <a:t>h(n)		</a:t>
            </a:r>
            <a:r>
              <a:rPr lang="en-US" sz="2000" smtClean="0">
                <a:cs typeface="Arial" pitchFamily="34" charset="0"/>
              </a:rPr>
              <a:t>≤</a:t>
            </a:r>
            <a:r>
              <a:rPr lang="en-US" sz="2000" smtClean="0"/>
              <a:t> h*(n)		          since h is admissible</a:t>
            </a:r>
          </a:p>
          <a:p>
            <a:pPr eaLnBrk="1" hangingPunct="1"/>
            <a:r>
              <a:rPr lang="en-US" sz="2000" smtClean="0"/>
              <a:t>g(n) + h(n)	</a:t>
            </a:r>
            <a:r>
              <a:rPr lang="en-US" sz="2000" smtClean="0">
                <a:cs typeface="Arial" pitchFamily="34" charset="0"/>
              </a:rPr>
              <a:t>≤</a:t>
            </a:r>
            <a:r>
              <a:rPr lang="en-US" sz="2000" smtClean="0"/>
              <a:t> g(n) + h</a:t>
            </a:r>
            <a:r>
              <a:rPr lang="en-US" sz="2000" baseline="30000" smtClean="0"/>
              <a:t>*</a:t>
            </a:r>
            <a:r>
              <a:rPr lang="en-US" sz="2000" smtClean="0"/>
              <a:t>(n) </a:t>
            </a:r>
          </a:p>
          <a:p>
            <a:pPr eaLnBrk="1" hangingPunct="1"/>
            <a:r>
              <a:rPr lang="en-US" sz="2000" smtClean="0"/>
              <a:t>f(n) 		</a:t>
            </a:r>
            <a:r>
              <a:rPr lang="en-US" sz="2000" smtClean="0">
                <a:cs typeface="Arial" pitchFamily="34" charset="0"/>
              </a:rPr>
              <a:t>≤</a:t>
            </a:r>
            <a:r>
              <a:rPr lang="en-US" sz="2000" smtClean="0"/>
              <a:t> f(G)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Hence </a:t>
            </a:r>
            <a:r>
              <a:rPr lang="en-US" sz="2000" i="1" smtClean="0"/>
              <a:t>f(G</a:t>
            </a:r>
            <a:r>
              <a:rPr lang="en-US" sz="2000" i="1" baseline="-25000" smtClean="0"/>
              <a:t>2</a:t>
            </a:r>
            <a:r>
              <a:rPr lang="en-US" sz="2000" i="1" smtClean="0"/>
              <a:t>) &gt; f(n)</a:t>
            </a:r>
            <a:r>
              <a:rPr lang="en-US" sz="2000" smtClean="0"/>
              <a:t>, and A</a:t>
            </a:r>
            <a:r>
              <a:rPr lang="en-US" sz="2000" baseline="30000" smtClean="0"/>
              <a:t>*</a:t>
            </a:r>
            <a:r>
              <a:rPr lang="en-US" sz="2000" smtClean="0"/>
              <a:t> will never select G</a:t>
            </a:r>
            <a:r>
              <a:rPr lang="en-US" sz="2000" baseline="-25000" smtClean="0"/>
              <a:t>2</a:t>
            </a:r>
            <a:r>
              <a:rPr lang="en-US" sz="2000" smtClean="0"/>
              <a:t> for expansion</a:t>
            </a:r>
          </a:p>
          <a:p>
            <a:pPr eaLnBrk="1" hangingPunct="1"/>
            <a:endParaRPr lang="en-US" sz="1600" smtClean="0"/>
          </a:p>
        </p:txBody>
      </p:sp>
      <p:pic>
        <p:nvPicPr>
          <p:cNvPr id="37893" name="Picture 4" descr="astar-proo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905000"/>
            <a:ext cx="3505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A6EA2E-EDE5-4E99-81B0-BD898A658C1A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Exampel: Graph Search returns a suboptimal solution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lvl="4" eaLnBrk="1" hangingPunct="1">
              <a:buFont typeface="Wingdings" pitchFamily="2" charset="2"/>
              <a:buNone/>
            </a:pPr>
            <a:endParaRPr lang="th-TH" sz="2400" smtClean="0"/>
          </a:p>
        </p:txBody>
      </p:sp>
      <p:sp>
        <p:nvSpPr>
          <p:cNvPr id="38917" name="Oval 4"/>
          <p:cNvSpPr>
            <a:spLocks noChangeArrowheads="1"/>
          </p:cNvSpPr>
          <p:nvPr/>
        </p:nvSpPr>
        <p:spPr bwMode="auto">
          <a:xfrm>
            <a:off x="1676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8918" name="Oval 5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8919" name="Oval 6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8920" name="Oval 7"/>
          <p:cNvSpPr>
            <a:spLocks noChangeArrowheads="1"/>
          </p:cNvSpPr>
          <p:nvPr/>
        </p:nvSpPr>
        <p:spPr bwMode="auto">
          <a:xfrm>
            <a:off x="29718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8921" name="Line 8"/>
          <p:cNvSpPr>
            <a:spLocks noChangeShapeType="1"/>
          </p:cNvSpPr>
          <p:nvPr/>
        </p:nvSpPr>
        <p:spPr bwMode="auto">
          <a:xfrm flipV="1">
            <a:off x="1905000" y="2590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8922" name="Line 9"/>
          <p:cNvSpPr>
            <a:spLocks noChangeShapeType="1"/>
          </p:cNvSpPr>
          <p:nvPr/>
        </p:nvSpPr>
        <p:spPr bwMode="auto">
          <a:xfrm>
            <a:off x="3200400" y="2590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8923" name="Freeform 10"/>
          <p:cNvSpPr>
            <a:spLocks/>
          </p:cNvSpPr>
          <p:nvPr/>
        </p:nvSpPr>
        <p:spPr bwMode="auto">
          <a:xfrm>
            <a:off x="1828800" y="3429000"/>
            <a:ext cx="2438400" cy="787400"/>
          </a:xfrm>
          <a:custGeom>
            <a:avLst/>
            <a:gdLst>
              <a:gd name="T0" fmla="*/ 0 w 1536"/>
              <a:gd name="T1" fmla="*/ 0 h 496"/>
              <a:gd name="T2" fmla="*/ 762000 w 1536"/>
              <a:gd name="T3" fmla="*/ 609600 h 496"/>
              <a:gd name="T4" fmla="*/ 1752600 w 1536"/>
              <a:gd name="T5" fmla="*/ 685800 h 496"/>
              <a:gd name="T6" fmla="*/ 2438400 w 153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496"/>
              <a:gd name="T14" fmla="*/ 1536 w 153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496">
                <a:moveTo>
                  <a:pt x="0" y="0"/>
                </a:moveTo>
                <a:cubicBezTo>
                  <a:pt x="148" y="156"/>
                  <a:pt x="296" y="312"/>
                  <a:pt x="480" y="384"/>
                </a:cubicBezTo>
                <a:cubicBezTo>
                  <a:pt x="664" y="456"/>
                  <a:pt x="928" y="496"/>
                  <a:pt x="1104" y="432"/>
                </a:cubicBezTo>
                <a:cubicBezTo>
                  <a:pt x="1280" y="368"/>
                  <a:pt x="1464" y="72"/>
                  <a:pt x="15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8924" name="Line 11"/>
          <p:cNvSpPr>
            <a:spLocks noChangeShapeType="1"/>
          </p:cNvSpPr>
          <p:nvPr/>
        </p:nvSpPr>
        <p:spPr bwMode="auto">
          <a:xfrm flipV="1">
            <a:off x="4191000" y="3429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8925" name="Text Box 12"/>
          <p:cNvSpPr txBox="1">
            <a:spLocks noChangeArrowheads="1"/>
          </p:cNvSpPr>
          <p:nvPr/>
        </p:nvSpPr>
        <p:spPr bwMode="auto">
          <a:xfrm>
            <a:off x="990600" y="3352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h=7</a:t>
            </a:r>
          </a:p>
        </p:txBody>
      </p:sp>
      <p:sp>
        <p:nvSpPr>
          <p:cNvPr id="38926" name="Text Box 13"/>
          <p:cNvSpPr txBox="1">
            <a:spLocks noChangeArrowheads="1"/>
          </p:cNvSpPr>
          <p:nvPr/>
        </p:nvSpPr>
        <p:spPr bwMode="auto">
          <a:xfrm>
            <a:off x="20574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8927" name="Text Box 14"/>
          <p:cNvSpPr txBox="1">
            <a:spLocks noChangeArrowheads="1"/>
          </p:cNvSpPr>
          <p:nvPr/>
        </p:nvSpPr>
        <p:spPr bwMode="auto">
          <a:xfrm>
            <a:off x="36576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8928" name="Text Box 15"/>
          <p:cNvSpPr txBox="1">
            <a:spLocks noChangeArrowheads="1"/>
          </p:cNvSpPr>
          <p:nvPr/>
        </p:nvSpPr>
        <p:spPr bwMode="auto">
          <a:xfrm>
            <a:off x="5562600" y="2895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8929" name="Text Box 16"/>
          <p:cNvSpPr txBox="1">
            <a:spLocks noChangeArrowheads="1"/>
          </p:cNvSpPr>
          <p:nvPr/>
        </p:nvSpPr>
        <p:spPr bwMode="auto">
          <a:xfrm>
            <a:off x="2895600" y="4114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8930" name="Text Box 17"/>
          <p:cNvSpPr txBox="1">
            <a:spLocks noChangeArrowheads="1"/>
          </p:cNvSpPr>
          <p:nvPr/>
        </p:nvSpPr>
        <p:spPr bwMode="auto">
          <a:xfrm>
            <a:off x="3048000" y="1981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</a:t>
            </a:r>
          </a:p>
        </p:txBody>
      </p:sp>
      <p:sp>
        <p:nvSpPr>
          <p:cNvPr id="38931" name="Text Box 18"/>
          <p:cNvSpPr txBox="1">
            <a:spLocks noChangeArrowheads="1"/>
          </p:cNvSpPr>
          <p:nvPr/>
        </p:nvSpPr>
        <p:spPr bwMode="auto">
          <a:xfrm>
            <a:off x="4267200" y="3352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</a:t>
            </a:r>
          </a:p>
        </p:txBody>
      </p:sp>
      <p:sp>
        <p:nvSpPr>
          <p:cNvPr id="38932" name="Text Box 19"/>
          <p:cNvSpPr txBox="1">
            <a:spLocks noChangeArrowheads="1"/>
          </p:cNvSpPr>
          <p:nvPr/>
        </p:nvSpPr>
        <p:spPr bwMode="auto">
          <a:xfrm>
            <a:off x="66294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h=0</a:t>
            </a:r>
          </a:p>
        </p:txBody>
      </p:sp>
      <p:sp>
        <p:nvSpPr>
          <p:cNvPr id="38933" name="Line 20"/>
          <p:cNvSpPr>
            <a:spLocks noChangeShapeType="1"/>
          </p:cNvSpPr>
          <p:nvPr/>
        </p:nvSpPr>
        <p:spPr bwMode="auto">
          <a:xfrm>
            <a:off x="4495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8934" name="Text Box 21"/>
          <p:cNvSpPr txBox="1">
            <a:spLocks noChangeArrowheads="1"/>
          </p:cNvSpPr>
          <p:nvPr/>
        </p:nvSpPr>
        <p:spPr bwMode="auto">
          <a:xfrm>
            <a:off x="1447800" y="2895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38935" name="Text Box 22"/>
          <p:cNvSpPr txBox="1">
            <a:spLocks noChangeArrowheads="1"/>
          </p:cNvSpPr>
          <p:nvPr/>
        </p:nvSpPr>
        <p:spPr bwMode="auto">
          <a:xfrm>
            <a:off x="4267200" y="2819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8936" name="Text Box 23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8937" name="Text Box 24"/>
          <p:cNvSpPr txBox="1">
            <a:spLocks noChangeArrowheads="1"/>
          </p:cNvSpPr>
          <p:nvPr/>
        </p:nvSpPr>
        <p:spPr bwMode="auto">
          <a:xfrm>
            <a:off x="7162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762000" y="4800600"/>
            <a:ext cx="7162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h is admissible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DE5662-65DF-47EA-AB71-16496BF4025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smtClean="0"/>
              <a:t>Exampel: Graph Search returns a suboptimal solution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lvl="4" eaLnBrk="1" hangingPunct="1">
              <a:buFont typeface="Wingdings" pitchFamily="2" charset="2"/>
              <a:buNone/>
            </a:pPr>
            <a:endParaRPr lang="th-TH" sz="2400" smtClean="0"/>
          </a:p>
        </p:txBody>
      </p:sp>
      <p:sp>
        <p:nvSpPr>
          <p:cNvPr id="39941" name="Oval 4"/>
          <p:cNvSpPr>
            <a:spLocks noChangeArrowheads="1"/>
          </p:cNvSpPr>
          <p:nvPr/>
        </p:nvSpPr>
        <p:spPr bwMode="auto">
          <a:xfrm>
            <a:off x="1676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9942" name="Oval 5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9943" name="Oval 6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9944" name="Oval 7"/>
          <p:cNvSpPr>
            <a:spLocks noChangeArrowheads="1"/>
          </p:cNvSpPr>
          <p:nvPr/>
        </p:nvSpPr>
        <p:spPr bwMode="auto">
          <a:xfrm>
            <a:off x="29718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9945" name="Line 8"/>
          <p:cNvSpPr>
            <a:spLocks noChangeShapeType="1"/>
          </p:cNvSpPr>
          <p:nvPr/>
        </p:nvSpPr>
        <p:spPr bwMode="auto">
          <a:xfrm flipV="1">
            <a:off x="1905000" y="2590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9946" name="Line 9"/>
          <p:cNvSpPr>
            <a:spLocks noChangeShapeType="1"/>
          </p:cNvSpPr>
          <p:nvPr/>
        </p:nvSpPr>
        <p:spPr bwMode="auto">
          <a:xfrm>
            <a:off x="3200400" y="2590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9947" name="Freeform 10"/>
          <p:cNvSpPr>
            <a:spLocks/>
          </p:cNvSpPr>
          <p:nvPr/>
        </p:nvSpPr>
        <p:spPr bwMode="auto">
          <a:xfrm>
            <a:off x="1752600" y="3505200"/>
            <a:ext cx="2438400" cy="787400"/>
          </a:xfrm>
          <a:custGeom>
            <a:avLst/>
            <a:gdLst>
              <a:gd name="T0" fmla="*/ 0 w 1536"/>
              <a:gd name="T1" fmla="*/ 0 h 496"/>
              <a:gd name="T2" fmla="*/ 762000 w 1536"/>
              <a:gd name="T3" fmla="*/ 609600 h 496"/>
              <a:gd name="T4" fmla="*/ 1752600 w 1536"/>
              <a:gd name="T5" fmla="*/ 685800 h 496"/>
              <a:gd name="T6" fmla="*/ 2438400 w 153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496"/>
              <a:gd name="T14" fmla="*/ 1536 w 153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496">
                <a:moveTo>
                  <a:pt x="0" y="0"/>
                </a:moveTo>
                <a:cubicBezTo>
                  <a:pt x="148" y="156"/>
                  <a:pt x="296" y="312"/>
                  <a:pt x="480" y="384"/>
                </a:cubicBezTo>
                <a:cubicBezTo>
                  <a:pt x="664" y="456"/>
                  <a:pt x="928" y="496"/>
                  <a:pt x="1104" y="432"/>
                </a:cubicBezTo>
                <a:cubicBezTo>
                  <a:pt x="1280" y="368"/>
                  <a:pt x="1464" y="72"/>
                  <a:pt x="1536" y="0"/>
                </a:cubicBezTo>
              </a:path>
            </a:pathLst>
          </a:custGeom>
          <a:noFill/>
          <a:ln w="57150">
            <a:solidFill>
              <a:srgbClr val="800000"/>
            </a:solidFill>
            <a:round/>
            <a:headEnd/>
            <a:tailEnd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9948" name="Line 11"/>
          <p:cNvSpPr>
            <a:spLocks noChangeShapeType="1"/>
          </p:cNvSpPr>
          <p:nvPr/>
        </p:nvSpPr>
        <p:spPr bwMode="auto">
          <a:xfrm flipV="1">
            <a:off x="4191000" y="3429000"/>
            <a:ext cx="76200" cy="762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9949" name="Text Box 12"/>
          <p:cNvSpPr txBox="1">
            <a:spLocks noChangeArrowheads="1"/>
          </p:cNvSpPr>
          <p:nvPr/>
        </p:nvSpPr>
        <p:spPr bwMode="auto">
          <a:xfrm>
            <a:off x="990600" y="3352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h=7</a:t>
            </a:r>
          </a:p>
        </p:txBody>
      </p:sp>
      <p:sp>
        <p:nvSpPr>
          <p:cNvPr id="39950" name="Text Box 13"/>
          <p:cNvSpPr txBox="1">
            <a:spLocks noChangeArrowheads="1"/>
          </p:cNvSpPr>
          <p:nvPr/>
        </p:nvSpPr>
        <p:spPr bwMode="auto">
          <a:xfrm>
            <a:off x="20574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9951" name="Text Box 14"/>
          <p:cNvSpPr txBox="1">
            <a:spLocks noChangeArrowheads="1"/>
          </p:cNvSpPr>
          <p:nvPr/>
        </p:nvSpPr>
        <p:spPr bwMode="auto">
          <a:xfrm>
            <a:off x="36576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9952" name="Text Box 15"/>
          <p:cNvSpPr txBox="1">
            <a:spLocks noChangeArrowheads="1"/>
          </p:cNvSpPr>
          <p:nvPr/>
        </p:nvSpPr>
        <p:spPr bwMode="auto">
          <a:xfrm>
            <a:off x="5562600" y="2895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9953" name="Text Box 16"/>
          <p:cNvSpPr txBox="1">
            <a:spLocks noChangeArrowheads="1"/>
          </p:cNvSpPr>
          <p:nvPr/>
        </p:nvSpPr>
        <p:spPr bwMode="auto">
          <a:xfrm>
            <a:off x="2895600" y="4114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9954" name="Text Box 17"/>
          <p:cNvSpPr txBox="1">
            <a:spLocks noChangeArrowheads="1"/>
          </p:cNvSpPr>
          <p:nvPr/>
        </p:nvSpPr>
        <p:spPr bwMode="auto">
          <a:xfrm>
            <a:off x="3048000" y="1981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</a:t>
            </a:r>
          </a:p>
        </p:txBody>
      </p:sp>
      <p:sp>
        <p:nvSpPr>
          <p:cNvPr id="39955" name="Text Box 18"/>
          <p:cNvSpPr txBox="1">
            <a:spLocks noChangeArrowheads="1"/>
          </p:cNvSpPr>
          <p:nvPr/>
        </p:nvSpPr>
        <p:spPr bwMode="auto">
          <a:xfrm>
            <a:off x="4267200" y="3352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</a:t>
            </a:r>
          </a:p>
        </p:txBody>
      </p:sp>
      <p:sp>
        <p:nvSpPr>
          <p:cNvPr id="39956" name="Text Box 19"/>
          <p:cNvSpPr txBox="1">
            <a:spLocks noChangeArrowheads="1"/>
          </p:cNvSpPr>
          <p:nvPr/>
        </p:nvSpPr>
        <p:spPr bwMode="auto">
          <a:xfrm>
            <a:off x="66294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h=0</a:t>
            </a:r>
          </a:p>
        </p:txBody>
      </p:sp>
      <p:sp>
        <p:nvSpPr>
          <p:cNvPr id="39957" name="Line 20"/>
          <p:cNvSpPr>
            <a:spLocks noChangeShapeType="1"/>
          </p:cNvSpPr>
          <p:nvPr/>
        </p:nvSpPr>
        <p:spPr bwMode="auto">
          <a:xfrm>
            <a:off x="4495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9958" name="Text Box 21"/>
          <p:cNvSpPr txBox="1">
            <a:spLocks noChangeArrowheads="1"/>
          </p:cNvSpPr>
          <p:nvPr/>
        </p:nvSpPr>
        <p:spPr bwMode="auto">
          <a:xfrm>
            <a:off x="1447800" y="2895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39959" name="Text Box 22"/>
          <p:cNvSpPr txBox="1">
            <a:spLocks noChangeArrowheads="1"/>
          </p:cNvSpPr>
          <p:nvPr/>
        </p:nvSpPr>
        <p:spPr bwMode="auto">
          <a:xfrm>
            <a:off x="4267200" y="2819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9960" name="Text Box 23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9961" name="Text Box 24"/>
          <p:cNvSpPr txBox="1">
            <a:spLocks noChangeArrowheads="1"/>
          </p:cNvSpPr>
          <p:nvPr/>
        </p:nvSpPr>
        <p:spPr bwMode="auto">
          <a:xfrm>
            <a:off x="7162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39962" name="Text Box 25"/>
          <p:cNvSpPr txBox="1">
            <a:spLocks noChangeArrowheads="1"/>
          </p:cNvSpPr>
          <p:nvPr/>
        </p:nvSpPr>
        <p:spPr bwMode="auto">
          <a:xfrm>
            <a:off x="762000" y="4800600"/>
            <a:ext cx="7162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h is admissible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281728-C822-410F-A351-81F0C41ECFB5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Exampel: Graph Search returns a suboptimal solution</a:t>
            </a:r>
          </a:p>
        </p:txBody>
      </p:sp>
      <p:sp>
        <p:nvSpPr>
          <p:cNvPr id="409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lvl="4" eaLnBrk="1" hangingPunct="1">
              <a:buFont typeface="Wingdings" pitchFamily="2" charset="2"/>
              <a:buNone/>
            </a:pPr>
            <a:endParaRPr lang="th-TH" sz="2400" smtClean="0"/>
          </a:p>
        </p:txBody>
      </p:sp>
      <p:sp>
        <p:nvSpPr>
          <p:cNvPr id="40965" name="Oval 4"/>
          <p:cNvSpPr>
            <a:spLocks noChangeArrowheads="1"/>
          </p:cNvSpPr>
          <p:nvPr/>
        </p:nvSpPr>
        <p:spPr bwMode="auto">
          <a:xfrm>
            <a:off x="1676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0967" name="Oval 6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0968" name="Oval 7"/>
          <p:cNvSpPr>
            <a:spLocks noChangeArrowheads="1"/>
          </p:cNvSpPr>
          <p:nvPr/>
        </p:nvSpPr>
        <p:spPr bwMode="auto">
          <a:xfrm>
            <a:off x="29718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0969" name="Line 8"/>
          <p:cNvSpPr>
            <a:spLocks noChangeShapeType="1"/>
          </p:cNvSpPr>
          <p:nvPr/>
        </p:nvSpPr>
        <p:spPr bwMode="auto">
          <a:xfrm flipV="1">
            <a:off x="1905000" y="2590800"/>
            <a:ext cx="1066800" cy="609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0970" name="Line 9"/>
          <p:cNvSpPr>
            <a:spLocks noChangeShapeType="1"/>
          </p:cNvSpPr>
          <p:nvPr/>
        </p:nvSpPr>
        <p:spPr bwMode="auto">
          <a:xfrm>
            <a:off x="3200400" y="2590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0971" name="Freeform 10"/>
          <p:cNvSpPr>
            <a:spLocks/>
          </p:cNvSpPr>
          <p:nvPr/>
        </p:nvSpPr>
        <p:spPr bwMode="auto">
          <a:xfrm>
            <a:off x="1828800" y="3429000"/>
            <a:ext cx="2438400" cy="787400"/>
          </a:xfrm>
          <a:custGeom>
            <a:avLst/>
            <a:gdLst>
              <a:gd name="T0" fmla="*/ 0 w 1536"/>
              <a:gd name="T1" fmla="*/ 0 h 496"/>
              <a:gd name="T2" fmla="*/ 762000 w 1536"/>
              <a:gd name="T3" fmla="*/ 609600 h 496"/>
              <a:gd name="T4" fmla="*/ 1752600 w 1536"/>
              <a:gd name="T5" fmla="*/ 685800 h 496"/>
              <a:gd name="T6" fmla="*/ 2438400 w 153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496"/>
              <a:gd name="T14" fmla="*/ 1536 w 153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496">
                <a:moveTo>
                  <a:pt x="0" y="0"/>
                </a:moveTo>
                <a:cubicBezTo>
                  <a:pt x="148" y="156"/>
                  <a:pt x="296" y="312"/>
                  <a:pt x="480" y="384"/>
                </a:cubicBezTo>
                <a:cubicBezTo>
                  <a:pt x="664" y="456"/>
                  <a:pt x="928" y="496"/>
                  <a:pt x="1104" y="432"/>
                </a:cubicBezTo>
                <a:cubicBezTo>
                  <a:pt x="1280" y="368"/>
                  <a:pt x="1464" y="72"/>
                  <a:pt x="15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0972" name="Line 11"/>
          <p:cNvSpPr>
            <a:spLocks noChangeShapeType="1"/>
          </p:cNvSpPr>
          <p:nvPr/>
        </p:nvSpPr>
        <p:spPr bwMode="auto">
          <a:xfrm flipV="1">
            <a:off x="4191000" y="3429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0973" name="Text Box 12"/>
          <p:cNvSpPr txBox="1">
            <a:spLocks noChangeArrowheads="1"/>
          </p:cNvSpPr>
          <p:nvPr/>
        </p:nvSpPr>
        <p:spPr bwMode="auto">
          <a:xfrm>
            <a:off x="990600" y="3352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h=7</a:t>
            </a:r>
          </a:p>
        </p:txBody>
      </p:sp>
      <p:sp>
        <p:nvSpPr>
          <p:cNvPr id="40974" name="Text Box 13"/>
          <p:cNvSpPr txBox="1">
            <a:spLocks noChangeArrowheads="1"/>
          </p:cNvSpPr>
          <p:nvPr/>
        </p:nvSpPr>
        <p:spPr bwMode="auto">
          <a:xfrm>
            <a:off x="20574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40975" name="Text Box 14"/>
          <p:cNvSpPr txBox="1">
            <a:spLocks noChangeArrowheads="1"/>
          </p:cNvSpPr>
          <p:nvPr/>
        </p:nvSpPr>
        <p:spPr bwMode="auto">
          <a:xfrm>
            <a:off x="36576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0976" name="Text Box 15"/>
          <p:cNvSpPr txBox="1">
            <a:spLocks noChangeArrowheads="1"/>
          </p:cNvSpPr>
          <p:nvPr/>
        </p:nvSpPr>
        <p:spPr bwMode="auto">
          <a:xfrm>
            <a:off x="5562600" y="2895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0977" name="Text Box 16"/>
          <p:cNvSpPr txBox="1">
            <a:spLocks noChangeArrowheads="1"/>
          </p:cNvSpPr>
          <p:nvPr/>
        </p:nvSpPr>
        <p:spPr bwMode="auto">
          <a:xfrm>
            <a:off x="2895600" y="4114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0978" name="Text Box 17"/>
          <p:cNvSpPr txBox="1">
            <a:spLocks noChangeArrowheads="1"/>
          </p:cNvSpPr>
          <p:nvPr/>
        </p:nvSpPr>
        <p:spPr bwMode="auto">
          <a:xfrm>
            <a:off x="3048000" y="1981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</a:t>
            </a:r>
          </a:p>
        </p:txBody>
      </p:sp>
      <p:sp>
        <p:nvSpPr>
          <p:cNvPr id="40979" name="Text Box 18"/>
          <p:cNvSpPr txBox="1">
            <a:spLocks noChangeArrowheads="1"/>
          </p:cNvSpPr>
          <p:nvPr/>
        </p:nvSpPr>
        <p:spPr bwMode="auto">
          <a:xfrm>
            <a:off x="4267200" y="3352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</a:t>
            </a:r>
          </a:p>
        </p:txBody>
      </p:sp>
      <p:sp>
        <p:nvSpPr>
          <p:cNvPr id="40980" name="Text Box 19"/>
          <p:cNvSpPr txBox="1">
            <a:spLocks noChangeArrowheads="1"/>
          </p:cNvSpPr>
          <p:nvPr/>
        </p:nvSpPr>
        <p:spPr bwMode="auto">
          <a:xfrm>
            <a:off x="66294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h=0</a:t>
            </a:r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4495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0982" name="Text Box 21"/>
          <p:cNvSpPr txBox="1">
            <a:spLocks noChangeArrowheads="1"/>
          </p:cNvSpPr>
          <p:nvPr/>
        </p:nvSpPr>
        <p:spPr bwMode="auto">
          <a:xfrm>
            <a:off x="1447800" y="2895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40983" name="Text Box 22"/>
          <p:cNvSpPr txBox="1">
            <a:spLocks noChangeArrowheads="1"/>
          </p:cNvSpPr>
          <p:nvPr/>
        </p:nvSpPr>
        <p:spPr bwMode="auto">
          <a:xfrm>
            <a:off x="4267200" y="2819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0984" name="Text Box 23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0985" name="Text Box 24"/>
          <p:cNvSpPr txBox="1">
            <a:spLocks noChangeArrowheads="1"/>
          </p:cNvSpPr>
          <p:nvPr/>
        </p:nvSpPr>
        <p:spPr bwMode="auto">
          <a:xfrm>
            <a:off x="7162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40986" name="Text Box 25"/>
          <p:cNvSpPr txBox="1">
            <a:spLocks noChangeArrowheads="1"/>
          </p:cNvSpPr>
          <p:nvPr/>
        </p:nvSpPr>
        <p:spPr bwMode="auto">
          <a:xfrm>
            <a:off x="762000" y="4800600"/>
            <a:ext cx="7162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h is admissible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DE89D7-4847-42A0-B165-B7610EFDDC9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Exampel: Graph Search returns a suboptimal solution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lvl="4" eaLnBrk="1" hangingPunct="1">
              <a:buFont typeface="Wingdings" pitchFamily="2" charset="2"/>
              <a:buNone/>
            </a:pPr>
            <a:endParaRPr lang="th-TH" sz="2400" smtClean="0"/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1676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29718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1993" name="Line 8"/>
          <p:cNvSpPr>
            <a:spLocks noChangeShapeType="1"/>
          </p:cNvSpPr>
          <p:nvPr/>
        </p:nvSpPr>
        <p:spPr bwMode="auto">
          <a:xfrm flipV="1">
            <a:off x="1905000" y="2590800"/>
            <a:ext cx="1066800" cy="609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3200400" y="2590800"/>
            <a:ext cx="106680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1995" name="Freeform 10"/>
          <p:cNvSpPr>
            <a:spLocks/>
          </p:cNvSpPr>
          <p:nvPr/>
        </p:nvSpPr>
        <p:spPr bwMode="auto">
          <a:xfrm>
            <a:off x="1828800" y="3429000"/>
            <a:ext cx="2438400" cy="787400"/>
          </a:xfrm>
          <a:custGeom>
            <a:avLst/>
            <a:gdLst>
              <a:gd name="T0" fmla="*/ 0 w 1536"/>
              <a:gd name="T1" fmla="*/ 0 h 496"/>
              <a:gd name="T2" fmla="*/ 762000 w 1536"/>
              <a:gd name="T3" fmla="*/ 609600 h 496"/>
              <a:gd name="T4" fmla="*/ 1752600 w 1536"/>
              <a:gd name="T5" fmla="*/ 685800 h 496"/>
              <a:gd name="T6" fmla="*/ 2438400 w 153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496"/>
              <a:gd name="T14" fmla="*/ 1536 w 153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496">
                <a:moveTo>
                  <a:pt x="0" y="0"/>
                </a:moveTo>
                <a:cubicBezTo>
                  <a:pt x="148" y="156"/>
                  <a:pt x="296" y="312"/>
                  <a:pt x="480" y="384"/>
                </a:cubicBezTo>
                <a:cubicBezTo>
                  <a:pt x="664" y="456"/>
                  <a:pt x="928" y="496"/>
                  <a:pt x="1104" y="432"/>
                </a:cubicBezTo>
                <a:cubicBezTo>
                  <a:pt x="1280" y="368"/>
                  <a:pt x="1464" y="72"/>
                  <a:pt x="15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 flipV="1">
            <a:off x="4191000" y="3429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1997" name="Text Box 12"/>
          <p:cNvSpPr txBox="1">
            <a:spLocks noChangeArrowheads="1"/>
          </p:cNvSpPr>
          <p:nvPr/>
        </p:nvSpPr>
        <p:spPr bwMode="auto">
          <a:xfrm>
            <a:off x="990600" y="3352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h=7</a:t>
            </a: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20574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41999" name="Text Box 14"/>
          <p:cNvSpPr txBox="1">
            <a:spLocks noChangeArrowheads="1"/>
          </p:cNvSpPr>
          <p:nvPr/>
        </p:nvSpPr>
        <p:spPr bwMode="auto">
          <a:xfrm>
            <a:off x="36576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5562600" y="2895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2001" name="Text Box 16"/>
          <p:cNvSpPr txBox="1">
            <a:spLocks noChangeArrowheads="1"/>
          </p:cNvSpPr>
          <p:nvPr/>
        </p:nvSpPr>
        <p:spPr bwMode="auto">
          <a:xfrm>
            <a:off x="2895600" y="4114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2002" name="Text Box 17"/>
          <p:cNvSpPr txBox="1">
            <a:spLocks noChangeArrowheads="1"/>
          </p:cNvSpPr>
          <p:nvPr/>
        </p:nvSpPr>
        <p:spPr bwMode="auto">
          <a:xfrm>
            <a:off x="3048000" y="1981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</a:t>
            </a:r>
          </a:p>
        </p:txBody>
      </p:sp>
      <p:sp>
        <p:nvSpPr>
          <p:cNvPr id="42003" name="Text Box 18"/>
          <p:cNvSpPr txBox="1">
            <a:spLocks noChangeArrowheads="1"/>
          </p:cNvSpPr>
          <p:nvPr/>
        </p:nvSpPr>
        <p:spPr bwMode="auto">
          <a:xfrm>
            <a:off x="4267200" y="3352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</a:t>
            </a:r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66294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h=0</a:t>
            </a:r>
          </a:p>
        </p:txBody>
      </p:sp>
      <p:sp>
        <p:nvSpPr>
          <p:cNvPr id="42005" name="Line 20"/>
          <p:cNvSpPr>
            <a:spLocks noChangeShapeType="1"/>
          </p:cNvSpPr>
          <p:nvPr/>
        </p:nvSpPr>
        <p:spPr bwMode="auto">
          <a:xfrm>
            <a:off x="4495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1447800" y="2895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4267200" y="2819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7162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762000" y="4800600"/>
            <a:ext cx="7162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h is admissible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Best-first search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sz="2800" smtClean="0"/>
              <a:t>Idea: use an evaluation function f(n) for each node </a:t>
            </a:r>
            <a:r>
              <a:rPr lang="th-TH" sz="2800" smtClean="0">
                <a:solidFill>
                  <a:srgbClr val="CC6600"/>
                </a:solidFill>
              </a:rPr>
              <a:t>ไอเดีย: ใช้ฟังก์ชัน </a:t>
            </a:r>
            <a:r>
              <a:rPr lang="en-US" sz="2000" smtClean="0">
                <a:solidFill>
                  <a:srgbClr val="CC6600"/>
                </a:solidFill>
              </a:rPr>
              <a:t>f </a:t>
            </a:r>
            <a:r>
              <a:rPr lang="th-TH" sz="2800" smtClean="0">
                <a:solidFill>
                  <a:srgbClr val="CC6600"/>
                </a:solidFill>
              </a:rPr>
              <a:t>ประเมินผล </a:t>
            </a:r>
            <a:r>
              <a:rPr lang="th-TH" sz="2000" smtClean="0">
                <a:solidFill>
                  <a:srgbClr val="CC6600"/>
                </a:solidFill>
              </a:rPr>
              <a:t>(</a:t>
            </a:r>
            <a:r>
              <a:rPr lang="en-US" sz="2000" smtClean="0">
                <a:solidFill>
                  <a:srgbClr val="CC6600"/>
                </a:solidFill>
              </a:rPr>
              <a:t>n) </a:t>
            </a:r>
            <a:r>
              <a:rPr lang="th-TH" sz="2800" smtClean="0">
                <a:solidFill>
                  <a:srgbClr val="CC6600"/>
                </a:solidFill>
              </a:rPr>
              <a:t>สำหรับแต่ละโหนด</a:t>
            </a:r>
            <a:endParaRPr lang="en-US" sz="28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2400" smtClean="0"/>
              <a:t>Estimate of desirability </a:t>
            </a:r>
            <a:r>
              <a:rPr lang="th-TH" sz="2400" smtClean="0">
                <a:solidFill>
                  <a:srgbClr val="CC6600"/>
                </a:solidFill>
              </a:rPr>
              <a:t>ประมาณจากจากความพึงปรารถนา</a:t>
            </a:r>
            <a:endParaRPr lang="en-US" sz="24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800" smtClean="0"/>
              <a:t>Expand most desirable unexpanded node </a:t>
            </a:r>
            <a:r>
              <a:rPr lang="th-TH" sz="2800" smtClean="0">
                <a:solidFill>
                  <a:srgbClr val="CC6600"/>
                </a:solidFill>
              </a:rPr>
              <a:t>ทำการขยายโหนดที่ยังไม่ได้ขยายที่ต้องการมากที่สุด</a:t>
            </a:r>
            <a:endParaRPr lang="en-US" sz="28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800" smtClean="0"/>
              <a:t>Implementation: fringe is queue sorted by descreasing order of desirability</a:t>
            </a:r>
            <a:r>
              <a:rPr lang="th-TH" sz="2800" smtClean="0">
                <a:solidFill>
                  <a:srgbClr val="CC6600"/>
                </a:solidFill>
              </a:rPr>
              <a:t>การนำไปปฏิบัติ : ใช้ ฟิ้นเป็นคิวที่เรียงลำดับตามลำดับของความพึงปรารถนาที่ลดลง</a:t>
            </a:r>
            <a:endParaRPr lang="en-US" sz="28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2400" smtClean="0"/>
              <a:t>Greedy search </a:t>
            </a:r>
            <a:r>
              <a:rPr lang="th-TH" sz="2400" smtClean="0">
                <a:solidFill>
                  <a:srgbClr val="CC6600"/>
                </a:solidFill>
              </a:rPr>
              <a:t>ค้นหาแบบโลภ</a:t>
            </a:r>
            <a:endParaRPr lang="en-US" sz="24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2400" smtClean="0"/>
              <a:t>A* search </a:t>
            </a:r>
            <a:r>
              <a:rPr lang="th-TH" sz="2400" smtClean="0">
                <a:solidFill>
                  <a:srgbClr val="CC6600"/>
                </a:solidFill>
              </a:rPr>
              <a:t>ค้นหาแบบ เอ สตาร์</a:t>
            </a:r>
            <a:endParaRPr lang="en-US" sz="2400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FB074E-98F6-4F09-A5E0-24EB4B77207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Exampel: Graph Search returns a suboptimal solution</a:t>
            </a:r>
          </a:p>
        </p:txBody>
      </p:sp>
      <p:sp>
        <p:nvSpPr>
          <p:cNvPr id="430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lvl="4" eaLnBrk="1" hangingPunct="1">
              <a:buFont typeface="Wingdings" pitchFamily="2" charset="2"/>
              <a:buNone/>
            </a:pPr>
            <a:endParaRPr lang="th-TH" sz="2400" smtClean="0"/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1676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3014" name="Oval 5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3015" name="Oval 6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3016" name="Oval 7"/>
          <p:cNvSpPr>
            <a:spLocks noChangeArrowheads="1"/>
          </p:cNvSpPr>
          <p:nvPr/>
        </p:nvSpPr>
        <p:spPr bwMode="auto">
          <a:xfrm>
            <a:off x="29718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43017" name="Line 8"/>
          <p:cNvSpPr>
            <a:spLocks noChangeShapeType="1"/>
          </p:cNvSpPr>
          <p:nvPr/>
        </p:nvSpPr>
        <p:spPr bwMode="auto">
          <a:xfrm flipV="1">
            <a:off x="1905000" y="2590800"/>
            <a:ext cx="1066800" cy="6096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3018" name="Line 9"/>
          <p:cNvSpPr>
            <a:spLocks noChangeShapeType="1"/>
          </p:cNvSpPr>
          <p:nvPr/>
        </p:nvSpPr>
        <p:spPr bwMode="auto">
          <a:xfrm>
            <a:off x="3200400" y="2590800"/>
            <a:ext cx="1066800" cy="685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3019" name="Freeform 10"/>
          <p:cNvSpPr>
            <a:spLocks/>
          </p:cNvSpPr>
          <p:nvPr/>
        </p:nvSpPr>
        <p:spPr bwMode="auto">
          <a:xfrm>
            <a:off x="1828800" y="3429000"/>
            <a:ext cx="2438400" cy="787400"/>
          </a:xfrm>
          <a:custGeom>
            <a:avLst/>
            <a:gdLst>
              <a:gd name="T0" fmla="*/ 0 w 1536"/>
              <a:gd name="T1" fmla="*/ 0 h 496"/>
              <a:gd name="T2" fmla="*/ 762000 w 1536"/>
              <a:gd name="T3" fmla="*/ 609600 h 496"/>
              <a:gd name="T4" fmla="*/ 1752600 w 1536"/>
              <a:gd name="T5" fmla="*/ 685800 h 496"/>
              <a:gd name="T6" fmla="*/ 2438400 w 153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496"/>
              <a:gd name="T14" fmla="*/ 1536 w 153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496">
                <a:moveTo>
                  <a:pt x="0" y="0"/>
                </a:moveTo>
                <a:cubicBezTo>
                  <a:pt x="148" y="156"/>
                  <a:pt x="296" y="312"/>
                  <a:pt x="480" y="384"/>
                </a:cubicBezTo>
                <a:cubicBezTo>
                  <a:pt x="664" y="456"/>
                  <a:pt x="928" y="496"/>
                  <a:pt x="1104" y="432"/>
                </a:cubicBezTo>
                <a:cubicBezTo>
                  <a:pt x="1280" y="368"/>
                  <a:pt x="1464" y="72"/>
                  <a:pt x="15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3020" name="Line 11"/>
          <p:cNvSpPr>
            <a:spLocks noChangeShapeType="1"/>
          </p:cNvSpPr>
          <p:nvPr/>
        </p:nvSpPr>
        <p:spPr bwMode="auto">
          <a:xfrm flipV="1">
            <a:off x="4191000" y="3429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3021" name="Text Box 12"/>
          <p:cNvSpPr txBox="1">
            <a:spLocks noChangeArrowheads="1"/>
          </p:cNvSpPr>
          <p:nvPr/>
        </p:nvSpPr>
        <p:spPr bwMode="auto">
          <a:xfrm>
            <a:off x="990600" y="3352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h=7</a:t>
            </a:r>
          </a:p>
        </p:txBody>
      </p:sp>
      <p:sp>
        <p:nvSpPr>
          <p:cNvPr id="43022" name="Text Box 13"/>
          <p:cNvSpPr txBox="1">
            <a:spLocks noChangeArrowheads="1"/>
          </p:cNvSpPr>
          <p:nvPr/>
        </p:nvSpPr>
        <p:spPr bwMode="auto">
          <a:xfrm>
            <a:off x="20574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43023" name="Text Box 14"/>
          <p:cNvSpPr txBox="1">
            <a:spLocks noChangeArrowheads="1"/>
          </p:cNvSpPr>
          <p:nvPr/>
        </p:nvSpPr>
        <p:spPr bwMode="auto">
          <a:xfrm>
            <a:off x="36576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43024" name="Text Box 15"/>
          <p:cNvSpPr txBox="1">
            <a:spLocks noChangeArrowheads="1"/>
          </p:cNvSpPr>
          <p:nvPr/>
        </p:nvSpPr>
        <p:spPr bwMode="auto">
          <a:xfrm>
            <a:off x="5562600" y="2895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43025" name="Text Box 16"/>
          <p:cNvSpPr txBox="1">
            <a:spLocks noChangeArrowheads="1"/>
          </p:cNvSpPr>
          <p:nvPr/>
        </p:nvSpPr>
        <p:spPr bwMode="auto">
          <a:xfrm>
            <a:off x="2895600" y="4114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43026" name="Text Box 17"/>
          <p:cNvSpPr txBox="1">
            <a:spLocks noChangeArrowheads="1"/>
          </p:cNvSpPr>
          <p:nvPr/>
        </p:nvSpPr>
        <p:spPr bwMode="auto">
          <a:xfrm>
            <a:off x="3048000" y="1981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</a:t>
            </a:r>
          </a:p>
        </p:txBody>
      </p:sp>
      <p:sp>
        <p:nvSpPr>
          <p:cNvPr id="43027" name="Text Box 18"/>
          <p:cNvSpPr txBox="1">
            <a:spLocks noChangeArrowheads="1"/>
          </p:cNvSpPr>
          <p:nvPr/>
        </p:nvSpPr>
        <p:spPr bwMode="auto">
          <a:xfrm>
            <a:off x="4267200" y="3352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</a:t>
            </a:r>
          </a:p>
        </p:txBody>
      </p:sp>
      <p:sp>
        <p:nvSpPr>
          <p:cNvPr id="43028" name="Text Box 19"/>
          <p:cNvSpPr txBox="1">
            <a:spLocks noChangeArrowheads="1"/>
          </p:cNvSpPr>
          <p:nvPr/>
        </p:nvSpPr>
        <p:spPr bwMode="auto">
          <a:xfrm>
            <a:off x="66294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h=0</a:t>
            </a:r>
          </a:p>
        </p:txBody>
      </p:sp>
      <p:sp>
        <p:nvSpPr>
          <p:cNvPr id="43029" name="Line 20"/>
          <p:cNvSpPr>
            <a:spLocks noChangeShapeType="1"/>
          </p:cNvSpPr>
          <p:nvPr/>
        </p:nvSpPr>
        <p:spPr bwMode="auto">
          <a:xfrm>
            <a:off x="4495800" y="3352800"/>
            <a:ext cx="23622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43030" name="Text Box 21"/>
          <p:cNvSpPr txBox="1">
            <a:spLocks noChangeArrowheads="1"/>
          </p:cNvSpPr>
          <p:nvPr/>
        </p:nvSpPr>
        <p:spPr bwMode="auto">
          <a:xfrm>
            <a:off x="1447800" y="2895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43031" name="Text Box 22"/>
          <p:cNvSpPr txBox="1">
            <a:spLocks noChangeArrowheads="1"/>
          </p:cNvSpPr>
          <p:nvPr/>
        </p:nvSpPr>
        <p:spPr bwMode="auto">
          <a:xfrm>
            <a:off x="4267200" y="2819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43032" name="Text Box 23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43033" name="Text Box 24"/>
          <p:cNvSpPr txBox="1">
            <a:spLocks noChangeArrowheads="1"/>
          </p:cNvSpPr>
          <p:nvPr/>
        </p:nvSpPr>
        <p:spPr bwMode="auto">
          <a:xfrm>
            <a:off x="7162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43034" name="Text Box 25"/>
          <p:cNvSpPr txBox="1">
            <a:spLocks noChangeArrowheads="1"/>
          </p:cNvSpPr>
          <p:nvPr/>
        </p:nvSpPr>
        <p:spPr bwMode="auto">
          <a:xfrm>
            <a:off x="762000" y="4800600"/>
            <a:ext cx="71628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h is admissible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E64E0-6389-44DE-93E4-5D7715EC84A9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Consistent Heuristic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 The admissible heuristic h is </a:t>
            </a:r>
            <a:r>
              <a:rPr lang="en-US" sz="2800" smtClean="0">
                <a:solidFill>
                  <a:srgbClr val="3366FF"/>
                </a:solidFill>
              </a:rPr>
              <a:t>consistent</a:t>
            </a:r>
            <a:r>
              <a:rPr lang="en-US" sz="2800" smtClean="0"/>
              <a:t> (or satisfies the </a:t>
            </a:r>
            <a:r>
              <a:rPr lang="en-US" sz="2800" smtClean="0">
                <a:solidFill>
                  <a:srgbClr val="3366FF"/>
                </a:solidFill>
              </a:rPr>
              <a:t>monotone restriction</a:t>
            </a:r>
            <a:r>
              <a:rPr lang="en-US" sz="2800" smtClean="0"/>
              <a:t>) if for every node N and every successor N’ of N:</a:t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>
                <a:solidFill>
                  <a:srgbClr val="CC6600"/>
                </a:solidFill>
              </a:rPr>
              <a:t>h(N) </a:t>
            </a:r>
            <a:r>
              <a:rPr lang="en-US" sz="2400" b="1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2800" smtClean="0">
                <a:solidFill>
                  <a:srgbClr val="CC6600"/>
                </a:solidFill>
              </a:rPr>
              <a:t> c(N,N’) + h(N’)</a:t>
            </a: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/>
            </a:r>
            <a:br>
              <a:rPr lang="en-US" sz="2800" smtClean="0"/>
            </a:br>
            <a:r>
              <a:rPr lang="en-US" sz="2800" smtClean="0"/>
              <a:t>(triangular inequality)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A consistency heuristic is admissible. </a:t>
            </a:r>
            <a:endParaRPr lang="th-TH" sz="28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800" smtClean="0">
                <a:solidFill>
                  <a:srgbClr val="CC6600"/>
                </a:solidFill>
              </a:rPr>
              <a:t>    ฮิวรีสติกที่มีความสอดคล้องจะเป็นที่ยอมรับด้วย</a:t>
            </a:r>
            <a:endParaRPr lang="en-US" sz="2800" smtClean="0">
              <a:solidFill>
                <a:srgbClr val="CC6600"/>
              </a:solidFill>
            </a:endParaRPr>
          </a:p>
        </p:txBody>
      </p:sp>
      <p:grpSp>
        <p:nvGrpSpPr>
          <p:cNvPr id="35845" name="Group 4"/>
          <p:cNvGrpSpPr>
            <a:grpSpLocks/>
          </p:cNvGrpSpPr>
          <p:nvPr/>
        </p:nvGrpSpPr>
        <p:grpSpPr bwMode="auto">
          <a:xfrm>
            <a:off x="6858000" y="3200400"/>
            <a:ext cx="1781175" cy="2133600"/>
            <a:chOff x="3888" y="2496"/>
            <a:chExt cx="1122" cy="1344"/>
          </a:xfrm>
        </p:grpSpPr>
        <p:grpSp>
          <p:nvGrpSpPr>
            <p:cNvPr id="35846" name="Group 5"/>
            <p:cNvGrpSpPr>
              <a:grpSpLocks/>
            </p:cNvGrpSpPr>
            <p:nvPr/>
          </p:nvGrpSpPr>
          <p:grpSpPr bwMode="auto">
            <a:xfrm>
              <a:off x="4272" y="2592"/>
              <a:ext cx="480" cy="1248"/>
              <a:chOff x="3840" y="2304"/>
              <a:chExt cx="480" cy="1248"/>
            </a:xfrm>
          </p:grpSpPr>
          <p:sp>
            <p:nvSpPr>
              <p:cNvPr id="35852" name="Oval 6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5853" name="Oval 7"/>
              <p:cNvSpPr>
                <a:spLocks noChangeArrowheads="1"/>
              </p:cNvSpPr>
              <p:nvPr/>
            </p:nvSpPr>
            <p:spPr bwMode="auto">
              <a:xfrm>
                <a:off x="384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5854" name="Oval 8"/>
              <p:cNvSpPr>
                <a:spLocks noChangeArrowheads="1"/>
              </p:cNvSpPr>
              <p:nvPr/>
            </p:nvSpPr>
            <p:spPr bwMode="auto">
              <a:xfrm>
                <a:off x="4224" y="3456"/>
                <a:ext cx="96" cy="96"/>
              </a:xfrm>
              <a:prstGeom prst="ellipse">
                <a:avLst/>
              </a:prstGeom>
              <a:solidFill>
                <a:srgbClr val="00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35855" name="Line 9"/>
              <p:cNvSpPr>
                <a:spLocks noChangeShapeType="1"/>
              </p:cNvSpPr>
              <p:nvPr/>
            </p:nvSpPr>
            <p:spPr bwMode="auto">
              <a:xfrm flipH="1">
                <a:off x="3888" y="2400"/>
                <a:ext cx="19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5856" name="Line 10"/>
              <p:cNvSpPr>
                <a:spLocks noChangeShapeType="1"/>
              </p:cNvSpPr>
              <p:nvPr/>
            </p:nvSpPr>
            <p:spPr bwMode="auto">
              <a:xfrm>
                <a:off x="3888" y="2976"/>
                <a:ext cx="384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  <p:sp>
            <p:nvSpPr>
              <p:cNvPr id="35857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192" cy="105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th-TH"/>
              </a:p>
            </p:txBody>
          </p:sp>
        </p:grp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4272" y="249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032" y="3072"/>
              <a:ext cx="2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N’</a:t>
              </a:r>
            </a:p>
          </p:txBody>
        </p:sp>
        <p:sp>
          <p:nvSpPr>
            <p:cNvPr id="35849" name="Text Box 14"/>
            <p:cNvSpPr txBox="1">
              <a:spLocks noChangeArrowheads="1"/>
            </p:cNvSpPr>
            <p:nvPr/>
          </p:nvSpPr>
          <p:spPr bwMode="auto">
            <a:xfrm>
              <a:off x="4608" y="3072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6600"/>
                  </a:solidFill>
                </a:rPr>
                <a:t>h(N)</a:t>
              </a:r>
            </a:p>
          </p:txBody>
        </p:sp>
        <p:sp>
          <p:nvSpPr>
            <p:cNvPr id="35850" name="Text Box 15"/>
            <p:cNvSpPr txBox="1">
              <a:spLocks noChangeArrowheads="1"/>
            </p:cNvSpPr>
            <p:nvPr/>
          </p:nvSpPr>
          <p:spPr bwMode="auto">
            <a:xfrm>
              <a:off x="4080" y="3408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6600"/>
                  </a:solidFill>
                </a:rPr>
                <a:t>h(N’)</a:t>
              </a:r>
            </a:p>
          </p:txBody>
        </p:sp>
        <p:sp>
          <p:nvSpPr>
            <p:cNvPr id="35851" name="Text Box 16"/>
            <p:cNvSpPr txBox="1">
              <a:spLocks noChangeArrowheads="1"/>
            </p:cNvSpPr>
            <p:nvPr/>
          </p:nvSpPr>
          <p:spPr bwMode="auto">
            <a:xfrm>
              <a:off x="3888" y="2784"/>
              <a:ext cx="5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6600"/>
                  </a:solidFill>
                </a:rPr>
                <a:t>c(N,N’)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F6F6F8-129F-49BD-8441-0D34FFE01C4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Exampel: Graph Search returns a suboptimal solution</a:t>
            </a:r>
          </a:p>
        </p:txBody>
      </p:sp>
      <p:sp>
        <p:nvSpPr>
          <p:cNvPr id="368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lvl="4" eaLnBrk="1" hangingPunct="1">
              <a:buFont typeface="Wingdings" pitchFamily="2" charset="2"/>
              <a:buNone/>
            </a:pPr>
            <a:endParaRPr lang="th-TH" sz="2400" smtClean="0"/>
          </a:p>
        </p:txBody>
      </p:sp>
      <p:sp>
        <p:nvSpPr>
          <p:cNvPr id="36869" name="Oval 15"/>
          <p:cNvSpPr>
            <a:spLocks noChangeArrowheads="1"/>
          </p:cNvSpPr>
          <p:nvPr/>
        </p:nvSpPr>
        <p:spPr bwMode="auto">
          <a:xfrm>
            <a:off x="16764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0" name="Oval 18"/>
          <p:cNvSpPr>
            <a:spLocks noChangeArrowheads="1"/>
          </p:cNvSpPr>
          <p:nvPr/>
        </p:nvSpPr>
        <p:spPr bwMode="auto">
          <a:xfrm>
            <a:off x="685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1" name="Oval 19"/>
          <p:cNvSpPr>
            <a:spLocks noChangeArrowheads="1"/>
          </p:cNvSpPr>
          <p:nvPr/>
        </p:nvSpPr>
        <p:spPr bwMode="auto">
          <a:xfrm>
            <a:off x="42672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2" name="Oval 20"/>
          <p:cNvSpPr>
            <a:spLocks noChangeArrowheads="1"/>
          </p:cNvSpPr>
          <p:nvPr/>
        </p:nvSpPr>
        <p:spPr bwMode="auto">
          <a:xfrm>
            <a:off x="29718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36873" name="Line 21"/>
          <p:cNvSpPr>
            <a:spLocks noChangeShapeType="1"/>
          </p:cNvSpPr>
          <p:nvPr/>
        </p:nvSpPr>
        <p:spPr bwMode="auto">
          <a:xfrm flipV="1">
            <a:off x="1905000" y="25908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6874" name="Line 24"/>
          <p:cNvSpPr>
            <a:spLocks noChangeShapeType="1"/>
          </p:cNvSpPr>
          <p:nvPr/>
        </p:nvSpPr>
        <p:spPr bwMode="auto">
          <a:xfrm>
            <a:off x="3200400" y="2590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6875" name="Freeform 33"/>
          <p:cNvSpPr>
            <a:spLocks/>
          </p:cNvSpPr>
          <p:nvPr/>
        </p:nvSpPr>
        <p:spPr bwMode="auto">
          <a:xfrm>
            <a:off x="1828800" y="3429000"/>
            <a:ext cx="2438400" cy="787400"/>
          </a:xfrm>
          <a:custGeom>
            <a:avLst/>
            <a:gdLst>
              <a:gd name="T0" fmla="*/ 0 w 1536"/>
              <a:gd name="T1" fmla="*/ 0 h 496"/>
              <a:gd name="T2" fmla="*/ 762000 w 1536"/>
              <a:gd name="T3" fmla="*/ 609600 h 496"/>
              <a:gd name="T4" fmla="*/ 1752600 w 1536"/>
              <a:gd name="T5" fmla="*/ 685800 h 496"/>
              <a:gd name="T6" fmla="*/ 2438400 w 1536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496"/>
              <a:gd name="T14" fmla="*/ 1536 w 1536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496">
                <a:moveTo>
                  <a:pt x="0" y="0"/>
                </a:moveTo>
                <a:cubicBezTo>
                  <a:pt x="148" y="156"/>
                  <a:pt x="296" y="312"/>
                  <a:pt x="480" y="384"/>
                </a:cubicBezTo>
                <a:cubicBezTo>
                  <a:pt x="664" y="456"/>
                  <a:pt x="928" y="496"/>
                  <a:pt x="1104" y="432"/>
                </a:cubicBezTo>
                <a:cubicBezTo>
                  <a:pt x="1280" y="368"/>
                  <a:pt x="1464" y="72"/>
                  <a:pt x="15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6876" name="Line 34"/>
          <p:cNvSpPr>
            <a:spLocks noChangeShapeType="1"/>
          </p:cNvSpPr>
          <p:nvPr/>
        </p:nvSpPr>
        <p:spPr bwMode="auto">
          <a:xfrm flipV="1">
            <a:off x="4191000" y="3429000"/>
            <a:ext cx="76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6877" name="Text Box 36"/>
          <p:cNvSpPr txBox="1">
            <a:spLocks noChangeArrowheads="1"/>
          </p:cNvSpPr>
          <p:nvPr/>
        </p:nvSpPr>
        <p:spPr bwMode="auto">
          <a:xfrm>
            <a:off x="990600" y="33528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h=7</a:t>
            </a:r>
          </a:p>
        </p:txBody>
      </p:sp>
      <p:sp>
        <p:nvSpPr>
          <p:cNvPr id="36878" name="Text Box 37"/>
          <p:cNvSpPr txBox="1">
            <a:spLocks noChangeArrowheads="1"/>
          </p:cNvSpPr>
          <p:nvPr/>
        </p:nvSpPr>
        <p:spPr bwMode="auto">
          <a:xfrm>
            <a:off x="2057400" y="2590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36879" name="Text Box 38"/>
          <p:cNvSpPr txBox="1">
            <a:spLocks noChangeArrowheads="1"/>
          </p:cNvSpPr>
          <p:nvPr/>
        </p:nvSpPr>
        <p:spPr bwMode="auto">
          <a:xfrm>
            <a:off x="3657600" y="2590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36880" name="Text Box 39"/>
          <p:cNvSpPr txBox="1">
            <a:spLocks noChangeArrowheads="1"/>
          </p:cNvSpPr>
          <p:nvPr/>
        </p:nvSpPr>
        <p:spPr bwMode="auto">
          <a:xfrm>
            <a:off x="5562600" y="28956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36881" name="Text Box 40"/>
          <p:cNvSpPr txBox="1">
            <a:spLocks noChangeArrowheads="1"/>
          </p:cNvSpPr>
          <p:nvPr/>
        </p:nvSpPr>
        <p:spPr bwMode="auto">
          <a:xfrm>
            <a:off x="2895600" y="4114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36882" name="Text Box 41"/>
          <p:cNvSpPr txBox="1">
            <a:spLocks noChangeArrowheads="1"/>
          </p:cNvSpPr>
          <p:nvPr/>
        </p:nvSpPr>
        <p:spPr bwMode="auto">
          <a:xfrm>
            <a:off x="3048000" y="1981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h=6</a:t>
            </a:r>
          </a:p>
        </p:txBody>
      </p:sp>
      <p:sp>
        <p:nvSpPr>
          <p:cNvPr id="36883" name="Text Box 42"/>
          <p:cNvSpPr txBox="1">
            <a:spLocks noChangeArrowheads="1"/>
          </p:cNvSpPr>
          <p:nvPr/>
        </p:nvSpPr>
        <p:spPr bwMode="auto">
          <a:xfrm>
            <a:off x="4267200" y="3352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h=1</a:t>
            </a:r>
          </a:p>
        </p:txBody>
      </p:sp>
      <p:sp>
        <p:nvSpPr>
          <p:cNvPr id="36884" name="Text Box 43"/>
          <p:cNvSpPr txBox="1">
            <a:spLocks noChangeArrowheads="1"/>
          </p:cNvSpPr>
          <p:nvPr/>
        </p:nvSpPr>
        <p:spPr bwMode="auto">
          <a:xfrm>
            <a:off x="6629400" y="33528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h=0</a:t>
            </a:r>
          </a:p>
        </p:txBody>
      </p:sp>
      <p:sp>
        <p:nvSpPr>
          <p:cNvPr id="36885" name="Line 44"/>
          <p:cNvSpPr>
            <a:spLocks noChangeShapeType="1"/>
          </p:cNvSpPr>
          <p:nvPr/>
        </p:nvSpPr>
        <p:spPr bwMode="auto">
          <a:xfrm>
            <a:off x="44958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  <p:sp>
        <p:nvSpPr>
          <p:cNvPr id="36886" name="Text Box 45"/>
          <p:cNvSpPr txBox="1">
            <a:spLocks noChangeArrowheads="1"/>
          </p:cNvSpPr>
          <p:nvPr/>
        </p:nvSpPr>
        <p:spPr bwMode="auto">
          <a:xfrm>
            <a:off x="1447800" y="28956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36887" name="Text Box 46"/>
          <p:cNvSpPr txBox="1">
            <a:spLocks noChangeArrowheads="1"/>
          </p:cNvSpPr>
          <p:nvPr/>
        </p:nvSpPr>
        <p:spPr bwMode="auto">
          <a:xfrm>
            <a:off x="4267200" y="2819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36888" name="Text Box 47"/>
          <p:cNvSpPr txBox="1">
            <a:spLocks noChangeArrowheads="1"/>
          </p:cNvSpPr>
          <p:nvPr/>
        </p:nvSpPr>
        <p:spPr bwMode="auto">
          <a:xfrm>
            <a:off x="2819400" y="259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36889" name="Text Box 48"/>
          <p:cNvSpPr txBox="1">
            <a:spLocks noChangeArrowheads="1"/>
          </p:cNvSpPr>
          <p:nvPr/>
        </p:nvSpPr>
        <p:spPr bwMode="auto">
          <a:xfrm>
            <a:off x="71628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</a:t>
            </a:r>
          </a:p>
        </p:txBody>
      </p:sp>
      <p:sp>
        <p:nvSpPr>
          <p:cNvPr id="36890" name="Text Box 49"/>
          <p:cNvSpPr txBox="1">
            <a:spLocks noChangeArrowheads="1"/>
          </p:cNvSpPr>
          <p:nvPr/>
        </p:nvSpPr>
        <p:spPr bwMode="auto">
          <a:xfrm>
            <a:off x="762000" y="4800600"/>
            <a:ext cx="71628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h is admissible but not consistent; e.g.</a:t>
            </a:r>
          </a:p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   </a:t>
            </a:r>
            <a:r>
              <a:rPr lang="en-US">
                <a:solidFill>
                  <a:srgbClr val="993300"/>
                </a:solidFill>
              </a:rPr>
              <a:t>h(S)=7 </a:t>
            </a:r>
            <a:r>
              <a:rPr lang="en-US" b="1">
                <a:solidFill>
                  <a:srgbClr val="993300"/>
                </a:solidFill>
                <a:sym typeface="Symbol" pitchFamily="18" charset="2"/>
              </a:rPr>
              <a:t></a:t>
            </a:r>
            <a:r>
              <a:rPr lang="en-US">
                <a:solidFill>
                  <a:srgbClr val="993300"/>
                </a:solidFill>
              </a:rPr>
              <a:t> c(S,A) + h(A) = 5 ?</a:t>
            </a:r>
          </a:p>
          <a:p>
            <a:pPr lvl="4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/>
              <a:t>No.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95ACB5-1ED9-48A9-A03A-6829C1E38F38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37892" name="Group 3"/>
          <p:cNvGrpSpPr>
            <a:grpSpLocks/>
          </p:cNvGrpSpPr>
          <p:nvPr/>
        </p:nvGrpSpPr>
        <p:grpSpPr bwMode="auto">
          <a:xfrm>
            <a:off x="4800600" y="1905000"/>
            <a:ext cx="1828800" cy="1828800"/>
            <a:chOff x="3264" y="1152"/>
            <a:chExt cx="1152" cy="1152"/>
          </a:xfrm>
        </p:grpSpPr>
        <p:sp>
          <p:nvSpPr>
            <p:cNvPr id="37916" name="Rectangle 4"/>
            <p:cNvSpPr>
              <a:spLocks noChangeArrowheads="1"/>
            </p:cNvSpPr>
            <p:nvPr/>
          </p:nvSpPr>
          <p:spPr bwMode="auto">
            <a:xfrm>
              <a:off x="3264" y="1152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17" name="Rectangle 5"/>
            <p:cNvSpPr>
              <a:spLocks noChangeArrowheads="1"/>
            </p:cNvSpPr>
            <p:nvPr/>
          </p:nvSpPr>
          <p:spPr bwMode="auto">
            <a:xfrm>
              <a:off x="3264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18" name="Rectangle 6"/>
            <p:cNvSpPr>
              <a:spLocks noChangeArrowheads="1"/>
            </p:cNvSpPr>
            <p:nvPr/>
          </p:nvSpPr>
          <p:spPr bwMode="auto">
            <a:xfrm>
              <a:off x="3264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19" name="Rectangle 7"/>
            <p:cNvSpPr>
              <a:spLocks noChangeArrowheads="1"/>
            </p:cNvSpPr>
            <p:nvPr/>
          </p:nvSpPr>
          <p:spPr bwMode="auto">
            <a:xfrm>
              <a:off x="3264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20" name="Rectangle 8"/>
            <p:cNvSpPr>
              <a:spLocks noChangeArrowheads="1"/>
            </p:cNvSpPr>
            <p:nvPr/>
          </p:nvSpPr>
          <p:spPr bwMode="auto">
            <a:xfrm>
              <a:off x="3648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21" name="Rectangle 9"/>
            <p:cNvSpPr>
              <a:spLocks noChangeArrowheads="1"/>
            </p:cNvSpPr>
            <p:nvPr/>
          </p:nvSpPr>
          <p:spPr bwMode="auto">
            <a:xfrm>
              <a:off x="3648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22" name="Rectangle 10"/>
            <p:cNvSpPr>
              <a:spLocks noChangeArrowheads="1"/>
            </p:cNvSpPr>
            <p:nvPr/>
          </p:nvSpPr>
          <p:spPr bwMode="auto">
            <a:xfrm>
              <a:off x="4032" y="153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23" name="Rectangle 11"/>
            <p:cNvSpPr>
              <a:spLocks noChangeArrowheads="1"/>
            </p:cNvSpPr>
            <p:nvPr/>
          </p:nvSpPr>
          <p:spPr bwMode="auto">
            <a:xfrm>
              <a:off x="3648" y="1920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24" name="Rectangle 12"/>
            <p:cNvSpPr>
              <a:spLocks noChangeArrowheads="1"/>
            </p:cNvSpPr>
            <p:nvPr/>
          </p:nvSpPr>
          <p:spPr bwMode="auto">
            <a:xfrm>
              <a:off x="4032" y="115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25" name="Text Box 13"/>
            <p:cNvSpPr txBox="1">
              <a:spLocks noChangeArrowheads="1"/>
            </p:cNvSpPr>
            <p:nvPr/>
          </p:nvSpPr>
          <p:spPr bwMode="auto">
            <a:xfrm>
              <a:off x="3361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7926" name="Text Box 14"/>
            <p:cNvSpPr txBox="1">
              <a:spLocks noChangeArrowheads="1"/>
            </p:cNvSpPr>
            <p:nvPr/>
          </p:nvSpPr>
          <p:spPr bwMode="auto">
            <a:xfrm>
              <a:off x="3746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7927" name="Text Box 15"/>
            <p:cNvSpPr txBox="1">
              <a:spLocks noChangeArrowheads="1"/>
            </p:cNvSpPr>
            <p:nvPr/>
          </p:nvSpPr>
          <p:spPr bwMode="auto">
            <a:xfrm>
              <a:off x="4128" y="120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7928" name="Text Box 16"/>
            <p:cNvSpPr txBox="1">
              <a:spLocks noChangeArrowheads="1"/>
            </p:cNvSpPr>
            <p:nvPr/>
          </p:nvSpPr>
          <p:spPr bwMode="auto">
            <a:xfrm>
              <a:off x="3361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7929" name="Text Box 17"/>
            <p:cNvSpPr txBox="1">
              <a:spLocks noChangeArrowheads="1"/>
            </p:cNvSpPr>
            <p:nvPr/>
          </p:nvSpPr>
          <p:spPr bwMode="auto">
            <a:xfrm>
              <a:off x="3746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7930" name="Text Box 18"/>
            <p:cNvSpPr txBox="1">
              <a:spLocks noChangeArrowheads="1"/>
            </p:cNvSpPr>
            <p:nvPr/>
          </p:nvSpPr>
          <p:spPr bwMode="auto">
            <a:xfrm>
              <a:off x="4128" y="158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7931" name="Text Box 19"/>
            <p:cNvSpPr txBox="1">
              <a:spLocks noChangeArrowheads="1"/>
            </p:cNvSpPr>
            <p:nvPr/>
          </p:nvSpPr>
          <p:spPr bwMode="auto">
            <a:xfrm>
              <a:off x="3361" y="196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7932" name="Text Box 20"/>
            <p:cNvSpPr txBox="1">
              <a:spLocks noChangeArrowheads="1"/>
            </p:cNvSpPr>
            <p:nvPr/>
          </p:nvSpPr>
          <p:spPr bwMode="auto">
            <a:xfrm>
              <a:off x="3746" y="1967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grpSp>
        <p:nvGrpSpPr>
          <p:cNvPr id="37893" name="Group 21"/>
          <p:cNvGrpSpPr>
            <a:grpSpLocks/>
          </p:cNvGrpSpPr>
          <p:nvPr/>
        </p:nvGrpSpPr>
        <p:grpSpPr bwMode="auto">
          <a:xfrm>
            <a:off x="1447800" y="1905000"/>
            <a:ext cx="1828800" cy="1828800"/>
            <a:chOff x="576" y="2688"/>
            <a:chExt cx="1152" cy="1152"/>
          </a:xfrm>
        </p:grpSpPr>
        <p:sp>
          <p:nvSpPr>
            <p:cNvPr id="37899" name="Rectangle 22"/>
            <p:cNvSpPr>
              <a:spLocks noChangeArrowheads="1"/>
            </p:cNvSpPr>
            <p:nvPr/>
          </p:nvSpPr>
          <p:spPr bwMode="auto">
            <a:xfrm>
              <a:off x="576" y="2688"/>
              <a:ext cx="1152" cy="115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0" name="Rectangle 23"/>
            <p:cNvSpPr>
              <a:spLocks noChangeArrowheads="1"/>
            </p:cNvSpPr>
            <p:nvPr/>
          </p:nvSpPr>
          <p:spPr bwMode="auto">
            <a:xfrm>
              <a:off x="1344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1" name="Rectangle 24"/>
            <p:cNvSpPr>
              <a:spLocks noChangeArrowheads="1"/>
            </p:cNvSpPr>
            <p:nvPr/>
          </p:nvSpPr>
          <p:spPr bwMode="auto">
            <a:xfrm>
              <a:off x="576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2" name="Rectangle 25"/>
            <p:cNvSpPr>
              <a:spLocks noChangeArrowheads="1"/>
            </p:cNvSpPr>
            <p:nvPr/>
          </p:nvSpPr>
          <p:spPr bwMode="auto">
            <a:xfrm>
              <a:off x="576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3" name="Rectangle 26"/>
            <p:cNvSpPr>
              <a:spLocks noChangeArrowheads="1"/>
            </p:cNvSpPr>
            <p:nvPr/>
          </p:nvSpPr>
          <p:spPr bwMode="auto">
            <a:xfrm>
              <a:off x="576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4" name="Rectangle 27"/>
            <p:cNvSpPr>
              <a:spLocks noChangeArrowheads="1"/>
            </p:cNvSpPr>
            <p:nvPr/>
          </p:nvSpPr>
          <p:spPr bwMode="auto">
            <a:xfrm>
              <a:off x="960" y="3072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5" name="Rectangle 28"/>
            <p:cNvSpPr>
              <a:spLocks noChangeArrowheads="1"/>
            </p:cNvSpPr>
            <p:nvPr/>
          </p:nvSpPr>
          <p:spPr bwMode="auto">
            <a:xfrm>
              <a:off x="1344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6" name="Rectangle 29"/>
            <p:cNvSpPr>
              <a:spLocks noChangeArrowheads="1"/>
            </p:cNvSpPr>
            <p:nvPr/>
          </p:nvSpPr>
          <p:spPr bwMode="auto">
            <a:xfrm>
              <a:off x="960" y="3456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7" name="Rectangle 30"/>
            <p:cNvSpPr>
              <a:spLocks noChangeArrowheads="1"/>
            </p:cNvSpPr>
            <p:nvPr/>
          </p:nvSpPr>
          <p:spPr bwMode="auto">
            <a:xfrm>
              <a:off x="1344" y="2688"/>
              <a:ext cx="38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37908" name="Text Box 31"/>
            <p:cNvSpPr txBox="1">
              <a:spLocks noChangeArrowheads="1"/>
            </p:cNvSpPr>
            <p:nvPr/>
          </p:nvSpPr>
          <p:spPr bwMode="auto">
            <a:xfrm>
              <a:off x="1441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7909" name="Text Box 32"/>
            <p:cNvSpPr txBox="1">
              <a:spLocks noChangeArrowheads="1"/>
            </p:cNvSpPr>
            <p:nvPr/>
          </p:nvSpPr>
          <p:spPr bwMode="auto">
            <a:xfrm>
              <a:off x="1056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7910" name="Text Box 33"/>
            <p:cNvSpPr txBox="1">
              <a:spLocks noChangeArrowheads="1"/>
            </p:cNvSpPr>
            <p:nvPr/>
          </p:nvSpPr>
          <p:spPr bwMode="auto">
            <a:xfrm>
              <a:off x="1056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7911" name="Text Box 34"/>
            <p:cNvSpPr txBox="1">
              <a:spLocks noChangeArrowheads="1"/>
            </p:cNvSpPr>
            <p:nvPr/>
          </p:nvSpPr>
          <p:spPr bwMode="auto">
            <a:xfrm>
              <a:off x="672" y="312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7912" name="Text Box 35"/>
            <p:cNvSpPr txBox="1">
              <a:spLocks noChangeArrowheads="1"/>
            </p:cNvSpPr>
            <p:nvPr/>
          </p:nvSpPr>
          <p:spPr bwMode="auto">
            <a:xfrm>
              <a:off x="672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7913" name="Text Box 36"/>
            <p:cNvSpPr txBox="1">
              <a:spLocks noChangeArrowheads="1"/>
            </p:cNvSpPr>
            <p:nvPr/>
          </p:nvSpPr>
          <p:spPr bwMode="auto">
            <a:xfrm>
              <a:off x="1441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7914" name="Text Box 37"/>
            <p:cNvSpPr txBox="1">
              <a:spLocks noChangeArrowheads="1"/>
            </p:cNvSpPr>
            <p:nvPr/>
          </p:nvSpPr>
          <p:spPr bwMode="auto">
            <a:xfrm>
              <a:off x="672" y="350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7915" name="Text Box 38"/>
            <p:cNvSpPr txBox="1">
              <a:spLocks noChangeArrowheads="1"/>
            </p:cNvSpPr>
            <p:nvPr/>
          </p:nvSpPr>
          <p:spPr bwMode="auto">
            <a:xfrm>
              <a:off x="1441" y="273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</p:grpSp>
      <p:sp>
        <p:nvSpPr>
          <p:cNvPr id="37894" name="Text Box 39"/>
          <p:cNvSpPr txBox="1">
            <a:spLocks noChangeArrowheads="1"/>
          </p:cNvSpPr>
          <p:nvPr/>
        </p:nvSpPr>
        <p:spPr bwMode="auto">
          <a:xfrm>
            <a:off x="2133600" y="3657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37895" name="Text Box 40"/>
          <p:cNvSpPr txBox="1">
            <a:spLocks noChangeArrowheads="1"/>
          </p:cNvSpPr>
          <p:nvPr/>
        </p:nvSpPr>
        <p:spPr bwMode="auto">
          <a:xfrm>
            <a:off x="5334000" y="3657600"/>
            <a:ext cx="747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goal</a:t>
            </a:r>
          </a:p>
        </p:txBody>
      </p:sp>
      <p:grpSp>
        <p:nvGrpSpPr>
          <p:cNvPr id="37896" name="Group 44"/>
          <p:cNvGrpSpPr>
            <a:grpSpLocks/>
          </p:cNvGrpSpPr>
          <p:nvPr/>
        </p:nvGrpSpPr>
        <p:grpSpPr bwMode="auto">
          <a:xfrm>
            <a:off x="990600" y="4419600"/>
            <a:ext cx="6553200" cy="2085975"/>
            <a:chOff x="432" y="2448"/>
            <a:chExt cx="4128" cy="1314"/>
          </a:xfrm>
        </p:grpSpPr>
        <p:sp>
          <p:nvSpPr>
            <p:cNvPr id="37897" name="Text Box 41"/>
            <p:cNvSpPr txBox="1">
              <a:spLocks noChangeArrowheads="1"/>
            </p:cNvSpPr>
            <p:nvPr/>
          </p:nvSpPr>
          <p:spPr bwMode="auto">
            <a:xfrm>
              <a:off x="432" y="2448"/>
              <a:ext cx="31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Char char="•"/>
              </a:pPr>
              <a:r>
                <a:rPr lang="en-US">
                  <a:solidFill>
                    <a:srgbClr val="CC6600"/>
                  </a:solidFill>
                </a:rPr>
                <a:t> h</a:t>
              </a:r>
              <a:r>
                <a:rPr lang="en-US" sz="1800">
                  <a:solidFill>
                    <a:srgbClr val="CC6600"/>
                  </a:solidFill>
                </a:rPr>
                <a:t>1</a:t>
              </a:r>
              <a:r>
                <a:rPr lang="en-US">
                  <a:solidFill>
                    <a:srgbClr val="CC6600"/>
                  </a:solidFill>
                </a:rPr>
                <a:t>(N) = number of misplaced tiles</a:t>
              </a:r>
            </a:p>
          </p:txBody>
        </p:sp>
        <p:sp>
          <p:nvSpPr>
            <p:cNvPr id="37898" name="Rectangle 42"/>
            <p:cNvSpPr>
              <a:spLocks noChangeArrowheads="1"/>
            </p:cNvSpPr>
            <p:nvPr/>
          </p:nvSpPr>
          <p:spPr bwMode="auto">
            <a:xfrm>
              <a:off x="432" y="2784"/>
              <a:ext cx="4128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>
                  <a:solidFill>
                    <a:srgbClr val="CC6600"/>
                  </a:solidFill>
                </a:rPr>
                <a:t> h</a:t>
              </a:r>
              <a:r>
                <a:rPr lang="en-US" sz="1800">
                  <a:solidFill>
                    <a:srgbClr val="CC6600"/>
                  </a:solidFill>
                </a:rPr>
                <a:t>2</a:t>
              </a:r>
              <a:r>
                <a:rPr lang="en-US">
                  <a:solidFill>
                    <a:srgbClr val="CC6600"/>
                  </a:solidFill>
                </a:rPr>
                <a:t>(N) = sum of distances of each tile to goal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solidFill>
                    <a:srgbClr val="CC6600"/>
                  </a:solidFill>
                </a:rPr>
                <a:t>   are both consistent.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But do you see why?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E5677D-14D2-486B-BBA3-B52C7E46D0D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Optimality of A</a:t>
            </a:r>
            <a:r>
              <a:rPr lang="en-US" baseline="30000" smtClean="0"/>
              <a:t>*</a:t>
            </a:r>
          </a:p>
        </p:txBody>
      </p:sp>
      <p:sp>
        <p:nvSpPr>
          <p:cNvPr id="389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A</a:t>
            </a:r>
            <a:r>
              <a:rPr lang="en-US" sz="2000" baseline="30000" smtClean="0"/>
              <a:t>*</a:t>
            </a:r>
            <a:r>
              <a:rPr lang="en-US" sz="2000" smtClean="0"/>
              <a:t> expands nodes in order of increasing </a:t>
            </a:r>
            <a:r>
              <a:rPr lang="en-US" sz="2000" i="1" smtClean="0"/>
              <a:t>f</a:t>
            </a:r>
            <a:r>
              <a:rPr lang="en-US" sz="2000" smtClean="0"/>
              <a:t> value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Gradually adds "</a:t>
            </a:r>
            <a:r>
              <a:rPr lang="en-US" sz="2000" i="1" smtClean="0"/>
              <a:t>f</a:t>
            </a:r>
            <a:r>
              <a:rPr lang="en-US" sz="2000" smtClean="0"/>
              <a:t>-contours" of nodes </a:t>
            </a:r>
          </a:p>
          <a:p>
            <a:pPr eaLnBrk="1" hangingPunct="1"/>
            <a:r>
              <a:rPr lang="en-US" sz="2000" smtClean="0"/>
              <a:t>Contour </a:t>
            </a:r>
            <a:r>
              <a:rPr lang="en-US" sz="2000" i="1" smtClean="0"/>
              <a:t>i</a:t>
            </a:r>
            <a:r>
              <a:rPr lang="en-US" sz="2000" smtClean="0"/>
              <a:t> has all nodes with </a:t>
            </a:r>
            <a:r>
              <a:rPr lang="en-US" sz="2000" i="1" smtClean="0"/>
              <a:t>f=f</a:t>
            </a:r>
            <a:r>
              <a:rPr lang="en-US" sz="2000" i="1" baseline="-25000" smtClean="0"/>
              <a:t>i</a:t>
            </a:r>
            <a:r>
              <a:rPr lang="en-US" sz="2000" smtClean="0"/>
              <a:t>, where </a:t>
            </a:r>
            <a:r>
              <a:rPr lang="en-US" sz="2000" i="1" smtClean="0"/>
              <a:t>f</a:t>
            </a:r>
            <a:r>
              <a:rPr lang="en-US" sz="2000" i="1" baseline="-25000" smtClean="0"/>
              <a:t>i</a:t>
            </a:r>
            <a:r>
              <a:rPr lang="en-US" sz="2000" i="1" smtClean="0"/>
              <a:t> &lt; f</a:t>
            </a:r>
            <a:r>
              <a:rPr lang="en-US" sz="2000" i="1" baseline="-25000" smtClean="0"/>
              <a:t>i+1</a:t>
            </a:r>
            <a:endParaRPr lang="en-US" sz="2000" smtClean="0"/>
          </a:p>
        </p:txBody>
      </p:sp>
      <p:pic>
        <p:nvPicPr>
          <p:cNvPr id="38917" name="Picture 4" descr="f-circl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048000"/>
            <a:ext cx="5638800" cy="356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488EA-CDFD-48A1-BC4E-FB9EC5FC9184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Avoiding Repeated States in A*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8077200" cy="4800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If the heuristic h is consistent, then: </a:t>
            </a:r>
            <a:endParaRPr lang="th-TH" sz="24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400" smtClean="0">
                <a:solidFill>
                  <a:srgbClr val="CC6600"/>
                </a:solidFill>
              </a:rPr>
              <a:t>ถ้าฮิวรีสติก </a:t>
            </a:r>
            <a:r>
              <a:rPr lang="en-US" sz="1800" smtClean="0">
                <a:solidFill>
                  <a:srgbClr val="CC6600"/>
                </a:solidFill>
              </a:rPr>
              <a:t>h</a:t>
            </a:r>
            <a:r>
              <a:rPr lang="en-US" sz="2400" smtClean="0">
                <a:solidFill>
                  <a:srgbClr val="CC6600"/>
                </a:solidFill>
              </a:rPr>
              <a:t> </a:t>
            </a:r>
            <a:r>
              <a:rPr lang="th-TH" sz="2400" smtClean="0">
                <a:solidFill>
                  <a:srgbClr val="CC6600"/>
                </a:solidFill>
              </a:rPr>
              <a:t>มีความสอดคล้อง แล้ว:</a:t>
            </a:r>
            <a:endParaRPr lang="en-US" sz="24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400" smtClean="0"/>
              <a:t>Let </a:t>
            </a:r>
            <a:r>
              <a:rPr lang="en-US" sz="2400" b="1" smtClean="0"/>
              <a:t>CLOSED</a:t>
            </a:r>
            <a:r>
              <a:rPr lang="en-US" sz="2400" smtClean="0"/>
              <a:t> be the list of states associated with expanded nodes </a:t>
            </a:r>
            <a:endParaRPr lang="th-TH" sz="24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400" smtClean="0"/>
              <a:t>    </a:t>
            </a:r>
            <a:r>
              <a:rPr lang="th-TH" sz="2400" smtClean="0">
                <a:solidFill>
                  <a:srgbClr val="CC6600"/>
                </a:solidFill>
              </a:rPr>
              <a:t>ให้ตัวแปร </a:t>
            </a:r>
            <a:r>
              <a:rPr lang="en-US" sz="1800" smtClean="0">
                <a:solidFill>
                  <a:srgbClr val="CC6600"/>
                </a:solidFill>
              </a:rPr>
              <a:t>CLOSED</a:t>
            </a:r>
            <a:r>
              <a:rPr lang="en-US" sz="2400" smtClean="0">
                <a:solidFill>
                  <a:srgbClr val="CC6600"/>
                </a:solidFill>
              </a:rPr>
              <a:t> </a:t>
            </a:r>
            <a:r>
              <a:rPr lang="th-TH" sz="2400" smtClean="0">
                <a:solidFill>
                  <a:srgbClr val="CC6600"/>
                </a:solidFill>
              </a:rPr>
              <a:t>เป็นที่เก็บรายการของสถานะที่เกี่ยวข้องกับโหนดถูกขยายแล้วทั้งหมด</a:t>
            </a:r>
            <a:endParaRPr lang="en-US" sz="2400" smtClean="0">
              <a:solidFill>
                <a:srgbClr val="CC6600"/>
              </a:solidFill>
            </a:endParaRPr>
          </a:p>
          <a:p>
            <a:pPr eaLnBrk="1" hangingPunct="1"/>
            <a:r>
              <a:rPr lang="en-US" sz="2400" smtClean="0"/>
              <a:t>When a new node N is generated: </a:t>
            </a:r>
            <a:endParaRPr lang="th-TH" sz="24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400" smtClean="0"/>
              <a:t>     </a:t>
            </a:r>
            <a:r>
              <a:rPr lang="th-TH" sz="2400" smtClean="0">
                <a:solidFill>
                  <a:srgbClr val="CC6600"/>
                </a:solidFill>
              </a:rPr>
              <a:t>เมื่อโหนดใหม่ </a:t>
            </a:r>
            <a:r>
              <a:rPr lang="en-US" sz="1800" smtClean="0">
                <a:solidFill>
                  <a:srgbClr val="CC6600"/>
                </a:solidFill>
              </a:rPr>
              <a:t>N</a:t>
            </a:r>
            <a:r>
              <a:rPr lang="en-US" sz="2400" smtClean="0">
                <a:solidFill>
                  <a:srgbClr val="CC6600"/>
                </a:solidFill>
              </a:rPr>
              <a:t> </a:t>
            </a:r>
            <a:r>
              <a:rPr lang="th-TH" sz="2400" smtClean="0">
                <a:solidFill>
                  <a:srgbClr val="CC6600"/>
                </a:solidFill>
              </a:rPr>
              <a:t>ถูกสร้างขึ้น:</a:t>
            </a:r>
            <a:endParaRPr lang="en-US" sz="24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2000" smtClean="0"/>
              <a:t>If its state is in </a:t>
            </a:r>
            <a:r>
              <a:rPr lang="en-US" sz="2000" b="1" smtClean="0"/>
              <a:t>CLOSED</a:t>
            </a:r>
            <a:r>
              <a:rPr lang="en-US" sz="2000" smtClean="0"/>
              <a:t>, then discard N </a:t>
            </a:r>
            <a:endParaRPr lang="th-TH" sz="2000" smtClean="0"/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/>
              <a:t>    </a:t>
            </a:r>
            <a:r>
              <a:rPr lang="th-TH" sz="2000" smtClean="0">
                <a:solidFill>
                  <a:srgbClr val="CC6600"/>
                </a:solidFill>
              </a:rPr>
              <a:t>ถ้าสถานะของมันอยู่ในตัวแปร</a:t>
            </a:r>
            <a:r>
              <a:rPr lang="th-TH" sz="1600" smtClean="0">
                <a:solidFill>
                  <a:srgbClr val="CC6600"/>
                </a:solidFill>
              </a:rPr>
              <a:t> </a:t>
            </a:r>
            <a:r>
              <a:rPr lang="en-US" sz="1600" smtClean="0">
                <a:solidFill>
                  <a:srgbClr val="CC6600"/>
                </a:solidFill>
              </a:rPr>
              <a:t>CLOSED </a:t>
            </a:r>
            <a:r>
              <a:rPr lang="th-TH" sz="2000" smtClean="0">
                <a:solidFill>
                  <a:srgbClr val="CC6600"/>
                </a:solidFill>
              </a:rPr>
              <a:t>แล้ว ให้ทิ้งโหนด </a:t>
            </a:r>
            <a:r>
              <a:rPr lang="en-US" sz="1600" smtClean="0">
                <a:solidFill>
                  <a:srgbClr val="CC6600"/>
                </a:solidFill>
              </a:rPr>
              <a:t>N</a:t>
            </a:r>
            <a:r>
              <a:rPr lang="en-US" sz="2000" smtClean="0">
                <a:solidFill>
                  <a:srgbClr val="CC6600"/>
                </a:solidFill>
              </a:rPr>
              <a:t> </a:t>
            </a:r>
            <a:r>
              <a:rPr lang="th-TH" sz="2000" smtClean="0">
                <a:solidFill>
                  <a:srgbClr val="CC6600"/>
                </a:solidFill>
              </a:rPr>
              <a:t>เสีย</a:t>
            </a:r>
            <a:endParaRPr lang="en-US" sz="20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2000" smtClean="0"/>
              <a:t>If it has the same state as another node in the fringe, then discard the node with the largest f </a:t>
            </a:r>
            <a:endParaRPr lang="th-TH" sz="2000" smtClean="0"/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/>
              <a:t>    </a:t>
            </a:r>
            <a:r>
              <a:rPr lang="th-TH" sz="2000" smtClean="0">
                <a:solidFill>
                  <a:srgbClr val="CC6600"/>
                </a:solidFill>
              </a:rPr>
              <a:t>หากมีสถานะเช่นเดียวกับโหนดในฟิ้นแล้วให้ทิ้งโหนดที่มีค่า </a:t>
            </a:r>
            <a:r>
              <a:rPr lang="en-US" sz="1600" smtClean="0">
                <a:solidFill>
                  <a:srgbClr val="CC6600"/>
                </a:solidFill>
              </a:rPr>
              <a:t>F</a:t>
            </a:r>
            <a:r>
              <a:rPr lang="en-US" sz="2000" smtClean="0">
                <a:solidFill>
                  <a:srgbClr val="CC6600"/>
                </a:solidFill>
              </a:rPr>
              <a:t> </a:t>
            </a:r>
            <a:r>
              <a:rPr lang="th-TH" sz="2000" smtClean="0">
                <a:solidFill>
                  <a:srgbClr val="CC6600"/>
                </a:solidFill>
              </a:rPr>
              <a:t>ที่มากที่สุด</a:t>
            </a:r>
            <a:endParaRPr lang="en-US" sz="2000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CE360B-3ABC-491B-A68B-5B0EEA09CA8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Heuristic</a:t>
            </a: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Accuracy</a:t>
            </a:r>
          </a:p>
        </p:txBody>
      </p:sp>
      <p:sp>
        <p:nvSpPr>
          <p:cNvPr id="234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8486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h(N) = 0 for all nodes is admissible and consistent. Hence, breadth-first and uniform-cost are particular A* !!!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>
                <a:solidFill>
                  <a:srgbClr val="CC6600"/>
                </a:solidFill>
              </a:rPr>
              <a:t>     </a:t>
            </a:r>
            <a:r>
              <a:rPr lang="en-US" sz="1400" smtClean="0">
                <a:solidFill>
                  <a:srgbClr val="CC6600"/>
                </a:solidFill>
              </a:rPr>
              <a:t>h (N) = 0 </a:t>
            </a:r>
            <a:r>
              <a:rPr lang="th-TH" sz="1800" smtClean="0">
                <a:solidFill>
                  <a:srgbClr val="CC6600"/>
                </a:solidFill>
              </a:rPr>
              <a:t>สำหรับโหนดทั้งหมด ฮิวรีสติกนี้เป็นที่ยอมรับและสอดคล้อง ดังนั้นการค้นหาแบบ </a:t>
            </a:r>
            <a:r>
              <a:rPr lang="en-US" sz="1400" smtClean="0">
                <a:solidFill>
                  <a:srgbClr val="CC6600"/>
                </a:solidFill>
              </a:rPr>
              <a:t>breadth-first </a:t>
            </a:r>
            <a:r>
              <a:rPr lang="th-TH" sz="1800" smtClean="0">
                <a:solidFill>
                  <a:srgbClr val="CC6600"/>
                </a:solidFill>
              </a:rPr>
              <a:t>และ</a:t>
            </a:r>
            <a:r>
              <a:rPr lang="en-US" sz="1400" smtClean="0">
                <a:solidFill>
                  <a:srgbClr val="CC6600"/>
                </a:solidFill>
              </a:rPr>
              <a:t> uniform-cost </a:t>
            </a:r>
            <a:r>
              <a:rPr lang="th-TH" sz="1800" smtClean="0">
                <a:solidFill>
                  <a:srgbClr val="CC6600"/>
                </a:solidFill>
              </a:rPr>
              <a:t>ก็คืออีกรูปแบบหนึ่งของ </a:t>
            </a:r>
            <a:r>
              <a:rPr lang="en-US" sz="1400" smtClean="0">
                <a:solidFill>
                  <a:srgbClr val="CC6600"/>
                </a:solidFill>
              </a:rPr>
              <a:t>A</a:t>
            </a:r>
            <a:r>
              <a:rPr lang="th-TH" sz="1400" smtClean="0">
                <a:solidFill>
                  <a:srgbClr val="CC6600"/>
                </a:solidFill>
              </a:rPr>
              <a:t>*</a:t>
            </a:r>
            <a:r>
              <a:rPr lang="th-TH" sz="1800" smtClean="0">
                <a:solidFill>
                  <a:srgbClr val="CC6600"/>
                </a:solidFill>
              </a:rPr>
              <a:t>!</a:t>
            </a:r>
            <a:endParaRPr lang="en-US" sz="1800" smtClean="0">
              <a:solidFill>
                <a:srgbClr val="CC66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Let </a:t>
            </a:r>
            <a:r>
              <a:rPr lang="en-US" sz="1800" smtClean="0">
                <a:solidFill>
                  <a:srgbClr val="CC6600"/>
                </a:solidFill>
              </a:rPr>
              <a:t>h</a:t>
            </a:r>
            <a:r>
              <a:rPr lang="en-US" sz="1400" smtClean="0">
                <a:solidFill>
                  <a:srgbClr val="CC6600"/>
                </a:solidFill>
              </a:rPr>
              <a:t>1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CC6600"/>
                </a:solidFill>
              </a:rPr>
              <a:t>h</a:t>
            </a:r>
            <a:r>
              <a:rPr lang="en-US" sz="1400" smtClean="0">
                <a:solidFill>
                  <a:srgbClr val="CC6600"/>
                </a:solidFill>
              </a:rPr>
              <a:t>2</a:t>
            </a:r>
            <a:r>
              <a:rPr lang="en-US" sz="1800" smtClean="0"/>
              <a:t> be two admissible and consistent heuristics such that for all nodes N: </a:t>
            </a:r>
            <a:r>
              <a:rPr lang="en-US" sz="1800" smtClean="0">
                <a:solidFill>
                  <a:srgbClr val="CC6600"/>
                </a:solidFill>
              </a:rPr>
              <a:t>h</a:t>
            </a:r>
            <a:r>
              <a:rPr lang="en-US" sz="1400" smtClean="0">
                <a:solidFill>
                  <a:srgbClr val="CC6600"/>
                </a:solidFill>
              </a:rPr>
              <a:t>1</a:t>
            </a:r>
            <a:r>
              <a:rPr lang="en-US" sz="1800" smtClean="0">
                <a:solidFill>
                  <a:srgbClr val="CC6600"/>
                </a:solidFill>
              </a:rPr>
              <a:t>(N) </a:t>
            </a:r>
            <a:r>
              <a:rPr lang="en-US" sz="1800" b="1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800" smtClean="0">
                <a:solidFill>
                  <a:srgbClr val="CC6600"/>
                </a:solidFill>
              </a:rPr>
              <a:t> h</a:t>
            </a:r>
            <a:r>
              <a:rPr lang="en-US" sz="1400" smtClean="0">
                <a:solidFill>
                  <a:srgbClr val="CC6600"/>
                </a:solidFill>
              </a:rPr>
              <a:t>2</a:t>
            </a:r>
            <a:r>
              <a:rPr lang="en-US" sz="1800" smtClean="0">
                <a:solidFill>
                  <a:srgbClr val="CC6600"/>
                </a:solidFill>
              </a:rPr>
              <a:t>(N)</a:t>
            </a:r>
            <a:r>
              <a:rPr lang="en-US" sz="1800" smtClean="0"/>
              <a:t>.</a:t>
            </a:r>
            <a:endParaRPr lang="th-TH" sz="1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sz="1800" smtClean="0">
                <a:solidFill>
                  <a:srgbClr val="CC6600"/>
                </a:solidFill>
              </a:rPr>
              <a:t>     ให้ </a:t>
            </a:r>
            <a:r>
              <a:rPr lang="en-US" sz="1400" smtClean="0">
                <a:solidFill>
                  <a:srgbClr val="CC6600"/>
                </a:solidFill>
              </a:rPr>
              <a:t>h</a:t>
            </a:r>
            <a:r>
              <a:rPr lang="en-US" sz="1100" smtClean="0">
                <a:solidFill>
                  <a:srgbClr val="CC6600"/>
                </a:solidFill>
              </a:rPr>
              <a:t>1</a:t>
            </a:r>
            <a:r>
              <a:rPr lang="en-US" sz="1800" smtClean="0">
                <a:solidFill>
                  <a:srgbClr val="CC6600"/>
                </a:solidFill>
              </a:rPr>
              <a:t> </a:t>
            </a:r>
            <a:r>
              <a:rPr lang="th-TH" sz="1800" smtClean="0">
                <a:solidFill>
                  <a:srgbClr val="CC6600"/>
                </a:solidFill>
              </a:rPr>
              <a:t>และ </a:t>
            </a:r>
            <a:r>
              <a:rPr lang="en-US" sz="1400" smtClean="0">
                <a:solidFill>
                  <a:srgbClr val="CC6600"/>
                </a:solidFill>
              </a:rPr>
              <a:t>h</a:t>
            </a:r>
            <a:r>
              <a:rPr lang="en-US" sz="1100" smtClean="0">
                <a:solidFill>
                  <a:srgbClr val="CC6600"/>
                </a:solidFill>
              </a:rPr>
              <a:t>2</a:t>
            </a:r>
            <a:r>
              <a:rPr lang="en-US" sz="1800" smtClean="0">
                <a:solidFill>
                  <a:srgbClr val="CC6600"/>
                </a:solidFill>
              </a:rPr>
              <a:t> </a:t>
            </a:r>
            <a:r>
              <a:rPr lang="th-TH" sz="1800" smtClean="0">
                <a:solidFill>
                  <a:srgbClr val="CC6600"/>
                </a:solidFill>
              </a:rPr>
              <a:t>เป็นสอง ฮิวรีสติก</a:t>
            </a:r>
            <a:r>
              <a:rPr lang="en-US" sz="1800" smtClean="0">
                <a:solidFill>
                  <a:srgbClr val="CC6600"/>
                </a:solidFill>
              </a:rPr>
              <a:t> </a:t>
            </a:r>
            <a:r>
              <a:rPr lang="th-TH" sz="1800" smtClean="0">
                <a:solidFill>
                  <a:srgbClr val="CC6600"/>
                </a:solidFill>
              </a:rPr>
              <a:t>ที่ยอมรับและสอดคล้อง ดังกล่าวสำหรับโหนดทั้งหมด </a:t>
            </a:r>
            <a:r>
              <a:rPr lang="en-US" sz="1400" smtClean="0">
                <a:solidFill>
                  <a:srgbClr val="CC6600"/>
                </a:solidFill>
              </a:rPr>
              <a:t>N:</a:t>
            </a:r>
            <a:r>
              <a:rPr lang="en-US" sz="1800" smtClean="0">
                <a:solidFill>
                  <a:srgbClr val="CC6600"/>
                </a:solidFill>
              </a:rPr>
              <a:t> </a:t>
            </a:r>
            <a:r>
              <a:rPr lang="en-US" sz="1400" smtClean="0">
                <a:solidFill>
                  <a:srgbClr val="CC6600"/>
                </a:solidFill>
              </a:rPr>
              <a:t>h</a:t>
            </a:r>
            <a:r>
              <a:rPr lang="en-US" sz="1100" smtClean="0">
                <a:solidFill>
                  <a:srgbClr val="CC6600"/>
                </a:solidFill>
              </a:rPr>
              <a:t>1</a:t>
            </a:r>
            <a:r>
              <a:rPr lang="en-US" sz="1400" smtClean="0">
                <a:solidFill>
                  <a:srgbClr val="CC6600"/>
                </a:solidFill>
              </a:rPr>
              <a:t>(N) </a:t>
            </a:r>
            <a:r>
              <a:rPr lang="en-US" sz="1400" b="1" smtClean="0">
                <a:solidFill>
                  <a:srgbClr val="CC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sz="1400" smtClean="0">
                <a:solidFill>
                  <a:srgbClr val="CC6600"/>
                </a:solidFill>
              </a:rPr>
              <a:t> h</a:t>
            </a:r>
            <a:r>
              <a:rPr lang="en-US" sz="1100" smtClean="0">
                <a:solidFill>
                  <a:srgbClr val="CC6600"/>
                </a:solidFill>
              </a:rPr>
              <a:t>2</a:t>
            </a:r>
            <a:r>
              <a:rPr lang="en-US" sz="1400" smtClean="0">
                <a:solidFill>
                  <a:srgbClr val="CC6600"/>
                </a:solidFill>
              </a:rPr>
              <a:t>(N).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smtClean="0"/>
              <a:t>    Then, every node expanded by A* using h</a:t>
            </a:r>
            <a:r>
              <a:rPr lang="en-US" sz="1400" smtClean="0"/>
              <a:t>2</a:t>
            </a:r>
            <a:r>
              <a:rPr lang="en-US" sz="1800" smtClean="0"/>
              <a:t> is also expanded by A* using h</a:t>
            </a:r>
            <a:r>
              <a:rPr lang="en-US" sz="1400" smtClean="0"/>
              <a:t>1</a:t>
            </a:r>
            <a:r>
              <a:rPr lang="en-US" sz="1800" smtClean="0"/>
              <a:t>.</a:t>
            </a:r>
            <a:r>
              <a:rPr lang="th-TH" sz="1800" smtClean="0"/>
              <a:t>    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sz="1800" smtClean="0"/>
              <a:t>     </a:t>
            </a:r>
            <a:r>
              <a:rPr lang="th-TH" sz="1800" smtClean="0">
                <a:solidFill>
                  <a:srgbClr val="CC6600"/>
                </a:solidFill>
              </a:rPr>
              <a:t>จากนั้นโหนดที่ถูกขยายตัวโดย  </a:t>
            </a:r>
            <a:r>
              <a:rPr lang="en-US" sz="1400" smtClean="0">
                <a:solidFill>
                  <a:srgbClr val="CC6600"/>
                </a:solidFill>
              </a:rPr>
              <a:t>A</a:t>
            </a:r>
            <a:r>
              <a:rPr lang="th-TH" sz="1400" smtClean="0">
                <a:solidFill>
                  <a:srgbClr val="CC6600"/>
                </a:solidFill>
              </a:rPr>
              <a:t>*</a:t>
            </a:r>
            <a:r>
              <a:rPr lang="th-TH" sz="1800" smtClean="0">
                <a:solidFill>
                  <a:srgbClr val="CC6600"/>
                </a:solidFill>
              </a:rPr>
              <a:t> ที่ใช้ </a:t>
            </a:r>
            <a:r>
              <a:rPr lang="en-US" sz="1400" smtClean="0">
                <a:solidFill>
                  <a:srgbClr val="CC6600"/>
                </a:solidFill>
              </a:rPr>
              <a:t>h2</a:t>
            </a:r>
            <a:r>
              <a:rPr lang="en-US" sz="1800" smtClean="0">
                <a:solidFill>
                  <a:srgbClr val="CC6600"/>
                </a:solidFill>
              </a:rPr>
              <a:t> </a:t>
            </a:r>
            <a:r>
              <a:rPr lang="th-TH" sz="1800" smtClean="0">
                <a:solidFill>
                  <a:srgbClr val="CC6600"/>
                </a:solidFill>
              </a:rPr>
              <a:t>จะถูกขยายตัวโดยใช้ </a:t>
            </a:r>
            <a:r>
              <a:rPr lang="en-US" sz="1400" smtClean="0">
                <a:solidFill>
                  <a:srgbClr val="CC6600"/>
                </a:solidFill>
              </a:rPr>
              <a:t>A*</a:t>
            </a:r>
            <a:r>
              <a:rPr lang="th-TH" sz="1800" smtClean="0">
                <a:solidFill>
                  <a:srgbClr val="CC6600"/>
                </a:solidFill>
              </a:rPr>
              <a:t>ที่ใช้ </a:t>
            </a:r>
            <a:r>
              <a:rPr lang="en-US" sz="1400" smtClean="0">
                <a:solidFill>
                  <a:srgbClr val="CC6600"/>
                </a:solidFill>
              </a:rPr>
              <a:t>h1</a:t>
            </a:r>
            <a:r>
              <a:rPr lang="en-US" sz="1800" smtClean="0">
                <a:solidFill>
                  <a:srgbClr val="CC6600"/>
                </a:solidFill>
              </a:rPr>
              <a:t> </a:t>
            </a:r>
            <a:r>
              <a:rPr lang="th-TH" sz="1800" smtClean="0">
                <a:solidFill>
                  <a:srgbClr val="CC6600"/>
                </a:solidFill>
              </a:rPr>
              <a:t>ด้วย</a:t>
            </a:r>
            <a:endParaRPr lang="en-US" sz="1800" smtClean="0">
              <a:solidFill>
                <a:srgbClr val="CC66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h</a:t>
            </a:r>
            <a:r>
              <a:rPr lang="en-US" sz="1400" smtClean="0"/>
              <a:t>2</a:t>
            </a:r>
            <a:r>
              <a:rPr lang="en-US" sz="1800" smtClean="0"/>
              <a:t> is</a:t>
            </a:r>
            <a:r>
              <a:rPr lang="en-US" sz="1800" smtClean="0">
                <a:solidFill>
                  <a:srgbClr val="3366FF"/>
                </a:solidFill>
              </a:rPr>
              <a:t> more informed </a:t>
            </a:r>
            <a:r>
              <a:rPr lang="en-US" sz="1800" smtClean="0"/>
              <a:t>than h</a:t>
            </a:r>
            <a:r>
              <a:rPr lang="en-US" sz="1400" smtClean="0"/>
              <a:t>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smtClean="0">
                <a:solidFill>
                  <a:srgbClr val="CC6600"/>
                </a:solidFill>
              </a:rPr>
              <a:t>      h2 </a:t>
            </a:r>
            <a:r>
              <a:rPr lang="th-TH" sz="1400" smtClean="0">
                <a:solidFill>
                  <a:srgbClr val="CC6600"/>
                </a:solidFill>
              </a:rPr>
              <a:t>ให้ข้อมูลกว่า </a:t>
            </a:r>
            <a:r>
              <a:rPr lang="en-US" sz="1400" smtClean="0">
                <a:solidFill>
                  <a:srgbClr val="CC6600"/>
                </a:solidFill>
              </a:rPr>
              <a:t>h1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h2 dominates h1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smtClean="0">
                <a:solidFill>
                  <a:srgbClr val="CC6600"/>
                </a:solidFill>
              </a:rPr>
              <a:t>    </a:t>
            </a:r>
            <a:r>
              <a:rPr lang="en-US" sz="1200" smtClean="0">
                <a:solidFill>
                  <a:srgbClr val="CC6600"/>
                </a:solidFill>
              </a:rPr>
              <a:t>h2</a:t>
            </a:r>
            <a:r>
              <a:rPr lang="en-US" sz="1600" smtClean="0">
                <a:solidFill>
                  <a:srgbClr val="CC6600"/>
                </a:solidFill>
              </a:rPr>
              <a:t> </a:t>
            </a:r>
            <a:r>
              <a:rPr lang="th-TH" sz="1600" smtClean="0">
                <a:solidFill>
                  <a:srgbClr val="CC6600"/>
                </a:solidFill>
              </a:rPr>
              <a:t>เหนือกว่า </a:t>
            </a:r>
            <a:r>
              <a:rPr lang="en-US" sz="1200" smtClean="0">
                <a:solidFill>
                  <a:srgbClr val="CC6600"/>
                </a:solidFill>
              </a:rPr>
              <a:t>h1</a:t>
            </a:r>
            <a:endParaRPr lang="en-US" sz="1600" smtClean="0">
              <a:solidFill>
                <a:srgbClr val="CC6600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Which heuristic for 8-puzzle is better?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F20892-0354-4F8A-A450-AC8D3C6D06C0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Complexity of A*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00B0F0"/>
                </a:solidFill>
              </a:rPr>
              <a:t>Time</a:t>
            </a:r>
            <a:r>
              <a:rPr lang="en-US" smtClean="0"/>
              <a:t>:   exponential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b="1" smtClean="0">
                <a:solidFill>
                  <a:srgbClr val="00B0F0"/>
                </a:solidFill>
              </a:rPr>
              <a:t>Space</a:t>
            </a:r>
            <a:r>
              <a:rPr lang="en-US" smtClean="0"/>
              <a:t>:  can keep all nodes in memory 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 </a:t>
            </a:r>
            <a:r>
              <a:rPr lang="en-US" smtClean="0">
                <a:solidFill>
                  <a:srgbClr val="0070C0"/>
                </a:solidFill>
              </a:rPr>
              <a:t>If we want save space</a:t>
            </a:r>
            <a:r>
              <a:rPr lang="en-US" smtClean="0"/>
              <a:t>, use IDA*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BD947-B661-40C9-92D7-208B7F60575B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Iterative Deepening A* (IDA*)</a:t>
            </a:r>
          </a:p>
        </p:txBody>
      </p:sp>
      <p:sp>
        <p:nvSpPr>
          <p:cNvPr id="430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f(N) = g(N) + h(N) with </a:t>
            </a:r>
            <a:r>
              <a:rPr lang="en-US" u="sng" smtClean="0"/>
              <a:t>admissible</a:t>
            </a:r>
            <a:r>
              <a:rPr lang="en-US" smtClean="0"/>
              <a:t> and </a:t>
            </a:r>
            <a:r>
              <a:rPr lang="en-US" u="sng" smtClean="0"/>
              <a:t>consistent</a:t>
            </a:r>
            <a:r>
              <a:rPr lang="en-US" smtClean="0"/>
              <a:t> h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Each iteration is depth-first with cutoff on the value of f of expanded nodes </a:t>
            </a:r>
            <a:endParaRPr lang="th-TH" smtClean="0"/>
          </a:p>
          <a:p>
            <a:pPr eaLnBrk="1" hangingPunct="1">
              <a:buFont typeface="Wingdings" pitchFamily="2" charset="2"/>
              <a:buNone/>
            </a:pPr>
            <a:r>
              <a:rPr lang="th-TH" smtClean="0"/>
              <a:t>   </a:t>
            </a:r>
            <a:r>
              <a:rPr lang="th-TH" smtClean="0">
                <a:solidFill>
                  <a:srgbClr val="CC6600"/>
                </a:solidFill>
              </a:rPr>
              <a:t>ในแต่ละการวนรอบ เป็นการตัดค่าแบบ </a:t>
            </a:r>
            <a:r>
              <a:rPr lang="en-US" sz="2400" smtClean="0">
                <a:solidFill>
                  <a:srgbClr val="CC6600"/>
                </a:solidFill>
              </a:rPr>
              <a:t>depth-first </a:t>
            </a:r>
            <a:r>
              <a:rPr lang="th-TH" smtClean="0">
                <a:solidFill>
                  <a:srgbClr val="CC6600"/>
                </a:solidFill>
              </a:rPr>
              <a:t>ของค่า </a:t>
            </a:r>
            <a:r>
              <a:rPr lang="en-US" sz="2400" smtClean="0">
                <a:solidFill>
                  <a:srgbClr val="CC6600"/>
                </a:solidFill>
              </a:rPr>
              <a:t>f</a:t>
            </a:r>
            <a:r>
              <a:rPr lang="en-US" smtClean="0">
                <a:solidFill>
                  <a:srgbClr val="CC6600"/>
                </a:solidFill>
              </a:rPr>
              <a:t> </a:t>
            </a:r>
            <a:r>
              <a:rPr lang="th-TH" smtClean="0">
                <a:solidFill>
                  <a:srgbClr val="CC6600"/>
                </a:solidFill>
              </a:rPr>
              <a:t>จากโหนดที่ถูกขยาย</a:t>
            </a:r>
            <a:endParaRPr lang="en-US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7B3AD2-8773-4184-A12E-B394C349CE8E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44036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4406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7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71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4403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405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5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406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44041" name="Group 25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44043" name="Rectangle 2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44" name="Rectangle 27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45" name="Rectangle 28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46" name="Rectangle 2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47" name="Rectangle 30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48" name="Rectangle 3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49" name="Rectangle 32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50" name="Rectangle 3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51" name="Rectangle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4052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4404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44039" name="Text Box 37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44040" name="Text Box 38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Greedy Search</a:t>
            </a:r>
          </a:p>
        </p:txBody>
      </p:sp>
      <p:sp>
        <p:nvSpPr>
          <p:cNvPr id="294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 </a:t>
            </a:r>
            <a:r>
              <a:rPr lang="en-US" smtClean="0">
                <a:solidFill>
                  <a:srgbClr val="CC6600"/>
                </a:solidFill>
              </a:rPr>
              <a:t>f(N) = h(N)</a:t>
            </a:r>
            <a:r>
              <a:rPr lang="en-US" smtClean="0"/>
              <a:t> </a:t>
            </a:r>
            <a:r>
              <a:rPr lang="en-US" smtClean="0">
                <a:sym typeface="Wingdings" pitchFamily="2" charset="2"/>
              </a:rPr>
              <a:t> greedy best-first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67AF8F-DD2C-4082-A71F-DC276EF81489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45113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4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5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6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7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8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9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20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21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22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4506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5104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05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06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0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08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09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0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1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5112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5062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45092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4509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9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9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9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9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9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10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10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10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10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45093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5063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45079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45081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45082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508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8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8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8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8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8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89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9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5091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4508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45064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45065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45067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45069" name="Rectangle 55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0" name="Rectangle 56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1" name="Rectangle 57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2" name="Rectangle 5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3" name="Rectangle 59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4" name="Rectangle 60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5" name="Rectangle 61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6" name="Rectangle 62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7" name="Rectangle 63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5078" name="Text Box 64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45068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4855ED-52EC-456B-B42B-EE0D18C8E637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46151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2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3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4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5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6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7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8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9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60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46085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6142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43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44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45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46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47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48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49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6150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6086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46130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46132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33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34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35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36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37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38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39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40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41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46131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6087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46117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46119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46120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612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2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2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46118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46088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46089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  <p:grpSp>
        <p:nvGrpSpPr>
          <p:cNvPr id="46090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46104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46106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46107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6108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09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10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11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12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13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14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15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6116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46105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6091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46092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46094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095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096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097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098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099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00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01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02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6103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46093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FA109D-904F-4605-8C55-E7D3F58EBD22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47188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9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0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1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2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3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4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5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6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97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47109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7179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0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1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2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3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4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5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6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7187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7110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47167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47169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0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1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2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3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4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5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6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7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78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47168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7111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47154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47156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47157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7158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59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60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61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62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63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64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65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66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47155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47112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47113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  <p:grpSp>
        <p:nvGrpSpPr>
          <p:cNvPr id="47114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47141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47143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47144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7145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46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47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48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49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50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51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52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7153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47142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7115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47129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47131" name="Text Box 69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47132" name="Rectangle 70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33" name="Rectangle 7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34" name="Rectangle 72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35" name="Rectangle 7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36" name="Rectangle 74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37" name="Rectangle 75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38" name="Rectangle 7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39" name="Rectangle 7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40" name="Rectangle 78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7130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7116" name="Group 80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47117" name="Group 81"/>
            <p:cNvGrpSpPr>
              <a:grpSpLocks/>
            </p:cNvGrpSpPr>
            <p:nvPr/>
          </p:nvGrpSpPr>
          <p:grpSpPr bwMode="auto"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47119" name="Rectangle 82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0" name="Rectangle 83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1" name="Rectangle 84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2" name="Rectangle 85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3" name="Rectangle 86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4" name="Rectangle 87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5" name="Rectangle 88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6" name="Rectangle 89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7" name="Rectangle 90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7128" name="Text Box 91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47118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17E0D-BDF6-4637-90E7-719364C2200F}" type="slidenum">
              <a:rPr lang="en-US" smtClean="0"/>
              <a:pPr/>
              <a:t>53</a:t>
            </a:fld>
            <a:endParaRPr lang="en-US" smtClean="0"/>
          </a:p>
        </p:txBody>
      </p:sp>
      <p:grpSp>
        <p:nvGrpSpPr>
          <p:cNvPr id="48131" name="Group 2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48223" name="Group 3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48225" name="Text Box 4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  <p:sp>
            <p:nvSpPr>
              <p:cNvPr id="48226" name="Rectangle 5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27" name="Rectangle 6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28" name="Rectangle 7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29" name="Rectangle 8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30" name="Rectangle 9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31" name="Rectangle 10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32" name="Rectangle 11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33" name="Rectangle 12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234" name="Rectangle 13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8224" name="Line 14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33179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48133" name="Group 16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48213" name="Rectangle 17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4" name="Rectangle 18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5" name="Rectangle 19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6" name="Rectangle 20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7" name="Rectangle 21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8" name="Rectangle 22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9" name="Rectangle 23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20" name="Rectangle 24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21" name="Rectangle 25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22" name="Text Box 26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48134" name="Group 27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8204" name="Rectangle 28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05" name="Rectangle 29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06" name="Rectangle 30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07" name="Rectangle 31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08" name="Rectangle 32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09" name="Rectangle 33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0" name="Rectangle 34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1" name="Rectangle 35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8212" name="Rectangle 36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8135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48191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4819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4819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4819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9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9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9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9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20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20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20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20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48192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48136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48137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Cutoff=4</a:t>
            </a:r>
          </a:p>
        </p:txBody>
      </p:sp>
      <p:grpSp>
        <p:nvGrpSpPr>
          <p:cNvPr id="48138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48178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48180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48181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48182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83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84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85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86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87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88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89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48190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48179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8139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48166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48168" name="Text Box 69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48169" name="Rectangle 70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0" name="Rectangle 71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1" name="Rectangle 72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2" name="Rectangle 73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3" name="Rectangle 74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4" name="Rectangle 75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5" name="Rectangle 7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6" name="Rectangle 7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77" name="Rectangle 78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8167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8140" name="Group 80"/>
          <p:cNvGrpSpPr>
            <a:grpSpLocks/>
          </p:cNvGrpSpPr>
          <p:nvPr/>
        </p:nvGrpSpPr>
        <p:grpSpPr bwMode="auto">
          <a:xfrm>
            <a:off x="3048000" y="2133600"/>
            <a:ext cx="1219200" cy="2209800"/>
            <a:chOff x="1920" y="1344"/>
            <a:chExt cx="768" cy="1392"/>
          </a:xfrm>
        </p:grpSpPr>
        <p:grpSp>
          <p:nvGrpSpPr>
            <p:cNvPr id="48154" name="Group 81"/>
            <p:cNvGrpSpPr>
              <a:grpSpLocks/>
            </p:cNvGrpSpPr>
            <p:nvPr/>
          </p:nvGrpSpPr>
          <p:grpSpPr bwMode="auto">
            <a:xfrm>
              <a:off x="2400" y="1344"/>
              <a:ext cx="288" cy="490"/>
              <a:chOff x="2400" y="1344"/>
              <a:chExt cx="288" cy="490"/>
            </a:xfrm>
          </p:grpSpPr>
          <p:sp>
            <p:nvSpPr>
              <p:cNvPr id="48156" name="Text Box 82"/>
              <p:cNvSpPr txBox="1">
                <a:spLocks noChangeArrowheads="1"/>
              </p:cNvSpPr>
              <p:nvPr/>
            </p:nvSpPr>
            <p:spPr bwMode="auto">
              <a:xfrm>
                <a:off x="2448" y="1584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48157" name="Rectangle 83"/>
              <p:cNvSpPr>
                <a:spLocks noChangeArrowheads="1"/>
              </p:cNvSpPr>
              <p:nvPr/>
            </p:nvSpPr>
            <p:spPr bwMode="auto">
              <a:xfrm>
                <a:off x="2400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58" name="Rectangle 84"/>
              <p:cNvSpPr>
                <a:spLocks noChangeArrowheads="1"/>
              </p:cNvSpPr>
              <p:nvPr/>
            </p:nvSpPr>
            <p:spPr bwMode="auto">
              <a:xfrm>
                <a:off x="2496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59" name="Rectangle 85"/>
              <p:cNvSpPr>
                <a:spLocks noChangeArrowheads="1"/>
              </p:cNvSpPr>
              <p:nvPr/>
            </p:nvSpPr>
            <p:spPr bwMode="auto">
              <a:xfrm>
                <a:off x="2496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60" name="Rectangle 86"/>
              <p:cNvSpPr>
                <a:spLocks noChangeArrowheads="1"/>
              </p:cNvSpPr>
              <p:nvPr/>
            </p:nvSpPr>
            <p:spPr bwMode="auto">
              <a:xfrm>
                <a:off x="2496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61" name="Rectangle 87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62" name="Rectangle 88"/>
              <p:cNvSpPr>
                <a:spLocks noChangeArrowheads="1"/>
              </p:cNvSpPr>
              <p:nvPr/>
            </p:nvSpPr>
            <p:spPr bwMode="auto">
              <a:xfrm>
                <a:off x="2400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63" name="Rectangle 89"/>
              <p:cNvSpPr>
                <a:spLocks noChangeArrowheads="1"/>
              </p:cNvSpPr>
              <p:nvPr/>
            </p:nvSpPr>
            <p:spPr bwMode="auto">
              <a:xfrm>
                <a:off x="2400" y="14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64" name="Rectangle 90"/>
              <p:cNvSpPr>
                <a:spLocks noChangeArrowheads="1"/>
              </p:cNvSpPr>
              <p:nvPr/>
            </p:nvSpPr>
            <p:spPr bwMode="auto">
              <a:xfrm>
                <a:off x="259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65" name="Rectangle 91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48155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48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48141" name="Group 93"/>
          <p:cNvGrpSpPr>
            <a:grpSpLocks/>
          </p:cNvGrpSpPr>
          <p:nvPr/>
        </p:nvGrpSpPr>
        <p:grpSpPr bwMode="auto">
          <a:xfrm>
            <a:off x="1828800" y="2133600"/>
            <a:ext cx="1219200" cy="1752600"/>
            <a:chOff x="1152" y="1344"/>
            <a:chExt cx="768" cy="1104"/>
          </a:xfrm>
        </p:grpSpPr>
        <p:grpSp>
          <p:nvGrpSpPr>
            <p:cNvPr id="48142" name="Group 94"/>
            <p:cNvGrpSpPr>
              <a:grpSpLocks/>
            </p:cNvGrpSpPr>
            <p:nvPr/>
          </p:nvGrpSpPr>
          <p:grpSpPr bwMode="auto">
            <a:xfrm>
              <a:off x="1632" y="1344"/>
              <a:ext cx="288" cy="490"/>
              <a:chOff x="1632" y="1344"/>
              <a:chExt cx="288" cy="490"/>
            </a:xfrm>
          </p:grpSpPr>
          <p:sp>
            <p:nvSpPr>
              <p:cNvPr id="48144" name="Rectangle 95"/>
              <p:cNvSpPr>
                <a:spLocks noChangeArrowheads="1"/>
              </p:cNvSpPr>
              <p:nvPr/>
            </p:nvSpPr>
            <p:spPr bwMode="auto">
              <a:xfrm>
                <a:off x="1632" y="134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45" name="Rectangle 96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46" name="Rectangle 97"/>
              <p:cNvSpPr>
                <a:spLocks noChangeArrowheads="1"/>
              </p:cNvSpPr>
              <p:nvPr/>
            </p:nvSpPr>
            <p:spPr bwMode="auto">
              <a:xfrm>
                <a:off x="1632" y="1440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47" name="Rectangle 98"/>
              <p:cNvSpPr>
                <a:spLocks noChangeArrowheads="1"/>
              </p:cNvSpPr>
              <p:nvPr/>
            </p:nvSpPr>
            <p:spPr bwMode="auto">
              <a:xfrm>
                <a:off x="1728" y="144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48" name="Rectangle 99"/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49" name="Rectangle 100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50" name="Rectangle 101"/>
              <p:cNvSpPr>
                <a:spLocks noChangeArrowheads="1"/>
              </p:cNvSpPr>
              <p:nvPr/>
            </p:nvSpPr>
            <p:spPr bwMode="auto">
              <a:xfrm>
                <a:off x="1632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51" name="Rectangle 102"/>
              <p:cNvSpPr>
                <a:spLocks noChangeArrowheads="1"/>
              </p:cNvSpPr>
              <p:nvPr/>
            </p:nvSpPr>
            <p:spPr bwMode="auto">
              <a:xfrm>
                <a:off x="1824" y="1536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52" name="Rectangle 103"/>
              <p:cNvSpPr>
                <a:spLocks noChangeArrowheads="1"/>
              </p:cNvSpPr>
              <p:nvPr/>
            </p:nvSpPr>
            <p:spPr bwMode="auto">
              <a:xfrm>
                <a:off x="1824" y="1344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8153" name="Text Box 104"/>
              <p:cNvSpPr txBox="1">
                <a:spLocks noChangeArrowheads="1"/>
              </p:cNvSpPr>
              <p:nvPr/>
            </p:nvSpPr>
            <p:spPr bwMode="auto">
              <a:xfrm>
                <a:off x="1680" y="1584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48143" name="Line 105"/>
            <p:cNvSpPr>
              <a:spLocks noChangeShapeType="1"/>
            </p:cNvSpPr>
            <p:nvPr/>
          </p:nvSpPr>
          <p:spPr bwMode="auto">
            <a:xfrm flipV="1">
              <a:off x="1152" y="1488"/>
              <a:ext cx="48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454AEE-B9B9-402E-AD32-F6A74BA777D0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4918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9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91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4915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4917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7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7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7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7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7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7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4918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49161" name="Group 25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49163" name="Rectangle 26"/>
              <p:cNvSpPr>
                <a:spLocks noChangeArrowheads="1"/>
              </p:cNvSpPr>
              <p:nvPr/>
            </p:nvSpPr>
            <p:spPr bwMode="auto">
              <a:xfrm>
                <a:off x="1632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64" name="Rectangle 27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65" name="Rectangle 28"/>
              <p:cNvSpPr>
                <a:spLocks noChangeArrowheads="1"/>
              </p:cNvSpPr>
              <p:nvPr/>
            </p:nvSpPr>
            <p:spPr bwMode="auto">
              <a:xfrm>
                <a:off x="1632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66" name="Rectangle 29"/>
              <p:cNvSpPr>
                <a:spLocks noChangeArrowheads="1"/>
              </p:cNvSpPr>
              <p:nvPr/>
            </p:nvSpPr>
            <p:spPr bwMode="auto">
              <a:xfrm>
                <a:off x="172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67" name="Rectangle 30"/>
              <p:cNvSpPr>
                <a:spLocks noChangeArrowheads="1"/>
              </p:cNvSpPr>
              <p:nvPr/>
            </p:nvSpPr>
            <p:spPr bwMode="auto">
              <a:xfrm>
                <a:off x="1824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68" name="Rectangle 31"/>
              <p:cNvSpPr>
                <a:spLocks noChangeArrowheads="1"/>
              </p:cNvSpPr>
              <p:nvPr/>
            </p:nvSpPr>
            <p:spPr bwMode="auto">
              <a:xfrm>
                <a:off x="1632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69" name="Rectangle 32"/>
              <p:cNvSpPr>
                <a:spLocks noChangeArrowheads="1"/>
              </p:cNvSpPr>
              <p:nvPr/>
            </p:nvSpPr>
            <p:spPr bwMode="auto">
              <a:xfrm>
                <a:off x="1824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70" name="Rectangle 33"/>
              <p:cNvSpPr>
                <a:spLocks noChangeArrowheads="1"/>
              </p:cNvSpPr>
              <p:nvPr/>
            </p:nvSpPr>
            <p:spPr bwMode="auto">
              <a:xfrm>
                <a:off x="1728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71" name="Rectangle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49172" name="Text Box 35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4916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49159" name="Text Box 37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49160" name="Text Box 38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287DB8-4E01-4471-8833-98AE3CC543BB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50180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0233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4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5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6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7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8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9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40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41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42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5018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0224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25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26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27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28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29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0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1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0232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50182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50212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50214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15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16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17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18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19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20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21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22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223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50213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0183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50199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50201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0202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50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04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05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06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07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08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09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10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0211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0200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50184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50185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50187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50189" name="Rectangle 55"/>
              <p:cNvSpPr>
                <a:spLocks noChangeArrowheads="1"/>
              </p:cNvSpPr>
              <p:nvPr/>
            </p:nvSpPr>
            <p:spPr bwMode="auto">
              <a:xfrm>
                <a:off x="2400" y="3360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0" name="Rectangle 56"/>
              <p:cNvSpPr>
                <a:spLocks noChangeArrowheads="1"/>
              </p:cNvSpPr>
              <p:nvPr/>
            </p:nvSpPr>
            <p:spPr bwMode="auto">
              <a:xfrm>
                <a:off x="2496" y="3360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1" name="Rectangle 57"/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2" name="Rectangle 58"/>
              <p:cNvSpPr>
                <a:spLocks noChangeArrowheads="1"/>
              </p:cNvSpPr>
              <p:nvPr/>
            </p:nvSpPr>
            <p:spPr bwMode="auto">
              <a:xfrm>
                <a:off x="2496" y="3552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3" name="Rectangle 59"/>
              <p:cNvSpPr>
                <a:spLocks noChangeArrowheads="1"/>
              </p:cNvSpPr>
              <p:nvPr/>
            </p:nvSpPr>
            <p:spPr bwMode="auto">
              <a:xfrm>
                <a:off x="2496" y="3456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4" name="Rectangle 60"/>
              <p:cNvSpPr>
                <a:spLocks noChangeArrowheads="1"/>
              </p:cNvSpPr>
              <p:nvPr/>
            </p:nvSpPr>
            <p:spPr bwMode="auto">
              <a:xfrm>
                <a:off x="2400" y="3552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5" name="Rectangle 61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6" name="Rectangle 62"/>
              <p:cNvSpPr>
                <a:spLocks noChangeArrowheads="1"/>
              </p:cNvSpPr>
              <p:nvPr/>
            </p:nvSpPr>
            <p:spPr bwMode="auto">
              <a:xfrm>
                <a:off x="2592" y="3552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7" name="Rectangle 63"/>
              <p:cNvSpPr>
                <a:spLocks noChangeArrowheads="1"/>
              </p:cNvSpPr>
              <p:nvPr/>
            </p:nvSpPr>
            <p:spPr bwMode="auto">
              <a:xfrm>
                <a:off x="2592" y="3360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0198" name="Text Box 64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</p:grpSp>
        <p:sp>
          <p:nvSpPr>
            <p:cNvPr id="50188" name="Line 65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24D34-EC52-44E8-9152-6D87AB7AC11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51204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1271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2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3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4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5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6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7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8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9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80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51205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1262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63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64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65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66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67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68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69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1270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51206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51250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51252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53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54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55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56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57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58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59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60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61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51251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1207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51237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51239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1240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51241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2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3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4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5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6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7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8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49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1238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51208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51209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51210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51224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51226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1227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51228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29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30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31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32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33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34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35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1236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1225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1211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51212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51214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15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16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17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18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19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20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21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22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1223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1213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EE4393-F78A-479D-AF97-13409D9F51C5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52228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2307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8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9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10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11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12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13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14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15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16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52229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2298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99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0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2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3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4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5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306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52230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52286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52288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89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0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1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2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3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4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5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6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97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52287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2231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52273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5227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2276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52277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7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7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8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81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8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8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84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8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227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52232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52233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52234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52260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52262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2263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52264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65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66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68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69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7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71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2272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2261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2235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52248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52250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1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2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3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4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5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6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7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8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2259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2249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2236" name="Group 80"/>
          <p:cNvGrpSpPr>
            <a:grpSpLocks/>
          </p:cNvGrpSpPr>
          <p:nvPr/>
        </p:nvGrpSpPr>
        <p:grpSpPr bwMode="auto">
          <a:xfrm>
            <a:off x="5029200" y="4648200"/>
            <a:ext cx="457200" cy="776288"/>
            <a:chOff x="3168" y="2928"/>
            <a:chExt cx="288" cy="489"/>
          </a:xfrm>
        </p:grpSpPr>
        <p:sp>
          <p:nvSpPr>
            <p:cNvPr id="52239" name="Rectangle 81"/>
            <p:cNvSpPr>
              <a:spLocks noChangeArrowheads="1"/>
            </p:cNvSpPr>
            <p:nvPr/>
          </p:nvSpPr>
          <p:spPr bwMode="auto">
            <a:xfrm>
              <a:off x="3168" y="292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0" name="Rectangle 82"/>
            <p:cNvSpPr>
              <a:spLocks noChangeArrowheads="1"/>
            </p:cNvSpPr>
            <p:nvPr/>
          </p:nvSpPr>
          <p:spPr bwMode="auto">
            <a:xfrm>
              <a:off x="3264" y="302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1" name="Rectangle 83"/>
            <p:cNvSpPr>
              <a:spLocks noChangeArrowheads="1"/>
            </p:cNvSpPr>
            <p:nvPr/>
          </p:nvSpPr>
          <p:spPr bwMode="auto">
            <a:xfrm>
              <a:off x="3168" y="3024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2" name="Rectangle 84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3" name="Rectangle 85"/>
            <p:cNvSpPr>
              <a:spLocks noChangeArrowheads="1"/>
            </p:cNvSpPr>
            <p:nvPr/>
          </p:nvSpPr>
          <p:spPr bwMode="auto">
            <a:xfrm>
              <a:off x="3168" y="312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4" name="Rectangle 86"/>
            <p:cNvSpPr>
              <a:spLocks noChangeArrowheads="1"/>
            </p:cNvSpPr>
            <p:nvPr/>
          </p:nvSpPr>
          <p:spPr bwMode="auto">
            <a:xfrm>
              <a:off x="3360" y="2928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5" name="Rectangle 87"/>
            <p:cNvSpPr>
              <a:spLocks noChangeArrowheads="1"/>
            </p:cNvSpPr>
            <p:nvPr/>
          </p:nvSpPr>
          <p:spPr bwMode="auto">
            <a:xfrm>
              <a:off x="3360" y="312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6" name="Rectangle 88"/>
            <p:cNvSpPr>
              <a:spLocks noChangeArrowheads="1"/>
            </p:cNvSpPr>
            <p:nvPr/>
          </p:nvSpPr>
          <p:spPr bwMode="auto">
            <a:xfrm>
              <a:off x="3264" y="292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2247" name="Text Box 89"/>
            <p:cNvSpPr txBox="1">
              <a:spLocks noChangeArrowheads="1"/>
            </p:cNvSpPr>
            <p:nvPr/>
          </p:nvSpPr>
          <p:spPr bwMode="auto">
            <a:xfrm>
              <a:off x="3224" y="3167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</p:grpSp>
      <p:sp>
        <p:nvSpPr>
          <p:cNvPr id="52237" name="Rectangle 90"/>
          <p:cNvSpPr>
            <a:spLocks noChangeArrowheads="1"/>
          </p:cNvSpPr>
          <p:nvPr/>
        </p:nvSpPr>
        <p:spPr bwMode="auto">
          <a:xfrm>
            <a:off x="5181600" y="4953000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52238" name="Line 91"/>
          <p:cNvSpPr>
            <a:spLocks noChangeShapeType="1"/>
          </p:cNvSpPr>
          <p:nvPr/>
        </p:nvSpPr>
        <p:spPr bwMode="auto">
          <a:xfrm>
            <a:off x="4267200" y="4343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B56274-BEBA-4F01-A5EC-1E890F5D053D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3345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6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7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8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9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50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51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52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53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54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53253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3336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37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38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39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0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1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2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3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3344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53254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53324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53326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27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28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29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30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31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32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33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34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335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53325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3255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53311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53313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3314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53315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16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17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18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19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20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21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22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23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3312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53256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53257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53258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53298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53300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3301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53302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03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04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05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06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07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08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09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3310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3299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3259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53286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53288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89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0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1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2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3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4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5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6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97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3287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3260" name="Group 80"/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53274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53276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53277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78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79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80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81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82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83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84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85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53275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3261" name="Group 93"/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53262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53264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65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66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67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68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69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70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71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72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3273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3263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66C286-07C1-4D47-9CC0-167B1F3ECB95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54276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4382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3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4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5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6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7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8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9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90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91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54277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4373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74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75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76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77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78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79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0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4381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54278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54361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54363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64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65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66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67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68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69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70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71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72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54362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4279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54348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54350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4351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54352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53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54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55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56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57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58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59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60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4349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54280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54281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54282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54335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54337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4338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54339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0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1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2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3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4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5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6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4347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4336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4283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54323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54325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26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27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28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29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30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31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32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33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34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4324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4284" name="Group 80"/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54311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54313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54314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15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16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17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18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19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20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21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22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54312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4285" name="Group 93"/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54299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54301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2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3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4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5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6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7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8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09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310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4300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4286" name="Group 106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54287" name="Group 107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54289" name="Rectangle 108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0" name="Rectangle 109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1" name="Rectangle 110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2" name="Rectangle 111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3" name="Rectangle 112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4" name="Rectangle 11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5" name="Rectangle 11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6" name="Rectangle 115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7" name="Rectangle 116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4298" name="Text Box 117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4288" name="Line 118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8196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8199" name="Group 5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8217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8218" name="Line 7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19" name="Line 8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0" name="Line 9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1" name="Line 10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2" name="Line 11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3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4" name="Line 13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5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6" name="Line 15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7" name="Line 16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2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30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8231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</p:grpSp>
          <p:sp>
            <p:nvSpPr>
              <p:cNvPr id="8200" name="Rectangle 21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1" name="Rectangle 22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2" name="Rectangle 23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3" name="Rectangle 24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4" name="Rectangle 25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5" name="Rectangle 26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6" name="Rectangle 27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7" name="Rectangle 28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8" name="Rectangle 29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09" name="Rectangle 30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10" name="Rectangle 31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11" name="Rectangle 32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12" name="Rectangle 33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13" name="Rectangle 34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14" name="Rectangle 35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15" name="Rectangle 36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8216" name="Rectangle 37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8197" name="Rectangle 38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8198" name="Rectangle 39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875EB5-8B6F-4CF2-BBE2-1726216D180F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8-Puzzle</a:t>
            </a:r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1371600" y="3657600"/>
            <a:ext cx="457200" cy="777875"/>
            <a:chOff x="864" y="2304"/>
            <a:chExt cx="288" cy="490"/>
          </a:xfrm>
        </p:grpSpPr>
        <p:sp>
          <p:nvSpPr>
            <p:cNvPr id="55407" name="Rectangle 4"/>
            <p:cNvSpPr>
              <a:spLocks noChangeArrowheads="1"/>
            </p:cNvSpPr>
            <p:nvPr/>
          </p:nvSpPr>
          <p:spPr bwMode="auto">
            <a:xfrm>
              <a:off x="864" y="2304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8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9" name="Rectangle 6"/>
            <p:cNvSpPr>
              <a:spLocks noChangeArrowheads="1"/>
            </p:cNvSpPr>
            <p:nvPr/>
          </p:nvSpPr>
          <p:spPr bwMode="auto">
            <a:xfrm>
              <a:off x="864" y="2400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10" name="Rectangle 7"/>
            <p:cNvSpPr>
              <a:spLocks noChangeArrowheads="1"/>
            </p:cNvSpPr>
            <p:nvPr/>
          </p:nvSpPr>
          <p:spPr bwMode="auto">
            <a:xfrm>
              <a:off x="960" y="240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11" name="Rectangle 8"/>
            <p:cNvSpPr>
              <a:spLocks noChangeArrowheads="1"/>
            </p:cNvSpPr>
            <p:nvPr/>
          </p:nvSpPr>
          <p:spPr bwMode="auto">
            <a:xfrm>
              <a:off x="1056" y="2400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12" name="Rectangle 9"/>
            <p:cNvSpPr>
              <a:spLocks noChangeArrowheads="1"/>
            </p:cNvSpPr>
            <p:nvPr/>
          </p:nvSpPr>
          <p:spPr bwMode="auto">
            <a:xfrm>
              <a:off x="864" y="2496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13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14" name="Rectangle 11"/>
            <p:cNvSpPr>
              <a:spLocks noChangeArrowheads="1"/>
            </p:cNvSpPr>
            <p:nvPr/>
          </p:nvSpPr>
          <p:spPr bwMode="auto">
            <a:xfrm>
              <a:off x="1056" y="2496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15" name="Rectangle 12"/>
            <p:cNvSpPr>
              <a:spLocks noChangeArrowheads="1"/>
            </p:cNvSpPr>
            <p:nvPr/>
          </p:nvSpPr>
          <p:spPr bwMode="auto">
            <a:xfrm>
              <a:off x="1056" y="2304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16" name="Text Box 13"/>
            <p:cNvSpPr txBox="1">
              <a:spLocks noChangeArrowheads="1"/>
            </p:cNvSpPr>
            <p:nvPr/>
          </p:nvSpPr>
          <p:spPr bwMode="auto">
            <a:xfrm>
              <a:off x="912" y="2544"/>
              <a:ext cx="2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</p:grpSp>
      <p:grpSp>
        <p:nvGrpSpPr>
          <p:cNvPr id="55301" name="Group 14"/>
          <p:cNvGrpSpPr>
            <a:grpSpLocks/>
          </p:cNvGrpSpPr>
          <p:nvPr/>
        </p:nvGrpSpPr>
        <p:grpSpPr bwMode="auto">
          <a:xfrm>
            <a:off x="7467600" y="4267200"/>
            <a:ext cx="457200" cy="457200"/>
            <a:chOff x="4704" y="2688"/>
            <a:chExt cx="288" cy="288"/>
          </a:xfrm>
        </p:grpSpPr>
        <p:sp>
          <p:nvSpPr>
            <p:cNvPr id="55398" name="Rectangle 15"/>
            <p:cNvSpPr>
              <a:spLocks noChangeArrowheads="1"/>
            </p:cNvSpPr>
            <p:nvPr/>
          </p:nvSpPr>
          <p:spPr bwMode="auto">
            <a:xfrm>
              <a:off x="4800" y="2688"/>
              <a:ext cx="96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399" name="Rectangle 16"/>
            <p:cNvSpPr>
              <a:spLocks noChangeArrowheads="1"/>
            </p:cNvSpPr>
            <p:nvPr/>
          </p:nvSpPr>
          <p:spPr bwMode="auto">
            <a:xfrm>
              <a:off x="4704" y="2784"/>
              <a:ext cx="96" cy="96"/>
            </a:xfrm>
            <a:prstGeom prst="rect">
              <a:avLst/>
            </a:prstGeom>
            <a:solidFill>
              <a:srgbClr val="CC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0" name="Rectangle 17"/>
            <p:cNvSpPr>
              <a:spLocks noChangeArrowheads="1"/>
            </p:cNvSpPr>
            <p:nvPr/>
          </p:nvSpPr>
          <p:spPr bwMode="auto">
            <a:xfrm>
              <a:off x="4704" y="2688"/>
              <a:ext cx="96" cy="9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1" name="Rectangle 18"/>
            <p:cNvSpPr>
              <a:spLocks noChangeArrowheads="1"/>
            </p:cNvSpPr>
            <p:nvPr/>
          </p:nvSpPr>
          <p:spPr bwMode="auto">
            <a:xfrm>
              <a:off x="4800" y="2880"/>
              <a:ext cx="96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2" name="Rectangle 19"/>
            <p:cNvSpPr>
              <a:spLocks noChangeArrowheads="1"/>
            </p:cNvSpPr>
            <p:nvPr/>
          </p:nvSpPr>
          <p:spPr bwMode="auto">
            <a:xfrm>
              <a:off x="4896" y="2784"/>
              <a:ext cx="96" cy="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3" name="Rectangle 20"/>
            <p:cNvSpPr>
              <a:spLocks noChangeArrowheads="1"/>
            </p:cNvSpPr>
            <p:nvPr/>
          </p:nvSpPr>
          <p:spPr bwMode="auto">
            <a:xfrm>
              <a:off x="4704" y="2880"/>
              <a:ext cx="96" cy="96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4" name="Rectangle 21"/>
            <p:cNvSpPr>
              <a:spLocks noChangeArrowheads="1"/>
            </p:cNvSpPr>
            <p:nvPr/>
          </p:nvSpPr>
          <p:spPr bwMode="auto">
            <a:xfrm>
              <a:off x="4800" y="2784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5" name="Rectangle 22"/>
            <p:cNvSpPr>
              <a:spLocks noChangeArrowheads="1"/>
            </p:cNvSpPr>
            <p:nvPr/>
          </p:nvSpPr>
          <p:spPr bwMode="auto">
            <a:xfrm>
              <a:off x="4896" y="2880"/>
              <a:ext cx="96" cy="9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55406" name="Rectangle 23"/>
            <p:cNvSpPr>
              <a:spLocks noChangeArrowheads="1"/>
            </p:cNvSpPr>
            <p:nvPr/>
          </p:nvSpPr>
          <p:spPr bwMode="auto">
            <a:xfrm>
              <a:off x="4896" y="2688"/>
              <a:ext cx="96" cy="96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55302" name="Group 24"/>
          <p:cNvGrpSpPr>
            <a:grpSpLocks/>
          </p:cNvGrpSpPr>
          <p:nvPr/>
        </p:nvGrpSpPr>
        <p:grpSpPr bwMode="auto">
          <a:xfrm>
            <a:off x="1828800" y="3886200"/>
            <a:ext cx="1219200" cy="1006475"/>
            <a:chOff x="1152" y="2448"/>
            <a:chExt cx="768" cy="634"/>
          </a:xfrm>
        </p:grpSpPr>
        <p:grpSp>
          <p:nvGrpSpPr>
            <p:cNvPr id="55386" name="Group 25"/>
            <p:cNvGrpSpPr>
              <a:grpSpLocks/>
            </p:cNvGrpSpPr>
            <p:nvPr/>
          </p:nvGrpSpPr>
          <p:grpSpPr bwMode="auto">
            <a:xfrm>
              <a:off x="1632" y="2592"/>
              <a:ext cx="288" cy="490"/>
              <a:chOff x="1632" y="2592"/>
              <a:chExt cx="288" cy="490"/>
            </a:xfrm>
          </p:grpSpPr>
          <p:sp>
            <p:nvSpPr>
              <p:cNvPr id="55388" name="Rectangle 26"/>
              <p:cNvSpPr>
                <a:spLocks noChangeArrowheads="1"/>
              </p:cNvSpPr>
              <p:nvPr/>
            </p:nvSpPr>
            <p:spPr bwMode="auto">
              <a:xfrm>
                <a:off x="1632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89" name="Rectangle 2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0" name="Rectangle 28"/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1" name="Rectangle 29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2" name="Rectangle 30"/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3" name="Rectangle 31"/>
              <p:cNvSpPr>
                <a:spLocks noChangeArrowheads="1"/>
              </p:cNvSpPr>
              <p:nvPr/>
            </p:nvSpPr>
            <p:spPr bwMode="auto">
              <a:xfrm>
                <a:off x="1632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4" name="Rectangle 32"/>
              <p:cNvSpPr>
                <a:spLocks noChangeArrowheads="1"/>
              </p:cNvSpPr>
              <p:nvPr/>
            </p:nvSpPr>
            <p:spPr bwMode="auto">
              <a:xfrm>
                <a:off x="172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5" name="Rectangle 33"/>
              <p:cNvSpPr>
                <a:spLocks noChangeArrowheads="1"/>
              </p:cNvSpPr>
              <p:nvPr/>
            </p:nvSpPr>
            <p:spPr bwMode="auto">
              <a:xfrm>
                <a:off x="1824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6" name="Rectangle 34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97" name="Text Box 35"/>
              <p:cNvSpPr txBox="1">
                <a:spLocks noChangeArrowheads="1"/>
              </p:cNvSpPr>
              <p:nvPr/>
            </p:nvSpPr>
            <p:spPr bwMode="auto">
              <a:xfrm>
                <a:off x="1680" y="2832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</p:grpSp>
        <p:sp>
          <p:nvSpPr>
            <p:cNvPr id="55387" name="Line 36"/>
            <p:cNvSpPr>
              <a:spLocks noChangeShapeType="1"/>
            </p:cNvSpPr>
            <p:nvPr/>
          </p:nvSpPr>
          <p:spPr bwMode="auto">
            <a:xfrm>
              <a:off x="1152" y="2448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828800" y="3886200"/>
            <a:ext cx="1219200" cy="2225675"/>
            <a:chOff x="1152" y="2448"/>
            <a:chExt cx="768" cy="1402"/>
          </a:xfrm>
        </p:grpSpPr>
        <p:grpSp>
          <p:nvGrpSpPr>
            <p:cNvPr id="55373" name="Group 38"/>
            <p:cNvGrpSpPr>
              <a:grpSpLocks/>
            </p:cNvGrpSpPr>
            <p:nvPr/>
          </p:nvGrpSpPr>
          <p:grpSpPr bwMode="auto">
            <a:xfrm>
              <a:off x="1632" y="3360"/>
              <a:ext cx="288" cy="490"/>
              <a:chOff x="1632" y="3360"/>
              <a:chExt cx="288" cy="490"/>
            </a:xfrm>
          </p:grpSpPr>
          <p:sp>
            <p:nvSpPr>
              <p:cNvPr id="55375" name="Text Box 39"/>
              <p:cNvSpPr txBox="1">
                <a:spLocks noChangeArrowheads="1"/>
              </p:cNvSpPr>
              <p:nvPr/>
            </p:nvSpPr>
            <p:spPr bwMode="auto">
              <a:xfrm>
                <a:off x="1680" y="3600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5376" name="Group 40"/>
              <p:cNvGrpSpPr>
                <a:grpSpLocks/>
              </p:cNvGrpSpPr>
              <p:nvPr/>
            </p:nvGrpSpPr>
            <p:grpSpPr bwMode="auto">
              <a:xfrm>
                <a:off x="1632" y="3360"/>
                <a:ext cx="288" cy="288"/>
                <a:chOff x="1632" y="3360"/>
                <a:chExt cx="288" cy="288"/>
              </a:xfrm>
            </p:grpSpPr>
            <p:sp>
              <p:nvSpPr>
                <p:cNvPr id="55377" name="Rectangle 41"/>
                <p:cNvSpPr>
                  <a:spLocks noChangeArrowheads="1"/>
                </p:cNvSpPr>
                <p:nvPr/>
              </p:nvSpPr>
              <p:spPr bwMode="auto">
                <a:xfrm>
                  <a:off x="163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78" name="Rectangle 42"/>
                <p:cNvSpPr>
                  <a:spLocks noChangeArrowheads="1"/>
                </p:cNvSpPr>
                <p:nvPr/>
              </p:nvSpPr>
              <p:spPr bwMode="auto">
                <a:xfrm>
                  <a:off x="1728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79" name="Rectangle 43"/>
                <p:cNvSpPr>
                  <a:spLocks noChangeArrowheads="1"/>
                </p:cNvSpPr>
                <p:nvPr/>
              </p:nvSpPr>
              <p:spPr bwMode="auto">
                <a:xfrm>
                  <a:off x="163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80" name="Rectangle 44"/>
                <p:cNvSpPr>
                  <a:spLocks noChangeArrowheads="1"/>
                </p:cNvSpPr>
                <p:nvPr/>
              </p:nvSpPr>
              <p:spPr bwMode="auto">
                <a:xfrm>
                  <a:off x="1728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81" name="Rectangle 4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82" name="Rectangle 46"/>
                <p:cNvSpPr>
                  <a:spLocks noChangeArrowheads="1"/>
                </p:cNvSpPr>
                <p:nvPr/>
              </p:nvSpPr>
              <p:spPr bwMode="auto">
                <a:xfrm>
                  <a:off x="163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83" name="Rectangle 47"/>
                <p:cNvSpPr>
                  <a:spLocks noChangeArrowheads="1"/>
                </p:cNvSpPr>
                <p:nvPr/>
              </p:nvSpPr>
              <p:spPr bwMode="auto">
                <a:xfrm>
                  <a:off x="1824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84" name="Rectangle 48"/>
                <p:cNvSpPr>
                  <a:spLocks noChangeArrowheads="1"/>
                </p:cNvSpPr>
                <p:nvPr/>
              </p:nvSpPr>
              <p:spPr bwMode="auto">
                <a:xfrm>
                  <a:off x="1728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85" name="Rectangle 49"/>
                <p:cNvSpPr>
                  <a:spLocks noChangeArrowheads="1"/>
                </p:cNvSpPr>
                <p:nvPr/>
              </p:nvSpPr>
              <p:spPr bwMode="auto">
                <a:xfrm>
                  <a:off x="1824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5374" name="Line 50"/>
            <p:cNvSpPr>
              <a:spLocks noChangeShapeType="1"/>
            </p:cNvSpPr>
            <p:nvPr/>
          </p:nvSpPr>
          <p:spPr bwMode="auto">
            <a:xfrm>
              <a:off x="1152" y="2448"/>
              <a:ext cx="48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55304" name="Text Box 51"/>
          <p:cNvSpPr txBox="1">
            <a:spLocks noChangeArrowheads="1"/>
          </p:cNvSpPr>
          <p:nvPr/>
        </p:nvSpPr>
        <p:spPr bwMode="auto">
          <a:xfrm>
            <a:off x="3048000" y="762000"/>
            <a:ext cx="53181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6600"/>
                </a:solidFill>
              </a:rPr>
              <a:t>f(N) = g(N) + h(N) </a:t>
            </a:r>
          </a:p>
          <a:p>
            <a:r>
              <a:rPr lang="en-US">
                <a:solidFill>
                  <a:srgbClr val="CC6600"/>
                </a:solidFill>
              </a:rPr>
              <a:t>with h(N) = number of misplaced tiles</a:t>
            </a:r>
          </a:p>
        </p:txBody>
      </p:sp>
      <p:sp>
        <p:nvSpPr>
          <p:cNvPr id="55305" name="Text Box 52"/>
          <p:cNvSpPr txBox="1">
            <a:spLocks noChangeArrowheads="1"/>
          </p:cNvSpPr>
          <p:nvPr/>
        </p:nvSpPr>
        <p:spPr bwMode="auto">
          <a:xfrm>
            <a:off x="685800" y="44958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Cutoff=5</a:t>
            </a:r>
          </a:p>
        </p:txBody>
      </p:sp>
      <p:grpSp>
        <p:nvGrpSpPr>
          <p:cNvPr id="55306" name="Group 53"/>
          <p:cNvGrpSpPr>
            <a:grpSpLocks/>
          </p:cNvGrpSpPr>
          <p:nvPr/>
        </p:nvGrpSpPr>
        <p:grpSpPr bwMode="auto">
          <a:xfrm>
            <a:off x="3048000" y="4343400"/>
            <a:ext cx="1219200" cy="1781175"/>
            <a:chOff x="1920" y="2736"/>
            <a:chExt cx="768" cy="1122"/>
          </a:xfrm>
        </p:grpSpPr>
        <p:grpSp>
          <p:nvGrpSpPr>
            <p:cNvPr id="55360" name="Group 54"/>
            <p:cNvGrpSpPr>
              <a:grpSpLocks/>
            </p:cNvGrpSpPr>
            <p:nvPr/>
          </p:nvGrpSpPr>
          <p:grpSpPr bwMode="auto">
            <a:xfrm>
              <a:off x="2400" y="3360"/>
              <a:ext cx="288" cy="498"/>
              <a:chOff x="2400" y="3360"/>
              <a:chExt cx="288" cy="498"/>
            </a:xfrm>
          </p:grpSpPr>
          <p:sp>
            <p:nvSpPr>
              <p:cNvPr id="55362" name="Text Box 55"/>
              <p:cNvSpPr txBox="1">
                <a:spLocks noChangeArrowheads="1"/>
              </p:cNvSpPr>
              <p:nvPr/>
            </p:nvSpPr>
            <p:spPr bwMode="auto">
              <a:xfrm>
                <a:off x="2448" y="3608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grpSp>
            <p:nvGrpSpPr>
              <p:cNvPr id="55363" name="Group 56"/>
              <p:cNvGrpSpPr>
                <a:grpSpLocks/>
              </p:cNvGrpSpPr>
              <p:nvPr/>
            </p:nvGrpSpPr>
            <p:grpSpPr bwMode="auto">
              <a:xfrm>
                <a:off x="2400" y="3360"/>
                <a:ext cx="288" cy="288"/>
                <a:chOff x="2400" y="3360"/>
                <a:chExt cx="288" cy="288"/>
              </a:xfrm>
            </p:grpSpPr>
            <p:sp>
              <p:nvSpPr>
                <p:cNvPr id="55364" name="Rectangle 57"/>
                <p:cNvSpPr>
                  <a:spLocks noChangeArrowheads="1"/>
                </p:cNvSpPr>
                <p:nvPr/>
              </p:nvSpPr>
              <p:spPr bwMode="auto">
                <a:xfrm>
                  <a:off x="2400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65" name="Rectangle 58"/>
                <p:cNvSpPr>
                  <a:spLocks noChangeArrowheads="1"/>
                </p:cNvSpPr>
                <p:nvPr/>
              </p:nvSpPr>
              <p:spPr bwMode="auto">
                <a:xfrm>
                  <a:off x="2496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66" name="Rectangle 59"/>
                <p:cNvSpPr>
                  <a:spLocks noChangeArrowheads="1"/>
                </p:cNvSpPr>
                <p:nvPr/>
              </p:nvSpPr>
              <p:spPr bwMode="auto">
                <a:xfrm>
                  <a:off x="2400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496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68" name="Rectangle 61"/>
                <p:cNvSpPr>
                  <a:spLocks noChangeArrowheads="1"/>
                </p:cNvSpPr>
                <p:nvPr/>
              </p:nvSpPr>
              <p:spPr bwMode="auto">
                <a:xfrm>
                  <a:off x="2496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69" name="Rectangle 62"/>
                <p:cNvSpPr>
                  <a:spLocks noChangeArrowheads="1"/>
                </p:cNvSpPr>
                <p:nvPr/>
              </p:nvSpPr>
              <p:spPr bwMode="auto">
                <a:xfrm>
                  <a:off x="2400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70" name="Rectangle 63"/>
                <p:cNvSpPr>
                  <a:spLocks noChangeArrowheads="1"/>
                </p:cNvSpPr>
                <p:nvPr/>
              </p:nvSpPr>
              <p:spPr bwMode="auto">
                <a:xfrm>
                  <a:off x="2592" y="3456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71" name="Rectangle 64"/>
                <p:cNvSpPr>
                  <a:spLocks noChangeArrowheads="1"/>
                </p:cNvSpPr>
                <p:nvPr/>
              </p:nvSpPr>
              <p:spPr bwMode="auto">
                <a:xfrm>
                  <a:off x="2592" y="3552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55372" name="Rectangle 65"/>
                <p:cNvSpPr>
                  <a:spLocks noChangeArrowheads="1"/>
                </p:cNvSpPr>
                <p:nvPr/>
              </p:nvSpPr>
              <p:spPr bwMode="auto">
                <a:xfrm>
                  <a:off x="2592" y="3360"/>
                  <a:ext cx="96" cy="9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</p:grpSp>
        <p:sp>
          <p:nvSpPr>
            <p:cNvPr id="55361" name="Line 66"/>
            <p:cNvSpPr>
              <a:spLocks noChangeShapeType="1"/>
            </p:cNvSpPr>
            <p:nvPr/>
          </p:nvSpPr>
          <p:spPr bwMode="auto">
            <a:xfrm>
              <a:off x="1920" y="2736"/>
              <a:ext cx="48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5307" name="Group 67"/>
          <p:cNvGrpSpPr>
            <a:grpSpLocks/>
          </p:cNvGrpSpPr>
          <p:nvPr/>
        </p:nvGrpSpPr>
        <p:grpSpPr bwMode="auto">
          <a:xfrm>
            <a:off x="3048000" y="4114800"/>
            <a:ext cx="1219200" cy="776288"/>
            <a:chOff x="1920" y="2592"/>
            <a:chExt cx="768" cy="489"/>
          </a:xfrm>
        </p:grpSpPr>
        <p:grpSp>
          <p:nvGrpSpPr>
            <p:cNvPr id="55348" name="Group 68"/>
            <p:cNvGrpSpPr>
              <a:grpSpLocks/>
            </p:cNvGrpSpPr>
            <p:nvPr/>
          </p:nvGrpSpPr>
          <p:grpSpPr bwMode="auto">
            <a:xfrm>
              <a:off x="2400" y="2592"/>
              <a:ext cx="288" cy="489"/>
              <a:chOff x="2400" y="2592"/>
              <a:chExt cx="288" cy="489"/>
            </a:xfrm>
          </p:grpSpPr>
          <p:sp>
            <p:nvSpPr>
              <p:cNvPr id="55350" name="Rectangle 69"/>
              <p:cNvSpPr>
                <a:spLocks noChangeArrowheads="1"/>
              </p:cNvSpPr>
              <p:nvPr/>
            </p:nvSpPr>
            <p:spPr bwMode="auto">
              <a:xfrm>
                <a:off x="2400" y="259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1" name="Rectangle 70"/>
              <p:cNvSpPr>
                <a:spLocks noChangeArrowheads="1"/>
              </p:cNvSpPr>
              <p:nvPr/>
            </p:nvSpPr>
            <p:spPr bwMode="auto">
              <a:xfrm>
                <a:off x="2496" y="268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2" name="Rectangle 7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3" name="Rectangle 72"/>
              <p:cNvSpPr>
                <a:spLocks noChangeArrowheads="1"/>
              </p:cNvSpPr>
              <p:nvPr/>
            </p:nvSpPr>
            <p:spPr bwMode="auto">
              <a:xfrm>
                <a:off x="2496" y="278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4" name="Rectangle 73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5" name="Rectangle 74"/>
              <p:cNvSpPr>
                <a:spLocks noChangeArrowheads="1"/>
              </p:cNvSpPr>
              <p:nvPr/>
            </p:nvSpPr>
            <p:spPr bwMode="auto">
              <a:xfrm>
                <a:off x="2400" y="278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6" name="Rectangle 75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7" name="Rectangle 76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8" name="Rectangle 77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59" name="Text Box 78"/>
              <p:cNvSpPr txBox="1">
                <a:spLocks noChangeArrowheads="1"/>
              </p:cNvSpPr>
              <p:nvPr/>
            </p:nvSpPr>
            <p:spPr bwMode="auto">
              <a:xfrm>
                <a:off x="2456" y="283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5349" name="Line 79"/>
            <p:cNvSpPr>
              <a:spLocks noChangeShapeType="1"/>
            </p:cNvSpPr>
            <p:nvPr/>
          </p:nvSpPr>
          <p:spPr bwMode="auto">
            <a:xfrm>
              <a:off x="1920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5308" name="Group 80"/>
          <p:cNvGrpSpPr>
            <a:grpSpLocks/>
          </p:cNvGrpSpPr>
          <p:nvPr/>
        </p:nvGrpSpPr>
        <p:grpSpPr bwMode="auto">
          <a:xfrm>
            <a:off x="4267200" y="4343400"/>
            <a:ext cx="1219200" cy="1081088"/>
            <a:chOff x="2688" y="2736"/>
            <a:chExt cx="768" cy="681"/>
          </a:xfrm>
        </p:grpSpPr>
        <p:grpSp>
          <p:nvGrpSpPr>
            <p:cNvPr id="55336" name="Group 81"/>
            <p:cNvGrpSpPr>
              <a:grpSpLocks/>
            </p:cNvGrpSpPr>
            <p:nvPr/>
          </p:nvGrpSpPr>
          <p:grpSpPr bwMode="auto">
            <a:xfrm>
              <a:off x="3168" y="2928"/>
              <a:ext cx="288" cy="489"/>
              <a:chOff x="3168" y="2928"/>
              <a:chExt cx="288" cy="489"/>
            </a:xfrm>
          </p:grpSpPr>
          <p:sp>
            <p:nvSpPr>
              <p:cNvPr id="55338" name="Text Box 82"/>
              <p:cNvSpPr txBox="1">
                <a:spLocks noChangeArrowheads="1"/>
              </p:cNvSpPr>
              <p:nvPr/>
            </p:nvSpPr>
            <p:spPr bwMode="auto">
              <a:xfrm>
                <a:off x="3224" y="3167"/>
                <a:ext cx="203" cy="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55339" name="Rectangle 83"/>
              <p:cNvSpPr>
                <a:spLocks noChangeArrowheads="1"/>
              </p:cNvSpPr>
              <p:nvPr/>
            </p:nvSpPr>
            <p:spPr bwMode="auto">
              <a:xfrm>
                <a:off x="3168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0" name="Rectangle 84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1" name="Rectangle 85"/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2" name="Rectangle 8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3" name="Rectangle 87"/>
              <p:cNvSpPr>
                <a:spLocks noChangeArrowheads="1"/>
              </p:cNvSpPr>
              <p:nvPr/>
            </p:nvSpPr>
            <p:spPr bwMode="auto">
              <a:xfrm>
                <a:off x="316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4" name="Rectangle 8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5" name="Rectangle 8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6" name="Rectangle 90"/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47" name="Rectangle 91"/>
              <p:cNvSpPr>
                <a:spLocks noChangeArrowheads="1"/>
              </p:cNvSpPr>
              <p:nvPr/>
            </p:nvSpPr>
            <p:spPr bwMode="auto">
              <a:xfrm>
                <a:off x="3264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55337" name="Line 92"/>
            <p:cNvSpPr>
              <a:spLocks noChangeShapeType="1"/>
            </p:cNvSpPr>
            <p:nvPr/>
          </p:nvSpPr>
          <p:spPr bwMode="auto">
            <a:xfrm>
              <a:off x="2688" y="273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5309" name="Group 93"/>
          <p:cNvGrpSpPr>
            <a:grpSpLocks/>
          </p:cNvGrpSpPr>
          <p:nvPr/>
        </p:nvGrpSpPr>
        <p:grpSpPr bwMode="auto">
          <a:xfrm>
            <a:off x="4267200" y="3733800"/>
            <a:ext cx="1219200" cy="776288"/>
            <a:chOff x="2688" y="2352"/>
            <a:chExt cx="768" cy="489"/>
          </a:xfrm>
        </p:grpSpPr>
        <p:grpSp>
          <p:nvGrpSpPr>
            <p:cNvPr id="55324" name="Group 94"/>
            <p:cNvGrpSpPr>
              <a:grpSpLocks/>
            </p:cNvGrpSpPr>
            <p:nvPr/>
          </p:nvGrpSpPr>
          <p:grpSpPr bwMode="auto">
            <a:xfrm>
              <a:off x="3168" y="2352"/>
              <a:ext cx="288" cy="489"/>
              <a:chOff x="3168" y="2352"/>
              <a:chExt cx="288" cy="489"/>
            </a:xfrm>
          </p:grpSpPr>
          <p:sp>
            <p:nvSpPr>
              <p:cNvPr id="55326" name="Rectangle 95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27" name="Rectangle 96"/>
              <p:cNvSpPr>
                <a:spLocks noChangeArrowheads="1"/>
              </p:cNvSpPr>
              <p:nvPr/>
            </p:nvSpPr>
            <p:spPr bwMode="auto">
              <a:xfrm>
                <a:off x="3264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28" name="Rectangle 97"/>
              <p:cNvSpPr>
                <a:spLocks noChangeArrowheads="1"/>
              </p:cNvSpPr>
              <p:nvPr/>
            </p:nvSpPr>
            <p:spPr bwMode="auto">
              <a:xfrm>
                <a:off x="3168" y="2448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29" name="Rectangle 98"/>
              <p:cNvSpPr>
                <a:spLocks noChangeArrowheads="1"/>
              </p:cNvSpPr>
              <p:nvPr/>
            </p:nvSpPr>
            <p:spPr bwMode="auto">
              <a:xfrm>
                <a:off x="3264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30" name="Rectangle 99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31" name="Rectangle 100"/>
              <p:cNvSpPr>
                <a:spLocks noChangeArrowheads="1"/>
              </p:cNvSpPr>
              <p:nvPr/>
            </p:nvSpPr>
            <p:spPr bwMode="auto">
              <a:xfrm>
                <a:off x="3168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32" name="Rectangle 101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33" name="Rectangle 102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34" name="Rectangle 10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35" name="Text Box 104"/>
              <p:cNvSpPr txBox="1">
                <a:spLocks noChangeArrowheads="1"/>
              </p:cNvSpPr>
              <p:nvPr/>
            </p:nvSpPr>
            <p:spPr bwMode="auto">
              <a:xfrm>
                <a:off x="3224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5325" name="Line 105"/>
            <p:cNvSpPr>
              <a:spLocks noChangeShapeType="1"/>
            </p:cNvSpPr>
            <p:nvPr/>
          </p:nvSpPr>
          <p:spPr bwMode="auto">
            <a:xfrm flipV="1">
              <a:off x="268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grpSp>
        <p:nvGrpSpPr>
          <p:cNvPr id="55310" name="Group 106"/>
          <p:cNvGrpSpPr>
            <a:grpSpLocks/>
          </p:cNvGrpSpPr>
          <p:nvPr/>
        </p:nvGrpSpPr>
        <p:grpSpPr bwMode="auto">
          <a:xfrm>
            <a:off x="5486400" y="3733800"/>
            <a:ext cx="1219200" cy="776288"/>
            <a:chOff x="3456" y="2352"/>
            <a:chExt cx="768" cy="489"/>
          </a:xfrm>
        </p:grpSpPr>
        <p:grpSp>
          <p:nvGrpSpPr>
            <p:cNvPr id="55312" name="Group 107"/>
            <p:cNvGrpSpPr>
              <a:grpSpLocks/>
            </p:cNvGrpSpPr>
            <p:nvPr/>
          </p:nvGrpSpPr>
          <p:grpSpPr bwMode="auto">
            <a:xfrm>
              <a:off x="3936" y="2352"/>
              <a:ext cx="288" cy="489"/>
              <a:chOff x="3936" y="2352"/>
              <a:chExt cx="288" cy="489"/>
            </a:xfrm>
          </p:grpSpPr>
          <p:sp>
            <p:nvSpPr>
              <p:cNvPr id="55314" name="Rectangle 108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15" name="Rectangle 109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96" cy="96"/>
              </a:xfrm>
              <a:prstGeom prst="rect">
                <a:avLst/>
              </a:prstGeom>
              <a:solidFill>
                <a:srgbClr val="CC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16" name="Rectangle 110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96" cy="9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17" name="Rectangle 111"/>
              <p:cNvSpPr>
                <a:spLocks noChangeArrowheads="1"/>
              </p:cNvSpPr>
              <p:nvPr/>
            </p:nvSpPr>
            <p:spPr bwMode="auto">
              <a:xfrm>
                <a:off x="4032" y="254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18" name="Rectangle 112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96" cy="96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19" name="Rectangle 113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96" cy="96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20" name="Rectangle 11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21" name="Rectangle 115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96" cy="96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22" name="Rectangle 116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96" cy="96"/>
              </a:xfrm>
              <a:prstGeom prst="rect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55323" name="Text Box 117"/>
              <p:cNvSpPr txBox="1">
                <a:spLocks noChangeArrowheads="1"/>
              </p:cNvSpPr>
              <p:nvPr/>
            </p:nvSpPr>
            <p:spPr bwMode="auto">
              <a:xfrm>
                <a:off x="3992" y="2591"/>
                <a:ext cx="20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</p:grpSp>
        <p:sp>
          <p:nvSpPr>
            <p:cNvPr id="55313" name="Line 118"/>
            <p:cNvSpPr>
              <a:spLocks noChangeShapeType="1"/>
            </p:cNvSpPr>
            <p:nvPr/>
          </p:nvSpPr>
          <p:spPr bwMode="auto">
            <a:xfrm>
              <a:off x="345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th-TH"/>
            </a:p>
          </p:txBody>
        </p:sp>
      </p:grpSp>
      <p:sp>
        <p:nvSpPr>
          <p:cNvPr id="55311" name="Line 119"/>
          <p:cNvSpPr>
            <a:spLocks noChangeShapeType="1"/>
          </p:cNvSpPr>
          <p:nvPr/>
        </p:nvSpPr>
        <p:spPr bwMode="auto">
          <a:xfrm>
            <a:off x="6705600" y="39624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CB488-6BEC-4FAC-91FE-6BD2FF8D5FC9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About Heuristics</a:t>
            </a:r>
          </a:p>
        </p:txBody>
      </p:sp>
      <p:sp>
        <p:nvSpPr>
          <p:cNvPr id="339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5334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000" smtClean="0"/>
              <a:t>Heuristics are intended to orient the search along promising paths </a:t>
            </a:r>
            <a:r>
              <a:rPr lang="th-TH" sz="2000" smtClean="0">
                <a:solidFill>
                  <a:srgbClr val="CC6600"/>
                </a:solidFill>
              </a:rPr>
              <a:t>ฮิวรีสติกมีวัตถุประสงค์เพื่อปรับทิศทางการค้นหาตามเส้นทางที่มีแนวโน้ม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th-TH" sz="1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000" smtClean="0"/>
              <a:t>The time spent computing heuristics must be recovered by a better search </a:t>
            </a:r>
            <a:r>
              <a:rPr lang="th-TH" sz="2000" smtClean="0">
                <a:solidFill>
                  <a:srgbClr val="CC6600"/>
                </a:solidFill>
              </a:rPr>
              <a:t>เวลาที่คอมพิวเตอร์ใช้ในการคำนวณค่าฮิวรีสติกเพิ่มขึ้นมา</a:t>
            </a:r>
            <a:r>
              <a:rPr lang="en-US" sz="2000" smtClean="0">
                <a:solidFill>
                  <a:srgbClr val="CC6600"/>
                </a:solidFill>
              </a:rPr>
              <a:t> </a:t>
            </a:r>
            <a:r>
              <a:rPr lang="th-TH" sz="2000" smtClean="0">
                <a:solidFill>
                  <a:srgbClr val="CC6600"/>
                </a:solidFill>
              </a:rPr>
              <a:t>จะได้รับการรับคืนจากการที่ได้การค้นหาที่ดีกว่า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000" smtClean="0"/>
              <a:t>After all, a heuristic function could consist of solving the problem; then it would perfectly guide the search </a:t>
            </a:r>
            <a:r>
              <a:rPr lang="th-TH" sz="2000" smtClean="0">
                <a:solidFill>
                  <a:srgbClr val="CC6600"/>
                </a:solidFill>
              </a:rPr>
              <a:t>ทุกฮิวรีสติกฟังก์ชั่นที่สามารถนำมาประกอบการแก้ปัญหานั้นๆ แล้ว มันจะดีเลิศในการเป็นแนวทางในการค้นหา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000" smtClean="0"/>
              <a:t>Deciding which node to expand is sometimes called meta-reasoning </a:t>
            </a:r>
            <a:r>
              <a:rPr lang="th-TH" sz="2000" smtClean="0">
                <a:solidFill>
                  <a:srgbClr val="CC6600"/>
                </a:solidFill>
              </a:rPr>
              <a:t>การตัดสินใจที่จะเลือกโหนดที่จะขยายบางครั้ง เรียกว่า เหตุผลของเหตุผล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000" smtClean="0"/>
              <a:t>Heuristics may not always look like numbers and may involve large amount of knowledge </a:t>
            </a:r>
            <a:r>
              <a:rPr lang="th-TH" sz="2000" smtClean="0">
                <a:solidFill>
                  <a:srgbClr val="CC6600"/>
                </a:solidFill>
              </a:rPr>
              <a:t>ฮิวรีสติกบางทีอาจดูไม่เหมือนเป็นตัวเลขและอาจเกี่ยวข้องกับด้วยความรู้จำนวนมาก</a:t>
            </a:r>
            <a:endParaRPr lang="en-US" sz="2000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BFA81A-B9B2-414F-B354-157AFC062F75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When to Use Search Techniques?</a:t>
            </a:r>
          </a:p>
        </p:txBody>
      </p:sp>
      <p:sp>
        <p:nvSpPr>
          <p:cNvPr id="573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 The search space is small, and </a:t>
            </a:r>
            <a:endParaRPr lang="th-TH" sz="20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000" smtClean="0"/>
              <a:t>      </a:t>
            </a:r>
            <a:r>
              <a:rPr lang="th-TH" sz="2000" smtClean="0">
                <a:solidFill>
                  <a:srgbClr val="CC6600"/>
                </a:solidFill>
              </a:rPr>
              <a:t>พื้นที่การค้นหาที่มีขนาดเล็ก และ</a:t>
            </a:r>
            <a:endParaRPr lang="en-US" sz="20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1800" smtClean="0"/>
              <a:t>There are no other available techniques, or </a:t>
            </a:r>
            <a:endParaRPr lang="th-TH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th-TH" sz="1800" smtClean="0"/>
              <a:t>    </a:t>
            </a:r>
            <a:r>
              <a:rPr lang="th-TH" sz="1800" smtClean="0">
                <a:solidFill>
                  <a:srgbClr val="CC6600"/>
                </a:solidFill>
              </a:rPr>
              <a:t>ไม่มีเทคนิคอื่นที่ใช้ได้อยู่ หรือ</a:t>
            </a:r>
            <a:endParaRPr lang="en-US" sz="18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1800" smtClean="0"/>
              <a:t>It is not worth the effort to develop a more efficient technique </a:t>
            </a:r>
            <a:endParaRPr lang="th-TH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th-TH" sz="1800" smtClean="0"/>
              <a:t>    </a:t>
            </a:r>
            <a:r>
              <a:rPr lang="th-TH" sz="1800" smtClean="0">
                <a:solidFill>
                  <a:srgbClr val="CC6600"/>
                </a:solidFill>
              </a:rPr>
              <a:t>มันไม่คุ้มค่าความพยายามที่จะพัฒนาเทคนิคที่มีประสิทธิภาพมากขึ้น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smtClean="0"/>
          </a:p>
          <a:p>
            <a:pPr eaLnBrk="1" hangingPunct="1"/>
            <a:r>
              <a:rPr lang="en-US" sz="2000" smtClean="0"/>
              <a:t> The search space is large, and </a:t>
            </a:r>
            <a:endParaRPr lang="th-TH" sz="2000" smtClean="0"/>
          </a:p>
          <a:p>
            <a:pPr eaLnBrk="1" hangingPunct="1">
              <a:buFont typeface="Wingdings" pitchFamily="2" charset="2"/>
              <a:buNone/>
            </a:pPr>
            <a:r>
              <a:rPr lang="th-TH" sz="2000" smtClean="0"/>
              <a:t>      </a:t>
            </a:r>
            <a:r>
              <a:rPr lang="th-TH" sz="2000" smtClean="0">
                <a:solidFill>
                  <a:srgbClr val="CC6600"/>
                </a:solidFill>
              </a:rPr>
              <a:t>พื้นที่การค้นหาที่มีขนาดใหญ่ และ</a:t>
            </a:r>
            <a:endParaRPr lang="en-US" sz="20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1800" smtClean="0"/>
              <a:t>There is no other available techniques, and </a:t>
            </a:r>
            <a:endParaRPr lang="th-TH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th-TH" sz="1800" smtClean="0"/>
              <a:t>     </a:t>
            </a:r>
            <a:r>
              <a:rPr lang="th-TH" sz="1800" smtClean="0">
                <a:solidFill>
                  <a:srgbClr val="CC6600"/>
                </a:solidFill>
              </a:rPr>
              <a:t>ไม่มีเทคนิคอื่น ๆ ที่เป็น และ</a:t>
            </a:r>
            <a:endParaRPr lang="en-US" sz="1800" smtClean="0">
              <a:solidFill>
                <a:srgbClr val="CC6600"/>
              </a:solidFill>
            </a:endParaRPr>
          </a:p>
          <a:p>
            <a:pPr lvl="1" eaLnBrk="1" hangingPunct="1"/>
            <a:r>
              <a:rPr lang="en-US" sz="1800" smtClean="0"/>
              <a:t>There exist “good” heuristics </a:t>
            </a:r>
            <a:endParaRPr lang="th-TH" sz="1800" smtClean="0"/>
          </a:p>
          <a:p>
            <a:pPr lvl="1" eaLnBrk="1" hangingPunct="1">
              <a:buFont typeface="Wingdings" pitchFamily="2" charset="2"/>
              <a:buNone/>
            </a:pPr>
            <a:r>
              <a:rPr lang="th-TH" sz="1800" smtClean="0"/>
              <a:t>     </a:t>
            </a:r>
            <a:r>
              <a:rPr lang="th-TH" sz="1800" smtClean="0">
                <a:solidFill>
                  <a:srgbClr val="CC6600"/>
                </a:solidFill>
              </a:rPr>
              <a:t>มีฮิวรีสติกที่</a:t>
            </a:r>
            <a:r>
              <a:rPr lang="en-US" sz="1800" smtClean="0">
                <a:solidFill>
                  <a:srgbClr val="CC6600"/>
                </a:solidFill>
              </a:rPr>
              <a:t> "</a:t>
            </a:r>
            <a:r>
              <a:rPr lang="th-TH" sz="1800" smtClean="0">
                <a:solidFill>
                  <a:srgbClr val="CC6600"/>
                </a:solidFill>
              </a:rPr>
              <a:t>ดี" อยู่</a:t>
            </a:r>
            <a:endParaRPr lang="en-US" sz="1800" smtClean="0">
              <a:solidFill>
                <a:srgbClr val="CC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587DD-B383-4FA4-8600-05DE301A7CD4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</a:t>
            </a:r>
          </a:p>
        </p:txBody>
      </p:sp>
      <p:sp>
        <p:nvSpPr>
          <p:cNvPr id="583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 Heuristic function</a:t>
            </a:r>
          </a:p>
          <a:p>
            <a:pPr eaLnBrk="1" hangingPunct="1"/>
            <a:r>
              <a:rPr lang="en-US" sz="2800" smtClean="0"/>
              <a:t> Greedy Best-first search</a:t>
            </a:r>
          </a:p>
          <a:p>
            <a:pPr eaLnBrk="1" hangingPunct="1"/>
            <a:r>
              <a:rPr lang="en-US" sz="2800" smtClean="0"/>
              <a:t> Admissible heuristic and A*</a:t>
            </a:r>
          </a:p>
          <a:p>
            <a:pPr eaLnBrk="1" hangingPunct="1"/>
            <a:r>
              <a:rPr lang="en-US" sz="2800" smtClean="0"/>
              <a:t> A* is complete and optimal</a:t>
            </a:r>
          </a:p>
          <a:p>
            <a:pPr eaLnBrk="1" hangingPunct="1"/>
            <a:r>
              <a:rPr lang="en-US" sz="2800" smtClean="0"/>
              <a:t> Consistent heuristic and repeated states</a:t>
            </a:r>
          </a:p>
          <a:p>
            <a:pPr eaLnBrk="1" hangingPunct="1"/>
            <a:r>
              <a:rPr lang="en-US" sz="2800" smtClean="0"/>
              <a:t> Heuristic accuracy</a:t>
            </a:r>
          </a:p>
          <a:p>
            <a:pPr eaLnBrk="1" hangingPunct="1"/>
            <a:r>
              <a:rPr lang="en-US" sz="2800" smtClean="0"/>
              <a:t> IDA*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524000"/>
            <a:ext cx="7696200" cy="1143000"/>
          </a:xfrm>
        </p:spPr>
        <p:txBody>
          <a:bodyPr/>
          <a:lstStyle/>
          <a:p>
            <a:r>
              <a:rPr lang="en-US" b="1" smtClean="0"/>
              <a:t>Hill climbing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924800" cy="1752600"/>
          </a:xfrm>
        </p:spPr>
        <p:txBody>
          <a:bodyPr/>
          <a:lstStyle/>
          <a:p>
            <a:endParaRPr lang="en-US" smtClean="0"/>
          </a:p>
          <a:p>
            <a:r>
              <a:rPr lang="en-US" sz="2800" smtClean="0">
                <a:solidFill>
                  <a:srgbClr val="CC6600"/>
                </a:solidFill>
              </a:rPr>
              <a:t>A basic heuristic search method:</a:t>
            </a:r>
          </a:p>
          <a:p>
            <a:r>
              <a:rPr lang="en-US" sz="2800" smtClean="0">
                <a:solidFill>
                  <a:srgbClr val="CC6600"/>
                </a:solidFill>
              </a:rPr>
              <a:t>depth-first + heuristic	</a:t>
            </a:r>
          </a:p>
          <a:p>
            <a:r>
              <a:rPr lang="en-US" sz="2800" smtClean="0">
                <a:solidFill>
                  <a:srgbClr val="CC6600"/>
                </a:solidFill>
              </a:rPr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EE9A89A2-D977-4B7B-8B4A-4A93D240059A}" type="slidenum">
              <a:rPr lang="en-US" smtClean="0"/>
              <a:pPr algn="l"/>
              <a:t>65</a:t>
            </a:fld>
            <a:endParaRPr lang="en-US" smtClean="0"/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5105400" y="2133600"/>
            <a:ext cx="3810000" cy="3352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990600"/>
          </a:xfrm>
        </p:spPr>
        <p:txBody>
          <a:bodyPr/>
          <a:lstStyle/>
          <a:p>
            <a:r>
              <a:rPr lang="en-US" b="1" smtClean="0"/>
              <a:t>Hill climbing</a:t>
            </a:r>
          </a:p>
        </p:txBody>
      </p:sp>
      <p:sp>
        <p:nvSpPr>
          <p:cNvPr id="6042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105400" y="2209800"/>
            <a:ext cx="3810000" cy="3276600"/>
          </a:xfrm>
        </p:spPr>
        <p:txBody>
          <a:bodyPr/>
          <a:lstStyle/>
          <a:p>
            <a:r>
              <a:rPr lang="th-TH" sz="2800" smtClean="0"/>
              <a:t>ทำแบบ </a:t>
            </a:r>
            <a:r>
              <a:rPr lang="en-US" sz="2800" smtClean="0"/>
              <a:t>depth-first search,   </a:t>
            </a:r>
          </a:p>
          <a:p>
            <a:pPr>
              <a:buFont typeface="Wingdings" pitchFamily="2" charset="2"/>
              <a:buNone/>
            </a:pPr>
            <a:r>
              <a:rPr lang="en-US" sz="2800" u="sng" smtClean="0"/>
              <a:t>BUT</a:t>
            </a:r>
            <a:r>
              <a:rPr lang="en-US" sz="2800" smtClean="0"/>
              <a:t>:</a:t>
            </a:r>
          </a:p>
          <a:p>
            <a:r>
              <a:rPr lang="th-TH" sz="2800" smtClean="0"/>
              <a:t>แทนที่จะการเลือกจากซ้ายไปขวา</a:t>
            </a:r>
            <a:r>
              <a:rPr lang="en-US" sz="2800" smtClean="0"/>
              <a:t>, </a:t>
            </a:r>
          </a:p>
          <a:p>
            <a:r>
              <a:rPr lang="th-TH" sz="2800" smtClean="0"/>
              <a:t>ขั้นแรกให้เลือกโหนดลูกที่มีมูลค่าฮิวรีสติกที่ดีที่สุด</a:t>
            </a:r>
            <a:endParaRPr lang="en-US" sz="2800" smtClean="0"/>
          </a:p>
        </p:txBody>
      </p:sp>
      <p:grpSp>
        <p:nvGrpSpPr>
          <p:cNvPr id="60422" name="Group 267"/>
          <p:cNvGrpSpPr>
            <a:grpSpLocks/>
          </p:cNvGrpSpPr>
          <p:nvPr/>
        </p:nvGrpSpPr>
        <p:grpSpPr bwMode="auto">
          <a:xfrm>
            <a:off x="457200" y="1752600"/>
            <a:ext cx="4495800" cy="4572000"/>
            <a:chOff x="288" y="1104"/>
            <a:chExt cx="2832" cy="2880"/>
          </a:xfrm>
        </p:grpSpPr>
        <p:sp>
          <p:nvSpPr>
            <p:cNvPr id="60433" name="Rectangle 253"/>
            <p:cNvSpPr>
              <a:spLocks noChangeArrowheads="1"/>
            </p:cNvSpPr>
            <p:nvPr/>
          </p:nvSpPr>
          <p:spPr bwMode="auto">
            <a:xfrm>
              <a:off x="288" y="1104"/>
              <a:ext cx="2832" cy="28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grpSp>
          <p:nvGrpSpPr>
            <p:cNvPr id="60434" name="Group 266"/>
            <p:cNvGrpSpPr>
              <a:grpSpLocks/>
            </p:cNvGrpSpPr>
            <p:nvPr/>
          </p:nvGrpSpPr>
          <p:grpSpPr bwMode="auto">
            <a:xfrm>
              <a:off x="430" y="1152"/>
              <a:ext cx="2210" cy="2448"/>
              <a:chOff x="430" y="1152"/>
              <a:chExt cx="2210" cy="2448"/>
            </a:xfrm>
          </p:grpSpPr>
          <p:sp>
            <p:nvSpPr>
              <p:cNvPr id="122082" name="Oval 226"/>
              <p:cNvSpPr>
                <a:spLocks noChangeArrowheads="1"/>
              </p:cNvSpPr>
              <p:nvPr/>
            </p:nvSpPr>
            <p:spPr bwMode="auto">
              <a:xfrm>
                <a:off x="1151" y="1205"/>
                <a:ext cx="218" cy="142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28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2083" name="Text Box 227"/>
              <p:cNvSpPr txBox="1">
                <a:spLocks noChangeArrowheads="1"/>
              </p:cNvSpPr>
              <p:nvPr/>
            </p:nvSpPr>
            <p:spPr bwMode="auto">
              <a:xfrm>
                <a:off x="1138" y="1152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S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2084" name="Oval 228"/>
              <p:cNvSpPr>
                <a:spLocks noChangeArrowheads="1"/>
              </p:cNvSpPr>
              <p:nvPr/>
            </p:nvSpPr>
            <p:spPr bwMode="auto">
              <a:xfrm>
                <a:off x="1701" y="1772"/>
                <a:ext cx="218" cy="1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D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0438" name="Oval 229"/>
              <p:cNvSpPr>
                <a:spLocks noChangeArrowheads="1"/>
              </p:cNvSpPr>
              <p:nvPr/>
            </p:nvSpPr>
            <p:spPr bwMode="auto">
              <a:xfrm>
                <a:off x="1219" y="2470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2086" name="Text Box 230"/>
              <p:cNvSpPr txBox="1">
                <a:spLocks noChangeArrowheads="1"/>
              </p:cNvSpPr>
              <p:nvPr/>
            </p:nvSpPr>
            <p:spPr bwMode="auto">
              <a:xfrm>
                <a:off x="1218" y="2400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A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2087" name="Oval 231"/>
              <p:cNvSpPr>
                <a:spLocks noChangeArrowheads="1"/>
              </p:cNvSpPr>
              <p:nvPr/>
            </p:nvSpPr>
            <p:spPr bwMode="auto">
              <a:xfrm>
                <a:off x="2082" y="2485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E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0441" name="Oval 232"/>
              <p:cNvSpPr>
                <a:spLocks noChangeArrowheads="1"/>
              </p:cNvSpPr>
              <p:nvPr/>
            </p:nvSpPr>
            <p:spPr bwMode="auto">
              <a:xfrm>
                <a:off x="1796" y="3060"/>
                <a:ext cx="218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2089" name="Text Box 233"/>
              <p:cNvSpPr txBox="1">
                <a:spLocks noChangeArrowheads="1"/>
              </p:cNvSpPr>
              <p:nvPr/>
            </p:nvSpPr>
            <p:spPr bwMode="auto">
              <a:xfrm>
                <a:off x="1795" y="2996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B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0443" name="Oval 234"/>
              <p:cNvSpPr>
                <a:spLocks noChangeArrowheads="1"/>
              </p:cNvSpPr>
              <p:nvPr/>
            </p:nvSpPr>
            <p:spPr bwMode="auto">
              <a:xfrm>
                <a:off x="2420" y="3052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2091" name="Text Box 235"/>
              <p:cNvSpPr txBox="1">
                <a:spLocks noChangeArrowheads="1"/>
              </p:cNvSpPr>
              <p:nvPr/>
            </p:nvSpPr>
            <p:spPr bwMode="auto">
              <a:xfrm>
                <a:off x="2434" y="299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F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2092" name="Oval 236"/>
              <p:cNvSpPr>
                <a:spLocks noChangeArrowheads="1"/>
              </p:cNvSpPr>
              <p:nvPr/>
            </p:nvSpPr>
            <p:spPr bwMode="auto">
              <a:xfrm>
                <a:off x="2421" y="3458"/>
                <a:ext cx="219" cy="142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G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cxnSp>
            <p:nvCxnSpPr>
              <p:cNvPr id="60446" name="AutoShape 237"/>
              <p:cNvCxnSpPr>
                <a:cxnSpLocks noChangeShapeType="1"/>
                <a:stCxn id="122083" idx="3"/>
                <a:endCxn id="122084" idx="1"/>
              </p:cNvCxnSpPr>
              <p:nvPr/>
            </p:nvCxnSpPr>
            <p:spPr bwMode="auto">
              <a:xfrm>
                <a:off x="1342" y="1277"/>
                <a:ext cx="391" cy="5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447" name="AutoShape 238"/>
              <p:cNvCxnSpPr>
                <a:cxnSpLocks noChangeShapeType="1"/>
                <a:stCxn id="122084" idx="2"/>
                <a:endCxn id="122086" idx="0"/>
              </p:cNvCxnSpPr>
              <p:nvPr/>
            </p:nvCxnSpPr>
            <p:spPr bwMode="auto">
              <a:xfrm flipH="1">
                <a:off x="1324" y="1843"/>
                <a:ext cx="368" cy="55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448" name="AutoShape 239"/>
              <p:cNvCxnSpPr>
                <a:cxnSpLocks noChangeShapeType="1"/>
                <a:stCxn id="122084" idx="6"/>
                <a:endCxn id="122087" idx="0"/>
              </p:cNvCxnSpPr>
              <p:nvPr/>
            </p:nvCxnSpPr>
            <p:spPr bwMode="auto">
              <a:xfrm>
                <a:off x="1928" y="1843"/>
                <a:ext cx="264" cy="63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449" name="AutoShape 240"/>
              <p:cNvCxnSpPr>
                <a:cxnSpLocks noChangeShapeType="1"/>
                <a:stCxn id="122086" idx="2"/>
              </p:cNvCxnSpPr>
              <p:nvPr/>
            </p:nvCxnSpPr>
            <p:spPr bwMode="auto">
              <a:xfrm flipH="1">
                <a:off x="1293" y="2650"/>
                <a:ext cx="31" cy="209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0450" name="AutoShape 241"/>
              <p:cNvCxnSpPr>
                <a:cxnSpLocks noChangeShapeType="1"/>
                <a:stCxn id="122087" idx="2"/>
                <a:endCxn id="122089" idx="0"/>
              </p:cNvCxnSpPr>
              <p:nvPr/>
            </p:nvCxnSpPr>
            <p:spPr bwMode="auto">
              <a:xfrm flipH="1">
                <a:off x="1901" y="2556"/>
                <a:ext cx="172" cy="4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451" name="AutoShape 242"/>
              <p:cNvCxnSpPr>
                <a:cxnSpLocks noChangeShapeType="1"/>
                <a:stCxn id="122087" idx="6"/>
                <a:endCxn id="122091" idx="0"/>
              </p:cNvCxnSpPr>
              <p:nvPr/>
            </p:nvCxnSpPr>
            <p:spPr bwMode="auto">
              <a:xfrm>
                <a:off x="2310" y="2556"/>
                <a:ext cx="222" cy="44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452" name="AutoShape 243"/>
              <p:cNvCxnSpPr>
                <a:cxnSpLocks noChangeShapeType="1"/>
                <a:stCxn id="122089" idx="1"/>
              </p:cNvCxnSpPr>
              <p:nvPr/>
            </p:nvCxnSpPr>
            <p:spPr bwMode="auto">
              <a:xfrm flipH="1">
                <a:off x="1678" y="3121"/>
                <a:ext cx="117" cy="28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0453" name="AutoShape 244"/>
              <p:cNvCxnSpPr>
                <a:cxnSpLocks noChangeShapeType="1"/>
                <a:stCxn id="122089" idx="3"/>
              </p:cNvCxnSpPr>
              <p:nvPr/>
            </p:nvCxnSpPr>
            <p:spPr bwMode="auto">
              <a:xfrm>
                <a:off x="2006" y="3121"/>
                <a:ext cx="56" cy="28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</p:cxnSp>
          <p:cxnSp>
            <p:nvCxnSpPr>
              <p:cNvPr id="60454" name="AutoShape 245"/>
              <p:cNvCxnSpPr>
                <a:cxnSpLocks noChangeShapeType="1"/>
                <a:stCxn id="122091" idx="2"/>
                <a:endCxn id="122092" idx="0"/>
              </p:cNvCxnSpPr>
              <p:nvPr/>
            </p:nvCxnSpPr>
            <p:spPr bwMode="auto">
              <a:xfrm flipH="1">
                <a:off x="2531" y="3246"/>
                <a:ext cx="1" cy="20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22102" name="Oval 246"/>
              <p:cNvSpPr>
                <a:spLocks noChangeArrowheads="1"/>
              </p:cNvSpPr>
              <p:nvPr/>
            </p:nvSpPr>
            <p:spPr bwMode="auto">
              <a:xfrm>
                <a:off x="1151" y="1205"/>
                <a:ext cx="218" cy="142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28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2103" name="Text Box 247"/>
              <p:cNvSpPr txBox="1">
                <a:spLocks noChangeArrowheads="1"/>
              </p:cNvSpPr>
              <p:nvPr/>
            </p:nvSpPr>
            <p:spPr bwMode="auto">
              <a:xfrm>
                <a:off x="1138" y="1152"/>
                <a:ext cx="2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S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0457" name="Oval 248"/>
              <p:cNvSpPr>
                <a:spLocks noChangeArrowheads="1"/>
              </p:cNvSpPr>
              <p:nvPr/>
            </p:nvSpPr>
            <p:spPr bwMode="auto">
              <a:xfrm>
                <a:off x="575" y="1793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2105" name="Text Box 249"/>
              <p:cNvSpPr txBox="1">
                <a:spLocks noChangeArrowheads="1"/>
              </p:cNvSpPr>
              <p:nvPr/>
            </p:nvSpPr>
            <p:spPr bwMode="auto">
              <a:xfrm>
                <a:off x="574" y="1718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A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cxnSp>
            <p:nvCxnSpPr>
              <p:cNvPr id="60459" name="AutoShape 250"/>
              <p:cNvCxnSpPr>
                <a:cxnSpLocks noChangeShapeType="1"/>
                <a:stCxn id="122103" idx="1"/>
                <a:endCxn id="122105" idx="0"/>
              </p:cNvCxnSpPr>
              <p:nvPr/>
            </p:nvCxnSpPr>
            <p:spPr bwMode="auto">
              <a:xfrm flipH="1">
                <a:off x="680" y="1277"/>
                <a:ext cx="458" cy="44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60460" name="Line 251"/>
              <p:cNvSpPr>
                <a:spLocks noChangeShapeType="1"/>
              </p:cNvSpPr>
              <p:nvPr/>
            </p:nvSpPr>
            <p:spPr bwMode="auto">
              <a:xfrm flipH="1">
                <a:off x="430" y="1872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0461" name="Line 252"/>
              <p:cNvSpPr>
                <a:spLocks noChangeShapeType="1"/>
              </p:cNvSpPr>
              <p:nvPr/>
            </p:nvSpPr>
            <p:spPr bwMode="auto">
              <a:xfrm>
                <a:off x="766" y="1920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</p:grpSp>
      <p:sp>
        <p:nvSpPr>
          <p:cNvPr id="122111" name="Rectangle 255"/>
          <p:cNvSpPr>
            <a:spLocks noChangeArrowheads="1"/>
          </p:cNvSpPr>
          <p:nvPr/>
        </p:nvSpPr>
        <p:spPr bwMode="auto">
          <a:xfrm>
            <a:off x="457200" y="1143000"/>
            <a:ext cx="7924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¥"/>
              <a:defRPr/>
            </a:pPr>
            <a:r>
              <a:rPr lang="en-US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using the straight-line distance:</a:t>
            </a:r>
          </a:p>
        </p:txBody>
      </p:sp>
      <p:cxnSp>
        <p:nvCxnSpPr>
          <p:cNvPr id="122112" name="AutoShape 256"/>
          <p:cNvCxnSpPr>
            <a:cxnSpLocks noChangeShapeType="1"/>
            <a:stCxn id="122103" idx="3"/>
            <a:endCxn id="122084" idx="7"/>
          </p:cNvCxnSpPr>
          <p:nvPr/>
        </p:nvCxnSpPr>
        <p:spPr bwMode="auto">
          <a:xfrm>
            <a:off x="2130425" y="2027238"/>
            <a:ext cx="865188" cy="804862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22113" name="AutoShape 257"/>
          <p:cNvCxnSpPr>
            <a:cxnSpLocks noChangeShapeType="1"/>
            <a:stCxn id="122084" idx="4"/>
            <a:endCxn id="122087" idx="2"/>
          </p:cNvCxnSpPr>
          <p:nvPr/>
        </p:nvCxnSpPr>
        <p:spPr bwMode="auto">
          <a:xfrm rot="16200000" flipH="1">
            <a:off x="2578894" y="3345656"/>
            <a:ext cx="1006475" cy="417513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cxnSp>
        <p:nvCxnSpPr>
          <p:cNvPr id="122114" name="AutoShape 258"/>
          <p:cNvCxnSpPr>
            <a:cxnSpLocks noChangeShapeType="1"/>
            <a:stCxn id="122087" idx="6"/>
            <a:endCxn id="122091" idx="3"/>
          </p:cNvCxnSpPr>
          <p:nvPr/>
        </p:nvCxnSpPr>
        <p:spPr bwMode="auto">
          <a:xfrm>
            <a:off x="3667125" y="4057650"/>
            <a:ext cx="508000" cy="896938"/>
          </a:xfrm>
          <a:prstGeom prst="curvedConnector3">
            <a:avLst>
              <a:gd name="adj1" fmla="val 145000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</p:spPr>
      </p:cxnSp>
      <p:sp>
        <p:nvSpPr>
          <p:cNvPr id="122116" name="Text Box 260"/>
          <p:cNvSpPr txBox="1">
            <a:spLocks noChangeArrowheads="1"/>
          </p:cNvSpPr>
          <p:nvPr/>
        </p:nvSpPr>
        <p:spPr bwMode="auto">
          <a:xfrm>
            <a:off x="3048000" y="2697163"/>
            <a:ext cx="5937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8.9</a:t>
            </a:r>
          </a:p>
        </p:txBody>
      </p:sp>
      <p:sp>
        <p:nvSpPr>
          <p:cNvPr id="122117" name="Text Box 261"/>
          <p:cNvSpPr txBox="1">
            <a:spLocks noChangeArrowheads="1"/>
          </p:cNvSpPr>
          <p:nvPr/>
        </p:nvSpPr>
        <p:spPr bwMode="auto">
          <a:xfrm>
            <a:off x="1262063" y="2697163"/>
            <a:ext cx="7191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10.4</a:t>
            </a:r>
          </a:p>
        </p:txBody>
      </p:sp>
      <p:sp>
        <p:nvSpPr>
          <p:cNvPr id="122118" name="Text Box 262"/>
          <p:cNvSpPr txBox="1">
            <a:spLocks noChangeArrowheads="1"/>
          </p:cNvSpPr>
          <p:nvPr/>
        </p:nvSpPr>
        <p:spPr bwMode="auto">
          <a:xfrm>
            <a:off x="2270125" y="3803650"/>
            <a:ext cx="7191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10.4</a:t>
            </a:r>
          </a:p>
        </p:txBody>
      </p:sp>
      <p:sp>
        <p:nvSpPr>
          <p:cNvPr id="122119" name="Text Box 263"/>
          <p:cNvSpPr txBox="1">
            <a:spLocks noChangeArrowheads="1"/>
          </p:cNvSpPr>
          <p:nvPr/>
        </p:nvSpPr>
        <p:spPr bwMode="auto">
          <a:xfrm>
            <a:off x="3581400" y="3687763"/>
            <a:ext cx="5937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6.9</a:t>
            </a:r>
          </a:p>
        </p:txBody>
      </p:sp>
      <p:sp>
        <p:nvSpPr>
          <p:cNvPr id="122120" name="Text Box 264"/>
          <p:cNvSpPr txBox="1">
            <a:spLocks noChangeArrowheads="1"/>
          </p:cNvSpPr>
          <p:nvPr/>
        </p:nvSpPr>
        <p:spPr bwMode="auto">
          <a:xfrm>
            <a:off x="2286000" y="4754563"/>
            <a:ext cx="5937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6.7</a:t>
            </a:r>
          </a:p>
        </p:txBody>
      </p:sp>
      <p:sp>
        <p:nvSpPr>
          <p:cNvPr id="122121" name="Text Box 265"/>
          <p:cNvSpPr txBox="1">
            <a:spLocks noChangeArrowheads="1"/>
          </p:cNvSpPr>
          <p:nvPr/>
        </p:nvSpPr>
        <p:spPr bwMode="auto">
          <a:xfrm>
            <a:off x="4283075" y="4754563"/>
            <a:ext cx="5937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A38FEF8A-67E0-49DB-A56C-96F001215C47}" type="slidenum">
              <a:rPr lang="en-US" smtClean="0"/>
              <a:pPr algn="l"/>
              <a:t>66</a:t>
            </a:fld>
            <a:endParaRPr lang="en-US" smtClean="0"/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854075" y="1524000"/>
            <a:ext cx="7467600" cy="5105400"/>
          </a:xfrm>
          <a:prstGeom prst="rect">
            <a:avLst/>
          </a:prstGeom>
          <a:solidFill>
            <a:schemeClr val="bg1"/>
          </a:solidFill>
          <a:ln w="28575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r>
              <a:rPr lang="en-US" b="1" smtClean="0"/>
              <a:t>Hill climbing algorithm:</a:t>
            </a:r>
          </a:p>
        </p:txBody>
      </p:sp>
      <p:sp>
        <p:nvSpPr>
          <p:cNvPr id="61445" name="AutoShape 7"/>
          <p:cNvSpPr>
            <a:spLocks/>
          </p:cNvSpPr>
          <p:nvPr/>
        </p:nvSpPr>
        <p:spPr bwMode="auto">
          <a:xfrm>
            <a:off x="2362200" y="2133600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61446" name="AutoShape 8"/>
          <p:cNvSpPr>
            <a:spLocks/>
          </p:cNvSpPr>
          <p:nvPr/>
        </p:nvSpPr>
        <p:spPr bwMode="auto">
          <a:xfrm>
            <a:off x="1752600" y="30480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3375" y="3962400"/>
            <a:ext cx="4340225" cy="1219200"/>
            <a:chOff x="1210" y="2592"/>
            <a:chExt cx="2734" cy="768"/>
          </a:xfrm>
        </p:grpSpPr>
        <p:sp>
          <p:nvSpPr>
            <p:cNvPr id="61449" name="AutoShape 5"/>
            <p:cNvSpPr>
              <a:spLocks noChangeArrowheads="1"/>
            </p:cNvSpPr>
            <p:nvPr/>
          </p:nvSpPr>
          <p:spPr bwMode="auto">
            <a:xfrm>
              <a:off x="1210" y="2592"/>
              <a:ext cx="2006" cy="384"/>
            </a:xfrm>
            <a:prstGeom prst="irregularSeal2">
              <a:avLst/>
            </a:prstGeom>
            <a:solidFill>
              <a:srgbClr val="FFFF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61450" name="Freeform 9"/>
            <p:cNvSpPr>
              <a:spLocks/>
            </p:cNvSpPr>
            <p:nvPr/>
          </p:nvSpPr>
          <p:spPr bwMode="auto">
            <a:xfrm>
              <a:off x="3248" y="3136"/>
              <a:ext cx="696" cy="224"/>
            </a:xfrm>
            <a:custGeom>
              <a:avLst/>
              <a:gdLst>
                <a:gd name="T0" fmla="*/ 112 w 696"/>
                <a:gd name="T1" fmla="*/ 32 h 512"/>
                <a:gd name="T2" fmla="*/ 496 w 696"/>
                <a:gd name="T3" fmla="*/ 32 h 512"/>
                <a:gd name="T4" fmla="*/ 16 w 696"/>
                <a:gd name="T5" fmla="*/ 224 h 512"/>
                <a:gd name="T6" fmla="*/ 592 w 696"/>
                <a:gd name="T7" fmla="*/ 464 h 512"/>
                <a:gd name="T8" fmla="*/ 640 w 696"/>
                <a:gd name="T9" fmla="*/ 512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6"/>
                <a:gd name="T16" fmla="*/ 0 h 512"/>
                <a:gd name="T17" fmla="*/ 696 w 696"/>
                <a:gd name="T18" fmla="*/ 512 h 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6" h="512">
                  <a:moveTo>
                    <a:pt x="112" y="32"/>
                  </a:moveTo>
                  <a:cubicBezTo>
                    <a:pt x="312" y="16"/>
                    <a:pt x="512" y="0"/>
                    <a:pt x="496" y="32"/>
                  </a:cubicBezTo>
                  <a:cubicBezTo>
                    <a:pt x="480" y="64"/>
                    <a:pt x="0" y="152"/>
                    <a:pt x="16" y="224"/>
                  </a:cubicBezTo>
                  <a:cubicBezTo>
                    <a:pt x="32" y="296"/>
                    <a:pt x="488" y="416"/>
                    <a:pt x="592" y="464"/>
                  </a:cubicBezTo>
                  <a:cubicBezTo>
                    <a:pt x="696" y="512"/>
                    <a:pt x="632" y="504"/>
                    <a:pt x="640" y="512"/>
                  </a:cubicBezTo>
                </a:path>
              </a:pathLst>
            </a:custGeom>
            <a:noFill/>
            <a:ln w="38100" cmpd="sng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838200" y="1524000"/>
            <a:ext cx="7200900" cy="455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 </a:t>
            </a:r>
            <a:r>
              <a: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&lt;--  path only containing the root;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2. </a:t>
            </a:r>
            <a:r>
              <a:rPr lang="en-US" sz="2000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</a:t>
            </a:r>
            <a:r>
              <a: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is not empty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       </a:t>
            </a:r>
            <a:r>
              <a:rPr lang="en-US" sz="2000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goal is not reached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</a:t>
            </a:r>
            <a:r>
              <a:rPr lang="en-US" sz="2000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remove the first path from the </a:t>
            </a:r>
            <a:r>
              <a: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create new paths (to all children);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reject the new paths with loops;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</a:t>
            </a:r>
            <a:r>
              <a:rPr lang="en-US" sz="2000" b="1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sort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new paths    </a:t>
            </a:r>
            <a:r>
              <a:rPr lang="en-US" sz="2000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(HEURISTIC)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;</a:t>
            </a:r>
          </a:p>
          <a:p>
            <a:pPr>
              <a:lnSpc>
                <a:spcPct val="110000"/>
              </a:lnSpc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add the new paths to front of </a:t>
            </a:r>
            <a:r>
              <a:rPr lang="en-US" sz="2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3. </a:t>
            </a:r>
            <a:r>
              <a:rPr lang="en-US" sz="2000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goal reached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</a:t>
            </a:r>
            <a:r>
              <a:rPr lang="en-US" sz="2000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THEN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success;</a:t>
            </a:r>
          </a:p>
          <a:p>
            <a:pPr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</a:t>
            </a:r>
            <a:r>
              <a:rPr lang="en-US" sz="2000" u="sng" dirty="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ELSE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failure;</a:t>
            </a:r>
            <a:r>
              <a:rPr lang="en-US" sz="18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00200"/>
            <a:ext cx="7696200" cy="1143000"/>
          </a:xfrm>
        </p:spPr>
        <p:txBody>
          <a:bodyPr/>
          <a:lstStyle/>
          <a:p>
            <a:r>
              <a:rPr lang="en-US" b="1" smtClean="0"/>
              <a:t>Beam search</a:t>
            </a:r>
          </a:p>
        </p:txBody>
      </p:sp>
      <p:sp>
        <p:nvSpPr>
          <p:cNvPr id="62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29000"/>
            <a:ext cx="7924800" cy="1600200"/>
          </a:xfrm>
        </p:spPr>
        <p:txBody>
          <a:bodyPr/>
          <a:lstStyle/>
          <a:p>
            <a:endParaRPr lang="en-US" sz="2800" smtClean="0"/>
          </a:p>
          <a:p>
            <a:r>
              <a:rPr lang="en-US" sz="2800" smtClean="0">
                <a:solidFill>
                  <a:srgbClr val="CC6600"/>
                </a:solidFill>
              </a:rPr>
              <a:t>Narrowing the width of the breadth-first search</a:t>
            </a:r>
            <a:r>
              <a:rPr lang="en-US" sz="2800" smtClean="0"/>
              <a:t>	</a:t>
            </a:r>
          </a:p>
          <a:p>
            <a:r>
              <a:rPr lang="en-US" sz="280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ABE04AF6-5E25-47E6-BD71-6C643128FBEF}" type="slidenum">
              <a:rPr lang="en-US" smtClean="0"/>
              <a:pPr algn="l"/>
              <a:t>68</a:t>
            </a:fld>
            <a:endParaRPr lang="en-US" smtClean="0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5638800" y="1371600"/>
            <a:ext cx="3276600" cy="3733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5638800" cy="914400"/>
          </a:xfrm>
        </p:spPr>
        <p:txBody>
          <a:bodyPr/>
          <a:lstStyle/>
          <a:p>
            <a:r>
              <a:rPr lang="en-US" smtClean="0"/>
              <a:t>Beam search :</a:t>
            </a:r>
          </a:p>
        </p:txBody>
      </p:sp>
      <p:sp>
        <p:nvSpPr>
          <p:cNvPr id="6349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715000" y="1447800"/>
            <a:ext cx="3200400" cy="3733800"/>
          </a:xfrm>
        </p:spPr>
        <p:txBody>
          <a:bodyPr/>
          <a:lstStyle/>
          <a:p>
            <a:r>
              <a:rPr lang="th-TH" sz="2400" smtClean="0"/>
              <a:t>สมมติความกว้างคงที่ล่วงหน้า (ตัวอย่าง: </a:t>
            </a:r>
            <a:r>
              <a:rPr lang="th-TH" sz="1600" smtClean="0"/>
              <a:t>2</a:t>
            </a:r>
            <a:r>
              <a:rPr lang="th-TH" sz="2400" smtClean="0"/>
              <a:t>)</a:t>
            </a:r>
            <a:endParaRPr lang="en-US" sz="2400" smtClean="0"/>
          </a:p>
          <a:p>
            <a:r>
              <a:rPr lang="th-TH" sz="2400" smtClean="0"/>
              <a:t>ทำแบบ</a:t>
            </a:r>
            <a:r>
              <a:rPr lang="en-US" sz="2400" smtClean="0"/>
              <a:t> breadth-first search,  </a:t>
            </a:r>
          </a:p>
          <a:p>
            <a:pPr>
              <a:buFont typeface="Wingdings" pitchFamily="2" charset="2"/>
              <a:buNone/>
            </a:pPr>
            <a:r>
              <a:rPr lang="en-US" sz="2400" u="sng" smtClean="0"/>
              <a:t>BUT</a:t>
            </a:r>
            <a:r>
              <a:rPr lang="en-US" sz="2400" smtClean="0"/>
              <a:t>:</a:t>
            </a:r>
          </a:p>
          <a:p>
            <a:r>
              <a:rPr lang="th-TH" sz="2400" smtClean="0"/>
              <a:t>เพียง แต่เก็บโหนดใหม่ที่ดีที่สุดตามจำนวนของความกว้าง</a:t>
            </a:r>
          </a:p>
          <a:p>
            <a:r>
              <a:rPr lang="th-TH" sz="2400" smtClean="0"/>
              <a:t>ขึ้นอยู่กับฮิวรีสติกในแต่ละระดับชั้นใหม่ที่เพิ่มขึ้น</a:t>
            </a:r>
          </a:p>
        </p:txBody>
      </p:sp>
      <p:grpSp>
        <p:nvGrpSpPr>
          <p:cNvPr id="2" name="Group 164"/>
          <p:cNvGrpSpPr>
            <a:grpSpLocks/>
          </p:cNvGrpSpPr>
          <p:nvPr/>
        </p:nvGrpSpPr>
        <p:grpSpPr bwMode="auto">
          <a:xfrm>
            <a:off x="685800" y="3429000"/>
            <a:ext cx="4724400" cy="2819400"/>
            <a:chOff x="432" y="2160"/>
            <a:chExt cx="2976" cy="1776"/>
          </a:xfrm>
        </p:grpSpPr>
        <p:sp>
          <p:nvSpPr>
            <p:cNvPr id="128143" name="Rectangle 143"/>
            <p:cNvSpPr>
              <a:spLocks noChangeArrowheads="1"/>
            </p:cNvSpPr>
            <p:nvPr/>
          </p:nvSpPr>
          <p:spPr bwMode="auto">
            <a:xfrm>
              <a:off x="432" y="2160"/>
              <a:ext cx="2976" cy="1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63514" name="Group 163"/>
            <p:cNvGrpSpPr>
              <a:grpSpLocks/>
            </p:cNvGrpSpPr>
            <p:nvPr/>
          </p:nvGrpSpPr>
          <p:grpSpPr bwMode="auto">
            <a:xfrm>
              <a:off x="470" y="2189"/>
              <a:ext cx="2654" cy="1358"/>
              <a:chOff x="470" y="2189"/>
              <a:chExt cx="2654" cy="1358"/>
            </a:xfrm>
          </p:grpSpPr>
          <p:grpSp>
            <p:nvGrpSpPr>
              <p:cNvPr id="63515" name="Group 142"/>
              <p:cNvGrpSpPr>
                <a:grpSpLocks/>
              </p:cNvGrpSpPr>
              <p:nvPr/>
            </p:nvGrpSpPr>
            <p:grpSpPr bwMode="auto">
              <a:xfrm>
                <a:off x="752" y="2299"/>
                <a:ext cx="2080" cy="1248"/>
                <a:chOff x="2672" y="715"/>
                <a:chExt cx="2080" cy="1134"/>
              </a:xfrm>
            </p:grpSpPr>
            <p:sp>
              <p:nvSpPr>
                <p:cNvPr id="128114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3645" y="720"/>
                  <a:ext cx="204" cy="2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S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63526" name="Oval 106"/>
                <p:cNvSpPr>
                  <a:spLocks noChangeArrowheads="1"/>
                </p:cNvSpPr>
                <p:nvPr/>
              </p:nvSpPr>
              <p:spPr bwMode="auto">
                <a:xfrm>
                  <a:off x="2672" y="1675"/>
                  <a:ext cx="218" cy="14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8107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677" y="1622"/>
                  <a:ext cx="211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B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8108" name="Oval 108"/>
                <p:cNvSpPr>
                  <a:spLocks noChangeArrowheads="1"/>
                </p:cNvSpPr>
                <p:nvPr/>
              </p:nvSpPr>
              <p:spPr bwMode="auto">
                <a:xfrm>
                  <a:off x="3349" y="1675"/>
                  <a:ext cx="218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D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63529" name="Oval 109"/>
                <p:cNvSpPr>
                  <a:spLocks noChangeArrowheads="1"/>
                </p:cNvSpPr>
                <p:nvPr/>
              </p:nvSpPr>
              <p:spPr bwMode="auto">
                <a:xfrm>
                  <a:off x="3775" y="1675"/>
                  <a:ext cx="219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8110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781" y="1621"/>
                  <a:ext cx="211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A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8111" name="Oval 111"/>
                <p:cNvSpPr>
                  <a:spLocks noChangeArrowheads="1"/>
                </p:cNvSpPr>
                <p:nvPr/>
              </p:nvSpPr>
              <p:spPr bwMode="auto">
                <a:xfrm>
                  <a:off x="4533" y="1675"/>
                  <a:ext cx="219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E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8113" name="Oval 113"/>
                <p:cNvSpPr>
                  <a:spLocks noChangeArrowheads="1"/>
                </p:cNvSpPr>
                <p:nvPr/>
              </p:nvSpPr>
              <p:spPr bwMode="auto">
                <a:xfrm>
                  <a:off x="3637" y="776"/>
                  <a:ext cx="218" cy="142"/>
                </a:xfrm>
                <a:prstGeom prst="ellipse">
                  <a:avLst/>
                </a:prstGeom>
                <a:solidFill>
                  <a:srgbClr val="FFCC00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GB" sz="2800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3533" name="Oval 115"/>
                <p:cNvSpPr>
                  <a:spLocks noChangeArrowheads="1"/>
                </p:cNvSpPr>
                <p:nvPr/>
              </p:nvSpPr>
              <p:spPr bwMode="auto">
                <a:xfrm>
                  <a:off x="3055" y="1158"/>
                  <a:ext cx="219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811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3061" y="1104"/>
                  <a:ext cx="211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A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8117" name="Oval 117"/>
                <p:cNvSpPr>
                  <a:spLocks noChangeArrowheads="1"/>
                </p:cNvSpPr>
                <p:nvPr/>
              </p:nvSpPr>
              <p:spPr bwMode="auto">
                <a:xfrm>
                  <a:off x="4261" y="1158"/>
                  <a:ext cx="218" cy="14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D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cxnSp>
              <p:nvCxnSpPr>
                <p:cNvPr id="63536" name="AutoShape 118"/>
                <p:cNvCxnSpPr>
                  <a:cxnSpLocks noChangeShapeType="1"/>
                  <a:stCxn id="128114" idx="1"/>
                  <a:endCxn id="128116" idx="0"/>
                </p:cNvCxnSpPr>
                <p:nvPr/>
              </p:nvCxnSpPr>
              <p:spPr bwMode="auto">
                <a:xfrm flipH="1">
                  <a:off x="3167" y="845"/>
                  <a:ext cx="478" cy="25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537" name="AutoShape 119"/>
                <p:cNvCxnSpPr>
                  <a:cxnSpLocks noChangeShapeType="1"/>
                  <a:stCxn id="128114" idx="3"/>
                  <a:endCxn id="128117" idx="1"/>
                </p:cNvCxnSpPr>
                <p:nvPr/>
              </p:nvCxnSpPr>
              <p:spPr bwMode="auto">
                <a:xfrm>
                  <a:off x="3849" y="845"/>
                  <a:ext cx="444" cy="32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538" name="AutoShape 120"/>
                <p:cNvCxnSpPr>
                  <a:cxnSpLocks noChangeShapeType="1"/>
                  <a:stCxn id="128116" idx="1"/>
                  <a:endCxn id="128107" idx="0"/>
                </p:cNvCxnSpPr>
                <p:nvPr/>
              </p:nvCxnSpPr>
              <p:spPr bwMode="auto">
                <a:xfrm flipH="1">
                  <a:off x="2783" y="1229"/>
                  <a:ext cx="278" cy="393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539" name="AutoShape 121"/>
                <p:cNvCxnSpPr>
                  <a:cxnSpLocks noChangeShapeType="1"/>
                  <a:stCxn id="128116" idx="3"/>
                  <a:endCxn id="128108" idx="0"/>
                </p:cNvCxnSpPr>
                <p:nvPr/>
              </p:nvCxnSpPr>
              <p:spPr bwMode="auto">
                <a:xfrm>
                  <a:off x="3272" y="1229"/>
                  <a:ext cx="186" cy="43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540" name="AutoShape 122"/>
                <p:cNvCxnSpPr>
                  <a:cxnSpLocks noChangeShapeType="1"/>
                  <a:stCxn id="128117" idx="2"/>
                  <a:endCxn id="128110" idx="0"/>
                </p:cNvCxnSpPr>
                <p:nvPr/>
              </p:nvCxnSpPr>
              <p:spPr bwMode="auto">
                <a:xfrm flipH="1">
                  <a:off x="3887" y="1229"/>
                  <a:ext cx="365" cy="39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3541" name="AutoShape 123"/>
                <p:cNvCxnSpPr>
                  <a:cxnSpLocks noChangeShapeType="1"/>
                  <a:stCxn id="128117" idx="6"/>
                  <a:endCxn id="128111" idx="0"/>
                </p:cNvCxnSpPr>
                <p:nvPr/>
              </p:nvCxnSpPr>
              <p:spPr bwMode="auto">
                <a:xfrm>
                  <a:off x="4488" y="1229"/>
                  <a:ext cx="155" cy="437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128141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37" y="715"/>
                  <a:ext cx="212" cy="2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S</a:t>
                  </a:r>
                </a:p>
              </p:txBody>
            </p:sp>
          </p:grpSp>
          <p:sp>
            <p:nvSpPr>
              <p:cNvPr id="128145" name="Text Box 145"/>
              <p:cNvSpPr txBox="1">
                <a:spLocks noChangeArrowheads="1"/>
              </p:cNvSpPr>
              <p:nvPr/>
            </p:nvSpPr>
            <p:spPr bwMode="auto">
              <a:xfrm>
                <a:off x="480" y="3187"/>
                <a:ext cx="3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6.7</a:t>
                </a:r>
              </a:p>
            </p:txBody>
          </p:sp>
          <p:sp>
            <p:nvSpPr>
              <p:cNvPr id="128146" name="Text Box 146"/>
              <p:cNvSpPr txBox="1">
                <a:spLocks noChangeArrowheads="1"/>
              </p:cNvSpPr>
              <p:nvPr/>
            </p:nvSpPr>
            <p:spPr bwMode="auto">
              <a:xfrm>
                <a:off x="1152" y="3187"/>
                <a:ext cx="3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8.9</a:t>
                </a:r>
              </a:p>
            </p:txBody>
          </p:sp>
          <p:sp>
            <p:nvSpPr>
              <p:cNvPr id="128148" name="Text Box 148"/>
              <p:cNvSpPr txBox="1">
                <a:spLocks noChangeArrowheads="1"/>
              </p:cNvSpPr>
              <p:nvPr/>
            </p:nvSpPr>
            <p:spPr bwMode="auto">
              <a:xfrm>
                <a:off x="1995" y="3187"/>
                <a:ext cx="4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10.4</a:t>
                </a:r>
              </a:p>
            </p:txBody>
          </p:sp>
          <p:sp>
            <p:nvSpPr>
              <p:cNvPr id="128149" name="Text Box 149"/>
              <p:cNvSpPr txBox="1">
                <a:spLocks noChangeArrowheads="1"/>
              </p:cNvSpPr>
              <p:nvPr/>
            </p:nvSpPr>
            <p:spPr bwMode="auto">
              <a:xfrm>
                <a:off x="2750" y="3183"/>
                <a:ext cx="37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6.9</a:t>
                </a:r>
              </a:p>
            </p:txBody>
          </p:sp>
          <p:sp>
            <p:nvSpPr>
              <p:cNvPr id="128152" name="Text Box 152"/>
              <p:cNvSpPr txBox="1">
                <a:spLocks noChangeArrowheads="1"/>
              </p:cNvSpPr>
              <p:nvPr/>
            </p:nvSpPr>
            <p:spPr bwMode="auto">
              <a:xfrm>
                <a:off x="470" y="2189"/>
                <a:ext cx="9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u="sng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Depth 2)</a:t>
                </a:r>
                <a:endPara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cxnSp>
            <p:nvCxnSpPr>
              <p:cNvPr id="63521" name="AutoShape 156"/>
              <p:cNvCxnSpPr>
                <a:cxnSpLocks noChangeShapeType="1"/>
                <a:stCxn id="128141" idx="2"/>
                <a:endCxn id="128116" idx="3"/>
              </p:cNvCxnSpPr>
              <p:nvPr/>
            </p:nvCxnSpPr>
            <p:spPr bwMode="auto">
              <a:xfrm rot="5400000">
                <a:off x="1446" y="2474"/>
                <a:ext cx="284" cy="471"/>
              </a:xfrm>
              <a:prstGeom prst="curvedConnector2">
                <a:avLst/>
              </a:prstGeom>
              <a:noFill/>
              <a:ln w="28575">
                <a:solidFill>
                  <a:srgbClr val="CC0000"/>
                </a:solidFill>
                <a:prstDash val="sysDot"/>
                <a:round/>
                <a:headEnd/>
                <a:tailEnd type="triangle" w="med" len="med"/>
              </a:ln>
            </p:spPr>
          </p:cxnSp>
          <p:cxnSp>
            <p:nvCxnSpPr>
              <p:cNvPr id="63522" name="AutoShape 157"/>
              <p:cNvCxnSpPr>
                <a:cxnSpLocks noChangeShapeType="1"/>
                <a:stCxn id="128141" idx="2"/>
                <a:endCxn id="128117" idx="2"/>
              </p:cNvCxnSpPr>
              <p:nvPr/>
            </p:nvCxnSpPr>
            <p:spPr bwMode="auto">
              <a:xfrm rot="16200000" flipH="1">
                <a:off x="1929" y="2462"/>
                <a:ext cx="297" cy="509"/>
              </a:xfrm>
              <a:prstGeom prst="curvedConnector2">
                <a:avLst/>
              </a:prstGeom>
              <a:noFill/>
              <a:ln w="28575">
                <a:solidFill>
                  <a:srgbClr val="CC0000"/>
                </a:solidFill>
                <a:prstDash val="sysDot"/>
                <a:round/>
                <a:headEnd/>
                <a:tailEnd type="triangle" w="med" len="med"/>
              </a:ln>
            </p:spPr>
          </p:cxnSp>
          <p:cxnSp>
            <p:nvCxnSpPr>
              <p:cNvPr id="63523" name="AutoShape 158"/>
              <p:cNvCxnSpPr>
                <a:cxnSpLocks noChangeShapeType="1"/>
                <a:stCxn id="128116" idx="2"/>
                <a:endCxn id="128107" idx="3"/>
              </p:cNvCxnSpPr>
              <p:nvPr/>
            </p:nvCxnSpPr>
            <p:spPr bwMode="auto">
              <a:xfrm rot="5400000">
                <a:off x="885" y="3060"/>
                <a:ext cx="445" cy="279"/>
              </a:xfrm>
              <a:prstGeom prst="curvedConnector2">
                <a:avLst/>
              </a:prstGeom>
              <a:noFill/>
              <a:ln w="28575">
                <a:solidFill>
                  <a:srgbClr val="CC0000"/>
                </a:solidFill>
                <a:prstDash val="sysDot"/>
                <a:round/>
                <a:headEnd/>
                <a:tailEnd type="triangle" w="med" len="med"/>
              </a:ln>
            </p:spPr>
          </p:cxnSp>
          <p:cxnSp>
            <p:nvCxnSpPr>
              <p:cNvPr id="63524" name="AutoShape 159"/>
              <p:cNvCxnSpPr>
                <a:cxnSpLocks noChangeShapeType="1"/>
                <a:stCxn id="128117" idx="4"/>
                <a:endCxn id="128111" idx="2"/>
              </p:cNvCxnSpPr>
              <p:nvPr/>
            </p:nvCxnSpPr>
            <p:spPr bwMode="auto">
              <a:xfrm rot="16200000" flipH="1">
                <a:off x="2285" y="3116"/>
                <a:ext cx="483" cy="154"/>
              </a:xfrm>
              <a:prstGeom prst="curvedConnector2">
                <a:avLst/>
              </a:prstGeom>
              <a:noFill/>
              <a:ln w="28575">
                <a:solidFill>
                  <a:srgbClr val="CC0000"/>
                </a:solidFill>
                <a:prstDash val="sysDot"/>
                <a:round/>
                <a:headEnd/>
                <a:tailEnd type="triangle" w="med" len="med"/>
              </a:ln>
            </p:spPr>
          </p:cxnSp>
        </p:grpSp>
      </p:grpSp>
      <p:grpSp>
        <p:nvGrpSpPr>
          <p:cNvPr id="63495" name="Group 165"/>
          <p:cNvGrpSpPr>
            <a:grpSpLocks/>
          </p:cNvGrpSpPr>
          <p:nvPr/>
        </p:nvGrpSpPr>
        <p:grpSpPr bwMode="auto">
          <a:xfrm>
            <a:off x="685800" y="1371600"/>
            <a:ext cx="3962400" cy="1676400"/>
            <a:chOff x="432" y="864"/>
            <a:chExt cx="2496" cy="1056"/>
          </a:xfrm>
        </p:grpSpPr>
        <p:sp>
          <p:nvSpPr>
            <p:cNvPr id="128126" name="Rectangle 126"/>
            <p:cNvSpPr>
              <a:spLocks noChangeArrowheads="1"/>
            </p:cNvSpPr>
            <p:nvPr/>
          </p:nvSpPr>
          <p:spPr bwMode="auto">
            <a:xfrm>
              <a:off x="432" y="864"/>
              <a:ext cx="2496" cy="105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28097" name="Oval 97"/>
            <p:cNvSpPr>
              <a:spLocks noChangeArrowheads="1"/>
            </p:cNvSpPr>
            <p:nvPr/>
          </p:nvSpPr>
          <p:spPr bwMode="auto">
            <a:xfrm>
              <a:off x="1732" y="940"/>
              <a:ext cx="188" cy="193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8098" name="Text Box 98"/>
            <p:cNvSpPr txBox="1">
              <a:spLocks noChangeArrowheads="1"/>
            </p:cNvSpPr>
            <p:nvPr/>
          </p:nvSpPr>
          <p:spPr bwMode="auto">
            <a:xfrm>
              <a:off x="1739" y="902"/>
              <a:ext cx="2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63502" name="Oval 99"/>
            <p:cNvSpPr>
              <a:spLocks noChangeArrowheads="1"/>
            </p:cNvSpPr>
            <p:nvPr/>
          </p:nvSpPr>
          <p:spPr bwMode="auto">
            <a:xfrm>
              <a:off x="1320" y="1580"/>
              <a:ext cx="189" cy="19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28100" name="Text Box 100"/>
            <p:cNvSpPr txBox="1">
              <a:spLocks noChangeArrowheads="1"/>
            </p:cNvSpPr>
            <p:nvPr/>
          </p:nvSpPr>
          <p:spPr bwMode="auto">
            <a:xfrm>
              <a:off x="1325" y="1526"/>
              <a:ext cx="21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128101" name="Oval 101"/>
            <p:cNvSpPr>
              <a:spLocks noChangeArrowheads="1"/>
            </p:cNvSpPr>
            <p:nvPr/>
          </p:nvSpPr>
          <p:spPr bwMode="auto">
            <a:xfrm>
              <a:off x="2160" y="1552"/>
              <a:ext cx="188" cy="1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  <a:endParaRPr 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63505" name="AutoShape 102"/>
            <p:cNvCxnSpPr>
              <a:cxnSpLocks noChangeShapeType="1"/>
              <a:stCxn id="128098" idx="1"/>
              <a:endCxn id="128100" idx="0"/>
            </p:cNvCxnSpPr>
            <p:nvPr/>
          </p:nvCxnSpPr>
          <p:spPr bwMode="auto">
            <a:xfrm flipH="1">
              <a:off x="1431" y="1027"/>
              <a:ext cx="308" cy="4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3506" name="AutoShape 103"/>
            <p:cNvCxnSpPr>
              <a:cxnSpLocks noChangeShapeType="1"/>
              <a:stCxn id="128098" idx="3"/>
              <a:endCxn id="128101" idx="1"/>
            </p:cNvCxnSpPr>
            <p:nvPr/>
          </p:nvCxnSpPr>
          <p:spPr bwMode="auto">
            <a:xfrm>
              <a:off x="1943" y="1027"/>
              <a:ext cx="245" cy="54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8128" name="Text Box 128"/>
            <p:cNvSpPr txBox="1">
              <a:spLocks noChangeArrowheads="1"/>
            </p:cNvSpPr>
            <p:nvPr/>
          </p:nvSpPr>
          <p:spPr bwMode="auto">
            <a:xfrm>
              <a:off x="1004" y="1219"/>
              <a:ext cx="11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8129" name="Text Box 129"/>
            <p:cNvSpPr txBox="1">
              <a:spLocks noChangeArrowheads="1"/>
            </p:cNvSpPr>
            <p:nvPr/>
          </p:nvSpPr>
          <p:spPr bwMode="auto">
            <a:xfrm>
              <a:off x="1008" y="1340"/>
              <a:ext cx="4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10.4</a:t>
              </a:r>
            </a:p>
          </p:txBody>
        </p:sp>
        <p:sp>
          <p:nvSpPr>
            <p:cNvPr id="128138" name="Text Box 138"/>
            <p:cNvSpPr txBox="1">
              <a:spLocks noChangeArrowheads="1"/>
            </p:cNvSpPr>
            <p:nvPr/>
          </p:nvSpPr>
          <p:spPr bwMode="auto">
            <a:xfrm>
              <a:off x="2122" y="1315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8.9</a:t>
              </a:r>
            </a:p>
          </p:txBody>
        </p:sp>
        <p:sp>
          <p:nvSpPr>
            <p:cNvPr id="128139" name="Text Box 139"/>
            <p:cNvSpPr txBox="1">
              <a:spLocks noChangeArrowheads="1"/>
            </p:cNvSpPr>
            <p:nvPr/>
          </p:nvSpPr>
          <p:spPr bwMode="auto">
            <a:xfrm>
              <a:off x="480" y="864"/>
              <a:ext cx="8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u="sng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Depth 1)</a:t>
              </a:r>
              <a:endParaRPr lang="en-US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63511" name="AutoShape 160"/>
            <p:cNvCxnSpPr>
              <a:cxnSpLocks noChangeShapeType="1"/>
              <a:stCxn id="128098" idx="2"/>
              <a:endCxn id="128100" idx="3"/>
            </p:cNvCxnSpPr>
            <p:nvPr/>
          </p:nvCxnSpPr>
          <p:spPr bwMode="auto">
            <a:xfrm rot="5400000">
              <a:off x="1439" y="1249"/>
              <a:ext cx="499" cy="305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63512" name="AutoShape 161"/>
            <p:cNvCxnSpPr>
              <a:cxnSpLocks noChangeShapeType="1"/>
              <a:stCxn id="128098" idx="2"/>
              <a:endCxn id="128101" idx="2"/>
            </p:cNvCxnSpPr>
            <p:nvPr/>
          </p:nvCxnSpPr>
          <p:spPr bwMode="auto">
            <a:xfrm rot="16200000" flipH="1">
              <a:off x="1748" y="1245"/>
              <a:ext cx="496" cy="310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</p:grpSp>
      <p:grpSp>
        <p:nvGrpSpPr>
          <p:cNvPr id="6" name="Group 162"/>
          <p:cNvGrpSpPr>
            <a:grpSpLocks/>
          </p:cNvGrpSpPr>
          <p:nvPr/>
        </p:nvGrpSpPr>
        <p:grpSpPr bwMode="auto">
          <a:xfrm>
            <a:off x="1905000" y="5562600"/>
            <a:ext cx="1981200" cy="762000"/>
            <a:chOff x="1200" y="3504"/>
            <a:chExt cx="1248" cy="480"/>
          </a:xfrm>
        </p:grpSpPr>
        <p:sp>
          <p:nvSpPr>
            <p:cNvPr id="128150" name="Text Box 150"/>
            <p:cNvSpPr txBox="1">
              <a:spLocks noChangeArrowheads="1"/>
            </p:cNvSpPr>
            <p:nvPr/>
          </p:nvSpPr>
          <p:spPr bwMode="auto">
            <a:xfrm>
              <a:off x="1200" y="3504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  <a:p>
              <a:pPr algn="ctr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ignore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8151" name="Text Box 151"/>
            <p:cNvSpPr txBox="1">
              <a:spLocks noChangeArrowheads="1"/>
            </p:cNvSpPr>
            <p:nvPr/>
          </p:nvSpPr>
          <p:spPr bwMode="auto">
            <a:xfrm>
              <a:off x="1824" y="3504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ignore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96779650-C68D-4D43-AE26-9DCE62412F47}" type="slidenum">
              <a:rPr lang="en-US" smtClean="0"/>
              <a:pPr algn="l"/>
              <a:t>69</a:t>
            </a:fld>
            <a:endParaRPr lang="en-US" smtClean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85800"/>
          </a:xfrm>
        </p:spPr>
        <p:txBody>
          <a:bodyPr/>
          <a:lstStyle/>
          <a:p>
            <a:r>
              <a:rPr lang="en-US" smtClean="0"/>
              <a:t>Beam search :</a:t>
            </a:r>
          </a:p>
        </p:txBody>
      </p:sp>
      <p:grpSp>
        <p:nvGrpSpPr>
          <p:cNvPr id="64516" name="Group 257"/>
          <p:cNvGrpSpPr>
            <a:grpSpLocks/>
          </p:cNvGrpSpPr>
          <p:nvPr/>
        </p:nvGrpSpPr>
        <p:grpSpPr bwMode="auto">
          <a:xfrm>
            <a:off x="76200" y="685800"/>
            <a:ext cx="7162800" cy="2895600"/>
            <a:chOff x="48" y="432"/>
            <a:chExt cx="4512" cy="1824"/>
          </a:xfrm>
        </p:grpSpPr>
        <p:sp>
          <p:nvSpPr>
            <p:cNvPr id="129255" name="Rectangle 231"/>
            <p:cNvSpPr>
              <a:spLocks noChangeArrowheads="1"/>
            </p:cNvSpPr>
            <p:nvPr/>
          </p:nvSpPr>
          <p:spPr bwMode="auto">
            <a:xfrm>
              <a:off x="96" y="432"/>
              <a:ext cx="4416" cy="1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64577" name="Group 182"/>
            <p:cNvGrpSpPr>
              <a:grpSpLocks/>
            </p:cNvGrpSpPr>
            <p:nvPr/>
          </p:nvGrpSpPr>
          <p:grpSpPr bwMode="auto">
            <a:xfrm>
              <a:off x="346" y="480"/>
              <a:ext cx="3896" cy="1306"/>
              <a:chOff x="864" y="614"/>
              <a:chExt cx="3896" cy="1306"/>
            </a:xfrm>
          </p:grpSpPr>
          <p:sp>
            <p:nvSpPr>
              <p:cNvPr id="64588" name="Oval 4"/>
              <p:cNvSpPr>
                <a:spLocks noChangeArrowheads="1"/>
              </p:cNvSpPr>
              <p:nvPr/>
            </p:nvSpPr>
            <p:spPr bwMode="auto">
              <a:xfrm>
                <a:off x="864" y="1736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029" name="Text Box 5"/>
              <p:cNvSpPr txBox="1">
                <a:spLocks noChangeArrowheads="1"/>
              </p:cNvSpPr>
              <p:nvPr/>
            </p:nvSpPr>
            <p:spPr bwMode="auto">
              <a:xfrm>
                <a:off x="870" y="1670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C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9030" name="Oval 6"/>
              <p:cNvSpPr>
                <a:spLocks noChangeArrowheads="1"/>
              </p:cNvSpPr>
              <p:nvPr/>
            </p:nvSpPr>
            <p:spPr bwMode="auto">
              <a:xfrm>
                <a:off x="1392" y="1732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E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4591" name="Oval 10"/>
              <p:cNvSpPr>
                <a:spLocks noChangeArrowheads="1"/>
              </p:cNvSpPr>
              <p:nvPr/>
            </p:nvSpPr>
            <p:spPr bwMode="auto">
              <a:xfrm>
                <a:off x="3917" y="1737"/>
                <a:ext cx="218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035" name="Text Box 11"/>
              <p:cNvSpPr txBox="1">
                <a:spLocks noChangeArrowheads="1"/>
              </p:cNvSpPr>
              <p:nvPr/>
            </p:nvSpPr>
            <p:spPr bwMode="auto">
              <a:xfrm>
                <a:off x="3922" y="1670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B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4593" name="Oval 12"/>
              <p:cNvSpPr>
                <a:spLocks noChangeArrowheads="1"/>
              </p:cNvSpPr>
              <p:nvPr/>
            </p:nvSpPr>
            <p:spPr bwMode="auto">
              <a:xfrm>
                <a:off x="4541" y="1729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037" name="Text Box 13"/>
              <p:cNvSpPr txBox="1">
                <a:spLocks noChangeArrowheads="1"/>
              </p:cNvSpPr>
              <p:nvPr/>
            </p:nvSpPr>
            <p:spPr bwMode="auto">
              <a:xfrm>
                <a:off x="4550" y="167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F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cxnSp>
            <p:nvCxnSpPr>
              <p:cNvPr id="64595" name="AutoShape 14"/>
              <p:cNvCxnSpPr>
                <a:cxnSpLocks noChangeShapeType="1"/>
                <a:stCxn id="129042" idx="1"/>
                <a:endCxn id="129029" idx="0"/>
              </p:cNvCxnSpPr>
              <p:nvPr/>
            </p:nvCxnSpPr>
            <p:spPr bwMode="auto">
              <a:xfrm flipH="1">
                <a:off x="976" y="1603"/>
                <a:ext cx="181" cy="6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596" name="AutoShape 15"/>
              <p:cNvCxnSpPr>
                <a:cxnSpLocks noChangeShapeType="1"/>
                <a:stCxn id="129042" idx="3"/>
                <a:endCxn id="129030" idx="0"/>
              </p:cNvCxnSpPr>
              <p:nvPr/>
            </p:nvCxnSpPr>
            <p:spPr bwMode="auto">
              <a:xfrm>
                <a:off x="1368" y="1603"/>
                <a:ext cx="134" cy="1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64597" name="Group 16"/>
              <p:cNvGrpSpPr>
                <a:grpSpLocks/>
              </p:cNvGrpSpPr>
              <p:nvPr/>
            </p:nvGrpSpPr>
            <p:grpSpPr bwMode="auto">
              <a:xfrm>
                <a:off x="1152" y="614"/>
                <a:ext cx="3368" cy="1114"/>
                <a:chOff x="432" y="864"/>
                <a:chExt cx="3368" cy="1114"/>
              </a:xfrm>
            </p:grpSpPr>
            <p:sp>
              <p:nvSpPr>
                <p:cNvPr id="64600" name="Oval 17"/>
                <p:cNvSpPr>
                  <a:spLocks noChangeArrowheads="1"/>
                </p:cNvSpPr>
                <p:nvPr/>
              </p:nvSpPr>
              <p:spPr bwMode="auto">
                <a:xfrm>
                  <a:off x="432" y="1802"/>
                  <a:ext cx="218" cy="14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90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37" y="1728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B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9043" name="Oval 19"/>
                <p:cNvSpPr>
                  <a:spLocks noChangeArrowheads="1"/>
                </p:cNvSpPr>
                <p:nvPr/>
              </p:nvSpPr>
              <p:spPr bwMode="auto">
                <a:xfrm>
                  <a:off x="1416" y="1796"/>
                  <a:ext cx="218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D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64603" name="Oval 20"/>
                <p:cNvSpPr>
                  <a:spLocks noChangeArrowheads="1"/>
                </p:cNvSpPr>
                <p:nvPr/>
              </p:nvSpPr>
              <p:spPr bwMode="auto">
                <a:xfrm>
                  <a:off x="2381" y="1801"/>
                  <a:ext cx="219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90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87" y="1728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A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9046" name="Oval 22"/>
                <p:cNvSpPr>
                  <a:spLocks noChangeArrowheads="1"/>
                </p:cNvSpPr>
                <p:nvPr/>
              </p:nvSpPr>
              <p:spPr bwMode="auto">
                <a:xfrm>
                  <a:off x="3581" y="1796"/>
                  <a:ext cx="219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E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grpSp>
              <p:nvGrpSpPr>
                <p:cNvPr id="64606" name="Group 23"/>
                <p:cNvGrpSpPr>
                  <a:grpSpLocks/>
                </p:cNvGrpSpPr>
                <p:nvPr/>
              </p:nvGrpSpPr>
              <p:grpSpPr bwMode="auto">
                <a:xfrm>
                  <a:off x="960" y="864"/>
                  <a:ext cx="2285" cy="720"/>
                  <a:chOff x="960" y="864"/>
                  <a:chExt cx="2285" cy="720"/>
                </a:xfrm>
              </p:grpSpPr>
              <p:sp>
                <p:nvSpPr>
                  <p:cNvPr id="129048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920"/>
                    <a:ext cx="218" cy="142"/>
                  </a:xfrm>
                  <a:prstGeom prst="ellipse">
                    <a:avLst/>
                  </a:prstGeom>
                  <a:solidFill>
                    <a:srgbClr val="FFCC00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GB" sz="2800">
                      <a:solidFill>
                        <a:srgbClr val="6600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129049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6" y="864"/>
                    <a:ext cx="20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2000" b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rPr>
                      <a:t>S</a:t>
                    </a:r>
                    <a:endParaRPr lang="en-US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endParaRPr>
                  </a:p>
                </p:txBody>
              </p:sp>
              <p:sp>
                <p:nvSpPr>
                  <p:cNvPr id="64613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374"/>
                    <a:ext cx="219" cy="14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29051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6" y="1334"/>
                    <a:ext cx="21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2000" b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rPr>
                      <a:t>A</a:t>
                    </a:r>
                    <a:endParaRPr lang="en-US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052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027" y="1371"/>
                    <a:ext cx="218" cy="14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sz="2000" b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rPr>
                      <a:t>D</a:t>
                    </a:r>
                    <a:endParaRPr lang="en-US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endParaRPr>
                  </a:p>
                </p:txBody>
              </p:sp>
              <p:cxnSp>
                <p:nvCxnSpPr>
                  <p:cNvPr id="64616" name="AutoShape 29"/>
                  <p:cNvCxnSpPr>
                    <a:cxnSpLocks noChangeShapeType="1"/>
                    <a:stCxn id="129049" idx="1"/>
                    <a:endCxn id="129051" idx="0"/>
                  </p:cNvCxnSpPr>
                  <p:nvPr/>
                </p:nvCxnSpPr>
                <p:spPr bwMode="auto">
                  <a:xfrm flipH="1">
                    <a:off x="1072" y="989"/>
                    <a:ext cx="904" cy="345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4617" name="AutoShape 30"/>
                  <p:cNvCxnSpPr>
                    <a:cxnSpLocks noChangeShapeType="1"/>
                    <a:stCxn id="129049" idx="3"/>
                    <a:endCxn id="129052" idx="1"/>
                  </p:cNvCxnSpPr>
                  <p:nvPr/>
                </p:nvCxnSpPr>
                <p:spPr bwMode="auto">
                  <a:xfrm>
                    <a:off x="2180" y="989"/>
                    <a:ext cx="879" cy="394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4607" name="AutoShape 31"/>
                <p:cNvCxnSpPr>
                  <a:cxnSpLocks noChangeShapeType="1"/>
                  <a:stCxn id="129051" idx="1"/>
                  <a:endCxn id="129042" idx="0"/>
                </p:cNvCxnSpPr>
                <p:nvPr/>
              </p:nvCxnSpPr>
              <p:spPr bwMode="auto">
                <a:xfrm flipH="1">
                  <a:off x="543" y="1459"/>
                  <a:ext cx="423" cy="26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608" name="AutoShape 32"/>
                <p:cNvCxnSpPr>
                  <a:cxnSpLocks noChangeShapeType="1"/>
                  <a:stCxn id="129051" idx="3"/>
                  <a:endCxn id="129043" idx="0"/>
                </p:cNvCxnSpPr>
                <p:nvPr/>
              </p:nvCxnSpPr>
              <p:spPr bwMode="auto">
                <a:xfrm>
                  <a:off x="1177" y="1459"/>
                  <a:ext cx="348" cy="328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609" name="AutoShape 33"/>
                <p:cNvCxnSpPr>
                  <a:cxnSpLocks noChangeShapeType="1"/>
                  <a:stCxn id="129052" idx="2"/>
                  <a:endCxn id="129045" idx="0"/>
                </p:cNvCxnSpPr>
                <p:nvPr/>
              </p:nvCxnSpPr>
              <p:spPr bwMode="auto">
                <a:xfrm flipH="1">
                  <a:off x="2493" y="1442"/>
                  <a:ext cx="525" cy="28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610" name="AutoShape 34"/>
                <p:cNvCxnSpPr>
                  <a:cxnSpLocks noChangeShapeType="1"/>
                  <a:stCxn id="129052" idx="6"/>
                  <a:endCxn id="129046" idx="0"/>
                </p:cNvCxnSpPr>
                <p:nvPr/>
              </p:nvCxnSpPr>
              <p:spPr bwMode="auto">
                <a:xfrm>
                  <a:off x="3254" y="1442"/>
                  <a:ext cx="437" cy="34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64598" name="AutoShape 37"/>
              <p:cNvCxnSpPr>
                <a:cxnSpLocks noChangeShapeType="1"/>
                <a:stCxn id="129046" idx="2"/>
                <a:endCxn id="129035" idx="0"/>
              </p:cNvCxnSpPr>
              <p:nvPr/>
            </p:nvCxnSpPr>
            <p:spPr bwMode="auto">
              <a:xfrm flipH="1">
                <a:off x="4028" y="1617"/>
                <a:ext cx="264" cy="5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599" name="AutoShape 38"/>
              <p:cNvCxnSpPr>
                <a:cxnSpLocks noChangeShapeType="1"/>
                <a:stCxn id="129046" idx="6"/>
                <a:endCxn id="129037" idx="0"/>
              </p:cNvCxnSpPr>
              <p:nvPr/>
            </p:nvCxnSpPr>
            <p:spPr bwMode="auto">
              <a:xfrm>
                <a:off x="4529" y="1617"/>
                <a:ext cx="119" cy="5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29247" name="Text Box 223"/>
            <p:cNvSpPr txBox="1">
              <a:spLocks noChangeArrowheads="1"/>
            </p:cNvSpPr>
            <p:nvPr/>
          </p:nvSpPr>
          <p:spPr bwMode="auto">
            <a:xfrm>
              <a:off x="1594" y="1507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48" name="Text Box 224"/>
            <p:cNvSpPr txBox="1">
              <a:spLocks noChangeArrowheads="1"/>
            </p:cNvSpPr>
            <p:nvPr/>
          </p:nvSpPr>
          <p:spPr bwMode="auto">
            <a:xfrm>
              <a:off x="2554" y="1507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49" name="Text Box 225"/>
            <p:cNvSpPr txBox="1">
              <a:spLocks noChangeArrowheads="1"/>
            </p:cNvSpPr>
            <p:nvPr/>
          </p:nvSpPr>
          <p:spPr bwMode="auto">
            <a:xfrm>
              <a:off x="48" y="1411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4.0</a:t>
              </a:r>
            </a:p>
          </p:txBody>
        </p:sp>
        <p:sp>
          <p:nvSpPr>
            <p:cNvPr id="129250" name="Text Box 226"/>
            <p:cNvSpPr txBox="1">
              <a:spLocks noChangeArrowheads="1"/>
            </p:cNvSpPr>
            <p:nvPr/>
          </p:nvSpPr>
          <p:spPr bwMode="auto">
            <a:xfrm>
              <a:off x="1008" y="1436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6.9</a:t>
              </a:r>
            </a:p>
          </p:txBody>
        </p:sp>
        <p:sp>
          <p:nvSpPr>
            <p:cNvPr id="129251" name="Text Box 227"/>
            <p:cNvSpPr txBox="1">
              <a:spLocks noChangeArrowheads="1"/>
            </p:cNvSpPr>
            <p:nvPr/>
          </p:nvSpPr>
          <p:spPr bwMode="auto">
            <a:xfrm>
              <a:off x="3130" y="1440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6.7</a:t>
              </a:r>
            </a:p>
          </p:txBody>
        </p:sp>
        <p:sp>
          <p:nvSpPr>
            <p:cNvPr id="129252" name="Text Box 228"/>
            <p:cNvSpPr txBox="1">
              <a:spLocks noChangeArrowheads="1"/>
            </p:cNvSpPr>
            <p:nvPr/>
          </p:nvSpPr>
          <p:spPr bwMode="auto">
            <a:xfrm>
              <a:off x="4186" y="1440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3.0</a:t>
              </a:r>
            </a:p>
          </p:txBody>
        </p:sp>
        <p:sp>
          <p:nvSpPr>
            <p:cNvPr id="129265" name="Text Box 241"/>
            <p:cNvSpPr txBox="1">
              <a:spLocks noChangeArrowheads="1"/>
            </p:cNvSpPr>
            <p:nvPr/>
          </p:nvSpPr>
          <p:spPr bwMode="auto">
            <a:xfrm>
              <a:off x="96" y="461"/>
              <a:ext cx="9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u="sng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Depth 3)</a:t>
              </a:r>
              <a:endParaRPr lang="en-US" u="sng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cxnSp>
          <p:nvCxnSpPr>
            <p:cNvPr id="64585" name="AutoShape 244"/>
            <p:cNvCxnSpPr>
              <a:cxnSpLocks noChangeShapeType="1"/>
              <a:stCxn id="129046" idx="4"/>
              <a:endCxn id="129035" idx="3"/>
            </p:cNvCxnSpPr>
            <p:nvPr/>
          </p:nvCxnSpPr>
          <p:spPr bwMode="auto">
            <a:xfrm rot="5400000">
              <a:off x="3705" y="1473"/>
              <a:ext cx="98" cy="278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64586" name="AutoShape 245"/>
            <p:cNvCxnSpPr>
              <a:cxnSpLocks noChangeShapeType="1"/>
              <a:stCxn id="129046" idx="4"/>
              <a:endCxn id="129037" idx="1"/>
            </p:cNvCxnSpPr>
            <p:nvPr/>
          </p:nvCxnSpPr>
          <p:spPr bwMode="auto">
            <a:xfrm rot="16200000" flipH="1">
              <a:off x="3914" y="1542"/>
              <a:ext cx="98" cy="139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64587" name="AutoShape 246"/>
            <p:cNvCxnSpPr>
              <a:cxnSpLocks noChangeShapeType="1"/>
              <a:stCxn id="129052" idx="4"/>
              <a:endCxn id="129046" idx="2"/>
            </p:cNvCxnSpPr>
            <p:nvPr/>
          </p:nvCxnSpPr>
          <p:spPr bwMode="auto">
            <a:xfrm rot="16200000" flipH="1">
              <a:off x="3383" y="1092"/>
              <a:ext cx="346" cy="436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</p:grpSp>
      <p:grpSp>
        <p:nvGrpSpPr>
          <p:cNvPr id="6" name="Group 258"/>
          <p:cNvGrpSpPr>
            <a:grpSpLocks/>
          </p:cNvGrpSpPr>
          <p:nvPr/>
        </p:nvGrpSpPr>
        <p:grpSpPr bwMode="auto">
          <a:xfrm>
            <a:off x="152400" y="3733800"/>
            <a:ext cx="7054850" cy="2895600"/>
            <a:chOff x="96" y="2352"/>
            <a:chExt cx="4444" cy="1824"/>
          </a:xfrm>
        </p:grpSpPr>
        <p:sp>
          <p:nvSpPr>
            <p:cNvPr id="129263" name="Rectangle 239"/>
            <p:cNvSpPr>
              <a:spLocks noChangeArrowheads="1"/>
            </p:cNvSpPr>
            <p:nvPr/>
          </p:nvSpPr>
          <p:spPr bwMode="auto">
            <a:xfrm>
              <a:off x="96" y="2352"/>
              <a:ext cx="4416" cy="182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64524" name="Group 183"/>
            <p:cNvGrpSpPr>
              <a:grpSpLocks/>
            </p:cNvGrpSpPr>
            <p:nvPr/>
          </p:nvGrpSpPr>
          <p:grpSpPr bwMode="auto">
            <a:xfrm>
              <a:off x="316" y="2361"/>
              <a:ext cx="3896" cy="1306"/>
              <a:chOff x="864" y="614"/>
              <a:chExt cx="3896" cy="1306"/>
            </a:xfrm>
          </p:grpSpPr>
          <p:sp>
            <p:nvSpPr>
              <p:cNvPr id="64546" name="Oval 184"/>
              <p:cNvSpPr>
                <a:spLocks noChangeArrowheads="1"/>
              </p:cNvSpPr>
              <p:nvPr/>
            </p:nvSpPr>
            <p:spPr bwMode="auto">
              <a:xfrm>
                <a:off x="864" y="1736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209" name="Text Box 185"/>
              <p:cNvSpPr txBox="1">
                <a:spLocks noChangeArrowheads="1"/>
              </p:cNvSpPr>
              <p:nvPr/>
            </p:nvSpPr>
            <p:spPr bwMode="auto">
              <a:xfrm>
                <a:off x="870" y="1670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C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9210" name="Oval 186"/>
              <p:cNvSpPr>
                <a:spLocks noChangeArrowheads="1"/>
              </p:cNvSpPr>
              <p:nvPr/>
            </p:nvSpPr>
            <p:spPr bwMode="auto">
              <a:xfrm>
                <a:off x="1392" y="1732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E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4549" name="Oval 187"/>
              <p:cNvSpPr>
                <a:spLocks noChangeArrowheads="1"/>
              </p:cNvSpPr>
              <p:nvPr/>
            </p:nvSpPr>
            <p:spPr bwMode="auto">
              <a:xfrm>
                <a:off x="3917" y="1737"/>
                <a:ext cx="218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212" name="Text Box 188"/>
              <p:cNvSpPr txBox="1">
                <a:spLocks noChangeArrowheads="1"/>
              </p:cNvSpPr>
              <p:nvPr/>
            </p:nvSpPr>
            <p:spPr bwMode="auto">
              <a:xfrm>
                <a:off x="3922" y="1670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B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4551" name="Oval 189"/>
              <p:cNvSpPr>
                <a:spLocks noChangeArrowheads="1"/>
              </p:cNvSpPr>
              <p:nvPr/>
            </p:nvSpPr>
            <p:spPr bwMode="auto">
              <a:xfrm>
                <a:off x="4541" y="1729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214" name="Text Box 190"/>
              <p:cNvSpPr txBox="1">
                <a:spLocks noChangeArrowheads="1"/>
              </p:cNvSpPr>
              <p:nvPr/>
            </p:nvSpPr>
            <p:spPr bwMode="auto">
              <a:xfrm>
                <a:off x="4550" y="167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F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cxnSp>
            <p:nvCxnSpPr>
              <p:cNvPr id="64553" name="AutoShape 191"/>
              <p:cNvCxnSpPr>
                <a:cxnSpLocks noChangeShapeType="1"/>
                <a:stCxn id="129219" idx="1"/>
                <a:endCxn id="129209" idx="0"/>
              </p:cNvCxnSpPr>
              <p:nvPr/>
            </p:nvCxnSpPr>
            <p:spPr bwMode="auto">
              <a:xfrm flipH="1">
                <a:off x="976" y="1603"/>
                <a:ext cx="181" cy="6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554" name="AutoShape 192"/>
              <p:cNvCxnSpPr>
                <a:cxnSpLocks noChangeShapeType="1"/>
                <a:stCxn id="129219" idx="3"/>
                <a:endCxn id="129210" idx="0"/>
              </p:cNvCxnSpPr>
              <p:nvPr/>
            </p:nvCxnSpPr>
            <p:spPr bwMode="auto">
              <a:xfrm>
                <a:off x="1368" y="1603"/>
                <a:ext cx="134" cy="12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64555" name="Group 193"/>
              <p:cNvGrpSpPr>
                <a:grpSpLocks/>
              </p:cNvGrpSpPr>
              <p:nvPr/>
            </p:nvGrpSpPr>
            <p:grpSpPr bwMode="auto">
              <a:xfrm>
                <a:off x="1152" y="614"/>
                <a:ext cx="3368" cy="1114"/>
                <a:chOff x="432" y="864"/>
                <a:chExt cx="3368" cy="1114"/>
              </a:xfrm>
            </p:grpSpPr>
            <p:sp>
              <p:nvSpPr>
                <p:cNvPr id="64558" name="Oval 194"/>
                <p:cNvSpPr>
                  <a:spLocks noChangeArrowheads="1"/>
                </p:cNvSpPr>
                <p:nvPr/>
              </p:nvSpPr>
              <p:spPr bwMode="auto">
                <a:xfrm>
                  <a:off x="432" y="1802"/>
                  <a:ext cx="218" cy="14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9219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437" y="1728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B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9220" name="Oval 196"/>
                <p:cNvSpPr>
                  <a:spLocks noChangeArrowheads="1"/>
                </p:cNvSpPr>
                <p:nvPr/>
              </p:nvSpPr>
              <p:spPr bwMode="auto">
                <a:xfrm>
                  <a:off x="1416" y="1796"/>
                  <a:ext cx="218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D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64561" name="Oval 197"/>
                <p:cNvSpPr>
                  <a:spLocks noChangeArrowheads="1"/>
                </p:cNvSpPr>
                <p:nvPr/>
              </p:nvSpPr>
              <p:spPr bwMode="auto">
                <a:xfrm>
                  <a:off x="2381" y="1801"/>
                  <a:ext cx="219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29222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2387" y="1728"/>
                  <a:ext cx="21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A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sp>
              <p:nvSpPr>
                <p:cNvPr id="129223" name="Oval 199"/>
                <p:cNvSpPr>
                  <a:spLocks noChangeArrowheads="1"/>
                </p:cNvSpPr>
                <p:nvPr/>
              </p:nvSpPr>
              <p:spPr bwMode="auto">
                <a:xfrm>
                  <a:off x="3581" y="1796"/>
                  <a:ext cx="219" cy="14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rPr>
                    <a:t>E</a:t>
                  </a:r>
                  <a:endParaRPr lang="en-US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endParaRPr>
                </a:p>
              </p:txBody>
            </p:sp>
            <p:grpSp>
              <p:nvGrpSpPr>
                <p:cNvPr id="64564" name="Group 200"/>
                <p:cNvGrpSpPr>
                  <a:grpSpLocks/>
                </p:cNvGrpSpPr>
                <p:nvPr/>
              </p:nvGrpSpPr>
              <p:grpSpPr bwMode="auto">
                <a:xfrm>
                  <a:off x="960" y="864"/>
                  <a:ext cx="2285" cy="720"/>
                  <a:chOff x="960" y="864"/>
                  <a:chExt cx="2285" cy="720"/>
                </a:xfrm>
              </p:grpSpPr>
              <p:sp>
                <p:nvSpPr>
                  <p:cNvPr id="129225" name="Oval 20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920"/>
                    <a:ext cx="218" cy="142"/>
                  </a:xfrm>
                  <a:prstGeom prst="ellipse">
                    <a:avLst/>
                  </a:prstGeom>
                  <a:solidFill>
                    <a:srgbClr val="FFCC00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GB" sz="2800">
                      <a:solidFill>
                        <a:srgbClr val="660066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endParaRPr>
                  </a:p>
                </p:txBody>
              </p:sp>
              <p:sp>
                <p:nvSpPr>
                  <p:cNvPr id="129226" name="Text Box 2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6" y="864"/>
                    <a:ext cx="204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2000" b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rPr>
                      <a:t>S</a:t>
                    </a:r>
                    <a:endParaRPr lang="en-US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endParaRPr>
                  </a:p>
                </p:txBody>
              </p:sp>
              <p:sp>
                <p:nvSpPr>
                  <p:cNvPr id="64571" name="Oval 203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1374"/>
                    <a:ext cx="219" cy="142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129228" name="Text Box 2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6" y="1334"/>
                    <a:ext cx="21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2000" b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rPr>
                      <a:t>A</a:t>
                    </a:r>
                    <a:endParaRPr lang="en-US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endParaRPr>
                  </a:p>
                </p:txBody>
              </p:sp>
              <p:sp>
                <p:nvSpPr>
                  <p:cNvPr id="129229" name="Oval 205"/>
                  <p:cNvSpPr>
                    <a:spLocks noChangeArrowheads="1"/>
                  </p:cNvSpPr>
                  <p:nvPr/>
                </p:nvSpPr>
                <p:spPr bwMode="auto">
                  <a:xfrm>
                    <a:off x="3027" y="1371"/>
                    <a:ext cx="218" cy="141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r>
                      <a:rPr lang="en-US" sz="2000" b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 Narrow" pitchFamily="34" charset="0"/>
                      </a:rPr>
                      <a:t>D</a:t>
                    </a:r>
                    <a:endParaRPr lang="en-US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 Narrow" pitchFamily="34" charset="0"/>
                    </a:endParaRPr>
                  </a:p>
                </p:txBody>
              </p:sp>
              <p:cxnSp>
                <p:nvCxnSpPr>
                  <p:cNvPr id="64574" name="AutoShape 206"/>
                  <p:cNvCxnSpPr>
                    <a:cxnSpLocks noChangeShapeType="1"/>
                    <a:stCxn id="129226" idx="1"/>
                    <a:endCxn id="129228" idx="0"/>
                  </p:cNvCxnSpPr>
                  <p:nvPr/>
                </p:nvCxnSpPr>
                <p:spPr bwMode="auto">
                  <a:xfrm flipH="1">
                    <a:off x="1072" y="989"/>
                    <a:ext cx="904" cy="345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64575" name="AutoShape 207"/>
                  <p:cNvCxnSpPr>
                    <a:cxnSpLocks noChangeShapeType="1"/>
                    <a:stCxn id="129226" idx="3"/>
                    <a:endCxn id="129229" idx="1"/>
                  </p:cNvCxnSpPr>
                  <p:nvPr/>
                </p:nvCxnSpPr>
                <p:spPr bwMode="auto">
                  <a:xfrm>
                    <a:off x="2180" y="989"/>
                    <a:ext cx="879" cy="394"/>
                  </a:xfrm>
                  <a:prstGeom prst="straightConnector1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cxnSp>
              <p:nvCxnSpPr>
                <p:cNvPr id="64565" name="AutoShape 208"/>
                <p:cNvCxnSpPr>
                  <a:cxnSpLocks noChangeShapeType="1"/>
                  <a:stCxn id="129228" idx="1"/>
                  <a:endCxn id="129219" idx="0"/>
                </p:cNvCxnSpPr>
                <p:nvPr/>
              </p:nvCxnSpPr>
              <p:spPr bwMode="auto">
                <a:xfrm flipH="1">
                  <a:off x="543" y="1459"/>
                  <a:ext cx="423" cy="269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566" name="AutoShape 209"/>
                <p:cNvCxnSpPr>
                  <a:cxnSpLocks noChangeShapeType="1"/>
                  <a:stCxn id="129228" idx="3"/>
                  <a:endCxn id="129220" idx="0"/>
                </p:cNvCxnSpPr>
                <p:nvPr/>
              </p:nvCxnSpPr>
              <p:spPr bwMode="auto">
                <a:xfrm>
                  <a:off x="1177" y="1459"/>
                  <a:ext cx="348" cy="328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567" name="AutoShape 210"/>
                <p:cNvCxnSpPr>
                  <a:cxnSpLocks noChangeShapeType="1"/>
                  <a:stCxn id="129229" idx="2"/>
                  <a:endCxn id="129222" idx="0"/>
                </p:cNvCxnSpPr>
                <p:nvPr/>
              </p:nvCxnSpPr>
              <p:spPr bwMode="auto">
                <a:xfrm flipH="1">
                  <a:off x="2493" y="1442"/>
                  <a:ext cx="525" cy="286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64568" name="AutoShape 211"/>
                <p:cNvCxnSpPr>
                  <a:cxnSpLocks noChangeShapeType="1"/>
                  <a:stCxn id="129229" idx="6"/>
                  <a:endCxn id="129223" idx="0"/>
                </p:cNvCxnSpPr>
                <p:nvPr/>
              </p:nvCxnSpPr>
              <p:spPr bwMode="auto">
                <a:xfrm>
                  <a:off x="3254" y="1442"/>
                  <a:ext cx="437" cy="345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64556" name="AutoShape 212"/>
              <p:cNvCxnSpPr>
                <a:cxnSpLocks noChangeShapeType="1"/>
                <a:stCxn id="129223" idx="2"/>
                <a:endCxn id="129212" idx="0"/>
              </p:cNvCxnSpPr>
              <p:nvPr/>
            </p:nvCxnSpPr>
            <p:spPr bwMode="auto">
              <a:xfrm flipH="1">
                <a:off x="4028" y="1617"/>
                <a:ext cx="264" cy="5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557" name="AutoShape 213"/>
              <p:cNvCxnSpPr>
                <a:cxnSpLocks noChangeShapeType="1"/>
                <a:stCxn id="129223" idx="6"/>
                <a:endCxn id="129214" idx="0"/>
              </p:cNvCxnSpPr>
              <p:nvPr/>
            </p:nvCxnSpPr>
            <p:spPr bwMode="auto">
              <a:xfrm>
                <a:off x="4529" y="1617"/>
                <a:ext cx="119" cy="5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64525" name="Group 214"/>
            <p:cNvGrpSpPr>
              <a:grpSpLocks/>
            </p:cNvGrpSpPr>
            <p:nvPr/>
          </p:nvGrpSpPr>
          <p:grpSpPr bwMode="auto">
            <a:xfrm>
              <a:off x="3196" y="3571"/>
              <a:ext cx="1028" cy="557"/>
              <a:chOff x="3781" y="1805"/>
              <a:chExt cx="1028" cy="557"/>
            </a:xfrm>
          </p:grpSpPr>
          <p:sp>
            <p:nvSpPr>
              <p:cNvPr id="64538" name="Oval 215"/>
              <p:cNvSpPr>
                <a:spLocks noChangeArrowheads="1"/>
              </p:cNvSpPr>
              <p:nvPr/>
            </p:nvSpPr>
            <p:spPr bwMode="auto">
              <a:xfrm>
                <a:off x="3781" y="2149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240" name="Text Box 216"/>
              <p:cNvSpPr txBox="1">
                <a:spLocks noChangeArrowheads="1"/>
              </p:cNvSpPr>
              <p:nvPr/>
            </p:nvSpPr>
            <p:spPr bwMode="auto">
              <a:xfrm>
                <a:off x="3787" y="2102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A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64540" name="Oval 217"/>
              <p:cNvSpPr>
                <a:spLocks noChangeArrowheads="1"/>
              </p:cNvSpPr>
              <p:nvPr/>
            </p:nvSpPr>
            <p:spPr bwMode="auto">
              <a:xfrm>
                <a:off x="4161" y="2149"/>
                <a:ext cx="219" cy="1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9242" name="Text Box 218"/>
              <p:cNvSpPr txBox="1">
                <a:spLocks noChangeArrowheads="1"/>
              </p:cNvSpPr>
              <p:nvPr/>
            </p:nvSpPr>
            <p:spPr bwMode="auto">
              <a:xfrm>
                <a:off x="4167" y="2112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C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sp>
            <p:nvSpPr>
              <p:cNvPr id="129243" name="Oval 219"/>
              <p:cNvSpPr>
                <a:spLocks noChangeArrowheads="1"/>
              </p:cNvSpPr>
              <p:nvPr/>
            </p:nvSpPr>
            <p:spPr bwMode="auto">
              <a:xfrm>
                <a:off x="4590" y="2145"/>
                <a:ext cx="219" cy="142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0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G</a:t>
                </a:r>
                <a:endPara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endParaRPr>
              </a:p>
            </p:txBody>
          </p:sp>
          <p:cxnSp>
            <p:nvCxnSpPr>
              <p:cNvPr id="64543" name="AutoShape 220"/>
              <p:cNvCxnSpPr>
                <a:cxnSpLocks noChangeShapeType="1"/>
                <a:endCxn id="129240" idx="0"/>
              </p:cNvCxnSpPr>
              <p:nvPr/>
            </p:nvCxnSpPr>
            <p:spPr bwMode="auto">
              <a:xfrm flipH="1">
                <a:off x="3893" y="1805"/>
                <a:ext cx="77" cy="29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544" name="AutoShape 221"/>
              <p:cNvCxnSpPr>
                <a:cxnSpLocks noChangeShapeType="1"/>
                <a:endCxn id="129242" idx="0"/>
              </p:cNvCxnSpPr>
              <p:nvPr/>
            </p:nvCxnSpPr>
            <p:spPr bwMode="auto">
              <a:xfrm>
                <a:off x="4181" y="1805"/>
                <a:ext cx="92" cy="307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545" name="AutoShape 222"/>
              <p:cNvCxnSpPr>
                <a:cxnSpLocks noChangeShapeType="1"/>
                <a:endCxn id="129243" idx="0"/>
              </p:cNvCxnSpPr>
              <p:nvPr/>
            </p:nvCxnSpPr>
            <p:spPr bwMode="auto">
              <a:xfrm>
                <a:off x="4696" y="1930"/>
                <a:ext cx="4" cy="20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29256" name="Text Box 232"/>
            <p:cNvSpPr txBox="1">
              <a:spLocks noChangeArrowheads="1"/>
            </p:cNvSpPr>
            <p:nvPr/>
          </p:nvSpPr>
          <p:spPr bwMode="auto">
            <a:xfrm>
              <a:off x="1584" y="3408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57" name="Text Box 233"/>
            <p:cNvSpPr txBox="1">
              <a:spLocks noChangeArrowheads="1"/>
            </p:cNvSpPr>
            <p:nvPr/>
          </p:nvSpPr>
          <p:spPr bwMode="auto">
            <a:xfrm>
              <a:off x="2544" y="3408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58" name="Text Box 234"/>
            <p:cNvSpPr txBox="1">
              <a:spLocks noChangeArrowheads="1"/>
            </p:cNvSpPr>
            <p:nvPr/>
          </p:nvSpPr>
          <p:spPr bwMode="auto">
            <a:xfrm>
              <a:off x="816" y="3600"/>
              <a:ext cx="24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59" name="Text Box 235"/>
            <p:cNvSpPr txBox="1">
              <a:spLocks noChangeArrowheads="1"/>
            </p:cNvSpPr>
            <p:nvPr/>
          </p:nvSpPr>
          <p:spPr bwMode="auto">
            <a:xfrm>
              <a:off x="288" y="3456"/>
              <a:ext cx="22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_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60" name="Text Box 236"/>
            <p:cNvSpPr txBox="1">
              <a:spLocks noChangeArrowheads="1"/>
            </p:cNvSpPr>
            <p:nvPr/>
          </p:nvSpPr>
          <p:spPr bwMode="auto">
            <a:xfrm>
              <a:off x="3552" y="3907"/>
              <a:ext cx="22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_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61" name="Text Box 237"/>
            <p:cNvSpPr txBox="1">
              <a:spLocks noChangeArrowheads="1"/>
            </p:cNvSpPr>
            <p:nvPr/>
          </p:nvSpPr>
          <p:spPr bwMode="auto">
            <a:xfrm>
              <a:off x="2774" y="3788"/>
              <a:ext cx="45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10.4</a:t>
              </a:r>
            </a:p>
          </p:txBody>
        </p:sp>
        <p:sp>
          <p:nvSpPr>
            <p:cNvPr id="129262" name="Text Box 238"/>
            <p:cNvSpPr txBox="1">
              <a:spLocks noChangeArrowheads="1"/>
            </p:cNvSpPr>
            <p:nvPr/>
          </p:nvSpPr>
          <p:spPr bwMode="auto">
            <a:xfrm>
              <a:off x="4166" y="3740"/>
              <a:ext cx="37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0.0</a:t>
              </a:r>
            </a:p>
          </p:txBody>
        </p:sp>
        <p:sp>
          <p:nvSpPr>
            <p:cNvPr id="129267" name="Text Box 243"/>
            <p:cNvSpPr txBox="1">
              <a:spLocks noChangeArrowheads="1"/>
            </p:cNvSpPr>
            <p:nvPr/>
          </p:nvSpPr>
          <p:spPr bwMode="auto">
            <a:xfrm>
              <a:off x="96" y="2381"/>
              <a:ext cx="9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u="sng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Depth 4)</a:t>
              </a:r>
            </a:p>
          </p:txBody>
        </p:sp>
        <p:cxnSp>
          <p:nvCxnSpPr>
            <p:cNvPr id="64534" name="AutoShape 247"/>
            <p:cNvCxnSpPr>
              <a:cxnSpLocks noChangeShapeType="1"/>
              <a:stCxn id="129212" idx="2"/>
              <a:endCxn id="129240" idx="3"/>
            </p:cNvCxnSpPr>
            <p:nvPr/>
          </p:nvCxnSpPr>
          <p:spPr bwMode="auto">
            <a:xfrm rot="5400000">
              <a:off x="3284" y="3796"/>
              <a:ext cx="326" cy="67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64535" name="AutoShape 248"/>
            <p:cNvCxnSpPr>
              <a:cxnSpLocks noChangeShapeType="1"/>
              <a:stCxn id="129223" idx="4"/>
              <a:endCxn id="129212" idx="3"/>
            </p:cNvCxnSpPr>
            <p:nvPr/>
          </p:nvCxnSpPr>
          <p:spPr bwMode="auto">
            <a:xfrm rot="5400000">
              <a:off x="3675" y="3354"/>
              <a:ext cx="98" cy="278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64536" name="AutoShape 249"/>
            <p:cNvCxnSpPr>
              <a:cxnSpLocks noChangeShapeType="1"/>
              <a:stCxn id="129223" idx="4"/>
              <a:endCxn id="129214" idx="1"/>
            </p:cNvCxnSpPr>
            <p:nvPr/>
          </p:nvCxnSpPr>
          <p:spPr bwMode="auto">
            <a:xfrm rot="16200000" flipH="1">
              <a:off x="3884" y="3423"/>
              <a:ext cx="98" cy="139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  <p:cxnSp>
          <p:nvCxnSpPr>
            <p:cNvPr id="64537" name="AutoShape 251"/>
            <p:cNvCxnSpPr>
              <a:cxnSpLocks noChangeShapeType="1"/>
              <a:stCxn id="129229" idx="4"/>
              <a:endCxn id="129223" idx="2"/>
            </p:cNvCxnSpPr>
            <p:nvPr/>
          </p:nvCxnSpPr>
          <p:spPr bwMode="auto">
            <a:xfrm rot="16200000" flipH="1">
              <a:off x="3353" y="2973"/>
              <a:ext cx="346" cy="436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</p:spPr>
        </p:cxnSp>
      </p:grpSp>
      <p:sp>
        <p:nvSpPr>
          <p:cNvPr id="129278" name="Rectangle 254"/>
          <p:cNvSpPr>
            <a:spLocks noChangeArrowheads="1"/>
          </p:cNvSpPr>
          <p:nvPr/>
        </p:nvSpPr>
        <p:spPr bwMode="auto">
          <a:xfrm>
            <a:off x="7239000" y="1371600"/>
            <a:ext cx="1866900" cy="1600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129279" name="Rectangle 25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62800" y="1524000"/>
            <a:ext cx="1981200" cy="13716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Optimization: ignore leafs that are not goal nodes </a:t>
            </a:r>
            <a:endParaRPr lang="en-US" sz="2000" dirty="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grpSp>
        <p:nvGrpSpPr>
          <p:cNvPr id="11" name="Group 256"/>
          <p:cNvGrpSpPr>
            <a:grpSpLocks/>
          </p:cNvGrpSpPr>
          <p:nvPr/>
        </p:nvGrpSpPr>
        <p:grpSpPr bwMode="auto">
          <a:xfrm>
            <a:off x="365125" y="2514600"/>
            <a:ext cx="1616075" cy="914400"/>
            <a:chOff x="240" y="1584"/>
            <a:chExt cx="1018" cy="576"/>
          </a:xfrm>
        </p:grpSpPr>
        <p:sp>
          <p:nvSpPr>
            <p:cNvPr id="129253" name="Text Box 229"/>
            <p:cNvSpPr txBox="1">
              <a:spLocks noChangeArrowheads="1"/>
            </p:cNvSpPr>
            <p:nvPr/>
          </p:nvSpPr>
          <p:spPr bwMode="auto">
            <a:xfrm>
              <a:off x="634" y="1680"/>
              <a:ext cx="62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X</a:t>
              </a:r>
            </a:p>
            <a:p>
              <a:pPr algn="ctr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ignore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9254" name="Text Box 230"/>
            <p:cNvSpPr txBox="1">
              <a:spLocks noChangeArrowheads="1"/>
            </p:cNvSpPr>
            <p:nvPr/>
          </p:nvSpPr>
          <p:spPr bwMode="auto">
            <a:xfrm>
              <a:off x="240" y="1584"/>
              <a:ext cx="407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_</a:t>
              </a:r>
            </a:p>
            <a:p>
              <a:pPr algn="ctr">
                <a:defRPr/>
              </a:pPr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end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9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278" grpId="0" animBg="1"/>
      <p:bldP spid="12927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9221" name="Group 4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768" y="1728"/>
              <a:chExt cx="4224" cy="1920"/>
            </a:xfrm>
          </p:grpSpPr>
          <p:grpSp>
            <p:nvGrpSpPr>
              <p:cNvPr id="9260" name="Group 5"/>
              <p:cNvGrpSpPr>
                <a:grpSpLocks/>
              </p:cNvGrpSpPr>
              <p:nvPr/>
            </p:nvGrpSpPr>
            <p:grpSpPr bwMode="auto">
              <a:xfrm>
                <a:off x="768" y="1728"/>
                <a:ext cx="4224" cy="1920"/>
                <a:chOff x="576" y="1344"/>
                <a:chExt cx="4224" cy="1920"/>
              </a:xfrm>
            </p:grpSpPr>
            <p:grpSp>
              <p:nvGrpSpPr>
                <p:cNvPr id="9263" name="Group 6"/>
                <p:cNvGrpSpPr>
                  <a:grpSpLocks/>
                </p:cNvGrpSpPr>
                <p:nvPr/>
              </p:nvGrpSpPr>
              <p:grpSpPr bwMode="auto">
                <a:xfrm>
                  <a:off x="576" y="1344"/>
                  <a:ext cx="4224" cy="1920"/>
                  <a:chOff x="576" y="1344"/>
                  <a:chExt cx="4224" cy="1920"/>
                </a:xfrm>
              </p:grpSpPr>
              <p:sp>
                <p:nvSpPr>
                  <p:cNvPr id="9281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1344"/>
                    <a:ext cx="4224" cy="192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th-TH"/>
                  </a:p>
                </p:txBody>
              </p:sp>
              <p:sp>
                <p:nvSpPr>
                  <p:cNvPr id="928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8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8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8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8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880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8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8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8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90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9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1344"/>
                    <a:ext cx="0" cy="192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92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1728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93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12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94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496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  <p:sp>
                <p:nvSpPr>
                  <p:cNvPr id="9295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880"/>
                    <a:ext cx="422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th-TH"/>
                  </a:p>
                </p:txBody>
              </p:sp>
            </p:grpSp>
            <p:sp>
              <p:nvSpPr>
                <p:cNvPr id="9264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65" name="Rectangle 23"/>
                <p:cNvSpPr>
                  <a:spLocks noChangeArrowheads="1"/>
                </p:cNvSpPr>
                <p:nvPr/>
              </p:nvSpPr>
              <p:spPr bwMode="auto">
                <a:xfrm>
                  <a:off x="1344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66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67" name="Rectangle 25"/>
                <p:cNvSpPr>
                  <a:spLocks noChangeArrowheads="1"/>
                </p:cNvSpPr>
                <p:nvPr/>
              </p:nvSpPr>
              <p:spPr bwMode="auto">
                <a:xfrm>
                  <a:off x="364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68" name="Rectangle 26"/>
                <p:cNvSpPr>
                  <a:spLocks noChangeArrowheads="1"/>
                </p:cNvSpPr>
                <p:nvPr/>
              </p:nvSpPr>
              <p:spPr bwMode="auto">
                <a:xfrm>
                  <a:off x="403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69" name="Rectangle 27"/>
                <p:cNvSpPr>
                  <a:spLocks noChangeArrowheads="1"/>
                </p:cNvSpPr>
                <p:nvPr/>
              </p:nvSpPr>
              <p:spPr bwMode="auto">
                <a:xfrm>
                  <a:off x="4032" y="2112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0" name="Rectangle 28"/>
                <p:cNvSpPr>
                  <a:spLocks noChangeArrowheads="1"/>
                </p:cNvSpPr>
                <p:nvPr/>
              </p:nvSpPr>
              <p:spPr bwMode="auto">
                <a:xfrm>
                  <a:off x="3648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1" name="Rectangle 29"/>
                <p:cNvSpPr>
                  <a:spLocks noChangeArrowheads="1"/>
                </p:cNvSpPr>
                <p:nvPr/>
              </p:nvSpPr>
              <p:spPr bwMode="auto">
                <a:xfrm>
                  <a:off x="4032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2" name="Rectangle 30"/>
                <p:cNvSpPr>
                  <a:spLocks noChangeArrowheads="1"/>
                </p:cNvSpPr>
                <p:nvPr/>
              </p:nvSpPr>
              <p:spPr bwMode="auto">
                <a:xfrm>
                  <a:off x="3264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3" name="Rectangle 31"/>
                <p:cNvSpPr>
                  <a:spLocks noChangeArrowheads="1"/>
                </p:cNvSpPr>
                <p:nvPr/>
              </p:nvSpPr>
              <p:spPr bwMode="auto">
                <a:xfrm>
                  <a:off x="2880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4" name="Rectangle 32"/>
                <p:cNvSpPr>
                  <a:spLocks noChangeArrowheads="1"/>
                </p:cNvSpPr>
                <p:nvPr/>
              </p:nvSpPr>
              <p:spPr bwMode="auto">
                <a:xfrm>
                  <a:off x="2496" y="1728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5" name="Rectangle 33"/>
                <p:cNvSpPr>
                  <a:spLocks noChangeArrowheads="1"/>
                </p:cNvSpPr>
                <p:nvPr/>
              </p:nvSpPr>
              <p:spPr bwMode="auto">
                <a:xfrm>
                  <a:off x="1728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6" name="Rectangle 34"/>
                <p:cNvSpPr>
                  <a:spLocks noChangeArrowheads="1"/>
                </p:cNvSpPr>
                <p:nvPr/>
              </p:nvSpPr>
              <p:spPr bwMode="auto">
                <a:xfrm>
                  <a:off x="2112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7" name="Rectangle 35"/>
                <p:cNvSpPr>
                  <a:spLocks noChangeArrowheads="1"/>
                </p:cNvSpPr>
                <p:nvPr/>
              </p:nvSpPr>
              <p:spPr bwMode="auto">
                <a:xfrm>
                  <a:off x="2496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8" name="Rectangle 36"/>
                <p:cNvSpPr>
                  <a:spLocks noChangeArrowheads="1"/>
                </p:cNvSpPr>
                <p:nvPr/>
              </p:nvSpPr>
              <p:spPr bwMode="auto">
                <a:xfrm>
                  <a:off x="2880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79" name="Rectangle 37"/>
                <p:cNvSpPr>
                  <a:spLocks noChangeArrowheads="1"/>
                </p:cNvSpPr>
                <p:nvPr/>
              </p:nvSpPr>
              <p:spPr bwMode="auto">
                <a:xfrm>
                  <a:off x="326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9280" name="Rectangle 38"/>
                <p:cNvSpPr>
                  <a:spLocks noChangeArrowheads="1"/>
                </p:cNvSpPr>
                <p:nvPr/>
              </p:nvSpPr>
              <p:spPr bwMode="auto">
                <a:xfrm>
                  <a:off x="1344" y="2496"/>
                  <a:ext cx="384" cy="384"/>
                </a:xfrm>
                <a:prstGeom prst="rect">
                  <a:avLst/>
                </a:prstGeom>
                <a:solidFill>
                  <a:srgbClr val="777777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sp>
            <p:nvSpPr>
              <p:cNvPr id="9261" name="Rectangle 3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384" cy="384"/>
              </a:xfrm>
              <a:prstGeom prst="rect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9262" name="Rectangle 40"/>
              <p:cNvSpPr>
                <a:spLocks noChangeArrowheads="1"/>
              </p:cNvSpPr>
              <p:nvPr/>
            </p:nvSpPr>
            <p:spPr bwMode="auto">
              <a:xfrm>
                <a:off x="3072" y="2496"/>
                <a:ext cx="384" cy="384"/>
              </a:xfrm>
              <a:prstGeom prst="rect">
                <a:avLst/>
              </a:prstGeom>
              <a:solidFill>
                <a:srgbClr val="33CC33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9222" name="Text Box 41"/>
            <p:cNvSpPr txBox="1">
              <a:spLocks noChangeArrowheads="1"/>
            </p:cNvSpPr>
            <p:nvPr/>
          </p:nvSpPr>
          <p:spPr bwMode="auto">
            <a:xfrm>
              <a:off x="3120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9223" name="Text Box 42"/>
            <p:cNvSpPr txBox="1">
              <a:spLocks noChangeArrowheads="1"/>
            </p:cNvSpPr>
            <p:nvPr/>
          </p:nvSpPr>
          <p:spPr bwMode="auto">
            <a:xfrm>
              <a:off x="388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9224" name="Text Box 43"/>
            <p:cNvSpPr txBox="1">
              <a:spLocks noChangeArrowheads="1"/>
            </p:cNvSpPr>
            <p:nvPr/>
          </p:nvSpPr>
          <p:spPr bwMode="auto">
            <a:xfrm>
              <a:off x="3504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9225" name="Text Box 44"/>
            <p:cNvSpPr txBox="1">
              <a:spLocks noChangeArrowheads="1"/>
            </p:cNvSpPr>
            <p:nvPr/>
          </p:nvSpPr>
          <p:spPr bwMode="auto">
            <a:xfrm>
              <a:off x="2736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9226" name="Text Box 45"/>
            <p:cNvSpPr txBox="1">
              <a:spLocks noChangeArrowheads="1"/>
            </p:cNvSpPr>
            <p:nvPr/>
          </p:nvSpPr>
          <p:spPr bwMode="auto">
            <a:xfrm>
              <a:off x="1968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227" name="Text Box 46"/>
            <p:cNvSpPr txBox="1">
              <a:spLocks noChangeArrowheads="1"/>
            </p:cNvSpPr>
            <p:nvPr/>
          </p:nvSpPr>
          <p:spPr bwMode="auto">
            <a:xfrm>
              <a:off x="816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9228" name="Text Box 47"/>
            <p:cNvSpPr txBox="1">
              <a:spLocks noChangeArrowheads="1"/>
            </p:cNvSpPr>
            <p:nvPr/>
          </p:nvSpPr>
          <p:spPr bwMode="auto">
            <a:xfrm>
              <a:off x="1200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9229" name="Text Box 48"/>
            <p:cNvSpPr txBox="1">
              <a:spLocks noChangeArrowheads="1"/>
            </p:cNvSpPr>
            <p:nvPr/>
          </p:nvSpPr>
          <p:spPr bwMode="auto">
            <a:xfrm>
              <a:off x="816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9230" name="Text Box 49"/>
            <p:cNvSpPr txBox="1">
              <a:spLocks noChangeArrowheads="1"/>
            </p:cNvSpPr>
            <p:nvPr/>
          </p:nvSpPr>
          <p:spPr bwMode="auto">
            <a:xfrm>
              <a:off x="2352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9231" name="Text Box 50"/>
            <p:cNvSpPr txBox="1">
              <a:spLocks noChangeArrowheads="1"/>
            </p:cNvSpPr>
            <p:nvPr/>
          </p:nvSpPr>
          <p:spPr bwMode="auto">
            <a:xfrm>
              <a:off x="2352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232" name="Text Box 51"/>
            <p:cNvSpPr txBox="1">
              <a:spLocks noChangeArrowheads="1"/>
            </p:cNvSpPr>
            <p:nvPr/>
          </p:nvSpPr>
          <p:spPr bwMode="auto">
            <a:xfrm>
              <a:off x="1200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9233" name="Text Box 52"/>
            <p:cNvSpPr txBox="1">
              <a:spLocks noChangeArrowheads="1"/>
            </p:cNvSpPr>
            <p:nvPr/>
          </p:nvSpPr>
          <p:spPr bwMode="auto">
            <a:xfrm>
              <a:off x="1584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234" name="Text Box 53"/>
            <p:cNvSpPr txBox="1">
              <a:spLocks noChangeArrowheads="1"/>
            </p:cNvSpPr>
            <p:nvPr/>
          </p:nvSpPr>
          <p:spPr bwMode="auto">
            <a:xfrm>
              <a:off x="816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9235" name="Text Box 54"/>
            <p:cNvSpPr txBox="1">
              <a:spLocks noChangeArrowheads="1"/>
            </p:cNvSpPr>
            <p:nvPr/>
          </p:nvSpPr>
          <p:spPr bwMode="auto">
            <a:xfrm>
              <a:off x="816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236" name="Text Box 55"/>
            <p:cNvSpPr txBox="1">
              <a:spLocks noChangeArrowheads="1"/>
            </p:cNvSpPr>
            <p:nvPr/>
          </p:nvSpPr>
          <p:spPr bwMode="auto">
            <a:xfrm>
              <a:off x="1968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9237" name="Text Box 56"/>
            <p:cNvSpPr txBox="1">
              <a:spLocks noChangeArrowheads="1"/>
            </p:cNvSpPr>
            <p:nvPr/>
          </p:nvSpPr>
          <p:spPr bwMode="auto">
            <a:xfrm>
              <a:off x="2352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9238" name="Text Box 57"/>
            <p:cNvSpPr txBox="1">
              <a:spLocks noChangeArrowheads="1"/>
            </p:cNvSpPr>
            <p:nvPr/>
          </p:nvSpPr>
          <p:spPr bwMode="auto">
            <a:xfrm>
              <a:off x="816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9239" name="Text Box 58"/>
            <p:cNvSpPr txBox="1">
              <a:spLocks noChangeArrowheads="1"/>
            </p:cNvSpPr>
            <p:nvPr/>
          </p:nvSpPr>
          <p:spPr bwMode="auto">
            <a:xfrm>
              <a:off x="1200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240" name="Text Box 59"/>
            <p:cNvSpPr txBox="1">
              <a:spLocks noChangeArrowheads="1"/>
            </p:cNvSpPr>
            <p:nvPr/>
          </p:nvSpPr>
          <p:spPr bwMode="auto">
            <a:xfrm>
              <a:off x="1968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241" name="Text Box 60"/>
            <p:cNvSpPr txBox="1">
              <a:spLocks noChangeArrowheads="1"/>
            </p:cNvSpPr>
            <p:nvPr/>
          </p:nvSpPr>
          <p:spPr bwMode="auto">
            <a:xfrm>
              <a:off x="1584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242" name="Text Box 61"/>
            <p:cNvSpPr txBox="1">
              <a:spLocks noChangeArrowheads="1"/>
            </p:cNvSpPr>
            <p:nvPr/>
          </p:nvSpPr>
          <p:spPr bwMode="auto">
            <a:xfrm>
              <a:off x="3120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9243" name="Text Box 62"/>
            <p:cNvSpPr txBox="1">
              <a:spLocks noChangeArrowheads="1"/>
            </p:cNvSpPr>
            <p:nvPr/>
          </p:nvSpPr>
          <p:spPr bwMode="auto">
            <a:xfrm>
              <a:off x="2736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9244" name="Text Box 63"/>
            <p:cNvSpPr txBox="1">
              <a:spLocks noChangeArrowheads="1"/>
            </p:cNvSpPr>
            <p:nvPr/>
          </p:nvSpPr>
          <p:spPr bwMode="auto">
            <a:xfrm>
              <a:off x="3504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9245" name="Text Box 64"/>
            <p:cNvSpPr txBox="1">
              <a:spLocks noChangeArrowheads="1"/>
            </p:cNvSpPr>
            <p:nvPr/>
          </p:nvSpPr>
          <p:spPr bwMode="auto">
            <a:xfrm>
              <a:off x="2736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9246" name="Text Box 65"/>
            <p:cNvSpPr txBox="1">
              <a:spLocks noChangeArrowheads="1"/>
            </p:cNvSpPr>
            <p:nvPr/>
          </p:nvSpPr>
          <p:spPr bwMode="auto">
            <a:xfrm>
              <a:off x="1584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247" name="Text Box 66"/>
            <p:cNvSpPr txBox="1">
              <a:spLocks noChangeArrowheads="1"/>
            </p:cNvSpPr>
            <p:nvPr/>
          </p:nvSpPr>
          <p:spPr bwMode="auto">
            <a:xfrm>
              <a:off x="1968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3120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9249" name="Text Box 68"/>
            <p:cNvSpPr txBox="1">
              <a:spLocks noChangeArrowheads="1"/>
            </p:cNvSpPr>
            <p:nvPr/>
          </p:nvSpPr>
          <p:spPr bwMode="auto">
            <a:xfrm>
              <a:off x="2352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250" name="Text Box 69"/>
            <p:cNvSpPr txBox="1">
              <a:spLocks noChangeArrowheads="1"/>
            </p:cNvSpPr>
            <p:nvPr/>
          </p:nvSpPr>
          <p:spPr bwMode="auto">
            <a:xfrm>
              <a:off x="3888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251" name="Text Box 70"/>
            <p:cNvSpPr txBox="1">
              <a:spLocks noChangeArrowheads="1"/>
            </p:cNvSpPr>
            <p:nvPr/>
          </p:nvSpPr>
          <p:spPr bwMode="auto">
            <a:xfrm>
              <a:off x="3504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9252" name="Text Box 71"/>
            <p:cNvSpPr txBox="1">
              <a:spLocks noChangeArrowheads="1"/>
            </p:cNvSpPr>
            <p:nvPr/>
          </p:nvSpPr>
          <p:spPr bwMode="auto">
            <a:xfrm>
              <a:off x="4272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253" name="Text Box 72"/>
            <p:cNvSpPr txBox="1">
              <a:spLocks noChangeArrowheads="1"/>
            </p:cNvSpPr>
            <p:nvPr/>
          </p:nvSpPr>
          <p:spPr bwMode="auto">
            <a:xfrm>
              <a:off x="4272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254" name="Text Box 73"/>
            <p:cNvSpPr txBox="1">
              <a:spLocks noChangeArrowheads="1"/>
            </p:cNvSpPr>
            <p:nvPr/>
          </p:nvSpPr>
          <p:spPr bwMode="auto">
            <a:xfrm>
              <a:off x="3888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255" name="Text Box 74"/>
            <p:cNvSpPr txBox="1">
              <a:spLocks noChangeArrowheads="1"/>
            </p:cNvSpPr>
            <p:nvPr/>
          </p:nvSpPr>
          <p:spPr bwMode="auto">
            <a:xfrm>
              <a:off x="4656" y="1776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256" name="Text Box 75"/>
            <p:cNvSpPr txBox="1">
              <a:spLocks noChangeArrowheads="1"/>
            </p:cNvSpPr>
            <p:nvPr/>
          </p:nvSpPr>
          <p:spPr bwMode="auto">
            <a:xfrm>
              <a:off x="4656" y="2160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257" name="Text Box 76"/>
            <p:cNvSpPr txBox="1">
              <a:spLocks noChangeArrowheads="1"/>
            </p:cNvSpPr>
            <p:nvPr/>
          </p:nvSpPr>
          <p:spPr bwMode="auto">
            <a:xfrm>
              <a:off x="4656" y="3312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258" name="Text Box 77"/>
            <p:cNvSpPr txBox="1">
              <a:spLocks noChangeArrowheads="1"/>
            </p:cNvSpPr>
            <p:nvPr/>
          </p:nvSpPr>
          <p:spPr bwMode="auto">
            <a:xfrm>
              <a:off x="4656" y="2544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259" name="Text Box 78"/>
            <p:cNvSpPr txBox="1">
              <a:spLocks noChangeArrowheads="1"/>
            </p:cNvSpPr>
            <p:nvPr/>
          </p:nvSpPr>
          <p:spPr bwMode="auto">
            <a:xfrm>
              <a:off x="4656" y="2928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5</a:t>
              </a:r>
            </a:p>
          </p:txBody>
        </p:sp>
      </p:grpSp>
      <p:sp>
        <p:nvSpPr>
          <p:cNvPr id="9220" name="Text Box 79"/>
          <p:cNvSpPr txBox="1">
            <a:spLocks noChangeArrowheads="1"/>
          </p:cNvSpPr>
          <p:nvPr/>
        </p:nvSpPr>
        <p:spPr bwMode="auto">
          <a:xfrm>
            <a:off x="762000" y="1752600"/>
            <a:ext cx="779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f(N) = h(N), with h(N) = Manhattan distance to the goal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9A4C5BFC-C6BA-4C03-929B-CFB5583A0ACE}" type="slidenum">
              <a:rPr lang="en-US" smtClean="0"/>
              <a:pPr algn="l"/>
              <a:t>70</a:t>
            </a:fld>
            <a:endParaRPr lang="en-US" smtClean="0"/>
          </a:p>
        </p:txBody>
      </p:sp>
      <p:sp>
        <p:nvSpPr>
          <p:cNvPr id="6553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smtClean="0"/>
              <a:t>Beam search algorithm:</a:t>
            </a:r>
          </a:p>
        </p:txBody>
      </p:sp>
      <p:sp>
        <p:nvSpPr>
          <p:cNvPr id="130052" name="Rectangle 1028"/>
          <p:cNvSpPr>
            <a:spLocks noChangeArrowheads="1"/>
          </p:cNvSpPr>
          <p:nvPr/>
        </p:nvSpPr>
        <p:spPr bwMode="auto">
          <a:xfrm>
            <a:off x="685800" y="1219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3600" i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Properties:</a:t>
            </a:r>
          </a:p>
        </p:txBody>
      </p:sp>
      <p:sp>
        <p:nvSpPr>
          <p:cNvPr id="130053" name="Rectangle 1029"/>
          <p:cNvSpPr>
            <a:spLocks noChangeArrowheads="1"/>
          </p:cNvSpPr>
          <p:nvPr/>
        </p:nvSpPr>
        <p:spPr bwMode="auto">
          <a:xfrm>
            <a:off x="685800" y="19812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¥"/>
              <a:defRPr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Completeness: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Hill climbing</a:t>
            </a: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YES (backtracking),  </a:t>
            </a:r>
            <a:r>
              <a:rPr lang="en-US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Beam search</a:t>
            </a: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NO</a:t>
            </a:r>
          </a:p>
        </p:txBody>
      </p:sp>
      <p:sp>
        <p:nvSpPr>
          <p:cNvPr id="130054" name="Rectangle 1030"/>
          <p:cNvSpPr>
            <a:spLocks noChangeArrowheads="1"/>
          </p:cNvSpPr>
          <p:nvPr/>
        </p:nvSpPr>
        <p:spPr bwMode="auto">
          <a:xfrm>
            <a:off x="685800" y="3200400"/>
            <a:ext cx="7848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¥"/>
              <a:defRPr/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Speed/Memory: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Hill climbing</a:t>
            </a: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same as Depth-first (in worst case)</a:t>
            </a: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u="sng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Beam search</a:t>
            </a:r>
            <a:r>
              <a:rPr lang="en-US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</a:p>
          <a:p>
            <a:pPr marL="1143000" lvl="2" indent="-228600"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QUEUE always has length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WIDTH</a:t>
            </a: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so </a:t>
            </a:r>
            <a:r>
              <a:rPr lang="en-US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memory</a:t>
            </a: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usage is constant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= WIDTH</a:t>
            </a: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u="sng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time</a:t>
            </a: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is of the order of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WIDTH*</a:t>
            </a:r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m*b </a:t>
            </a: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WIDTH*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d*b</a:t>
            </a:r>
            <a:r>
              <a:rPr lang="en-US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if no solution is found</a:t>
            </a:r>
            <a:endParaRPr lang="en-US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0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053" grpId="0" build="p" bldLvl="2" autoUpdateAnimBg="0" advAuto="0"/>
      <p:bldP spid="130054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EDF49828-878C-43AB-9F17-15DAA9C0BDA0}" type="slidenum">
              <a:rPr lang="en-US" smtClean="0"/>
              <a:pPr algn="l"/>
              <a:t>71</a:t>
            </a:fld>
            <a:endParaRPr 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990600"/>
          </a:xfrm>
        </p:spPr>
        <p:txBody>
          <a:bodyPr/>
          <a:lstStyle/>
          <a:p>
            <a:r>
              <a:rPr lang="en-US" smtClean="0"/>
              <a:t>Hill climbing</a:t>
            </a: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533400"/>
          </a:xfrm>
        </p:spPr>
        <p:txBody>
          <a:bodyPr/>
          <a:lstStyle/>
          <a:p>
            <a:r>
              <a:rPr lang="en-US" smtClean="0"/>
              <a:t>== Beam search with a width of 1.</a:t>
            </a:r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09600" y="2514600"/>
            <a:ext cx="7924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¥"/>
              <a:defRPr/>
            </a:pPr>
            <a:r>
              <a:rPr lang="en-US" sz="2000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Inspiring Example: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climbing a hill in the fog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endParaRPr lang="th-TH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0000CC"/>
              </a:buClr>
              <a:defRPr/>
            </a:pPr>
            <a:r>
              <a:rPr lang="th-TH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th-TH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ตัวอย่าง</a:t>
            </a:r>
            <a:r>
              <a:rPr lang="th-TH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สร้างแรงบันดาลใจ: การปีนเขาภูเขาในหมอก</a:t>
            </a:r>
            <a:endParaRPr lang="en-US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buFont typeface="Wingdings" pitchFamily="2" charset="2"/>
              <a:buChar char="è"/>
              <a:defRPr/>
            </a:pPr>
            <a:r>
              <a:rPr 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Heuristic function: check the change in altitude in 4 directions: the strongest increase is the direction in which to move next</a:t>
            </a:r>
            <a:r>
              <a:rPr 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endParaRPr lang="th-TH" sz="20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ฟังก์ชั่น ฮิวรีสติก</a:t>
            </a:r>
            <a:r>
              <a:rPr lang="en-US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ตรวจสอบการเปลี่ยนแปลงในระดับความสูงใน 4 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ทิศทาง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ทิศที่พบว่ามีความชันที่เพิ่มขึ้นที่สุด เป็น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ทิศทางในการ</a:t>
            </a:r>
            <a:r>
              <a:rPr lang="th-TH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ที่จะเดินต่อไป</a:t>
            </a:r>
            <a:endParaRPr lang="en-US" sz="2000" dirty="0">
              <a:solidFill>
                <a:srgbClr val="9900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¥"/>
              <a:defRPr/>
            </a:pPr>
            <a:endParaRPr lang="en-US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¥"/>
              <a:defRPr/>
            </a:pP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identical to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first Hill climbing,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except for dropping the </a:t>
            </a:r>
            <a:r>
              <a:rPr lang="en-US" sz="2000" u="sng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backtracking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endParaRPr lang="en-US" sz="20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 advAuto="0"/>
      <p:bldP spid="13107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pPr algn="l"/>
            <a:fld id="{7A88A53F-9A9D-4F8E-A1AF-46A01D0C9617}" type="slidenum">
              <a:rPr lang="en-US" smtClean="0"/>
              <a:pPr algn="l"/>
              <a:t>72</a:t>
            </a:fld>
            <a:endParaRPr 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1143000"/>
          </a:xfrm>
        </p:spPr>
        <p:txBody>
          <a:bodyPr/>
          <a:lstStyle/>
          <a:p>
            <a:r>
              <a:rPr lang="en-US" smtClean="0"/>
              <a:t>Problems with </a:t>
            </a:r>
            <a:br>
              <a:rPr lang="en-US" smtClean="0"/>
            </a:br>
            <a:r>
              <a:rPr lang="en-US" smtClean="0"/>
              <a:t>Hill climbing: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04800" y="1368425"/>
            <a:ext cx="4038600" cy="2365375"/>
            <a:chOff x="192" y="862"/>
            <a:chExt cx="2544" cy="1490"/>
          </a:xfrm>
        </p:grpSpPr>
        <p:grpSp>
          <p:nvGrpSpPr>
            <p:cNvPr id="67617" name="Group 46"/>
            <p:cNvGrpSpPr>
              <a:grpSpLocks/>
            </p:cNvGrpSpPr>
            <p:nvPr/>
          </p:nvGrpSpPr>
          <p:grpSpPr bwMode="auto">
            <a:xfrm>
              <a:off x="192" y="862"/>
              <a:ext cx="2544" cy="1470"/>
              <a:chOff x="192" y="720"/>
              <a:chExt cx="2544" cy="1470"/>
            </a:xfrm>
          </p:grpSpPr>
          <p:sp>
            <p:nvSpPr>
              <p:cNvPr id="67619" name="Rectangle 9"/>
              <p:cNvSpPr>
                <a:spLocks noChangeArrowheads="1"/>
              </p:cNvSpPr>
              <p:nvPr/>
            </p:nvSpPr>
            <p:spPr bwMode="auto">
              <a:xfrm>
                <a:off x="192" y="750"/>
                <a:ext cx="2544" cy="14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7620" name="Freeform 4"/>
              <p:cNvSpPr>
                <a:spLocks/>
              </p:cNvSpPr>
              <p:nvPr/>
            </p:nvSpPr>
            <p:spPr bwMode="auto">
              <a:xfrm>
                <a:off x="560" y="1816"/>
                <a:ext cx="424" cy="206"/>
              </a:xfrm>
              <a:custGeom>
                <a:avLst/>
                <a:gdLst>
                  <a:gd name="T0" fmla="*/ 0 w 336"/>
                  <a:gd name="T1" fmla="*/ 192 h 192"/>
                  <a:gd name="T2" fmla="*/ 144 w 336"/>
                  <a:gd name="T3" fmla="*/ 0 h 192"/>
                  <a:gd name="T4" fmla="*/ 336 w 33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92"/>
                  <a:gd name="T11" fmla="*/ 336 w 33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92">
                    <a:moveTo>
                      <a:pt x="0" y="192"/>
                    </a:moveTo>
                    <a:cubicBezTo>
                      <a:pt x="44" y="96"/>
                      <a:pt x="88" y="0"/>
                      <a:pt x="144" y="0"/>
                    </a:cubicBezTo>
                    <a:cubicBezTo>
                      <a:pt x="200" y="0"/>
                      <a:pt x="304" y="160"/>
                      <a:pt x="336" y="19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7621" name="Freeform 5"/>
              <p:cNvSpPr>
                <a:spLocks/>
              </p:cNvSpPr>
              <p:nvPr/>
            </p:nvSpPr>
            <p:spPr bwMode="auto">
              <a:xfrm>
                <a:off x="923" y="1559"/>
                <a:ext cx="485" cy="480"/>
              </a:xfrm>
              <a:custGeom>
                <a:avLst/>
                <a:gdLst>
                  <a:gd name="T0" fmla="*/ 0 w 384"/>
                  <a:gd name="T1" fmla="*/ 352 h 448"/>
                  <a:gd name="T2" fmla="*/ 240 w 384"/>
                  <a:gd name="T3" fmla="*/ 16 h 448"/>
                  <a:gd name="T4" fmla="*/ 384 w 384"/>
                  <a:gd name="T5" fmla="*/ 448 h 448"/>
                  <a:gd name="T6" fmla="*/ 0 60000 65536"/>
                  <a:gd name="T7" fmla="*/ 0 60000 65536"/>
                  <a:gd name="T8" fmla="*/ 0 60000 65536"/>
                  <a:gd name="T9" fmla="*/ 0 w 384"/>
                  <a:gd name="T10" fmla="*/ 0 h 448"/>
                  <a:gd name="T11" fmla="*/ 384 w 384"/>
                  <a:gd name="T12" fmla="*/ 448 h 4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4" h="448">
                    <a:moveTo>
                      <a:pt x="0" y="352"/>
                    </a:moveTo>
                    <a:cubicBezTo>
                      <a:pt x="88" y="176"/>
                      <a:pt x="176" y="0"/>
                      <a:pt x="240" y="16"/>
                    </a:cubicBezTo>
                    <a:cubicBezTo>
                      <a:pt x="304" y="32"/>
                      <a:pt x="360" y="376"/>
                      <a:pt x="384" y="448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7622" name="Freeform 6"/>
              <p:cNvSpPr>
                <a:spLocks/>
              </p:cNvSpPr>
              <p:nvPr/>
            </p:nvSpPr>
            <p:spPr bwMode="auto">
              <a:xfrm>
                <a:off x="1392" y="1182"/>
                <a:ext cx="848" cy="840"/>
              </a:xfrm>
              <a:custGeom>
                <a:avLst/>
                <a:gdLst>
                  <a:gd name="T0" fmla="*/ 0 w 672"/>
                  <a:gd name="T1" fmla="*/ 688 h 784"/>
                  <a:gd name="T2" fmla="*/ 192 w 672"/>
                  <a:gd name="T3" fmla="*/ 16 h 784"/>
                  <a:gd name="T4" fmla="*/ 672 w 672"/>
                  <a:gd name="T5" fmla="*/ 784 h 784"/>
                  <a:gd name="T6" fmla="*/ 0 60000 65536"/>
                  <a:gd name="T7" fmla="*/ 0 60000 65536"/>
                  <a:gd name="T8" fmla="*/ 0 60000 65536"/>
                  <a:gd name="T9" fmla="*/ 0 w 672"/>
                  <a:gd name="T10" fmla="*/ 0 h 784"/>
                  <a:gd name="T11" fmla="*/ 672 w 672"/>
                  <a:gd name="T12" fmla="*/ 784 h 7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72" h="784">
                    <a:moveTo>
                      <a:pt x="0" y="688"/>
                    </a:moveTo>
                    <a:cubicBezTo>
                      <a:pt x="40" y="344"/>
                      <a:pt x="80" y="0"/>
                      <a:pt x="192" y="16"/>
                    </a:cubicBezTo>
                    <a:cubicBezTo>
                      <a:pt x="304" y="32"/>
                      <a:pt x="592" y="656"/>
                      <a:pt x="672" y="784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5962" name="Text Box 10"/>
              <p:cNvSpPr txBox="1">
                <a:spLocks noChangeArrowheads="1"/>
              </p:cNvSpPr>
              <p:nvPr/>
            </p:nvSpPr>
            <p:spPr bwMode="auto">
              <a:xfrm>
                <a:off x="544" y="720"/>
                <a:ext cx="87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u="sng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Foothills:</a:t>
                </a:r>
                <a:endPara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25963" name="Text Box 11"/>
              <p:cNvSpPr txBox="1">
                <a:spLocks noChangeArrowheads="1"/>
              </p:cNvSpPr>
              <p:nvPr/>
            </p:nvSpPr>
            <p:spPr bwMode="auto">
              <a:xfrm>
                <a:off x="463" y="1086"/>
                <a:ext cx="862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Local</a:t>
                </a:r>
              </a:p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maximum</a:t>
                </a:r>
                <a:endPara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7625" name="AutoShape 12"/>
              <p:cNvSpPr>
                <a:spLocks noChangeArrowheads="1"/>
              </p:cNvSpPr>
              <p:nvPr/>
            </p:nvSpPr>
            <p:spPr bwMode="auto">
              <a:xfrm rot="-7440606">
                <a:off x="197" y="1620"/>
                <a:ext cx="418" cy="352"/>
              </a:xfrm>
              <a:prstGeom prst="curvedDownArrow">
                <a:avLst>
                  <a:gd name="adj1" fmla="val 23750"/>
                  <a:gd name="adj2" fmla="val 47500"/>
                  <a:gd name="adj3" fmla="val 33333"/>
                </a:avLst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7626" name="AutoShape 13"/>
              <p:cNvSpPr>
                <a:spLocks noChangeArrowheads="1"/>
              </p:cNvSpPr>
              <p:nvPr/>
            </p:nvSpPr>
            <p:spPr bwMode="auto">
              <a:xfrm>
                <a:off x="624" y="1614"/>
                <a:ext cx="240" cy="288"/>
              </a:xfrm>
              <a:prstGeom prst="star4">
                <a:avLst>
                  <a:gd name="adj" fmla="val 125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67618" name="Rectangle 49"/>
            <p:cNvSpPr>
              <a:spLocks noChangeArrowheads="1"/>
            </p:cNvSpPr>
            <p:nvPr/>
          </p:nvSpPr>
          <p:spPr bwMode="auto">
            <a:xfrm>
              <a:off x="192" y="912"/>
              <a:ext cx="2544" cy="144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4876800" y="1368425"/>
            <a:ext cx="3886200" cy="2365375"/>
            <a:chOff x="3072" y="862"/>
            <a:chExt cx="2448" cy="1490"/>
          </a:xfrm>
        </p:grpSpPr>
        <p:grpSp>
          <p:nvGrpSpPr>
            <p:cNvPr id="67606" name="Group 47"/>
            <p:cNvGrpSpPr>
              <a:grpSpLocks/>
            </p:cNvGrpSpPr>
            <p:nvPr/>
          </p:nvGrpSpPr>
          <p:grpSpPr bwMode="auto">
            <a:xfrm>
              <a:off x="3072" y="862"/>
              <a:ext cx="2448" cy="1466"/>
              <a:chOff x="3072" y="720"/>
              <a:chExt cx="2448" cy="1466"/>
            </a:xfrm>
          </p:grpSpPr>
          <p:sp>
            <p:nvSpPr>
              <p:cNvPr id="67608" name="Rectangle 24"/>
              <p:cNvSpPr>
                <a:spLocks noChangeArrowheads="1"/>
              </p:cNvSpPr>
              <p:nvPr/>
            </p:nvSpPr>
            <p:spPr bwMode="auto">
              <a:xfrm>
                <a:off x="3072" y="746"/>
                <a:ext cx="2448" cy="14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grpSp>
            <p:nvGrpSpPr>
              <p:cNvPr id="67609" name="Group 22"/>
              <p:cNvGrpSpPr>
                <a:grpSpLocks/>
              </p:cNvGrpSpPr>
              <p:nvPr/>
            </p:nvGrpSpPr>
            <p:grpSpPr bwMode="auto">
              <a:xfrm>
                <a:off x="3888" y="1082"/>
                <a:ext cx="1296" cy="1008"/>
                <a:chOff x="4176" y="1440"/>
                <a:chExt cx="1296" cy="1008"/>
              </a:xfrm>
            </p:grpSpPr>
            <p:sp>
              <p:nvSpPr>
                <p:cNvPr id="67611" name="AutoShape 15"/>
                <p:cNvSpPr>
                  <a:spLocks noChangeArrowheads="1"/>
                </p:cNvSpPr>
                <p:nvPr/>
              </p:nvSpPr>
              <p:spPr bwMode="auto">
                <a:xfrm>
                  <a:off x="4320" y="2062"/>
                  <a:ext cx="240" cy="343"/>
                </a:xfrm>
                <a:prstGeom prst="flowChartMagneticDisk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12" name="AutoShape 16"/>
                <p:cNvSpPr>
                  <a:spLocks noChangeArrowheads="1"/>
                </p:cNvSpPr>
                <p:nvPr/>
              </p:nvSpPr>
              <p:spPr bwMode="auto">
                <a:xfrm>
                  <a:off x="4896" y="1548"/>
                  <a:ext cx="384" cy="557"/>
                </a:xfrm>
                <a:prstGeom prst="flowChartMagneticDisk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13" name="AutoShape 17"/>
                <p:cNvSpPr>
                  <a:spLocks noChangeArrowheads="1"/>
                </p:cNvSpPr>
                <p:nvPr/>
              </p:nvSpPr>
              <p:spPr bwMode="auto">
                <a:xfrm>
                  <a:off x="4560" y="1805"/>
                  <a:ext cx="240" cy="257"/>
                </a:xfrm>
                <a:prstGeom prst="flowChartMagneticDisk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14" name="Line 18"/>
                <p:cNvSpPr>
                  <a:spLocks noChangeShapeType="1"/>
                </p:cNvSpPr>
                <p:nvPr/>
              </p:nvSpPr>
              <p:spPr bwMode="auto">
                <a:xfrm>
                  <a:off x="4176" y="2448"/>
                  <a:ext cx="12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1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176" y="1440"/>
                  <a:ext cx="0" cy="10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1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76" y="1677"/>
                  <a:ext cx="576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sp>
            <p:nvSpPr>
              <p:cNvPr id="125975" name="Text Box 23"/>
              <p:cNvSpPr txBox="1">
                <a:spLocks noChangeArrowheads="1"/>
              </p:cNvSpPr>
              <p:nvPr/>
            </p:nvSpPr>
            <p:spPr bwMode="auto">
              <a:xfrm>
                <a:off x="3638" y="720"/>
                <a:ext cx="79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u="sng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Plateaus</a:t>
                </a:r>
                <a:endPara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67607" name="Rectangle 50"/>
            <p:cNvSpPr>
              <a:spLocks noChangeArrowheads="1"/>
            </p:cNvSpPr>
            <p:nvPr/>
          </p:nvSpPr>
          <p:spPr bwMode="auto">
            <a:xfrm>
              <a:off x="3072" y="912"/>
              <a:ext cx="2448" cy="1440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2362200" y="3959225"/>
            <a:ext cx="4876800" cy="2517775"/>
            <a:chOff x="1488" y="2494"/>
            <a:chExt cx="3072" cy="1586"/>
          </a:xfrm>
        </p:grpSpPr>
        <p:grpSp>
          <p:nvGrpSpPr>
            <p:cNvPr id="67591" name="Group 48"/>
            <p:cNvGrpSpPr>
              <a:grpSpLocks/>
            </p:cNvGrpSpPr>
            <p:nvPr/>
          </p:nvGrpSpPr>
          <p:grpSpPr bwMode="auto">
            <a:xfrm>
              <a:off x="1488" y="2494"/>
              <a:ext cx="3072" cy="1586"/>
              <a:chOff x="1488" y="2352"/>
              <a:chExt cx="3072" cy="1586"/>
            </a:xfrm>
          </p:grpSpPr>
          <p:sp>
            <p:nvSpPr>
              <p:cNvPr id="125993" name="Rectangle 41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3072" cy="15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67594" name="Group 34"/>
              <p:cNvGrpSpPr>
                <a:grpSpLocks/>
              </p:cNvGrpSpPr>
              <p:nvPr/>
            </p:nvGrpSpPr>
            <p:grpSpPr bwMode="auto">
              <a:xfrm rot="940605">
                <a:off x="2320" y="2710"/>
                <a:ext cx="1728" cy="1228"/>
                <a:chOff x="1392" y="2832"/>
                <a:chExt cx="1728" cy="1104"/>
              </a:xfrm>
            </p:grpSpPr>
            <p:sp>
              <p:nvSpPr>
                <p:cNvPr id="6760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2016" y="2831"/>
                  <a:ext cx="192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01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2015" y="2880"/>
                  <a:ext cx="912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02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28" y="3024"/>
                  <a:ext cx="1248" cy="5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03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27" y="2832"/>
                  <a:ext cx="288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0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392" y="2831"/>
                  <a:ext cx="432" cy="110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67605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392" y="3168"/>
                  <a:ext cx="1728" cy="7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</p:grpSp>
          <p:sp>
            <p:nvSpPr>
              <p:cNvPr id="67595" name="Line 35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" cy="10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7596" name="Line 36"/>
              <p:cNvSpPr>
                <a:spLocks noChangeShapeType="1"/>
              </p:cNvSpPr>
              <p:nvPr/>
            </p:nvSpPr>
            <p:spPr bwMode="auto">
              <a:xfrm>
                <a:off x="2112" y="3792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25995" name="Text Box 43"/>
              <p:cNvSpPr txBox="1">
                <a:spLocks noChangeArrowheads="1"/>
              </p:cNvSpPr>
              <p:nvPr/>
            </p:nvSpPr>
            <p:spPr bwMode="auto">
              <a:xfrm>
                <a:off x="1746" y="2419"/>
                <a:ext cx="654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u="sng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Ridges</a:t>
                </a:r>
              </a:p>
            </p:txBody>
          </p:sp>
          <p:sp>
            <p:nvSpPr>
              <p:cNvPr id="67598" name="Line 44"/>
              <p:cNvSpPr>
                <a:spLocks noChangeShapeType="1"/>
              </p:cNvSpPr>
              <p:nvPr/>
            </p:nvSpPr>
            <p:spPr bwMode="auto">
              <a:xfrm>
                <a:off x="2304" y="3408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67599" name="Line 45"/>
              <p:cNvSpPr>
                <a:spLocks noChangeShapeType="1"/>
              </p:cNvSpPr>
              <p:nvPr/>
            </p:nvSpPr>
            <p:spPr bwMode="auto">
              <a:xfrm rot="-5400000">
                <a:off x="2328" y="3384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000099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67592" name="Rectangle 51"/>
            <p:cNvSpPr>
              <a:spLocks noChangeArrowheads="1"/>
            </p:cNvSpPr>
            <p:nvPr/>
          </p:nvSpPr>
          <p:spPr bwMode="auto">
            <a:xfrm>
              <a:off x="1488" y="2494"/>
              <a:ext cx="3072" cy="1584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4267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36576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6576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4267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1" name="Rectangle 7"/>
          <p:cNvSpPr>
            <a:spLocks noChangeArrowheads="1"/>
          </p:cNvSpPr>
          <p:nvPr/>
        </p:nvSpPr>
        <p:spPr bwMode="auto">
          <a:xfrm>
            <a:off x="54864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2" name="Rectangle 8"/>
          <p:cNvSpPr>
            <a:spLocks noChangeArrowheads="1"/>
          </p:cNvSpPr>
          <p:nvPr/>
        </p:nvSpPr>
        <p:spPr bwMode="auto">
          <a:xfrm>
            <a:off x="60960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3" name="Rectangle 9"/>
          <p:cNvSpPr>
            <a:spLocks noChangeArrowheads="1"/>
          </p:cNvSpPr>
          <p:nvPr/>
        </p:nvSpPr>
        <p:spPr bwMode="auto">
          <a:xfrm>
            <a:off x="48768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4" name="Rectangle 10"/>
          <p:cNvSpPr>
            <a:spLocks noChangeArrowheads="1"/>
          </p:cNvSpPr>
          <p:nvPr/>
        </p:nvSpPr>
        <p:spPr bwMode="auto">
          <a:xfrm>
            <a:off x="67056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5" name="Rectangle 11"/>
          <p:cNvSpPr>
            <a:spLocks noChangeArrowheads="1"/>
          </p:cNvSpPr>
          <p:nvPr/>
        </p:nvSpPr>
        <p:spPr bwMode="auto">
          <a:xfrm>
            <a:off x="7315200" y="27432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6" name="Rectangle 12"/>
          <p:cNvSpPr>
            <a:spLocks noChangeArrowheads="1"/>
          </p:cNvSpPr>
          <p:nvPr/>
        </p:nvSpPr>
        <p:spPr bwMode="auto">
          <a:xfrm>
            <a:off x="73152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7" name="Rectangle 13"/>
          <p:cNvSpPr>
            <a:spLocks noChangeArrowheads="1"/>
          </p:cNvSpPr>
          <p:nvPr/>
        </p:nvSpPr>
        <p:spPr bwMode="auto">
          <a:xfrm>
            <a:off x="7315200" y="45720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8" name="Rectangle 14"/>
          <p:cNvSpPr>
            <a:spLocks noChangeArrowheads="1"/>
          </p:cNvSpPr>
          <p:nvPr/>
        </p:nvSpPr>
        <p:spPr bwMode="auto">
          <a:xfrm>
            <a:off x="7315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79" name="Rectangle 15"/>
          <p:cNvSpPr>
            <a:spLocks noChangeArrowheads="1"/>
          </p:cNvSpPr>
          <p:nvPr/>
        </p:nvSpPr>
        <p:spPr bwMode="auto">
          <a:xfrm>
            <a:off x="7315200" y="39624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80" name="Rectangle 16"/>
          <p:cNvSpPr>
            <a:spLocks noChangeArrowheads="1"/>
          </p:cNvSpPr>
          <p:nvPr/>
        </p:nvSpPr>
        <p:spPr bwMode="auto">
          <a:xfrm>
            <a:off x="6705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81" name="Rectangle 17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82" name="Rectangle 18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83" name="Rectangle 19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84" name="Rectangle 20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85" name="Rectangle 21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sp>
        <p:nvSpPr>
          <p:cNvPr id="292886" name="Rectangle 22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h-TH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219200" y="2743200"/>
            <a:ext cx="1828800" cy="3048000"/>
            <a:chOff x="768" y="1728"/>
            <a:chExt cx="1152" cy="1920"/>
          </a:xfrm>
        </p:grpSpPr>
        <p:sp>
          <p:nvSpPr>
            <p:cNvPr id="10351" name="Rectangle 24"/>
            <p:cNvSpPr>
              <a:spLocks noChangeArrowheads="1"/>
            </p:cNvSpPr>
            <p:nvPr/>
          </p:nvSpPr>
          <p:spPr bwMode="auto">
            <a:xfrm>
              <a:off x="76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352" name="Rectangle 25"/>
            <p:cNvSpPr>
              <a:spLocks noChangeArrowheads="1"/>
            </p:cNvSpPr>
            <p:nvPr/>
          </p:nvSpPr>
          <p:spPr bwMode="auto">
            <a:xfrm>
              <a:off x="1536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1219200" y="3352800"/>
            <a:ext cx="1219200" cy="2438400"/>
            <a:chOff x="768" y="2112"/>
            <a:chExt cx="768" cy="1536"/>
          </a:xfrm>
        </p:grpSpPr>
        <p:sp>
          <p:nvSpPr>
            <p:cNvPr id="10349" name="Rectangle 27"/>
            <p:cNvSpPr>
              <a:spLocks noChangeArrowheads="1"/>
            </p:cNvSpPr>
            <p:nvPr/>
          </p:nvSpPr>
          <p:spPr bwMode="auto">
            <a:xfrm>
              <a:off x="1152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350" name="Rectangle 28"/>
            <p:cNvSpPr>
              <a:spLocks noChangeArrowheads="1"/>
            </p:cNvSpPr>
            <p:nvPr/>
          </p:nvSpPr>
          <p:spPr bwMode="auto">
            <a:xfrm>
              <a:off x="768" y="2112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19200" y="3962400"/>
            <a:ext cx="1219200" cy="1828800"/>
            <a:chOff x="768" y="2496"/>
            <a:chExt cx="768" cy="1152"/>
          </a:xfrm>
        </p:grpSpPr>
        <p:sp>
          <p:nvSpPr>
            <p:cNvPr id="10346" name="Rectangle 30"/>
            <p:cNvSpPr>
              <a:spLocks noChangeArrowheads="1"/>
            </p:cNvSpPr>
            <p:nvPr/>
          </p:nvSpPr>
          <p:spPr bwMode="auto">
            <a:xfrm>
              <a:off x="768" y="3264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347" name="Rectangle 31"/>
            <p:cNvSpPr>
              <a:spLocks noChangeArrowheads="1"/>
            </p:cNvSpPr>
            <p:nvPr/>
          </p:nvSpPr>
          <p:spPr bwMode="auto">
            <a:xfrm>
              <a:off x="1152" y="2880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348" name="Rectangle 32"/>
            <p:cNvSpPr>
              <a:spLocks noChangeArrowheads="1"/>
            </p:cNvSpPr>
            <p:nvPr/>
          </p:nvSpPr>
          <p:spPr bwMode="auto">
            <a:xfrm>
              <a:off x="768" y="2496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292897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Robot Navigation</a:t>
            </a:r>
          </a:p>
        </p:txBody>
      </p:sp>
      <p:grpSp>
        <p:nvGrpSpPr>
          <p:cNvPr id="10267" name="Group 34"/>
          <p:cNvGrpSpPr>
            <a:grpSpLocks/>
          </p:cNvGrpSpPr>
          <p:nvPr/>
        </p:nvGrpSpPr>
        <p:grpSpPr bwMode="auto">
          <a:xfrm>
            <a:off x="1219200" y="2743200"/>
            <a:ext cx="6705600" cy="3048000"/>
            <a:chOff x="768" y="1728"/>
            <a:chExt cx="4224" cy="1920"/>
          </a:xfrm>
        </p:grpSpPr>
        <p:grpSp>
          <p:nvGrpSpPr>
            <p:cNvPr id="10310" name="Group 35"/>
            <p:cNvGrpSpPr>
              <a:grpSpLocks/>
            </p:cNvGrpSpPr>
            <p:nvPr/>
          </p:nvGrpSpPr>
          <p:grpSpPr bwMode="auto">
            <a:xfrm>
              <a:off x="768" y="1728"/>
              <a:ext cx="4224" cy="1920"/>
              <a:chOff x="576" y="1344"/>
              <a:chExt cx="4224" cy="1920"/>
            </a:xfrm>
          </p:grpSpPr>
          <p:grpSp>
            <p:nvGrpSpPr>
              <p:cNvPr id="10313" name="Group 36"/>
              <p:cNvGrpSpPr>
                <a:grpSpLocks/>
              </p:cNvGrpSpPr>
              <p:nvPr/>
            </p:nvGrpSpPr>
            <p:grpSpPr bwMode="auto">
              <a:xfrm>
                <a:off x="576" y="1344"/>
                <a:ext cx="4224" cy="1920"/>
                <a:chOff x="576" y="1344"/>
                <a:chExt cx="4224" cy="1920"/>
              </a:xfrm>
            </p:grpSpPr>
            <p:sp>
              <p:nvSpPr>
                <p:cNvPr id="10331" name="Rectangle 37"/>
                <p:cNvSpPr>
                  <a:spLocks noChangeArrowheads="1"/>
                </p:cNvSpPr>
                <p:nvPr/>
              </p:nvSpPr>
              <p:spPr bwMode="auto">
                <a:xfrm>
                  <a:off x="576" y="1344"/>
                  <a:ext cx="4224" cy="192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th-TH"/>
                </a:p>
              </p:txBody>
            </p:sp>
            <p:sp>
              <p:nvSpPr>
                <p:cNvPr id="10332" name="Line 38"/>
                <p:cNvSpPr>
                  <a:spLocks noChangeShapeType="1"/>
                </p:cNvSpPr>
                <p:nvPr/>
              </p:nvSpPr>
              <p:spPr bwMode="auto">
                <a:xfrm>
                  <a:off x="96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33" name="Line 39"/>
                <p:cNvSpPr>
                  <a:spLocks noChangeShapeType="1"/>
                </p:cNvSpPr>
                <p:nvPr/>
              </p:nvSpPr>
              <p:spPr bwMode="auto">
                <a:xfrm>
                  <a:off x="172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34" name="Line 40"/>
                <p:cNvSpPr>
                  <a:spLocks noChangeShapeType="1"/>
                </p:cNvSpPr>
                <p:nvPr/>
              </p:nvSpPr>
              <p:spPr bwMode="auto">
                <a:xfrm>
                  <a:off x="211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35" name="Line 41"/>
                <p:cNvSpPr>
                  <a:spLocks noChangeShapeType="1"/>
                </p:cNvSpPr>
                <p:nvPr/>
              </p:nvSpPr>
              <p:spPr bwMode="auto">
                <a:xfrm>
                  <a:off x="249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36" name="Line 42"/>
                <p:cNvSpPr>
                  <a:spLocks noChangeShapeType="1"/>
                </p:cNvSpPr>
                <p:nvPr/>
              </p:nvSpPr>
              <p:spPr bwMode="auto">
                <a:xfrm>
                  <a:off x="2880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37" name="Line 43"/>
                <p:cNvSpPr>
                  <a:spLocks noChangeShapeType="1"/>
                </p:cNvSpPr>
                <p:nvPr/>
              </p:nvSpPr>
              <p:spPr bwMode="auto">
                <a:xfrm>
                  <a:off x="326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38" name="Line 44"/>
                <p:cNvSpPr>
                  <a:spLocks noChangeShapeType="1"/>
                </p:cNvSpPr>
                <p:nvPr/>
              </p:nvSpPr>
              <p:spPr bwMode="auto">
                <a:xfrm>
                  <a:off x="3648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39" name="Line 45"/>
                <p:cNvSpPr>
                  <a:spLocks noChangeShapeType="1"/>
                </p:cNvSpPr>
                <p:nvPr/>
              </p:nvSpPr>
              <p:spPr bwMode="auto">
                <a:xfrm>
                  <a:off x="4032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40" name="Line 46"/>
                <p:cNvSpPr>
                  <a:spLocks noChangeShapeType="1"/>
                </p:cNvSpPr>
                <p:nvPr/>
              </p:nvSpPr>
              <p:spPr bwMode="auto">
                <a:xfrm>
                  <a:off x="4416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41" name="Line 47"/>
                <p:cNvSpPr>
                  <a:spLocks noChangeShapeType="1"/>
                </p:cNvSpPr>
                <p:nvPr/>
              </p:nvSpPr>
              <p:spPr bwMode="auto">
                <a:xfrm>
                  <a:off x="1344" y="1344"/>
                  <a:ext cx="0" cy="19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42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76" y="1728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43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76" y="2112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44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576" y="2496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  <p:sp>
              <p:nvSpPr>
                <p:cNvPr id="1034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576" y="2880"/>
                  <a:ext cx="422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th-TH"/>
                </a:p>
              </p:txBody>
            </p:sp>
          </p:grpSp>
          <p:sp>
            <p:nvSpPr>
              <p:cNvPr id="10314" name="Rectangle 52"/>
              <p:cNvSpPr>
                <a:spLocks noChangeArrowheads="1"/>
              </p:cNvSpPr>
              <p:nvPr/>
            </p:nvSpPr>
            <p:spPr bwMode="auto">
              <a:xfrm>
                <a:off x="96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15" name="Rectangle 53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16" name="Rectangle 54"/>
              <p:cNvSpPr>
                <a:spLocks noChangeArrowheads="1"/>
              </p:cNvSpPr>
              <p:nvPr/>
            </p:nvSpPr>
            <p:spPr bwMode="auto">
              <a:xfrm>
                <a:off x="960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17" name="Rectangle 55"/>
              <p:cNvSpPr>
                <a:spLocks noChangeArrowheads="1"/>
              </p:cNvSpPr>
              <p:nvPr/>
            </p:nvSpPr>
            <p:spPr bwMode="auto">
              <a:xfrm>
                <a:off x="364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18" name="Rectangle 56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19" name="Rectangle 57"/>
              <p:cNvSpPr>
                <a:spLocks noChangeArrowheads="1"/>
              </p:cNvSpPr>
              <p:nvPr/>
            </p:nvSpPr>
            <p:spPr bwMode="auto">
              <a:xfrm>
                <a:off x="4032" y="2112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0" name="Rectangle 58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1" name="Rectangle 59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2" name="Rectangle 60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3" name="Rectangle 61"/>
              <p:cNvSpPr>
                <a:spLocks noChangeArrowheads="1"/>
              </p:cNvSpPr>
              <p:nvPr/>
            </p:nvSpPr>
            <p:spPr bwMode="auto">
              <a:xfrm>
                <a:off x="2880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4" name="Rectangle 62"/>
              <p:cNvSpPr>
                <a:spLocks noChangeArrowheads="1"/>
              </p:cNvSpPr>
              <p:nvPr/>
            </p:nvSpPr>
            <p:spPr bwMode="auto">
              <a:xfrm>
                <a:off x="2496" y="1728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5" name="Rectangle 63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6" name="Rectangle 64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7" name="Rectangle 65"/>
              <p:cNvSpPr>
                <a:spLocks noChangeArrowheads="1"/>
              </p:cNvSpPr>
              <p:nvPr/>
            </p:nvSpPr>
            <p:spPr bwMode="auto">
              <a:xfrm>
                <a:off x="2496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8" name="Rectangle 66"/>
              <p:cNvSpPr>
                <a:spLocks noChangeArrowheads="1"/>
              </p:cNvSpPr>
              <p:nvPr/>
            </p:nvSpPr>
            <p:spPr bwMode="auto">
              <a:xfrm>
                <a:off x="2880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29" name="Rectangle 67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  <p:sp>
            <p:nvSpPr>
              <p:cNvPr id="10330" name="Rectangle 68"/>
              <p:cNvSpPr>
                <a:spLocks noChangeArrowheads="1"/>
              </p:cNvSpPr>
              <p:nvPr/>
            </p:nvSpPr>
            <p:spPr bwMode="auto">
              <a:xfrm>
                <a:off x="1344" y="2496"/>
                <a:ext cx="384" cy="384"/>
              </a:xfrm>
              <a:prstGeom prst="rect">
                <a:avLst/>
              </a:prstGeom>
              <a:solidFill>
                <a:srgbClr val="77777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th-TH"/>
              </a:p>
            </p:txBody>
          </p:sp>
        </p:grpSp>
        <p:sp>
          <p:nvSpPr>
            <p:cNvPr id="10311" name="Rectangle 69"/>
            <p:cNvSpPr>
              <a:spLocks noChangeArrowheads="1"/>
            </p:cNvSpPr>
            <p:nvPr/>
          </p:nvSpPr>
          <p:spPr bwMode="auto">
            <a:xfrm>
              <a:off x="768" y="2880"/>
              <a:ext cx="384" cy="384"/>
            </a:xfrm>
            <a:prstGeom prst="rect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  <p:sp>
          <p:nvSpPr>
            <p:cNvPr id="10312" name="Rectangle 70"/>
            <p:cNvSpPr>
              <a:spLocks noChangeArrowheads="1"/>
            </p:cNvSpPr>
            <p:nvPr/>
          </p:nvSpPr>
          <p:spPr bwMode="auto">
            <a:xfrm>
              <a:off x="3072" y="2496"/>
              <a:ext cx="384" cy="384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h-TH"/>
            </a:p>
          </p:txBody>
        </p:sp>
      </p:grpSp>
      <p:sp>
        <p:nvSpPr>
          <p:cNvPr id="10268" name="Text Box 71"/>
          <p:cNvSpPr txBox="1">
            <a:spLocks noChangeArrowheads="1"/>
          </p:cNvSpPr>
          <p:nvPr/>
        </p:nvSpPr>
        <p:spPr bwMode="auto">
          <a:xfrm>
            <a:off x="49530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269" name="Text Box 72"/>
          <p:cNvSpPr txBox="1">
            <a:spLocks noChangeArrowheads="1"/>
          </p:cNvSpPr>
          <p:nvPr/>
        </p:nvSpPr>
        <p:spPr bwMode="auto">
          <a:xfrm>
            <a:off x="61722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270" name="Text Box 73"/>
          <p:cNvSpPr txBox="1">
            <a:spLocks noChangeArrowheads="1"/>
          </p:cNvSpPr>
          <p:nvPr/>
        </p:nvSpPr>
        <p:spPr bwMode="auto">
          <a:xfrm>
            <a:off x="55626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271" name="Text Box 74"/>
          <p:cNvSpPr txBox="1">
            <a:spLocks noChangeArrowheads="1"/>
          </p:cNvSpPr>
          <p:nvPr/>
        </p:nvSpPr>
        <p:spPr bwMode="auto">
          <a:xfrm>
            <a:off x="43434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272" name="Text Box 75"/>
          <p:cNvSpPr txBox="1">
            <a:spLocks noChangeArrowheads="1"/>
          </p:cNvSpPr>
          <p:nvPr/>
        </p:nvSpPr>
        <p:spPr bwMode="auto">
          <a:xfrm>
            <a:off x="31242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273" name="Text Box 76"/>
          <p:cNvSpPr txBox="1">
            <a:spLocks noChangeArrowheads="1"/>
          </p:cNvSpPr>
          <p:nvPr/>
        </p:nvSpPr>
        <p:spPr bwMode="auto">
          <a:xfrm>
            <a:off x="12954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274" name="Text Box 77"/>
          <p:cNvSpPr txBox="1">
            <a:spLocks noChangeArrowheads="1"/>
          </p:cNvSpPr>
          <p:nvPr/>
        </p:nvSpPr>
        <p:spPr bwMode="auto">
          <a:xfrm>
            <a:off x="19050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275" name="Text Box 78"/>
          <p:cNvSpPr txBox="1">
            <a:spLocks noChangeArrowheads="1"/>
          </p:cNvSpPr>
          <p:nvPr/>
        </p:nvSpPr>
        <p:spPr bwMode="auto">
          <a:xfrm>
            <a:off x="1295400" y="4648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276" name="Text Box 79"/>
          <p:cNvSpPr txBox="1">
            <a:spLocks noChangeArrowheads="1"/>
          </p:cNvSpPr>
          <p:nvPr/>
        </p:nvSpPr>
        <p:spPr bwMode="auto">
          <a:xfrm>
            <a:off x="3733800" y="3429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277" name="Text Box 80"/>
          <p:cNvSpPr txBox="1">
            <a:spLocks noChangeArrowheads="1"/>
          </p:cNvSpPr>
          <p:nvPr/>
        </p:nvSpPr>
        <p:spPr bwMode="auto">
          <a:xfrm>
            <a:off x="37338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278" name="Text Box 81"/>
          <p:cNvSpPr txBox="1">
            <a:spLocks noChangeArrowheads="1"/>
          </p:cNvSpPr>
          <p:nvPr/>
        </p:nvSpPr>
        <p:spPr bwMode="auto">
          <a:xfrm>
            <a:off x="19050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279" name="Text Box 82"/>
          <p:cNvSpPr txBox="1">
            <a:spLocks noChangeArrowheads="1"/>
          </p:cNvSpPr>
          <p:nvPr/>
        </p:nvSpPr>
        <p:spPr bwMode="auto">
          <a:xfrm>
            <a:off x="25146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280" name="Text Box 83"/>
          <p:cNvSpPr txBox="1">
            <a:spLocks noChangeArrowheads="1"/>
          </p:cNvSpPr>
          <p:nvPr/>
        </p:nvSpPr>
        <p:spPr bwMode="auto">
          <a:xfrm>
            <a:off x="1295400" y="3429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281" name="Text Box 84"/>
          <p:cNvSpPr txBox="1">
            <a:spLocks noChangeArrowheads="1"/>
          </p:cNvSpPr>
          <p:nvPr/>
        </p:nvSpPr>
        <p:spPr bwMode="auto">
          <a:xfrm>
            <a:off x="12954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282" name="Text Box 85"/>
          <p:cNvSpPr txBox="1">
            <a:spLocks noChangeArrowheads="1"/>
          </p:cNvSpPr>
          <p:nvPr/>
        </p:nvSpPr>
        <p:spPr bwMode="auto">
          <a:xfrm>
            <a:off x="31242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283" name="Text Box 86"/>
          <p:cNvSpPr txBox="1">
            <a:spLocks noChangeArrowheads="1"/>
          </p:cNvSpPr>
          <p:nvPr/>
        </p:nvSpPr>
        <p:spPr bwMode="auto">
          <a:xfrm>
            <a:off x="37338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284" name="Text Box 87"/>
          <p:cNvSpPr txBox="1">
            <a:spLocks noChangeArrowheads="1"/>
          </p:cNvSpPr>
          <p:nvPr/>
        </p:nvSpPr>
        <p:spPr bwMode="auto">
          <a:xfrm>
            <a:off x="12954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285" name="Text Box 88"/>
          <p:cNvSpPr txBox="1">
            <a:spLocks noChangeArrowheads="1"/>
          </p:cNvSpPr>
          <p:nvPr/>
        </p:nvSpPr>
        <p:spPr bwMode="auto">
          <a:xfrm>
            <a:off x="1905000" y="4648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286" name="Text Box 89"/>
          <p:cNvSpPr txBox="1">
            <a:spLocks noChangeArrowheads="1"/>
          </p:cNvSpPr>
          <p:nvPr/>
        </p:nvSpPr>
        <p:spPr bwMode="auto">
          <a:xfrm>
            <a:off x="3124200" y="3429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287" name="Text Box 90"/>
          <p:cNvSpPr txBox="1">
            <a:spLocks noChangeArrowheads="1"/>
          </p:cNvSpPr>
          <p:nvPr/>
        </p:nvSpPr>
        <p:spPr bwMode="auto">
          <a:xfrm>
            <a:off x="2514600" y="3429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288" name="Text Box 91"/>
          <p:cNvSpPr txBox="1">
            <a:spLocks noChangeArrowheads="1"/>
          </p:cNvSpPr>
          <p:nvPr/>
        </p:nvSpPr>
        <p:spPr bwMode="auto">
          <a:xfrm>
            <a:off x="49530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289" name="Text Box 92"/>
          <p:cNvSpPr txBox="1">
            <a:spLocks noChangeArrowheads="1"/>
          </p:cNvSpPr>
          <p:nvPr/>
        </p:nvSpPr>
        <p:spPr bwMode="auto">
          <a:xfrm>
            <a:off x="43434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290" name="Text Box 93"/>
          <p:cNvSpPr txBox="1">
            <a:spLocks noChangeArrowheads="1"/>
          </p:cNvSpPr>
          <p:nvPr/>
        </p:nvSpPr>
        <p:spPr bwMode="auto">
          <a:xfrm>
            <a:off x="55626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291" name="Text Box 94"/>
          <p:cNvSpPr txBox="1">
            <a:spLocks noChangeArrowheads="1"/>
          </p:cNvSpPr>
          <p:nvPr/>
        </p:nvSpPr>
        <p:spPr bwMode="auto">
          <a:xfrm>
            <a:off x="43434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292" name="Text Box 95"/>
          <p:cNvSpPr txBox="1">
            <a:spLocks noChangeArrowheads="1"/>
          </p:cNvSpPr>
          <p:nvPr/>
        </p:nvSpPr>
        <p:spPr bwMode="auto">
          <a:xfrm>
            <a:off x="25146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293" name="Text Box 96"/>
          <p:cNvSpPr txBox="1">
            <a:spLocks noChangeArrowheads="1"/>
          </p:cNvSpPr>
          <p:nvPr/>
        </p:nvSpPr>
        <p:spPr bwMode="auto">
          <a:xfrm>
            <a:off x="31242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294" name="Text Box 97"/>
          <p:cNvSpPr txBox="1">
            <a:spLocks noChangeArrowheads="1"/>
          </p:cNvSpPr>
          <p:nvPr/>
        </p:nvSpPr>
        <p:spPr bwMode="auto">
          <a:xfrm>
            <a:off x="49530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295" name="Text Box 98"/>
          <p:cNvSpPr txBox="1">
            <a:spLocks noChangeArrowheads="1"/>
          </p:cNvSpPr>
          <p:nvPr/>
        </p:nvSpPr>
        <p:spPr bwMode="auto">
          <a:xfrm>
            <a:off x="37338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296" name="Text Box 99"/>
          <p:cNvSpPr txBox="1">
            <a:spLocks noChangeArrowheads="1"/>
          </p:cNvSpPr>
          <p:nvPr/>
        </p:nvSpPr>
        <p:spPr bwMode="auto">
          <a:xfrm>
            <a:off x="61722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297" name="Text Box 100"/>
          <p:cNvSpPr txBox="1">
            <a:spLocks noChangeArrowheads="1"/>
          </p:cNvSpPr>
          <p:nvPr/>
        </p:nvSpPr>
        <p:spPr bwMode="auto">
          <a:xfrm>
            <a:off x="55626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298" name="Text Box 101"/>
          <p:cNvSpPr txBox="1">
            <a:spLocks noChangeArrowheads="1"/>
          </p:cNvSpPr>
          <p:nvPr/>
        </p:nvSpPr>
        <p:spPr bwMode="auto">
          <a:xfrm>
            <a:off x="67818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299" name="Text Box 102"/>
          <p:cNvSpPr txBox="1">
            <a:spLocks noChangeArrowheads="1"/>
          </p:cNvSpPr>
          <p:nvPr/>
        </p:nvSpPr>
        <p:spPr bwMode="auto">
          <a:xfrm>
            <a:off x="67818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300" name="Text Box 103"/>
          <p:cNvSpPr txBox="1">
            <a:spLocks noChangeArrowheads="1"/>
          </p:cNvSpPr>
          <p:nvPr/>
        </p:nvSpPr>
        <p:spPr bwMode="auto">
          <a:xfrm>
            <a:off x="61722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301" name="Text Box 104"/>
          <p:cNvSpPr txBox="1">
            <a:spLocks noChangeArrowheads="1"/>
          </p:cNvSpPr>
          <p:nvPr/>
        </p:nvSpPr>
        <p:spPr bwMode="auto">
          <a:xfrm>
            <a:off x="7391400" y="28194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302" name="Text Box 105"/>
          <p:cNvSpPr txBox="1">
            <a:spLocks noChangeArrowheads="1"/>
          </p:cNvSpPr>
          <p:nvPr/>
        </p:nvSpPr>
        <p:spPr bwMode="auto">
          <a:xfrm>
            <a:off x="7391400" y="34290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303" name="Text Box 106"/>
          <p:cNvSpPr txBox="1">
            <a:spLocks noChangeArrowheads="1"/>
          </p:cNvSpPr>
          <p:nvPr/>
        </p:nvSpPr>
        <p:spPr bwMode="auto">
          <a:xfrm>
            <a:off x="7391400" y="52578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304" name="Text Box 107"/>
          <p:cNvSpPr txBox="1">
            <a:spLocks noChangeArrowheads="1"/>
          </p:cNvSpPr>
          <p:nvPr/>
        </p:nvSpPr>
        <p:spPr bwMode="auto">
          <a:xfrm>
            <a:off x="7391400" y="4038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305" name="Text Box 108"/>
          <p:cNvSpPr txBox="1">
            <a:spLocks noChangeArrowheads="1"/>
          </p:cNvSpPr>
          <p:nvPr/>
        </p:nvSpPr>
        <p:spPr bwMode="auto">
          <a:xfrm>
            <a:off x="7391400" y="46482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306" name="Text Box 109"/>
          <p:cNvSpPr txBox="1">
            <a:spLocks noChangeArrowheads="1"/>
          </p:cNvSpPr>
          <p:nvPr/>
        </p:nvSpPr>
        <p:spPr bwMode="auto">
          <a:xfrm>
            <a:off x="762000" y="1752600"/>
            <a:ext cx="7791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f(N) = h(N), with h(N) = Manhattan distance to the goal</a:t>
            </a:r>
          </a:p>
        </p:txBody>
      </p:sp>
      <p:sp>
        <p:nvSpPr>
          <p:cNvPr id="292974" name="Rectangle 110"/>
          <p:cNvSpPr>
            <a:spLocks noChangeArrowheads="1"/>
          </p:cNvSpPr>
          <p:nvPr/>
        </p:nvSpPr>
        <p:spPr bwMode="auto">
          <a:xfrm>
            <a:off x="1219200" y="45720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292975" name="Rectangle 111"/>
          <p:cNvSpPr>
            <a:spLocks noChangeArrowheads="1"/>
          </p:cNvSpPr>
          <p:nvPr/>
        </p:nvSpPr>
        <p:spPr bwMode="auto">
          <a:xfrm>
            <a:off x="4876800" y="39624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292976" name="Text Box 112"/>
          <p:cNvSpPr txBox="1">
            <a:spLocks noChangeArrowheads="1"/>
          </p:cNvSpPr>
          <p:nvPr/>
        </p:nvSpPr>
        <p:spPr bwMode="auto">
          <a:xfrm>
            <a:off x="4572000" y="4495800"/>
            <a:ext cx="4038600" cy="46672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What happened???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6" grpId="0" animBg="1"/>
      <p:bldP spid="292867" grpId="0" animBg="1"/>
      <p:bldP spid="292868" grpId="0" animBg="1"/>
      <p:bldP spid="292869" grpId="0" animBg="1"/>
      <p:bldP spid="292870" grpId="0" animBg="1"/>
      <p:bldP spid="292871" grpId="0" animBg="1"/>
      <p:bldP spid="292872" grpId="0" animBg="1"/>
      <p:bldP spid="292873" grpId="0" animBg="1"/>
      <p:bldP spid="292874" grpId="0" animBg="1"/>
      <p:bldP spid="292875" grpId="0" animBg="1"/>
      <p:bldP spid="292876" grpId="0" animBg="1"/>
      <p:bldP spid="292877" grpId="0" animBg="1"/>
      <p:bldP spid="292878" grpId="0" animBg="1"/>
      <p:bldP spid="292879" grpId="0" animBg="1"/>
      <p:bldP spid="292880" grpId="0" animBg="1"/>
      <p:bldP spid="292881" grpId="0" animBg="1"/>
      <p:bldP spid="292882" grpId="0" animBg="1"/>
      <p:bldP spid="292883" grpId="0" animBg="1"/>
      <p:bldP spid="292884" grpId="0" animBg="1"/>
      <p:bldP spid="292885" grpId="0" animBg="1"/>
      <p:bldP spid="292886" grpId="0" animBg="1"/>
      <p:bldP spid="292974" grpId="0" animBg="1" autoUpdateAnimBg="0"/>
      <p:bldP spid="292975" grpId="0" animBg="1" autoUpdateAnimBg="0"/>
      <p:bldP spid="2929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D094C6-8050-4635-AB09-8F27651485A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Romania </a:t>
            </a:r>
            <a:r>
              <a:rPr lang="en-US" u="sng" smtClean="0"/>
              <a:t>with step costs in km</a:t>
            </a:r>
          </a:p>
        </p:txBody>
      </p:sp>
      <p:pic>
        <p:nvPicPr>
          <p:cNvPr id="11268" name="Picture 3" descr="romani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229600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 bwMode="auto">
          <a:xfrm>
            <a:off x="6858000" y="1752600"/>
            <a:ext cx="1905000" cy="4191000"/>
          </a:xfrm>
          <a:prstGeom prst="roundRect">
            <a:avLst/>
          </a:prstGeom>
          <a:solidFill>
            <a:schemeClr val="tx2">
              <a:lumMod val="40000"/>
              <a:lumOff val="60000"/>
              <a:alpha val="2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ชุดรูปแบบของ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5594</TotalTime>
  <Words>3202</Words>
  <Application>Microsoft Office PowerPoint</Application>
  <PresentationFormat>On-screen Show (4:3)</PresentationFormat>
  <Paragraphs>964</Paragraphs>
  <Slides>72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Tahoma</vt:lpstr>
      <vt:lpstr>Arial</vt:lpstr>
      <vt:lpstr>Wingdings</vt:lpstr>
      <vt:lpstr>Courier New</vt:lpstr>
      <vt:lpstr>Times New Roman</vt:lpstr>
      <vt:lpstr>Symbol</vt:lpstr>
      <vt:lpstr>Arial Narrow</vt:lpstr>
      <vt:lpstr>Arial Black</vt:lpstr>
      <vt:lpstr>Cordia New</vt:lpstr>
      <vt:lpstr>Blueprint</vt:lpstr>
      <vt:lpstr>Heuristic Search</vt:lpstr>
      <vt:lpstr>Search Algorithms</vt:lpstr>
      <vt:lpstr>Informed Search</vt:lpstr>
      <vt:lpstr>Best-first search</vt:lpstr>
      <vt:lpstr>Greedy Search</vt:lpstr>
      <vt:lpstr>Robot Navigation</vt:lpstr>
      <vt:lpstr>Robot Navigation</vt:lpstr>
      <vt:lpstr>Robot Navigation</vt:lpstr>
      <vt:lpstr>Romania with step costs in km</vt:lpstr>
      <vt:lpstr>Greedy best-first search example</vt:lpstr>
      <vt:lpstr>Greedy best-first search example</vt:lpstr>
      <vt:lpstr>Greedy best-first search example</vt:lpstr>
      <vt:lpstr>Greedy best-first search example</vt:lpstr>
      <vt:lpstr>Greedy Search</vt:lpstr>
      <vt:lpstr>Properties of greedy best-first search</vt:lpstr>
      <vt:lpstr>More informed search</vt:lpstr>
      <vt:lpstr>Robot Navigation</vt:lpstr>
      <vt:lpstr>Heuristic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</vt:lpstr>
      <vt:lpstr>8-Puzzle</vt:lpstr>
      <vt:lpstr>8-Puzzle</vt:lpstr>
      <vt:lpstr>8-Puzzle</vt:lpstr>
      <vt:lpstr>8-Puzzle</vt:lpstr>
      <vt:lpstr>8-Puzzle</vt:lpstr>
      <vt:lpstr>Completeness &amp; Optimality of A*</vt:lpstr>
      <vt:lpstr>Optimality of A* (proof)</vt:lpstr>
      <vt:lpstr>Optimality of A* (proof)</vt:lpstr>
      <vt:lpstr>Optimality of A* (proof)</vt:lpstr>
      <vt:lpstr>Exampel: Graph Search returns a suboptimal solution</vt:lpstr>
      <vt:lpstr>Exampel: Graph Search returns a suboptimal solution</vt:lpstr>
      <vt:lpstr>Exampel: Graph Search returns a suboptimal solution</vt:lpstr>
      <vt:lpstr>Exampel: Graph Search returns a suboptimal solution</vt:lpstr>
      <vt:lpstr>Exampel: Graph Search returns a suboptimal solution</vt:lpstr>
      <vt:lpstr>Consistent Heuristic</vt:lpstr>
      <vt:lpstr>Exampel: Graph Search returns a suboptimal solution</vt:lpstr>
      <vt:lpstr>8-Puzzle</vt:lpstr>
      <vt:lpstr>Optimality of A*</vt:lpstr>
      <vt:lpstr>Avoiding Repeated States in A*</vt:lpstr>
      <vt:lpstr>Heuristic Accuracy</vt:lpstr>
      <vt:lpstr>Complexity of A*</vt:lpstr>
      <vt:lpstr>Iterative Deepening A* (IDA*)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8-Puzzle</vt:lpstr>
      <vt:lpstr>About Heuristics</vt:lpstr>
      <vt:lpstr>When to Use Search Techniques?</vt:lpstr>
      <vt:lpstr>Summary</vt:lpstr>
      <vt:lpstr>Hill climbing</vt:lpstr>
      <vt:lpstr>Hill climbing</vt:lpstr>
      <vt:lpstr>Hill climbing algorithm:</vt:lpstr>
      <vt:lpstr>Beam search</vt:lpstr>
      <vt:lpstr>Beam search :</vt:lpstr>
      <vt:lpstr>Beam search :</vt:lpstr>
      <vt:lpstr>Beam search algorithm:</vt:lpstr>
      <vt:lpstr>Hill climbing</vt:lpstr>
      <vt:lpstr>Problems with  Hill climbing: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problems</dc:title>
  <dc:creator>Jean-Claude Latombe</dc:creator>
  <cp:lastModifiedBy>FasterUser</cp:lastModifiedBy>
  <cp:revision>256</cp:revision>
  <cp:lastPrinted>1601-01-01T00:00:00Z</cp:lastPrinted>
  <dcterms:created xsi:type="dcterms:W3CDTF">2000-01-10T15:15:18Z</dcterms:created>
  <dcterms:modified xsi:type="dcterms:W3CDTF">2014-01-23T04:57:01Z</dcterms:modified>
</cp:coreProperties>
</file>