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79" r:id="rId7"/>
    <p:sldId id="278" r:id="rId8"/>
    <p:sldId id="307" r:id="rId9"/>
    <p:sldId id="306" r:id="rId10"/>
    <p:sldId id="304" r:id="rId11"/>
    <p:sldId id="274" r:id="rId12"/>
    <p:sldId id="284" r:id="rId13"/>
    <p:sldId id="308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E89F5-AF23-4B5C-BFCF-3DED75F73A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CDBF-549B-4BBF-A19B-2697FBBF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42eb61d9d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42eb61d9d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42eb61d9d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42eb61d9d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55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442eb61d9d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442eb61d9d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11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18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7A3B-72E6-776D-EB32-6275B65AF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ED416-9365-3765-C406-8524DED25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6E2F-E5F2-1E29-6B36-E1811CD5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725C-89E7-A4A4-6FEF-63959696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9992-8725-1CEE-953D-CDCA5930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610C-B213-619A-9D02-D91338F6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802A7-E3C4-770A-7861-C6515ED1F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991B-B4EA-CAB1-27CD-9F07FA4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5DF3-EB32-5C16-2592-DED584A8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28F0D-E333-2AC6-E5BA-2ADAB36E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D0513-5E5A-1B0C-6A05-7AD27B198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BF1CA-E61A-FE31-1AF5-BF8740427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0950-0227-FE2D-BC06-718A0DC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B95E-565D-66C9-E293-F97CCBB3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CB3B-FEEC-E811-8C2E-F7BC6619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01733" y="428267"/>
            <a:ext cx="6514000" cy="590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7533" y="2475033"/>
            <a:ext cx="82104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94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264367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261632" y="2279256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es" smtClean="0"/>
              <a:pPr algn="l"/>
              <a:t>‹#›</a:t>
            </a:fld>
            <a:endParaRPr lang="es"/>
          </a:p>
        </p:txBody>
      </p:sp>
      <p:sp>
        <p:nvSpPr>
          <p:cNvPr id="16" name="Google Shape;16;p3"/>
          <p:cNvSpPr/>
          <p:nvPr/>
        </p:nvSpPr>
        <p:spPr>
          <a:xfrm>
            <a:off x="6096000" y="572467"/>
            <a:ext cx="3696000" cy="8476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6261633" y="1598384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6261632" y="3782229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6261633" y="3101351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6261632" y="5289987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6261633" y="4604339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3807600" cy="685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4776300" y="1901567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76300" y="3404533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4776300" y="4907500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4496300" y="2024367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4496300" y="3527333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4496300" y="5030300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70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131867" y="1030800"/>
            <a:ext cx="5184000" cy="1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es" smtClean="0"/>
              <a:pPr algn="l"/>
              <a:t>‹#›</a:t>
            </a:fld>
            <a:endParaRPr lang="es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56796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6131867" y="3957605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6370933" y="3707500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5821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98200" y="-14867"/>
            <a:ext cx="123052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5"/>
          <p:cNvSpPr/>
          <p:nvPr/>
        </p:nvSpPr>
        <p:spPr>
          <a:xfrm>
            <a:off x="1907200" y="871800"/>
            <a:ext cx="8377600" cy="51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/>
          <p:nvPr/>
        </p:nvSpPr>
        <p:spPr>
          <a:xfrm>
            <a:off x="1907200" y="1828600"/>
            <a:ext cx="1529600" cy="532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567867" y="1626713"/>
            <a:ext cx="5234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3567868" y="3397000"/>
            <a:ext cx="4181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65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2"/>
          <p:cNvCxnSpPr/>
          <p:nvPr/>
        </p:nvCxnSpPr>
        <p:spPr>
          <a:xfrm>
            <a:off x="606740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366277" y="62175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es" smtClean="0"/>
              <a:pPr algn="l"/>
              <a:t>‹#›</a:t>
            </a:fld>
            <a:endParaRPr lang="es"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4843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5297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64245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64699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90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Title slide with frame ">
    <p:bg>
      <p:bgPr>
        <a:solidFill>
          <a:srgbClr val="81ECEC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es" smtClean="0"/>
              <a:pPr algn="l"/>
              <a:t>‹#›</a:t>
            </a:fld>
            <a:endParaRPr lang="es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1044700" y="2317400"/>
            <a:ext cx="3394400" cy="22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1225200" y="46821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9542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es" smtClean="0"/>
              <a:pPr algn="l"/>
              <a:t>‹#›</a:t>
            </a:fld>
            <a:endParaRPr lang="es"/>
          </a:p>
        </p:txBody>
      </p:sp>
      <p:cxnSp>
        <p:nvCxnSpPr>
          <p:cNvPr id="60" name="Google Shape;60;p9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9978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Title with frame  1">
    <p:bg>
      <p:bgPr>
        <a:solidFill>
          <a:srgbClr val="81ECEC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es" smtClean="0"/>
              <a:pPr algn="l"/>
              <a:t>‹#›</a:t>
            </a:fld>
            <a:endParaRPr lang="es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044700" y="828667"/>
            <a:ext cx="10157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38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4097-B225-39A7-955F-962B1B8F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D9EB-A8A4-2CC8-E7F8-FC6C633F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5919D-E427-BDCC-7D88-885CFC90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97F2-8E89-57EE-BD0E-FAB08D88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C6D66-E38C-810D-FEE4-C3775AEB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8BC8-BAC5-1843-6447-43157805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6D24C-6D94-2E0C-2683-2DE462D2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7BD9-2CA2-1133-5250-B74DCDE9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E50B-CCAE-990D-2608-F7EBAB0D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2596-D5A4-10F3-FB0F-25DF5BA6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2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9150-EEBF-FADA-37AB-64BD3B1D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9091-EEFC-19DB-25C8-8C75BFD5F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DBC24-6D59-F3E3-83AD-6CFB3BB65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488AB-5E7F-8ABF-0B14-5B9B9013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23DB-E57D-44AB-F89B-90CCD044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0A20E-AC88-136C-6E45-A24EAB3D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0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8705-C359-168D-F93A-5C9A2B4F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D5359-F7BB-62A4-D617-C596D66D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D172E-2CC5-58F2-EF8B-75644DB0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51140-1E50-C08A-930D-C4CE13AE0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628E9-52E4-F11A-377F-01F4E5E7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8347C-FE16-6E42-4BBE-052FE650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0B43B-E70C-BC6D-AB54-6D5EE78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4AD92-1FDD-92A9-E11C-9162B080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5F88-81A6-AA94-9946-21A17B02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90BB-B598-A892-4CCC-BA566983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6D4F3-6D8F-9BC2-6E94-02F7E67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C37E-291D-B9A4-42FF-B53D57D8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BFBD4-FAD8-84BC-C914-BD65E89C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CBF50-1227-8F81-0610-6328E2FB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B9D24-DF48-B720-C6A2-F409F9A9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BD76-3C75-CCEF-C74E-F798B2A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34F8-D4DD-4900-CFDC-C5E4EC9E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D851C-5D22-4D69-4966-49EC4A7C9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3B38-1EA6-99FE-DFCE-762C9F04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AE9A1-E91D-91D4-9095-6358BAB4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B8349-80E0-63C6-7709-05C4889D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2752-B28C-79A3-8780-ADB98BD4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953CD-D3DB-8320-17A3-CF0A3142C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AF7A1-0010-E5F7-6F35-812581E1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E93A-351C-0C5F-7D67-42014C92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4876-4356-C1AC-C405-1882C54B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B355-C684-B23A-225E-32D4A9A0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4837C-D647-4910-DE3C-6E4EEAAD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5A49-E9F9-9301-6B99-AA59C3F6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D41A-E8E7-F625-3CD9-7BBC144E6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428-ACC1-4B94-8634-7117124697B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FDAC-D4D0-1074-622A-06626D4F0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1CD3-4841-9DB0-57B0-E86683933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8B54-E4CF-4D54-965A-427E7682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30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AD2A-F4C9-4115-AD5F-3DDDD460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867" y="1975916"/>
            <a:ext cx="5184000" cy="1608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2. Step to make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BB8C4-03D4-49C7-9274-675CAB2EE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Specific steps to build a website</a:t>
            </a:r>
          </a:p>
        </p:txBody>
      </p:sp>
    </p:spTree>
    <p:extLst>
      <p:ext uri="{BB962C8B-B14F-4D97-AF65-F5344CB8AC3E}">
        <p14:creationId xmlns:p14="http://schemas.microsoft.com/office/powerpoint/2010/main" val="32849387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0"/>
          <p:cNvSpPr/>
          <p:nvPr/>
        </p:nvSpPr>
        <p:spPr>
          <a:xfrm>
            <a:off x="2543353" y="2148327"/>
            <a:ext cx="1471756" cy="1588712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50"/>
          <p:cNvSpPr/>
          <p:nvPr/>
        </p:nvSpPr>
        <p:spPr>
          <a:xfrm>
            <a:off x="5298695" y="2148327"/>
            <a:ext cx="1468024" cy="1588712"/>
          </a:xfrm>
          <a:custGeom>
            <a:avLst/>
            <a:gdLst/>
            <a:ahLst/>
            <a:cxnLst/>
            <a:rect l="l" t="t" r="r" b="b"/>
            <a:pathLst>
              <a:path w="4720" h="5225" extrusionOk="0">
                <a:moveTo>
                  <a:pt x="333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33" y="4756"/>
                </a:cubicBezTo>
                <a:lnTo>
                  <a:pt x="2046" y="4756"/>
                </a:lnTo>
                <a:lnTo>
                  <a:pt x="2354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572" y="4756"/>
                  <a:pt x="4720" y="4608"/>
                  <a:pt x="4720" y="4423"/>
                </a:cubicBezTo>
                <a:lnTo>
                  <a:pt x="4720" y="333"/>
                </a:lnTo>
                <a:cubicBezTo>
                  <a:pt x="4720" y="148"/>
                  <a:pt x="4572" y="0"/>
                  <a:pt x="4387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50"/>
          <p:cNvSpPr/>
          <p:nvPr/>
        </p:nvSpPr>
        <p:spPr>
          <a:xfrm>
            <a:off x="3895987" y="4283737"/>
            <a:ext cx="1472067" cy="158871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50"/>
          <p:cNvSpPr/>
          <p:nvPr/>
        </p:nvSpPr>
        <p:spPr>
          <a:xfrm>
            <a:off x="6666882" y="4283737"/>
            <a:ext cx="1471756" cy="1588712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2366" y="0"/>
                </a:moveTo>
                <a:lnTo>
                  <a:pt x="2058" y="469"/>
                </a:lnTo>
                <a:lnTo>
                  <a:pt x="358" y="469"/>
                </a:lnTo>
                <a:cubicBezTo>
                  <a:pt x="350" y="468"/>
                  <a:pt x="343" y="468"/>
                  <a:pt x="336" y="468"/>
                </a:cubicBezTo>
                <a:cubicBezTo>
                  <a:pt x="149" y="468"/>
                  <a:pt x="0" y="623"/>
                  <a:pt x="0" y="801"/>
                </a:cubicBezTo>
                <a:lnTo>
                  <a:pt x="0" y="4892"/>
                </a:lnTo>
                <a:cubicBezTo>
                  <a:pt x="0" y="5077"/>
                  <a:pt x="148" y="5225"/>
                  <a:pt x="333" y="5225"/>
                </a:cubicBezTo>
                <a:lnTo>
                  <a:pt x="4387" y="5225"/>
                </a:lnTo>
                <a:cubicBezTo>
                  <a:pt x="4572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72" y="469"/>
                  <a:pt x="4387" y="469"/>
                </a:cubicBezTo>
                <a:lnTo>
                  <a:pt x="2674" y="469"/>
                </a:lnTo>
                <a:lnTo>
                  <a:pt x="2366" y="0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50"/>
          <p:cNvSpPr/>
          <p:nvPr/>
        </p:nvSpPr>
        <p:spPr>
          <a:xfrm>
            <a:off x="8054039" y="2148327"/>
            <a:ext cx="1472067" cy="158871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Google Shape;679;p50"/>
          <p:cNvSpPr/>
          <p:nvPr/>
        </p:nvSpPr>
        <p:spPr>
          <a:xfrm>
            <a:off x="2635413" y="3978310"/>
            <a:ext cx="7013235" cy="64156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50"/>
          <p:cNvSpPr/>
          <p:nvPr/>
        </p:nvSpPr>
        <p:spPr>
          <a:xfrm>
            <a:off x="3045342" y="3879339"/>
            <a:ext cx="356743" cy="299803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50"/>
          <p:cNvSpPr/>
          <p:nvPr/>
        </p:nvSpPr>
        <p:spPr>
          <a:xfrm>
            <a:off x="4428767" y="3879643"/>
            <a:ext cx="356743" cy="299499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50"/>
          <p:cNvSpPr/>
          <p:nvPr/>
        </p:nvSpPr>
        <p:spPr>
          <a:xfrm>
            <a:off x="5812193" y="3879035"/>
            <a:ext cx="356743" cy="298587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666" y="1"/>
                </a:moveTo>
                <a:cubicBezTo>
                  <a:pt x="222" y="1"/>
                  <a:pt x="1" y="530"/>
                  <a:pt x="309" y="838"/>
                </a:cubicBezTo>
                <a:cubicBezTo>
                  <a:pt x="408" y="938"/>
                  <a:pt x="530" y="982"/>
                  <a:pt x="650" y="982"/>
                </a:cubicBezTo>
                <a:cubicBezTo>
                  <a:pt x="903" y="982"/>
                  <a:pt x="1147" y="786"/>
                  <a:pt x="1147" y="493"/>
                </a:cubicBezTo>
                <a:cubicBezTo>
                  <a:pt x="1147" y="222"/>
                  <a:pt x="925" y="1"/>
                  <a:pt x="666" y="1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50"/>
          <p:cNvSpPr/>
          <p:nvPr/>
        </p:nvSpPr>
        <p:spPr>
          <a:xfrm>
            <a:off x="7199352" y="3879643"/>
            <a:ext cx="353009" cy="299499"/>
          </a:xfrm>
          <a:custGeom>
            <a:avLst/>
            <a:gdLst/>
            <a:ahLst/>
            <a:cxnLst/>
            <a:rect l="l" t="t" r="r" b="b"/>
            <a:pathLst>
              <a:path w="1135" h="985" extrusionOk="0">
                <a:moveTo>
                  <a:pt x="653" y="0"/>
                </a:moveTo>
                <a:cubicBezTo>
                  <a:pt x="533" y="0"/>
                  <a:pt x="410" y="46"/>
                  <a:pt x="309" y="146"/>
                </a:cubicBezTo>
                <a:cubicBezTo>
                  <a:pt x="1" y="454"/>
                  <a:pt x="210" y="984"/>
                  <a:pt x="654" y="984"/>
                </a:cubicBezTo>
                <a:cubicBezTo>
                  <a:pt x="925" y="984"/>
                  <a:pt x="1135" y="763"/>
                  <a:pt x="1135" y="491"/>
                </a:cubicBezTo>
                <a:cubicBezTo>
                  <a:pt x="1135" y="193"/>
                  <a:pt x="900" y="0"/>
                  <a:pt x="653" y="0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50"/>
          <p:cNvSpPr/>
          <p:nvPr/>
        </p:nvSpPr>
        <p:spPr>
          <a:xfrm>
            <a:off x="8632851" y="3879035"/>
            <a:ext cx="356743" cy="298587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493" y="1"/>
                </a:moveTo>
                <a:cubicBezTo>
                  <a:pt x="222" y="1"/>
                  <a:pt x="0" y="222"/>
                  <a:pt x="0" y="493"/>
                </a:cubicBezTo>
                <a:cubicBezTo>
                  <a:pt x="0" y="786"/>
                  <a:pt x="244" y="982"/>
                  <a:pt x="497" y="982"/>
                </a:cubicBezTo>
                <a:cubicBezTo>
                  <a:pt x="617" y="982"/>
                  <a:pt x="739" y="938"/>
                  <a:pt x="838" y="838"/>
                </a:cubicBezTo>
                <a:cubicBezTo>
                  <a:pt x="1146" y="530"/>
                  <a:pt x="924" y="1"/>
                  <a:pt x="493" y="1"/>
                </a:cubicBezTo>
                <a:close/>
              </a:path>
            </a:pathLst>
          </a:cu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50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>
                <a:solidFill>
                  <a:srgbClr val="434343"/>
                </a:solidFill>
              </a:rPr>
              <a:t>A timeline always works fine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686" name="Google Shape;686;p50"/>
          <p:cNvSpPr txBox="1">
            <a:spLocks noGrp="1"/>
          </p:cNvSpPr>
          <p:nvPr>
            <p:ph type="body" idx="4294967295"/>
          </p:nvPr>
        </p:nvSpPr>
        <p:spPr>
          <a:xfrm>
            <a:off x="2543300" y="2611245"/>
            <a:ext cx="1466000" cy="10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33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Analyze and understand the assigned topics</a:t>
            </a:r>
            <a:endParaRPr sz="1333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7" name="Google Shape;687;p50"/>
          <p:cNvSpPr txBox="1">
            <a:spLocks noGrp="1"/>
          </p:cNvSpPr>
          <p:nvPr>
            <p:ph type="body" idx="4294967295"/>
          </p:nvPr>
        </p:nvSpPr>
        <p:spPr>
          <a:xfrm>
            <a:off x="2675011" y="2201499"/>
            <a:ext cx="1138800" cy="3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rPr>
              <a:t>STEP 1</a:t>
            </a:r>
            <a:endParaRPr sz="1600" dirty="0">
              <a:solidFill>
                <a:srgbClr val="434343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8" name="Google Shape;688;p50"/>
          <p:cNvSpPr txBox="1">
            <a:spLocks noGrp="1"/>
          </p:cNvSpPr>
          <p:nvPr>
            <p:ph type="body" idx="4294967295"/>
          </p:nvPr>
        </p:nvSpPr>
        <p:spPr>
          <a:xfrm>
            <a:off x="5292887" y="2611245"/>
            <a:ext cx="14660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33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Choose the main topic and direction</a:t>
            </a:r>
            <a:endParaRPr sz="1333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9" name="Google Shape;689;p50"/>
          <p:cNvSpPr txBox="1">
            <a:spLocks noGrp="1"/>
          </p:cNvSpPr>
          <p:nvPr>
            <p:ph type="body" idx="4294967295"/>
          </p:nvPr>
        </p:nvSpPr>
        <p:spPr>
          <a:xfrm>
            <a:off x="5463307" y="2204021"/>
            <a:ext cx="1138800" cy="4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rPr>
              <a:t>STEP</a:t>
            </a:r>
            <a:r>
              <a:rPr lang="es" sz="1600" dirty="0"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rPr>
              <a:t> 3</a:t>
            </a:r>
            <a:endParaRPr sz="1600" dirty="0">
              <a:solidFill>
                <a:srgbClr val="434343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0" name="Google Shape;690;p50"/>
          <p:cNvSpPr txBox="1">
            <a:spLocks noGrp="1"/>
          </p:cNvSpPr>
          <p:nvPr>
            <p:ph type="body" idx="4294967295"/>
          </p:nvPr>
        </p:nvSpPr>
        <p:spPr>
          <a:xfrm>
            <a:off x="3922933" y="4831467"/>
            <a:ext cx="14096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33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Create ideas and demo ideas</a:t>
            </a:r>
            <a:endParaRPr sz="1333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1" name="Google Shape;691;p50"/>
          <p:cNvSpPr txBox="1">
            <a:spLocks noGrp="1"/>
          </p:cNvSpPr>
          <p:nvPr>
            <p:ph type="body" idx="4294967295"/>
          </p:nvPr>
        </p:nvSpPr>
        <p:spPr>
          <a:xfrm>
            <a:off x="4029944" y="4471268"/>
            <a:ext cx="1138800" cy="4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rPr>
              <a:t>STEP</a:t>
            </a:r>
            <a:r>
              <a:rPr lang="es" sz="1600" dirty="0"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rPr>
              <a:t> 2</a:t>
            </a:r>
            <a:endParaRPr sz="1600" dirty="0">
              <a:solidFill>
                <a:srgbClr val="434343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2" name="Google Shape;692;p50"/>
          <p:cNvSpPr txBox="1">
            <a:spLocks noGrp="1"/>
          </p:cNvSpPr>
          <p:nvPr>
            <p:ph type="body" idx="4294967295"/>
          </p:nvPr>
        </p:nvSpPr>
        <p:spPr>
          <a:xfrm>
            <a:off x="6650559" y="4896283"/>
            <a:ext cx="15044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33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Make a to-do list and assign</a:t>
            </a:r>
            <a:endParaRPr sz="1333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3" name="Google Shape;693;p50"/>
          <p:cNvSpPr txBox="1">
            <a:spLocks noGrp="1"/>
          </p:cNvSpPr>
          <p:nvPr>
            <p:ph type="body" idx="4294967295"/>
          </p:nvPr>
        </p:nvSpPr>
        <p:spPr>
          <a:xfrm>
            <a:off x="6854111" y="4471284"/>
            <a:ext cx="1138800" cy="4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rPr>
              <a:t>STEP</a:t>
            </a:r>
            <a:r>
              <a:rPr lang="es" sz="1600" dirty="0"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rPr>
              <a:t> 4</a:t>
            </a:r>
            <a:endParaRPr sz="1600" dirty="0">
              <a:solidFill>
                <a:srgbClr val="434343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4" name="Google Shape;694;p50"/>
          <p:cNvSpPr txBox="1"/>
          <p:nvPr/>
        </p:nvSpPr>
        <p:spPr>
          <a:xfrm>
            <a:off x="7938700" y="2545467"/>
            <a:ext cx="17100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333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Editing and finishing</a:t>
            </a:r>
          </a:p>
          <a:p>
            <a:pPr algn="ctr"/>
            <a:r>
              <a:rPr lang="en-US" sz="1333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webpage</a:t>
            </a:r>
            <a:endParaRPr sz="1333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5" name="Google Shape;695;p50"/>
          <p:cNvSpPr txBox="1"/>
          <p:nvPr/>
        </p:nvSpPr>
        <p:spPr>
          <a:xfrm>
            <a:off x="8241821" y="2204021"/>
            <a:ext cx="1138800" cy="4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rPr>
              <a:t>STEP</a:t>
            </a:r>
            <a:r>
              <a:rPr lang="es" sz="1600" dirty="0"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rPr>
              <a:t> 5</a:t>
            </a:r>
            <a:endParaRPr sz="1600" dirty="0">
              <a:solidFill>
                <a:srgbClr val="434343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6" name="Google Shape;696;p5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pPr algn="l">
                <a:buClr>
                  <a:srgbClr val="000000"/>
                </a:buClr>
                <a:buSzPts val="1100"/>
              </a:pPr>
              <a:t>11</a:t>
            </a:fld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" grpId="0" animBg="1"/>
      <p:bldP spid="675" grpId="0" animBg="1"/>
      <p:bldP spid="676" grpId="0" animBg="1"/>
      <p:bldP spid="677" grpId="0" animBg="1"/>
      <p:bldP spid="678" grpId="0" animBg="1"/>
      <p:bldP spid="679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6" grpId="0" build="p"/>
      <p:bldP spid="687" grpId="0" build="p"/>
      <p:bldP spid="688" grpId="0" build="p"/>
      <p:bldP spid="689" grpId="0" build="p"/>
      <p:bldP spid="690" grpId="0" build="p"/>
      <p:bldP spid="691" grpId="0" build="p"/>
      <p:bldP spid="692" grpId="0" build="p"/>
      <p:bldP spid="693" grpId="0" build="p"/>
      <p:bldP spid="694" grpId="0"/>
      <p:bldP spid="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0"/>
          <p:cNvSpPr txBox="1">
            <a:spLocks noGrp="1"/>
          </p:cNvSpPr>
          <p:nvPr>
            <p:ph type="sldNum" idx="12"/>
          </p:nvPr>
        </p:nvSpPr>
        <p:spPr>
          <a:xfrm>
            <a:off x="11378273" y="616611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/>
              <a:pPr algn="l">
                <a:buClr>
                  <a:srgbClr val="000000"/>
                </a:buClr>
                <a:buSzPts val="1100"/>
              </a:pPr>
              <a:t>12</a:t>
            </a:fld>
            <a:endParaRPr/>
          </a:p>
        </p:txBody>
      </p:sp>
      <p:sp>
        <p:nvSpPr>
          <p:cNvPr id="910" name="Google Shape;910;p60"/>
          <p:cNvSpPr txBox="1">
            <a:spLocks noGrp="1"/>
          </p:cNvSpPr>
          <p:nvPr>
            <p:ph type="title"/>
          </p:nvPr>
        </p:nvSpPr>
        <p:spPr>
          <a:xfrm>
            <a:off x="883900" y="784001"/>
            <a:ext cx="10157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2667" dirty="0"/>
              <a:t>Talk about your TEAM 1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6461B-A58D-4DE5-B6EC-78344BE22C14}"/>
              </a:ext>
            </a:extLst>
          </p:cNvPr>
          <p:cNvGrpSpPr/>
          <p:nvPr/>
        </p:nvGrpSpPr>
        <p:grpSpPr>
          <a:xfrm>
            <a:off x="2850083" y="1995020"/>
            <a:ext cx="2160297" cy="3610163"/>
            <a:chOff x="4922988" y="981601"/>
            <a:chExt cx="1978618" cy="3306550"/>
          </a:xfrm>
        </p:grpSpPr>
        <p:sp>
          <p:nvSpPr>
            <p:cNvPr id="51" name="Google Shape;864;p60">
              <a:extLst>
                <a:ext uri="{FF2B5EF4-FFF2-40B4-BE49-F238E27FC236}">
                  <a16:creationId xmlns:a16="http://schemas.microsoft.com/office/drawing/2014/main" id="{96EC0E3C-9227-4982-8396-238363557856}"/>
                </a:ext>
              </a:extLst>
            </p:cNvPr>
            <p:cNvSpPr/>
            <p:nvPr/>
          </p:nvSpPr>
          <p:spPr>
            <a:xfrm>
              <a:off x="4931337" y="981601"/>
              <a:ext cx="1970269" cy="2329500"/>
            </a:xfrm>
            <a:prstGeom prst="rect">
              <a:avLst/>
            </a:prstGeom>
            <a:solidFill>
              <a:srgbClr val="81EC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868;p60">
              <a:extLst>
                <a:ext uri="{FF2B5EF4-FFF2-40B4-BE49-F238E27FC236}">
                  <a16:creationId xmlns:a16="http://schemas.microsoft.com/office/drawing/2014/main" id="{5EACE9A2-4A46-49CE-A8DF-40C4A8D13BDB}"/>
                </a:ext>
              </a:extLst>
            </p:cNvPr>
            <p:cNvSpPr/>
            <p:nvPr/>
          </p:nvSpPr>
          <p:spPr>
            <a:xfrm>
              <a:off x="4922988" y="989951"/>
              <a:ext cx="1978618" cy="32982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875;p60">
              <a:extLst>
                <a:ext uri="{FF2B5EF4-FFF2-40B4-BE49-F238E27FC236}">
                  <a16:creationId xmlns:a16="http://schemas.microsoft.com/office/drawing/2014/main" id="{7AF2CDB0-0A6C-4088-8B08-1459EB6E6E6E}"/>
                </a:ext>
              </a:extLst>
            </p:cNvPr>
            <p:cNvSpPr txBox="1"/>
            <p:nvPr/>
          </p:nvSpPr>
          <p:spPr>
            <a:xfrm>
              <a:off x="5158547" y="3394338"/>
              <a:ext cx="15075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MEMBER</a:t>
              </a:r>
              <a:endParaRPr sz="1200" b="1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4" name="Google Shape;879;p60">
              <a:extLst>
                <a:ext uri="{FF2B5EF4-FFF2-40B4-BE49-F238E27FC236}">
                  <a16:creationId xmlns:a16="http://schemas.microsoft.com/office/drawing/2014/main" id="{AB0A1907-09AE-45A8-A9CA-EA330E4A9583}"/>
                </a:ext>
              </a:extLst>
            </p:cNvPr>
            <p:cNvSpPr txBox="1"/>
            <p:nvPr/>
          </p:nvSpPr>
          <p:spPr>
            <a:xfrm>
              <a:off x="5144147" y="3746852"/>
              <a:ext cx="15363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999999"/>
                  </a:solidFill>
                  <a:latin typeface="Ubuntu"/>
                  <a:ea typeface="Ubuntu"/>
                  <a:cs typeface="Ubuntu"/>
                  <a:sym typeface="Ubuntu"/>
                </a:rPr>
                <a:t>Le Hoang Minh</a:t>
              </a:r>
              <a:endParaRPr sz="1200" dirty="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cxnSp>
          <p:nvCxnSpPr>
            <p:cNvPr id="55" name="Google Shape;905;p60">
              <a:extLst>
                <a:ext uri="{FF2B5EF4-FFF2-40B4-BE49-F238E27FC236}">
                  <a16:creationId xmlns:a16="http://schemas.microsoft.com/office/drawing/2014/main" id="{05334557-368D-403A-B8F7-FEF4E475FF23}"/>
                </a:ext>
              </a:extLst>
            </p:cNvPr>
            <p:cNvCxnSpPr/>
            <p:nvPr/>
          </p:nvCxnSpPr>
          <p:spPr>
            <a:xfrm>
              <a:off x="5816297" y="3689223"/>
              <a:ext cx="192000" cy="0"/>
            </a:xfrm>
            <a:prstGeom prst="straightConnector1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1E720C-84C7-4A1F-BEFB-E6A0AF4F8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3501" y="1089449"/>
              <a:ext cx="1757591" cy="176881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2F26D2-C32A-D3A4-7096-125AFC9CFB4E}"/>
              </a:ext>
            </a:extLst>
          </p:cNvPr>
          <p:cNvGrpSpPr/>
          <p:nvPr/>
        </p:nvGrpSpPr>
        <p:grpSpPr>
          <a:xfrm>
            <a:off x="6854177" y="1995020"/>
            <a:ext cx="2160297" cy="3610163"/>
            <a:chOff x="4922988" y="981601"/>
            <a:chExt cx="1978618" cy="3306550"/>
          </a:xfrm>
        </p:grpSpPr>
        <p:sp>
          <p:nvSpPr>
            <p:cNvPr id="42" name="Google Shape;864;p60">
              <a:extLst>
                <a:ext uri="{FF2B5EF4-FFF2-40B4-BE49-F238E27FC236}">
                  <a16:creationId xmlns:a16="http://schemas.microsoft.com/office/drawing/2014/main" id="{235CB5BC-EF8D-F333-D621-47D5D75AC94B}"/>
                </a:ext>
              </a:extLst>
            </p:cNvPr>
            <p:cNvSpPr/>
            <p:nvPr/>
          </p:nvSpPr>
          <p:spPr>
            <a:xfrm>
              <a:off x="4931337" y="981601"/>
              <a:ext cx="1970269" cy="2329500"/>
            </a:xfrm>
            <a:prstGeom prst="rect">
              <a:avLst/>
            </a:prstGeom>
            <a:solidFill>
              <a:srgbClr val="81EC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868;p60">
              <a:extLst>
                <a:ext uri="{FF2B5EF4-FFF2-40B4-BE49-F238E27FC236}">
                  <a16:creationId xmlns:a16="http://schemas.microsoft.com/office/drawing/2014/main" id="{1CAB1374-57D9-E7A2-B331-5AECDE859EDE}"/>
                </a:ext>
              </a:extLst>
            </p:cNvPr>
            <p:cNvSpPr/>
            <p:nvPr/>
          </p:nvSpPr>
          <p:spPr>
            <a:xfrm>
              <a:off x="4922988" y="989951"/>
              <a:ext cx="1978618" cy="32982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875;p60">
              <a:extLst>
                <a:ext uri="{FF2B5EF4-FFF2-40B4-BE49-F238E27FC236}">
                  <a16:creationId xmlns:a16="http://schemas.microsoft.com/office/drawing/2014/main" id="{4F7A7B74-9712-50B1-5834-33867DCE4CBB}"/>
                </a:ext>
              </a:extLst>
            </p:cNvPr>
            <p:cNvSpPr txBox="1"/>
            <p:nvPr/>
          </p:nvSpPr>
          <p:spPr>
            <a:xfrm>
              <a:off x="5158547" y="3394338"/>
              <a:ext cx="15075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MEMBER</a:t>
              </a:r>
              <a:endParaRPr sz="1200" b="1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5" name="Google Shape;879;p60">
              <a:extLst>
                <a:ext uri="{FF2B5EF4-FFF2-40B4-BE49-F238E27FC236}">
                  <a16:creationId xmlns:a16="http://schemas.microsoft.com/office/drawing/2014/main" id="{2DCFF5CB-2E10-A58C-3493-47ED2DB9B575}"/>
                </a:ext>
              </a:extLst>
            </p:cNvPr>
            <p:cNvSpPr txBox="1"/>
            <p:nvPr/>
          </p:nvSpPr>
          <p:spPr>
            <a:xfrm>
              <a:off x="5144147" y="3746852"/>
              <a:ext cx="15363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999999"/>
                  </a:solidFill>
                  <a:latin typeface="Ubuntu"/>
                  <a:ea typeface="Ubuntu"/>
                  <a:cs typeface="Ubuntu"/>
                  <a:sym typeface="Ubuntu"/>
                </a:rPr>
                <a:t>Nguyen van </a:t>
              </a:r>
              <a:r>
                <a:rPr lang="en-US" sz="1200" dirty="0" err="1">
                  <a:solidFill>
                    <a:srgbClr val="999999"/>
                  </a:solidFill>
                  <a:latin typeface="Ubuntu"/>
                  <a:ea typeface="Ubuntu"/>
                  <a:cs typeface="Ubuntu"/>
                  <a:sym typeface="Ubuntu"/>
                </a:rPr>
                <a:t>Thinh</a:t>
              </a:r>
              <a:endParaRPr lang="en-US" sz="1200" dirty="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algn="ctr"/>
              <a:endParaRPr lang="en-US" sz="1200" dirty="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cxnSp>
          <p:nvCxnSpPr>
            <p:cNvPr id="46" name="Google Shape;905;p60">
              <a:extLst>
                <a:ext uri="{FF2B5EF4-FFF2-40B4-BE49-F238E27FC236}">
                  <a16:creationId xmlns:a16="http://schemas.microsoft.com/office/drawing/2014/main" id="{404C3845-49BE-1AA4-A7E8-B5559A931702}"/>
                </a:ext>
              </a:extLst>
            </p:cNvPr>
            <p:cNvCxnSpPr/>
            <p:nvPr/>
          </p:nvCxnSpPr>
          <p:spPr>
            <a:xfrm>
              <a:off x="5816297" y="3689223"/>
              <a:ext cx="192000" cy="0"/>
            </a:xfrm>
            <a:prstGeom prst="straightConnector1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A8C3407-8BE9-24B4-34F5-AC860EF9A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11" t="16279" r="911" b="1075"/>
            <a:stretch/>
          </p:blipFill>
          <p:spPr>
            <a:xfrm>
              <a:off x="5080510" y="1089449"/>
              <a:ext cx="1599937" cy="176306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0"/>
          <p:cNvSpPr txBox="1">
            <a:spLocks noGrp="1"/>
          </p:cNvSpPr>
          <p:nvPr>
            <p:ph type="sldNum" idx="12"/>
          </p:nvPr>
        </p:nvSpPr>
        <p:spPr>
          <a:xfrm>
            <a:off x="11378273" y="616611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/>
              <a:pPr algn="l">
                <a:buClr>
                  <a:srgbClr val="000000"/>
                </a:buClr>
                <a:buSzPts val="1100"/>
              </a:pPr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9717D-026C-6FC3-C4BB-DE5252B888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1"/>
          <a:stretch/>
        </p:blipFill>
        <p:spPr>
          <a:xfrm>
            <a:off x="3232951" y="665084"/>
            <a:ext cx="5726098" cy="55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6C34-C06C-425C-8F9E-E5F4AAAB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135" y="2624600"/>
            <a:ext cx="5184000" cy="1608800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x-locale-heading-primary"/>
              </a:rPr>
              <a:t>3.Website structure</a:t>
            </a:r>
            <a:br>
              <a:rPr lang="en-US" b="1" i="0" u="none" strike="noStrike" dirty="0">
                <a:solidFill>
                  <a:srgbClr val="333333"/>
                </a:solidFill>
                <a:effectLst/>
                <a:latin typeface="x-locale-heading-primary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965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2147533" y="2475033"/>
            <a:ext cx="8210400" cy="1167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i="1" dirty="0">
                <a:solidFill>
                  <a:srgbClr val="434343"/>
                </a:solidFill>
              </a:rPr>
              <a:t>Fashion shop Project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2147533" y="1626667"/>
            <a:ext cx="53392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Team One</a:t>
            </a:r>
            <a:endParaRPr sz="24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6264367" y="253267"/>
            <a:ext cx="7081600" cy="14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 dirty="0"/>
              <a:t>Contents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/>
              <a:pPr algn="l">
                <a:buClr>
                  <a:srgbClr val="000000"/>
                </a:buClr>
                <a:buSzPts val="1100"/>
              </a:pPr>
              <a:t>3</a:t>
            </a:fld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xfrm>
            <a:off x="6261633" y="1598384"/>
            <a:ext cx="7081600" cy="9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es" dirty="0"/>
              <a:t>About Project </a:t>
            </a:r>
            <a:r>
              <a:rPr lang="en-US" i="1" dirty="0">
                <a:solidFill>
                  <a:srgbClr val="434343"/>
                </a:solidFill>
              </a:rPr>
              <a:t>fashion shop 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3"/>
          </p:nvPr>
        </p:nvSpPr>
        <p:spPr>
          <a:xfrm>
            <a:off x="6261632" y="3782229"/>
            <a:ext cx="4489600" cy="7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Steps to create a website that meets the topic requirements.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4"/>
          </p:nvPr>
        </p:nvSpPr>
        <p:spPr>
          <a:xfrm>
            <a:off x="6261633" y="3101351"/>
            <a:ext cx="7081600" cy="9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Step to make project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6261632" y="2279256"/>
            <a:ext cx="4489600" cy="7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The requirements of the problem and solutions.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5"/>
          </p:nvPr>
        </p:nvSpPr>
        <p:spPr>
          <a:xfrm>
            <a:off x="6261632" y="5289987"/>
            <a:ext cx="4489600" cy="7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The specific structure of the site.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6"/>
          </p:nvPr>
        </p:nvSpPr>
        <p:spPr>
          <a:xfrm>
            <a:off x="6261633" y="4604339"/>
            <a:ext cx="7081600" cy="9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b="1" i="0" u="none" strike="noStrike" dirty="0">
                <a:solidFill>
                  <a:srgbClr val="333333"/>
                </a:solidFill>
                <a:effectLst/>
                <a:latin typeface="x-locale-heading-primary"/>
              </a:rPr>
              <a:t>Project structure</a:t>
            </a:r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4496300" y="2024367"/>
            <a:ext cx="1678400" cy="8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 dirty="0"/>
              <a:t>1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 idx="8"/>
          </p:nvPr>
        </p:nvSpPr>
        <p:spPr>
          <a:xfrm>
            <a:off x="4496300" y="3527333"/>
            <a:ext cx="1678400" cy="8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/>
              <a:t>2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xfrm>
            <a:off x="4496300" y="5030300"/>
            <a:ext cx="1678400" cy="8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" dirty="0"/>
              <a:t>3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 build="p"/>
      <p:bldP spid="203" grpId="0"/>
      <p:bldP spid="204" grpId="0" build="p"/>
      <p:bldP spid="205" grpId="0" build="p"/>
      <p:bldP spid="206" grpId="0"/>
      <p:bldP spid="207" grpId="0"/>
      <p:bldP spid="208" grpId="0"/>
      <p:bldP spid="2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6131867" y="1989067"/>
            <a:ext cx="5237883" cy="16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dirty="0">
                <a:solidFill>
                  <a:srgbClr val="434343"/>
                </a:solidFill>
              </a:rPr>
              <a:t>1. </a:t>
            </a:r>
            <a:r>
              <a:rPr lang="en-US" dirty="0"/>
              <a:t>About Project </a:t>
            </a:r>
            <a:r>
              <a:rPr lang="en-US" i="1" dirty="0">
                <a:solidFill>
                  <a:srgbClr val="434343"/>
                </a:solidFill>
              </a:rPr>
              <a:t>fashion shop 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1"/>
          </p:nvPr>
        </p:nvSpPr>
        <p:spPr>
          <a:xfrm>
            <a:off x="6131867" y="3957589"/>
            <a:ext cx="3894400" cy="21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Basic information about project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subTitle" idx="1"/>
          </p:nvPr>
        </p:nvSpPr>
        <p:spPr>
          <a:xfrm>
            <a:off x="3567868" y="3397000"/>
            <a:ext cx="4181600" cy="25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We define this as a Website to build  a country.</a:t>
            </a:r>
            <a:endParaRPr dirty="0"/>
          </a:p>
        </p:txBody>
      </p:sp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3567867" y="1626680"/>
            <a:ext cx="5234800" cy="16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sz="4800" dirty="0">
                <a:solidFill>
                  <a:srgbClr val="666666"/>
                </a:solidFill>
              </a:rPr>
              <a:t>I</a:t>
            </a:r>
            <a:r>
              <a:rPr lang="es" sz="4800" b="1" dirty="0">
                <a:solidFill>
                  <a:srgbClr val="666666"/>
                </a:solidFill>
              </a:rPr>
              <a:t>mportant information</a:t>
            </a:r>
            <a:endParaRPr sz="4800" b="1" dirty="0">
              <a:solidFill>
                <a:srgbClr val="666666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907200" y="1828600"/>
            <a:ext cx="1529600" cy="532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5"/>
          <p:cNvSpPr txBox="1">
            <a:spLocks noGrp="1"/>
          </p:cNvSpPr>
          <p:nvPr>
            <p:ph type="title" idx="4"/>
          </p:nvPr>
        </p:nvSpPr>
        <p:spPr>
          <a:xfrm>
            <a:off x="-94123" y="1023248"/>
            <a:ext cx="12192000" cy="6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Requirements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72" name="Google Shape;772;p55"/>
          <p:cNvSpPr txBox="1">
            <a:spLocks noGrp="1"/>
          </p:cNvSpPr>
          <p:nvPr>
            <p:ph type="sldNum" idx="12"/>
          </p:nvPr>
        </p:nvSpPr>
        <p:spPr>
          <a:xfrm>
            <a:off x="11366277" y="6217589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>
                <a:solidFill>
                  <a:schemeClr val="tx1"/>
                </a:solidFill>
              </a:rPr>
              <a:pPr algn="l">
                <a:buClr>
                  <a:srgbClr val="000000"/>
                </a:buClr>
                <a:buSzPts val="1100"/>
              </a:pPr>
              <a:t>6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773" name="Google Shape;773;p55"/>
          <p:cNvSpPr txBox="1">
            <a:spLocks noGrp="1"/>
          </p:cNvSpPr>
          <p:nvPr>
            <p:ph type="ctrTitle"/>
          </p:nvPr>
        </p:nvSpPr>
        <p:spPr>
          <a:xfrm>
            <a:off x="1484304" y="2815767"/>
            <a:ext cx="42260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667" dirty="0">
                <a:solidFill>
                  <a:schemeClr val="tx1"/>
                </a:solidFill>
              </a:rPr>
              <a:t>Customer</a:t>
            </a:r>
            <a:endParaRPr sz="2667" dirty="0">
              <a:solidFill>
                <a:schemeClr val="tx1"/>
              </a:solidFill>
            </a:endParaRPr>
          </a:p>
        </p:txBody>
      </p:sp>
      <p:sp>
        <p:nvSpPr>
          <p:cNvPr id="774" name="Google Shape;774;p55"/>
          <p:cNvSpPr txBox="1">
            <a:spLocks noGrp="1"/>
          </p:cNvSpPr>
          <p:nvPr>
            <p:ph type="subTitle" idx="1"/>
          </p:nvPr>
        </p:nvSpPr>
        <p:spPr>
          <a:xfrm>
            <a:off x="1529704" y="3675367"/>
            <a:ext cx="41352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/>
              <a:t>Those who want to buy need to buy used clothes.</a:t>
            </a:r>
          </a:p>
          <a:p>
            <a:pPr marL="0" indent="0"/>
            <a:endParaRPr sz="2400" dirty="0"/>
          </a:p>
        </p:txBody>
      </p:sp>
      <p:sp>
        <p:nvSpPr>
          <p:cNvPr id="775" name="Google Shape;775;p55"/>
          <p:cNvSpPr txBox="1">
            <a:spLocks noGrp="1"/>
          </p:cNvSpPr>
          <p:nvPr>
            <p:ph type="ctrTitle" idx="2"/>
          </p:nvPr>
        </p:nvSpPr>
        <p:spPr>
          <a:xfrm>
            <a:off x="6424504" y="2868100"/>
            <a:ext cx="4226001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en-US" sz="2667" dirty="0">
                <a:solidFill>
                  <a:schemeClr val="tx1"/>
                </a:solidFill>
              </a:rPr>
              <a:t>Admin and management</a:t>
            </a:r>
            <a:endParaRPr sz="2667" dirty="0">
              <a:solidFill>
                <a:schemeClr val="tx1"/>
              </a:solidFill>
            </a:endParaRPr>
          </a:p>
        </p:txBody>
      </p:sp>
      <p:sp>
        <p:nvSpPr>
          <p:cNvPr id="776" name="Google Shape;776;p55"/>
          <p:cNvSpPr txBox="1">
            <a:spLocks noGrp="1"/>
          </p:cNvSpPr>
          <p:nvPr>
            <p:ph type="subTitle" idx="3"/>
          </p:nvPr>
        </p:nvSpPr>
        <p:spPr>
          <a:xfrm>
            <a:off x="6581948" y="3675367"/>
            <a:ext cx="4135200" cy="15626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/>
              <a:t>Will open an app for sales management business for second hand clothing store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C4E421-5541-CDAF-0988-2744C61B3421}"/>
              </a:ext>
            </a:extLst>
          </p:cNvPr>
          <p:cNvGrpSpPr/>
          <p:nvPr/>
        </p:nvGrpSpPr>
        <p:grpSpPr>
          <a:xfrm>
            <a:off x="3038191" y="1960584"/>
            <a:ext cx="1093200" cy="1093200"/>
            <a:chOff x="2278643" y="1470438"/>
            <a:chExt cx="819900" cy="819900"/>
          </a:xfrm>
        </p:grpSpPr>
        <p:sp>
          <p:nvSpPr>
            <p:cNvPr id="766" name="Google Shape;766;p55"/>
            <p:cNvSpPr/>
            <p:nvPr/>
          </p:nvSpPr>
          <p:spPr>
            <a:xfrm>
              <a:off x="2278643" y="1470438"/>
              <a:ext cx="819900" cy="819900"/>
            </a:xfrm>
            <a:prstGeom prst="ellipse">
              <a:avLst/>
            </a:prstGeom>
            <a:solidFill>
              <a:srgbClr val="81ECEC"/>
            </a:solidFill>
            <a:ln w="38100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5FA4C2-395B-F4A4-F10E-0854DF6D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2999" y="1603090"/>
              <a:ext cx="559735" cy="5597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ED44C3-68C9-3ED2-9C65-05FA4C38B0E7}"/>
              </a:ext>
            </a:extLst>
          </p:cNvPr>
          <p:cNvGrpSpPr/>
          <p:nvPr/>
        </p:nvGrpSpPr>
        <p:grpSpPr>
          <a:xfrm>
            <a:off x="7964889" y="1925364"/>
            <a:ext cx="1093200" cy="1093200"/>
            <a:chOff x="5973667" y="1444023"/>
            <a:chExt cx="819900" cy="819900"/>
          </a:xfrm>
        </p:grpSpPr>
        <p:sp>
          <p:nvSpPr>
            <p:cNvPr id="760" name="Google Shape;760;p55"/>
            <p:cNvSpPr/>
            <p:nvPr/>
          </p:nvSpPr>
          <p:spPr>
            <a:xfrm>
              <a:off x="5973667" y="1444023"/>
              <a:ext cx="819900" cy="819900"/>
            </a:xfrm>
            <a:prstGeom prst="ellipse">
              <a:avLst/>
            </a:prstGeom>
            <a:solidFill>
              <a:srgbClr val="81ECEC"/>
            </a:solidFill>
            <a:ln w="38100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9F5711-3C87-28C5-40B7-5AE3B1829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1272" y="1579255"/>
              <a:ext cx="527988" cy="527988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6EA5AF3-1041-824D-5747-5AE2B2117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612" y="3568045"/>
            <a:ext cx="2013755" cy="2013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0EAD8D-E528-AE70-E50C-B37AD28D2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116" y="3675368"/>
            <a:ext cx="2014393" cy="201439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" grpId="0"/>
      <p:bldP spid="773" grpId="0"/>
      <p:bldP spid="774" grpId="0" build="p"/>
      <p:bldP spid="774" grpId="1" build="p"/>
      <p:bldP spid="775" grpId="0"/>
      <p:bldP spid="776" grpId="0" build="p"/>
      <p:bldP spid="776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4"/>
          <p:cNvSpPr/>
          <p:nvPr/>
        </p:nvSpPr>
        <p:spPr>
          <a:xfrm>
            <a:off x="4846767" y="969400"/>
            <a:ext cx="3136800" cy="2459600"/>
          </a:xfrm>
          <a:prstGeom prst="rect">
            <a:avLst/>
          </a:prstGeom>
          <a:noFill/>
          <a:ln w="28575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4" name="Google Shape;744;p54"/>
          <p:cNvSpPr/>
          <p:nvPr/>
        </p:nvSpPr>
        <p:spPr>
          <a:xfrm>
            <a:off x="8149000" y="969400"/>
            <a:ext cx="3136800" cy="2459600"/>
          </a:xfrm>
          <a:prstGeom prst="rect">
            <a:avLst/>
          </a:prstGeom>
          <a:noFill/>
          <a:ln w="28575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5" name="Google Shape;745;p54"/>
          <p:cNvSpPr/>
          <p:nvPr/>
        </p:nvSpPr>
        <p:spPr>
          <a:xfrm>
            <a:off x="4846767" y="3601433"/>
            <a:ext cx="3136800" cy="2459600"/>
          </a:xfrm>
          <a:prstGeom prst="rect">
            <a:avLst/>
          </a:prstGeom>
          <a:noFill/>
          <a:ln w="28575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6" name="Google Shape;746;p54"/>
          <p:cNvSpPr/>
          <p:nvPr/>
        </p:nvSpPr>
        <p:spPr>
          <a:xfrm>
            <a:off x="8149000" y="3601433"/>
            <a:ext cx="3136800" cy="2459600"/>
          </a:xfrm>
          <a:prstGeom prst="rect">
            <a:avLst/>
          </a:prstGeom>
          <a:noFill/>
          <a:ln w="28575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7" name="Google Shape;747;p54"/>
          <p:cNvSpPr txBox="1"/>
          <p:nvPr/>
        </p:nvSpPr>
        <p:spPr>
          <a:xfrm>
            <a:off x="4948367" y="1243017"/>
            <a:ext cx="2888800" cy="1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2400" b="1" dirty="0">
                <a:latin typeface="Ubuntu"/>
                <a:ea typeface="Ubuntu"/>
                <a:cs typeface="Ubuntu"/>
                <a:sym typeface="Ubuntu"/>
              </a:rPr>
              <a:t>View product</a:t>
            </a:r>
            <a:br>
              <a:rPr lang="es" sz="2400" dirty="0">
                <a:latin typeface="Ubuntu"/>
                <a:ea typeface="Ubuntu"/>
                <a:cs typeface="Ubuntu"/>
                <a:sym typeface="Ubuntu"/>
              </a:rPr>
            </a:br>
            <a:endParaRPr lang="es" sz="2400" dirty="0">
              <a:latin typeface="Ubuntu"/>
              <a:ea typeface="Ubuntu"/>
              <a:cs typeface="Ubuntu"/>
              <a:sym typeface="Ubuntu"/>
            </a:endParaRPr>
          </a:p>
          <a:p>
            <a:pPr lvl="0"/>
            <a:r>
              <a:rPr lang="en-US" sz="2000" dirty="0">
                <a:latin typeface="Ubuntu"/>
                <a:ea typeface="Ubuntu"/>
                <a:cs typeface="Ubuntu"/>
                <a:sym typeface="Ubuntu"/>
              </a:rPr>
              <a:t>See catalog and pictures of products</a:t>
            </a:r>
            <a:endParaRPr sz="20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8" name="Google Shape;748;p54"/>
          <p:cNvSpPr txBox="1"/>
          <p:nvPr/>
        </p:nvSpPr>
        <p:spPr>
          <a:xfrm>
            <a:off x="8281734" y="1279896"/>
            <a:ext cx="2657200" cy="1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s" sz="2400" b="1" dirty="0">
                <a:latin typeface="Ubuntu"/>
                <a:ea typeface="Ubuntu"/>
                <a:cs typeface="Ubuntu"/>
                <a:sym typeface="Ubuntu"/>
              </a:rPr>
              <a:t>Use cart</a:t>
            </a:r>
            <a:br>
              <a:rPr lang="es" sz="2400" dirty="0">
                <a:latin typeface="Ubuntu"/>
                <a:ea typeface="Ubuntu"/>
                <a:cs typeface="Ubuntu"/>
                <a:sym typeface="Ubuntu"/>
              </a:rPr>
            </a:br>
            <a:br>
              <a:rPr lang="es" sz="2400" dirty="0">
                <a:latin typeface="Ubuntu"/>
                <a:ea typeface="Ubuntu"/>
                <a:cs typeface="Ubuntu"/>
                <a:sym typeface="Ubuntu"/>
              </a:rPr>
            </a:br>
            <a:r>
              <a:rPr lang="en-US" sz="2000" dirty="0">
                <a:latin typeface="Ubuntu"/>
                <a:ea typeface="Ubuntu"/>
                <a:cs typeface="Ubuntu"/>
                <a:sym typeface="Ubuntu"/>
              </a:rPr>
              <a:t>Use shopping cart, to select products by quantity or cancel purchase</a:t>
            </a:r>
            <a:endParaRPr lang="es" sz="16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9" name="Google Shape;749;p54"/>
          <p:cNvSpPr txBox="1"/>
          <p:nvPr/>
        </p:nvSpPr>
        <p:spPr>
          <a:xfrm>
            <a:off x="4946400" y="3731189"/>
            <a:ext cx="2804800" cy="1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2400" b="1" dirty="0">
                <a:latin typeface="Ubuntu"/>
                <a:ea typeface="Ubuntu"/>
                <a:cs typeface="Ubuntu"/>
                <a:sym typeface="Ubuntu"/>
              </a:rPr>
              <a:t>Check order and </a:t>
            </a:r>
            <a:r>
              <a:rPr lang="en-US" sz="2400" b="1" dirty="0">
                <a:latin typeface="Ubuntu"/>
                <a:ea typeface="Ubuntu"/>
                <a:cs typeface="Ubuntu"/>
                <a:sym typeface="Ubuntu"/>
              </a:rPr>
              <a:t>payment</a:t>
            </a:r>
            <a:br>
              <a:rPr lang="es" sz="2133" dirty="0">
                <a:latin typeface="Ubuntu"/>
                <a:ea typeface="Ubuntu"/>
                <a:cs typeface="Ubuntu"/>
                <a:sym typeface="Ubuntu"/>
              </a:rPr>
            </a:br>
            <a:endParaRPr lang="es" sz="2133" dirty="0">
              <a:latin typeface="Ubuntu"/>
              <a:ea typeface="Ubuntu"/>
              <a:cs typeface="Ubuntu"/>
              <a:sym typeface="Ubuntu"/>
            </a:endParaRPr>
          </a:p>
          <a:p>
            <a:pPr lvl="0"/>
            <a:r>
              <a:rPr lang="en-US" dirty="0">
                <a:latin typeface="Ubuntu"/>
                <a:ea typeface="Ubuntu"/>
                <a:cs typeface="Ubuntu"/>
                <a:sym typeface="Ubuntu"/>
              </a:rPr>
              <a:t>Choose a payment method and edit your order</a:t>
            </a:r>
            <a:endParaRPr lang="es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0" name="Google Shape;750;p54"/>
          <p:cNvSpPr txBox="1"/>
          <p:nvPr/>
        </p:nvSpPr>
        <p:spPr>
          <a:xfrm>
            <a:off x="8380600" y="3731189"/>
            <a:ext cx="2657200" cy="1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s" sz="2400" b="1" dirty="0">
                <a:latin typeface="Ubuntu"/>
                <a:ea typeface="Ubuntu"/>
                <a:cs typeface="Ubuntu"/>
                <a:sym typeface="Ubuntu"/>
              </a:rPr>
              <a:t>Open </a:t>
            </a:r>
            <a:r>
              <a:rPr lang="en-US" sz="2400" b="1" dirty="0">
                <a:latin typeface="Ubuntu"/>
                <a:ea typeface="Ubuntu"/>
                <a:cs typeface="Ubuntu"/>
                <a:sym typeface="Ubuntu"/>
              </a:rPr>
              <a:t>account</a:t>
            </a:r>
            <a:br>
              <a:rPr lang="es" sz="2400" dirty="0">
                <a:latin typeface="Ubuntu"/>
                <a:ea typeface="Ubuntu"/>
                <a:cs typeface="Ubuntu"/>
                <a:sym typeface="Ubuntu"/>
              </a:rPr>
            </a:br>
            <a:endParaRPr lang="es" sz="2400" dirty="0">
              <a:latin typeface="Ubuntu"/>
              <a:ea typeface="Ubuntu"/>
              <a:cs typeface="Ubuntu"/>
              <a:sym typeface="Ubuntu"/>
            </a:endParaRPr>
          </a:p>
          <a:p>
            <a:pPr lvl="0"/>
            <a:r>
              <a:rPr lang="en-US" dirty="0">
                <a:latin typeface="Ubuntu"/>
                <a:ea typeface="Ubuntu"/>
                <a:cs typeface="Ubuntu"/>
                <a:sym typeface="Ubuntu"/>
              </a:rPr>
              <a:t>Open an account to manage individual functions</a:t>
            </a:r>
            <a:endParaRPr lang="es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1" name="Google Shape;751;p5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>
                <a:solidFill>
                  <a:schemeClr val="tx1"/>
                </a:solidFill>
              </a:rPr>
              <a:pPr algn="l">
                <a:buClr>
                  <a:srgbClr val="000000"/>
                </a:buClr>
                <a:buSzPts val="1100"/>
              </a:pPr>
              <a:t>7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752" name="Google Shape;752;p54"/>
          <p:cNvSpPr txBox="1">
            <a:spLocks noGrp="1"/>
          </p:cNvSpPr>
          <p:nvPr>
            <p:ph type="title"/>
          </p:nvPr>
        </p:nvSpPr>
        <p:spPr>
          <a:xfrm>
            <a:off x="1154200" y="3291454"/>
            <a:ext cx="3394400" cy="10932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dirty="0">
                <a:latin typeface="Ubuntu Light"/>
                <a:ea typeface="Ubuntu Light"/>
                <a:cs typeface="Ubuntu Light"/>
                <a:sym typeface="Ubuntu Light"/>
              </a:rPr>
              <a:t>Components with which users can interact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76A96C-3536-7172-9DC6-49939C8B87BF}"/>
              </a:ext>
            </a:extLst>
          </p:cNvPr>
          <p:cNvGrpSpPr/>
          <p:nvPr/>
        </p:nvGrpSpPr>
        <p:grpSpPr>
          <a:xfrm>
            <a:off x="1807701" y="1117992"/>
            <a:ext cx="1838609" cy="1838609"/>
            <a:chOff x="2278643" y="1470438"/>
            <a:chExt cx="819900" cy="819900"/>
          </a:xfrm>
        </p:grpSpPr>
        <p:sp>
          <p:nvSpPr>
            <p:cNvPr id="3" name="Google Shape;766;p55">
              <a:extLst>
                <a:ext uri="{FF2B5EF4-FFF2-40B4-BE49-F238E27FC236}">
                  <a16:creationId xmlns:a16="http://schemas.microsoft.com/office/drawing/2014/main" id="{94801B95-536E-9F50-1E32-028C5CC3E4CB}"/>
                </a:ext>
              </a:extLst>
            </p:cNvPr>
            <p:cNvSpPr/>
            <p:nvPr/>
          </p:nvSpPr>
          <p:spPr>
            <a:xfrm>
              <a:off x="2278643" y="1470438"/>
              <a:ext cx="819900" cy="819900"/>
            </a:xfrm>
            <a:prstGeom prst="ellipse">
              <a:avLst/>
            </a:prstGeom>
            <a:solidFill>
              <a:srgbClr val="81ECEC"/>
            </a:solidFill>
            <a:ln w="38100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3CE66A-8749-BF56-7A92-A76597B2F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2999" y="1603090"/>
              <a:ext cx="559735" cy="55973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" grpId="0" animBg="1"/>
      <p:bldP spid="744" grpId="0" animBg="1"/>
      <p:bldP spid="745" grpId="0" animBg="1"/>
      <p:bldP spid="746" grpId="0" animBg="1"/>
      <p:bldP spid="747" grpId="0"/>
      <p:bldP spid="748" grpId="0"/>
      <p:bldP spid="749" grpId="0"/>
      <p:bldP spid="750" grpId="0"/>
      <p:bldP spid="7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F7B0841-75DC-F7D4-2E22-98A930641DEB}"/>
              </a:ext>
            </a:extLst>
          </p:cNvPr>
          <p:cNvGrpSpPr/>
          <p:nvPr/>
        </p:nvGrpSpPr>
        <p:grpSpPr>
          <a:xfrm>
            <a:off x="4846767" y="969400"/>
            <a:ext cx="3136800" cy="2459600"/>
            <a:chOff x="3635075" y="727050"/>
            <a:chExt cx="2352600" cy="1844700"/>
          </a:xfrm>
        </p:grpSpPr>
        <p:sp>
          <p:nvSpPr>
            <p:cNvPr id="743" name="Google Shape;743;p54"/>
            <p:cNvSpPr/>
            <p:nvPr/>
          </p:nvSpPr>
          <p:spPr>
            <a:xfrm>
              <a:off x="3635075" y="727050"/>
              <a:ext cx="2352600" cy="18447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54"/>
            <p:cNvSpPr txBox="1"/>
            <p:nvPr/>
          </p:nvSpPr>
          <p:spPr>
            <a:xfrm>
              <a:off x="3711275" y="846667"/>
              <a:ext cx="2166600" cy="1484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sz="2133" b="1" dirty="0">
                  <a:latin typeface="Ubuntu"/>
                  <a:ea typeface="Ubuntu"/>
                  <a:cs typeface="Ubuntu"/>
                  <a:sym typeface="Ubuntu"/>
                </a:rPr>
                <a:t>Merchandise Management</a:t>
              </a:r>
              <a:br>
                <a:rPr lang="es" sz="2400" dirty="0">
                  <a:latin typeface="Ubuntu"/>
                  <a:ea typeface="Ubuntu"/>
                  <a:cs typeface="Ubuntu"/>
                  <a:sym typeface="Ubuntu"/>
                </a:rPr>
              </a:br>
              <a:endParaRPr lang="en-US" sz="2400" dirty="0">
                <a:latin typeface="Ubuntu"/>
                <a:ea typeface="Ubuntu"/>
                <a:cs typeface="Ubuntu"/>
                <a:sym typeface="Ubuntu"/>
              </a:endParaRPr>
            </a:p>
            <a:p>
              <a:pPr lvl="0"/>
              <a:r>
                <a:rPr lang="en-US" dirty="0">
                  <a:latin typeface="Ubuntu"/>
                  <a:ea typeface="Ubuntu"/>
                  <a:cs typeface="Ubuntu"/>
                  <a:sym typeface="Ubuntu"/>
                </a:rPr>
                <a:t>Manage all information of items</a:t>
              </a:r>
              <a:endParaRPr lang="es" dirty="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9B9EB8-2709-4A98-34FC-DF0682EE982B}"/>
              </a:ext>
            </a:extLst>
          </p:cNvPr>
          <p:cNvGrpSpPr/>
          <p:nvPr/>
        </p:nvGrpSpPr>
        <p:grpSpPr>
          <a:xfrm>
            <a:off x="8149000" y="969400"/>
            <a:ext cx="3136800" cy="2459600"/>
            <a:chOff x="6111750" y="727050"/>
            <a:chExt cx="2352600" cy="1844700"/>
          </a:xfrm>
        </p:grpSpPr>
        <p:sp>
          <p:nvSpPr>
            <p:cNvPr id="744" name="Google Shape;744;p54"/>
            <p:cNvSpPr/>
            <p:nvPr/>
          </p:nvSpPr>
          <p:spPr>
            <a:xfrm>
              <a:off x="6111750" y="727050"/>
              <a:ext cx="2352600" cy="18447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p54"/>
            <p:cNvSpPr txBox="1"/>
            <p:nvPr/>
          </p:nvSpPr>
          <p:spPr>
            <a:xfrm>
              <a:off x="6285450" y="884766"/>
              <a:ext cx="1992900" cy="1408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sz="2133" b="1" dirty="0">
                  <a:latin typeface="Ubuntu"/>
                  <a:ea typeface="Ubuntu"/>
                  <a:cs typeface="Ubuntu"/>
                  <a:sym typeface="Ubuntu"/>
                </a:rPr>
                <a:t>Order Management</a:t>
              </a:r>
              <a:br>
                <a:rPr lang="es" sz="2400" dirty="0">
                  <a:latin typeface="Ubuntu"/>
                  <a:ea typeface="Ubuntu"/>
                  <a:cs typeface="Ubuntu"/>
                  <a:sym typeface="Ubuntu"/>
                </a:rPr>
              </a:br>
              <a:endParaRPr lang="es" sz="2400" dirty="0">
                <a:latin typeface="Ubuntu"/>
                <a:ea typeface="Ubuntu"/>
                <a:cs typeface="Ubuntu"/>
                <a:sym typeface="Ubuntu"/>
              </a:endParaRPr>
            </a:p>
            <a:p>
              <a:pPr lvl="0"/>
              <a:r>
                <a:rPr lang="en-US" dirty="0">
                  <a:latin typeface="Ubuntu"/>
                  <a:ea typeface="Ubuntu"/>
                  <a:cs typeface="Ubuntu"/>
                  <a:sym typeface="Ubuntu"/>
                </a:rPr>
                <a:t>Track and manage orders, order status</a:t>
              </a:r>
              <a:endParaRPr lang="es" dirty="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CAC02F-68C1-0B95-D54D-F53489539AA5}"/>
              </a:ext>
            </a:extLst>
          </p:cNvPr>
          <p:cNvGrpSpPr/>
          <p:nvPr/>
        </p:nvGrpSpPr>
        <p:grpSpPr>
          <a:xfrm>
            <a:off x="4846767" y="3601433"/>
            <a:ext cx="3136800" cy="2459600"/>
            <a:chOff x="3635075" y="2701075"/>
            <a:chExt cx="2352600" cy="1844700"/>
          </a:xfrm>
        </p:grpSpPr>
        <p:sp>
          <p:nvSpPr>
            <p:cNvPr id="745" name="Google Shape;745;p54"/>
            <p:cNvSpPr/>
            <p:nvPr/>
          </p:nvSpPr>
          <p:spPr>
            <a:xfrm>
              <a:off x="3635075" y="2701075"/>
              <a:ext cx="2352600" cy="18447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p54"/>
            <p:cNvSpPr txBox="1"/>
            <p:nvPr/>
          </p:nvSpPr>
          <p:spPr>
            <a:xfrm>
              <a:off x="3711275" y="2844800"/>
              <a:ext cx="2103600" cy="12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sz="2133" b="1" dirty="0">
                  <a:latin typeface="Ubuntu"/>
                  <a:ea typeface="Ubuntu"/>
                  <a:cs typeface="Ubuntu"/>
                  <a:sym typeface="Ubuntu"/>
                </a:rPr>
                <a:t>Personnel, account management</a:t>
              </a:r>
            </a:p>
            <a:p>
              <a:pPr lvl="0"/>
              <a:br>
                <a:rPr lang="es" sz="2133" dirty="0">
                  <a:latin typeface="Ubuntu"/>
                  <a:ea typeface="Ubuntu"/>
                  <a:cs typeface="Ubuntu"/>
                  <a:sym typeface="Ubuntu"/>
                </a:rPr>
              </a:br>
              <a:r>
                <a:rPr lang="en-US" dirty="0">
                  <a:latin typeface="Ubuntu"/>
                  <a:ea typeface="Ubuntu"/>
                  <a:cs typeface="Ubuntu"/>
                  <a:sym typeface="Ubuntu"/>
                </a:rPr>
                <a:t>Track and manage employees and customers</a:t>
              </a:r>
              <a:endParaRPr lang="es" sz="2133" dirty="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1019DF-776F-5007-8F85-55A934C104CE}"/>
              </a:ext>
            </a:extLst>
          </p:cNvPr>
          <p:cNvGrpSpPr/>
          <p:nvPr/>
        </p:nvGrpSpPr>
        <p:grpSpPr>
          <a:xfrm>
            <a:off x="8149000" y="3601433"/>
            <a:ext cx="3136800" cy="2459600"/>
            <a:chOff x="6111750" y="2701075"/>
            <a:chExt cx="2352600" cy="1844700"/>
          </a:xfrm>
        </p:grpSpPr>
        <p:sp>
          <p:nvSpPr>
            <p:cNvPr id="746" name="Google Shape;746;p54"/>
            <p:cNvSpPr/>
            <p:nvPr/>
          </p:nvSpPr>
          <p:spPr>
            <a:xfrm>
              <a:off x="6111750" y="2701075"/>
              <a:ext cx="2352600" cy="18447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54"/>
            <p:cNvSpPr txBox="1"/>
            <p:nvPr/>
          </p:nvSpPr>
          <p:spPr>
            <a:xfrm>
              <a:off x="6285450" y="2844800"/>
              <a:ext cx="1992900" cy="1571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/>
              <a:r>
                <a:rPr lang="en-US" sz="2133" b="1" dirty="0">
                  <a:latin typeface="Ubuntu"/>
                  <a:ea typeface="Ubuntu"/>
                  <a:cs typeface="Ubuntu"/>
                  <a:sym typeface="Ubuntu"/>
                </a:rPr>
                <a:t>Store statistics</a:t>
              </a:r>
              <a:br>
                <a:rPr lang="es" sz="2400" dirty="0">
                  <a:latin typeface="Ubuntu"/>
                  <a:ea typeface="Ubuntu"/>
                  <a:cs typeface="Ubuntu"/>
                  <a:sym typeface="Ubuntu"/>
                </a:rPr>
              </a:br>
              <a:endParaRPr lang="en-US" sz="2400" dirty="0">
                <a:latin typeface="Ubuntu"/>
                <a:ea typeface="Ubuntu"/>
                <a:cs typeface="Ubuntu"/>
                <a:sym typeface="Ubuntu"/>
              </a:endParaRPr>
            </a:p>
            <a:p>
              <a:pPr lvl="0"/>
              <a:r>
                <a:rPr lang="en-US" dirty="0">
                  <a:latin typeface="Ubuntu"/>
                  <a:ea typeface="Ubuntu"/>
                  <a:cs typeface="Ubuntu"/>
                  <a:sym typeface="Ubuntu"/>
                </a:rPr>
                <a:t>The data of the upper parts of the row are managed by the admin</a:t>
              </a:r>
              <a:endParaRPr lang="es" dirty="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751" name="Google Shape;751;p5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>
                <a:solidFill>
                  <a:schemeClr val="tx1"/>
                </a:solidFill>
              </a:rPr>
              <a:pPr algn="l">
                <a:buClr>
                  <a:srgbClr val="000000"/>
                </a:buClr>
                <a:buSzPts val="1100"/>
              </a:pPr>
              <a:t>8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752" name="Google Shape;752;p54"/>
          <p:cNvSpPr txBox="1">
            <a:spLocks noGrp="1"/>
          </p:cNvSpPr>
          <p:nvPr>
            <p:ph type="title"/>
          </p:nvPr>
        </p:nvSpPr>
        <p:spPr>
          <a:xfrm>
            <a:off x="1286933" y="3617027"/>
            <a:ext cx="3394400" cy="71639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tx1"/>
                </a:solidFill>
                <a:latin typeface="Ubuntu Light"/>
                <a:ea typeface="Ubuntu Light"/>
                <a:cs typeface="Ubuntu Light"/>
                <a:sym typeface="Ubuntu Light"/>
              </a:rPr>
              <a:t>Store manager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462F5D-3C4B-C22B-19C4-DB6A987B17A1}"/>
              </a:ext>
            </a:extLst>
          </p:cNvPr>
          <p:cNvGrpSpPr/>
          <p:nvPr/>
        </p:nvGrpSpPr>
        <p:grpSpPr>
          <a:xfrm>
            <a:off x="1819378" y="1566068"/>
            <a:ext cx="1872089" cy="1872089"/>
            <a:chOff x="5973667" y="1444023"/>
            <a:chExt cx="819900" cy="819900"/>
          </a:xfrm>
        </p:grpSpPr>
        <p:sp>
          <p:nvSpPr>
            <p:cNvPr id="3" name="Google Shape;760;p55">
              <a:extLst>
                <a:ext uri="{FF2B5EF4-FFF2-40B4-BE49-F238E27FC236}">
                  <a16:creationId xmlns:a16="http://schemas.microsoft.com/office/drawing/2014/main" id="{2C86F22C-0EC5-A90F-5A79-9FB6ACCFF630}"/>
                </a:ext>
              </a:extLst>
            </p:cNvPr>
            <p:cNvSpPr/>
            <p:nvPr/>
          </p:nvSpPr>
          <p:spPr>
            <a:xfrm>
              <a:off x="5973667" y="1444023"/>
              <a:ext cx="819900" cy="819900"/>
            </a:xfrm>
            <a:prstGeom prst="ellipse">
              <a:avLst/>
            </a:prstGeom>
            <a:solidFill>
              <a:srgbClr val="81ECEC"/>
            </a:solidFill>
            <a:ln w="38100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4DE902-6B00-0036-D37B-7A7938703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1272" y="1579255"/>
              <a:ext cx="527988" cy="527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768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>
                <a:solidFill>
                  <a:schemeClr val="tx1"/>
                </a:solidFill>
              </a:rPr>
              <a:pPr algn="l">
                <a:buClr>
                  <a:srgbClr val="000000"/>
                </a:buClr>
                <a:buSzPts val="1100"/>
              </a:pPr>
              <a:t>9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752" name="Google Shape;752;p54"/>
          <p:cNvSpPr txBox="1">
            <a:spLocks noGrp="1"/>
          </p:cNvSpPr>
          <p:nvPr>
            <p:ph type="title"/>
          </p:nvPr>
        </p:nvSpPr>
        <p:spPr>
          <a:xfrm>
            <a:off x="1437799" y="3798243"/>
            <a:ext cx="2559844" cy="6380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lvl="0">
              <a:buSzPts val="1100"/>
            </a:pPr>
            <a:r>
              <a:rPr lang="en-US" sz="3200" dirty="0">
                <a:solidFill>
                  <a:schemeClr val="tx1"/>
                </a:solidFill>
                <a:latin typeface="Ubuntu Light"/>
                <a:ea typeface="Ubuntu Light"/>
                <a:cs typeface="Ubuntu Light"/>
                <a:sym typeface="Ubuntu Light"/>
              </a:rPr>
              <a:t>Technology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462F5D-3C4B-C22B-19C4-DB6A987B17A1}"/>
              </a:ext>
            </a:extLst>
          </p:cNvPr>
          <p:cNvGrpSpPr/>
          <p:nvPr/>
        </p:nvGrpSpPr>
        <p:grpSpPr>
          <a:xfrm>
            <a:off x="1543134" y="1260445"/>
            <a:ext cx="2168556" cy="2168556"/>
            <a:chOff x="5973667" y="1444023"/>
            <a:chExt cx="819900" cy="819900"/>
          </a:xfrm>
        </p:grpSpPr>
        <p:sp>
          <p:nvSpPr>
            <p:cNvPr id="3" name="Google Shape;760;p55">
              <a:extLst>
                <a:ext uri="{FF2B5EF4-FFF2-40B4-BE49-F238E27FC236}">
                  <a16:creationId xmlns:a16="http://schemas.microsoft.com/office/drawing/2014/main" id="{2C86F22C-0EC5-A90F-5A79-9FB6ACCFF630}"/>
                </a:ext>
              </a:extLst>
            </p:cNvPr>
            <p:cNvSpPr/>
            <p:nvPr/>
          </p:nvSpPr>
          <p:spPr>
            <a:xfrm>
              <a:off x="5973667" y="1444023"/>
              <a:ext cx="819900" cy="819900"/>
            </a:xfrm>
            <a:prstGeom prst="ellipse">
              <a:avLst/>
            </a:prstGeom>
            <a:solidFill>
              <a:srgbClr val="81ECEC"/>
            </a:solidFill>
            <a:ln w="38100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4DE902-6B00-0036-D37B-7A7938703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121272" y="1579255"/>
              <a:ext cx="527988" cy="52798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2A09DD-BDCE-C4E8-F29C-10241F3048BD}"/>
              </a:ext>
            </a:extLst>
          </p:cNvPr>
          <p:cNvGrpSpPr/>
          <p:nvPr/>
        </p:nvGrpSpPr>
        <p:grpSpPr>
          <a:xfrm>
            <a:off x="4846767" y="969400"/>
            <a:ext cx="3136800" cy="2459600"/>
            <a:chOff x="3635075" y="727050"/>
            <a:chExt cx="2352600" cy="1844700"/>
          </a:xfrm>
        </p:grpSpPr>
        <p:sp>
          <p:nvSpPr>
            <p:cNvPr id="743" name="Google Shape;743;p54"/>
            <p:cNvSpPr/>
            <p:nvPr/>
          </p:nvSpPr>
          <p:spPr>
            <a:xfrm>
              <a:off x="3635075" y="727050"/>
              <a:ext cx="2352600" cy="18447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5B13FA-BB8E-CA69-CF79-D013DC8DB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0725" y="727050"/>
              <a:ext cx="1844700" cy="18447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2294CF-A4BE-7C7D-844C-4A4A7871C8C7}"/>
              </a:ext>
            </a:extLst>
          </p:cNvPr>
          <p:cNvGrpSpPr/>
          <p:nvPr/>
        </p:nvGrpSpPr>
        <p:grpSpPr>
          <a:xfrm>
            <a:off x="4846767" y="3601433"/>
            <a:ext cx="3136800" cy="2459600"/>
            <a:chOff x="3635075" y="2701075"/>
            <a:chExt cx="2352600" cy="1844700"/>
          </a:xfrm>
        </p:grpSpPr>
        <p:sp>
          <p:nvSpPr>
            <p:cNvPr id="745" name="Google Shape;745;p54"/>
            <p:cNvSpPr/>
            <p:nvPr/>
          </p:nvSpPr>
          <p:spPr>
            <a:xfrm>
              <a:off x="3635075" y="2701075"/>
              <a:ext cx="2352600" cy="18447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316CC4-CA6F-62B4-D680-2EF97A79D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1866" y="2838615"/>
              <a:ext cx="1462417" cy="146241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166837-BBE1-82CB-B0E4-F61C4243B1EE}"/>
              </a:ext>
            </a:extLst>
          </p:cNvPr>
          <p:cNvGrpSpPr/>
          <p:nvPr/>
        </p:nvGrpSpPr>
        <p:grpSpPr>
          <a:xfrm>
            <a:off x="8149000" y="3601433"/>
            <a:ext cx="3136800" cy="2459600"/>
            <a:chOff x="6111750" y="2701075"/>
            <a:chExt cx="2352600" cy="1844700"/>
          </a:xfrm>
        </p:grpSpPr>
        <p:sp>
          <p:nvSpPr>
            <p:cNvPr id="746" name="Google Shape;746;p54"/>
            <p:cNvSpPr/>
            <p:nvPr/>
          </p:nvSpPr>
          <p:spPr>
            <a:xfrm>
              <a:off x="6111750" y="2701075"/>
              <a:ext cx="2352600" cy="18447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9B308E-1ED9-4D04-BCAA-9C586CE51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4850" y="2918575"/>
              <a:ext cx="2349500" cy="14097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D80FC3-321E-4877-D850-35040657E042}"/>
              </a:ext>
            </a:extLst>
          </p:cNvPr>
          <p:cNvGrpSpPr/>
          <p:nvPr/>
        </p:nvGrpSpPr>
        <p:grpSpPr>
          <a:xfrm>
            <a:off x="8149000" y="969400"/>
            <a:ext cx="3136800" cy="2459600"/>
            <a:chOff x="6111750" y="727050"/>
            <a:chExt cx="2352600" cy="1844700"/>
          </a:xfrm>
        </p:grpSpPr>
        <p:sp>
          <p:nvSpPr>
            <p:cNvPr id="744" name="Google Shape;744;p54"/>
            <p:cNvSpPr/>
            <p:nvPr/>
          </p:nvSpPr>
          <p:spPr>
            <a:xfrm>
              <a:off x="6111750" y="727050"/>
              <a:ext cx="2352600" cy="1844700"/>
            </a:xfrm>
            <a:prstGeom prst="rect">
              <a:avLst/>
            </a:prstGeom>
            <a:noFill/>
            <a:ln w="28575" cap="flat" cmpd="sng">
              <a:solidFill>
                <a:srgbClr val="81EC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1FEB20-9DCF-E9E1-C9F7-373AAF543D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658" r="9122"/>
            <a:stretch/>
          </p:blipFill>
          <p:spPr>
            <a:xfrm>
              <a:off x="6335550" y="1032419"/>
              <a:ext cx="19050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796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281</Words>
  <Application>Microsoft Office PowerPoint</Application>
  <PresentationFormat>Widescreen</PresentationFormat>
  <Paragraphs>67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Arvo</vt:lpstr>
      <vt:lpstr>Bodoni</vt:lpstr>
      <vt:lpstr>Calibri</vt:lpstr>
      <vt:lpstr>Calibri Light</vt:lpstr>
      <vt:lpstr>Ubuntu</vt:lpstr>
      <vt:lpstr>Ubuntu Light</vt:lpstr>
      <vt:lpstr>Ubuntu Medium</vt:lpstr>
      <vt:lpstr>x-locale-heading-primary</vt:lpstr>
      <vt:lpstr>Office Theme</vt:lpstr>
      <vt:lpstr>PowerPoint Presentation</vt:lpstr>
      <vt:lpstr>Fashion shop Project</vt:lpstr>
      <vt:lpstr>Contents</vt:lpstr>
      <vt:lpstr>1. About Project fashion shop </vt:lpstr>
      <vt:lpstr>Important information</vt:lpstr>
      <vt:lpstr>Requirements analysis</vt:lpstr>
      <vt:lpstr>Components with which users can interact</vt:lpstr>
      <vt:lpstr>Store manager</vt:lpstr>
      <vt:lpstr>Technology</vt:lpstr>
      <vt:lpstr>2. Step to make website</vt:lpstr>
      <vt:lpstr>A timeline always works fine</vt:lpstr>
      <vt:lpstr>Talk about your TEAM 1</vt:lpstr>
      <vt:lpstr>PowerPoint Presentation</vt:lpstr>
      <vt:lpstr>3.Website 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Minh</dc:creator>
  <cp:lastModifiedBy>Le Minh</cp:lastModifiedBy>
  <cp:revision>3</cp:revision>
  <dcterms:created xsi:type="dcterms:W3CDTF">2022-10-14T11:24:17Z</dcterms:created>
  <dcterms:modified xsi:type="dcterms:W3CDTF">2023-02-08T10:45:07Z</dcterms:modified>
</cp:coreProperties>
</file>