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0" r:id="rId3"/>
    <p:sldId id="257" r:id="rId4"/>
    <p:sldId id="258" r:id="rId5"/>
    <p:sldId id="259" r:id="rId6"/>
    <p:sldId id="265" r:id="rId7"/>
    <p:sldId id="266" r:id="rId8"/>
    <p:sldId id="267" r:id="rId9"/>
    <p:sldId id="262" r:id="rId10"/>
    <p:sldId id="264" r:id="rId11"/>
    <p:sldId id="268" r:id="rId12"/>
    <p:sldId id="269" r:id="rId13"/>
    <p:sldId id="27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469" y="-4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F650A102-E6E3-4BEC-8514-6BEF17C00719}" type="datetimeFigureOut">
              <a:rPr lang="en-US" smtClean="0"/>
              <a:t>5/19/2025</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764E399F-7484-4B91-A7C9-8499B9CDE00D}"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50A102-E6E3-4BEC-8514-6BEF17C00719}"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4E399F-7484-4B91-A7C9-8499B9CDE00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50A102-E6E3-4BEC-8514-6BEF17C00719}"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4E399F-7484-4B91-A7C9-8499B9CDE00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50A102-E6E3-4BEC-8514-6BEF17C00719}"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4E399F-7484-4B91-A7C9-8499B9CDE00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50A102-E6E3-4BEC-8514-6BEF17C00719}"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4E399F-7484-4B91-A7C9-8499B9CDE00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F650A102-E6E3-4BEC-8514-6BEF17C00719}" type="datetimeFigureOut">
              <a:rPr lang="en-US" smtClean="0"/>
              <a:t>5/19/2025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4E399F-7484-4B91-A7C9-8499B9CDE00D}"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650A102-E6E3-4BEC-8514-6BEF17C00719}" type="datetimeFigureOut">
              <a:rPr lang="en-US" smtClean="0"/>
              <a:t>5/19/2025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4E399F-7484-4B91-A7C9-8499B9CDE00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50A102-E6E3-4BEC-8514-6BEF17C00719}" type="datetimeFigureOut">
              <a:rPr lang="en-US" smtClean="0"/>
              <a:t>5/19/2025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4E399F-7484-4B91-A7C9-8499B9CDE00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50A102-E6E3-4BEC-8514-6BEF17C00719}" type="datetimeFigureOut">
              <a:rPr lang="en-US" smtClean="0"/>
              <a:t>5/19/2025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4E399F-7484-4B91-A7C9-8499B9CDE00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650A102-E6E3-4BEC-8514-6BEF17C00719}" type="datetimeFigureOut">
              <a:rPr lang="en-US" smtClean="0"/>
              <a:t>5/19/2025</a:t>
            </a:fld>
            <a:endParaRPr lang="en-US"/>
          </a:p>
        </p:txBody>
      </p:sp>
      <p:sp>
        <p:nvSpPr>
          <p:cNvPr id="7" name="Slide Number Placeholder 6"/>
          <p:cNvSpPr>
            <a:spLocks noGrp="1"/>
          </p:cNvSpPr>
          <p:nvPr>
            <p:ph type="sldNum" sz="quarter" idx="12"/>
          </p:nvPr>
        </p:nvSpPr>
        <p:spPr/>
        <p:txBody>
          <a:bodyPr/>
          <a:lstStyle/>
          <a:p>
            <a:fld id="{764E399F-7484-4B91-A7C9-8499B9CDE00D}"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50A102-E6E3-4BEC-8514-6BEF17C00719}" type="datetimeFigureOut">
              <a:rPr lang="en-US" smtClean="0"/>
              <a:t>5/19/2025</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764E399F-7484-4B91-A7C9-8499B9CDE00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F650A102-E6E3-4BEC-8514-6BEF17C00719}" type="datetimeFigureOut">
              <a:rPr lang="en-US" smtClean="0"/>
              <a:t>5/19/2025</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764E399F-7484-4B91-A7C9-8499B9CDE00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16016" y="2780928"/>
            <a:ext cx="3313355" cy="2448716"/>
          </a:xfrm>
        </p:spPr>
        <p:txBody>
          <a:bodyPr>
            <a:noAutofit/>
          </a:bodyPr>
          <a:lstStyle/>
          <a:p>
            <a:r>
              <a:rPr lang="en-US" smtClean="0">
                <a:latin typeface="Arial" pitchFamily="34" charset="0"/>
                <a:cs typeface="Arial" pitchFamily="34" charset="0"/>
              </a:rPr>
              <a:t>ỨNG DỤNG NHẬN BIẾT CÁC LOẠI RẮN ĐỘC Ở VIỆT NAM</a:t>
            </a:r>
            <a:endParaRPr lang="en-US">
              <a:latin typeface="Arial" pitchFamily="34" charset="0"/>
              <a:cs typeface="Arial" pitchFamily="34" charset="0"/>
            </a:endParaRPr>
          </a:p>
        </p:txBody>
      </p:sp>
      <p:sp>
        <p:nvSpPr>
          <p:cNvPr id="3" name="Subtitle 2"/>
          <p:cNvSpPr>
            <a:spLocks noGrp="1"/>
          </p:cNvSpPr>
          <p:nvPr>
            <p:ph type="subTitle" idx="1"/>
          </p:nvPr>
        </p:nvSpPr>
        <p:spPr>
          <a:xfrm>
            <a:off x="4644008" y="5301208"/>
            <a:ext cx="3511043" cy="792088"/>
          </a:xfrm>
        </p:spPr>
        <p:txBody>
          <a:bodyPr/>
          <a:lstStyle/>
          <a:p>
            <a:pPr algn="ctr"/>
            <a:r>
              <a:rPr lang="en-US" smtClean="0">
                <a:latin typeface="Arial" pitchFamily="34" charset="0"/>
                <a:cs typeface="Arial" pitchFamily="34" charset="0"/>
              </a:rPr>
              <a:t>NGUYỄN VÕ ĐỨC – 21061511</a:t>
            </a:r>
          </a:p>
          <a:p>
            <a:pPr algn="ctr"/>
            <a:r>
              <a:rPr lang="en-US" smtClean="0">
                <a:latin typeface="Arial" pitchFamily="34" charset="0"/>
                <a:cs typeface="Arial" pitchFamily="34" charset="0"/>
              </a:rPr>
              <a:t>LÊ HOÀNG NAM - 21017311</a:t>
            </a:r>
            <a:endParaRPr lang="en-US">
              <a:latin typeface="Arial" pitchFamily="34" charset="0"/>
              <a:cs typeface="Arial" pitchFamily="34" charset="0"/>
            </a:endParaRPr>
          </a:p>
        </p:txBody>
      </p:sp>
    </p:spTree>
    <p:extLst>
      <p:ext uri="{BB962C8B-B14F-4D97-AF65-F5344CB8AC3E}">
        <p14:creationId xmlns:p14="http://schemas.microsoft.com/office/powerpoint/2010/main" val="691516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1484784"/>
            <a:ext cx="6777317" cy="4995917"/>
          </a:xfrm>
        </p:spPr>
        <p:txBody>
          <a:bodyPr>
            <a:normAutofit/>
          </a:bodyPr>
          <a:lstStyle/>
          <a:p>
            <a:r>
              <a:rPr lang="en-US" sz="2000" smtClean="0">
                <a:latin typeface="Arial" pitchFamily="34" charset="0"/>
                <a:cs typeface="Arial" pitchFamily="34" charset="0"/>
              </a:rPr>
              <a:t>Cách đánh giá:</a:t>
            </a:r>
          </a:p>
          <a:p>
            <a:pPr lvl="1"/>
            <a:r>
              <a:rPr lang="vi-VN" sz="2000">
                <a:latin typeface="Arial" pitchFamily="34" charset="0"/>
                <a:cs typeface="Arial" pitchFamily="34" charset="0"/>
              </a:rPr>
              <a:t>Độ chính xác (Accuracy): Tỷ lệ các dự đoán đúng trên tổng số mẫu. </a:t>
            </a:r>
            <a:endParaRPr lang="en-US" sz="2000" smtClean="0">
              <a:latin typeface="Arial" pitchFamily="34" charset="0"/>
              <a:cs typeface="Arial" pitchFamily="34" charset="0"/>
            </a:endParaRPr>
          </a:p>
          <a:p>
            <a:pPr lvl="1"/>
            <a:r>
              <a:rPr lang="vi-VN" sz="2000" smtClean="0">
                <a:latin typeface="Arial" pitchFamily="34" charset="0"/>
                <a:cs typeface="Arial" pitchFamily="34" charset="0"/>
              </a:rPr>
              <a:t>Độ </a:t>
            </a:r>
            <a:r>
              <a:rPr lang="vi-VN" sz="2000">
                <a:latin typeface="Arial" pitchFamily="34" charset="0"/>
                <a:cs typeface="Arial" pitchFamily="34" charset="0"/>
              </a:rPr>
              <a:t>nhạy (Recall): Tỷ lệ các mẫu dương tính thực sự được dự đoán đúng là dương tính. </a:t>
            </a:r>
            <a:endParaRPr lang="en-US" sz="2000" smtClean="0">
              <a:latin typeface="Arial" pitchFamily="34" charset="0"/>
              <a:cs typeface="Arial" pitchFamily="34" charset="0"/>
            </a:endParaRPr>
          </a:p>
          <a:p>
            <a:pPr lvl="1"/>
            <a:r>
              <a:rPr lang="vi-VN" sz="2000" smtClean="0">
                <a:latin typeface="Arial" pitchFamily="34" charset="0"/>
                <a:cs typeface="Arial" pitchFamily="34" charset="0"/>
              </a:rPr>
              <a:t>Độ </a:t>
            </a:r>
            <a:r>
              <a:rPr lang="vi-VN" sz="2000">
                <a:latin typeface="Arial" pitchFamily="34" charset="0"/>
                <a:cs typeface="Arial" pitchFamily="34" charset="0"/>
              </a:rPr>
              <a:t>đặc hiệu (Precision): Tỷ lệ các mẫu dương tính dự đoán là dương tính thực sự là dương tính. </a:t>
            </a:r>
            <a:endParaRPr lang="en-US" sz="2000" smtClean="0">
              <a:latin typeface="Arial" pitchFamily="34" charset="0"/>
              <a:cs typeface="Arial" pitchFamily="34" charset="0"/>
            </a:endParaRPr>
          </a:p>
          <a:p>
            <a:pPr lvl="1"/>
            <a:r>
              <a:rPr lang="vi-VN" sz="2000" smtClean="0">
                <a:latin typeface="Arial" pitchFamily="34" charset="0"/>
                <a:cs typeface="Arial" pitchFamily="34" charset="0"/>
              </a:rPr>
              <a:t>F1-score</a:t>
            </a:r>
            <a:r>
              <a:rPr lang="vi-VN" sz="2000">
                <a:latin typeface="Arial" pitchFamily="34" charset="0"/>
                <a:cs typeface="Arial" pitchFamily="34" charset="0"/>
              </a:rPr>
              <a:t>: Trung bình điều hòa của độ nhạy và độ đặc hiệu. </a:t>
            </a:r>
            <a:endParaRPr lang="en-US" sz="2000" smtClean="0">
              <a:latin typeface="Arial" pitchFamily="34" charset="0"/>
              <a:cs typeface="Arial" pitchFamily="34" charset="0"/>
            </a:endParaRPr>
          </a:p>
          <a:p>
            <a:pPr lvl="1"/>
            <a:r>
              <a:rPr lang="vi-VN" sz="2000" smtClean="0">
                <a:latin typeface="Arial" pitchFamily="34" charset="0"/>
                <a:cs typeface="Arial" pitchFamily="34" charset="0"/>
              </a:rPr>
              <a:t>Ma </a:t>
            </a:r>
            <a:r>
              <a:rPr lang="vi-VN" sz="2000">
                <a:latin typeface="Arial" pitchFamily="34" charset="0"/>
                <a:cs typeface="Arial" pitchFamily="34" charset="0"/>
              </a:rPr>
              <a:t>trận nhầm lẫn (Confusion matrix): Một bảng thể hiện số lượng các mẫu được phân loại đúng và sai.</a:t>
            </a:r>
            <a:endParaRPr lang="en-US" sz="2000" smtClean="0">
              <a:latin typeface="Arial" pitchFamily="34" charset="0"/>
              <a:cs typeface="Arial" pitchFamily="34" charset="0"/>
            </a:endParaRPr>
          </a:p>
        </p:txBody>
      </p:sp>
    </p:spTree>
    <p:extLst>
      <p:ext uri="{BB962C8B-B14F-4D97-AF65-F5344CB8AC3E}">
        <p14:creationId xmlns:p14="http://schemas.microsoft.com/office/powerpoint/2010/main" val="2364509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latin typeface="Arial" pitchFamily="34" charset="0"/>
                <a:cs typeface="Arial" pitchFamily="34" charset="0"/>
              </a:rPr>
              <a:t>4. Kết quả đạt được</a:t>
            </a:r>
            <a:endParaRPr lang="en-US">
              <a:latin typeface="Arial" pitchFamily="34" charset="0"/>
              <a:cs typeface="Arial" pitchFamily="34" charset="0"/>
            </a:endParaRPr>
          </a:p>
        </p:txBody>
      </p:sp>
      <p:sp>
        <p:nvSpPr>
          <p:cNvPr id="3" name="Content Placeholder 2"/>
          <p:cNvSpPr>
            <a:spLocks noGrp="1"/>
          </p:cNvSpPr>
          <p:nvPr>
            <p:ph idx="1"/>
          </p:nvPr>
        </p:nvSpPr>
        <p:spPr/>
        <p:txBody>
          <a:bodyPr/>
          <a:lstStyle/>
          <a:p>
            <a:r>
              <a:rPr lang="en-US" smtClean="0"/>
              <a:t>Kết quả của </a:t>
            </a:r>
            <a:r>
              <a:rPr lang="en-US" smtClean="0">
                <a:latin typeface="Arial" pitchFamily="34" charset="0"/>
                <a:cs typeface="Arial" pitchFamily="34" charset="0"/>
              </a:rPr>
              <a:t>mô</a:t>
            </a:r>
            <a:r>
              <a:rPr lang="en-US" smtClean="0"/>
              <a:t> hình sau khi huấn luyện</a:t>
            </a:r>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996952"/>
            <a:ext cx="6659563"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5713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1196752"/>
            <a:ext cx="6777317" cy="4635877"/>
          </a:xfrm>
        </p:spPr>
        <p:txBody>
          <a:bodyPr/>
          <a:lstStyle/>
          <a:p>
            <a:r>
              <a:rPr lang="en-US" smtClean="0">
                <a:latin typeface="Arial" pitchFamily="34" charset="0"/>
                <a:cs typeface="Arial" pitchFamily="34" charset="0"/>
              </a:rPr>
              <a:t>Kết quả thực tế</a:t>
            </a:r>
            <a:endParaRPr lang="en-US">
              <a:latin typeface="Arial" pitchFamily="34" charset="0"/>
              <a:cs typeface="Arial" pitchFamily="34"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772816"/>
            <a:ext cx="6672857" cy="4475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1031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latin typeface="Arial" pitchFamily="34" charset="0"/>
                <a:cs typeface="Arial" pitchFamily="34" charset="0"/>
              </a:rPr>
              <a:t>5. Kết luận</a:t>
            </a:r>
            <a:endParaRPr lang="en-US">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marL="68580" indent="0">
              <a:buNone/>
            </a:pPr>
            <a:r>
              <a:rPr lang="vi-VN" smtClean="0">
                <a:latin typeface="Arial" pitchFamily="34" charset="0"/>
                <a:cs typeface="Arial" pitchFamily="34" charset="0"/>
              </a:rPr>
              <a:t>Kết </a:t>
            </a:r>
            <a:r>
              <a:rPr lang="vi-VN">
                <a:latin typeface="Arial" pitchFamily="34" charset="0"/>
                <a:cs typeface="Arial" pitchFamily="34" charset="0"/>
              </a:rPr>
              <a:t>quả này cho thấy mô hình có khả năng phân biệt chính xác giữa các loài rắn khác nhau, đặc biệt là giữa rắn độc và không độc. Điều này mở ra tiềm năng ứng dụng rất lớn trong thực tế, có thể hỗ trợ đắc lực cho bác sĩ, nhân viên cứu hộ, cũng như người dân, đặc biệt là ở những khu vực xa xôi, hẻo lánh, trong việc nhận diện rắn và đưa ra các biện pháp xử lý kịp thời.</a:t>
            </a:r>
            <a:endParaRPr lang="en-US">
              <a:latin typeface="Arial" pitchFamily="34" charset="0"/>
              <a:cs typeface="Arial" pitchFamily="34" charset="0"/>
            </a:endParaRPr>
          </a:p>
        </p:txBody>
      </p:sp>
    </p:spTree>
    <p:extLst>
      <p:ext uri="{BB962C8B-B14F-4D97-AF65-F5344CB8AC3E}">
        <p14:creationId xmlns:p14="http://schemas.microsoft.com/office/powerpoint/2010/main" val="133944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latin typeface="Arial" pitchFamily="34" charset="0"/>
                <a:cs typeface="Arial" pitchFamily="34" charset="0"/>
              </a:rPr>
              <a:t>TABLE OF CONTENT</a:t>
            </a:r>
            <a:endParaRPr lang="en-US">
              <a:latin typeface="Arial" pitchFamily="34" charset="0"/>
              <a:cs typeface="Arial" pitchFamily="34" charset="0"/>
            </a:endParaRPr>
          </a:p>
        </p:txBody>
      </p:sp>
      <p:sp>
        <p:nvSpPr>
          <p:cNvPr id="3" name="Content Placeholder 2"/>
          <p:cNvSpPr>
            <a:spLocks noGrp="1"/>
          </p:cNvSpPr>
          <p:nvPr>
            <p:ph idx="1"/>
          </p:nvPr>
        </p:nvSpPr>
        <p:spPr/>
        <p:txBody>
          <a:bodyPr>
            <a:normAutofit/>
          </a:bodyPr>
          <a:lstStyle/>
          <a:p>
            <a:pPr marL="525780" indent="-457200">
              <a:buFont typeface="+mj-lt"/>
              <a:buAutoNum type="arabicPeriod"/>
            </a:pPr>
            <a:r>
              <a:rPr lang="en-US" sz="3200" smtClean="0">
                <a:latin typeface="Arial" pitchFamily="34" charset="0"/>
                <a:cs typeface="Arial" pitchFamily="34" charset="0"/>
              </a:rPr>
              <a:t>Giới thiệu đề tài</a:t>
            </a:r>
          </a:p>
          <a:p>
            <a:pPr marL="525780" indent="-457200">
              <a:buFont typeface="+mj-lt"/>
              <a:buAutoNum type="arabicPeriod"/>
            </a:pPr>
            <a:r>
              <a:rPr lang="en-US" sz="3200" smtClean="0">
                <a:latin typeface="Arial" pitchFamily="34" charset="0"/>
                <a:cs typeface="Arial" pitchFamily="34" charset="0"/>
              </a:rPr>
              <a:t>Mô hình nghiên cứu</a:t>
            </a:r>
          </a:p>
          <a:p>
            <a:pPr marL="525780" indent="-457200">
              <a:buFont typeface="+mj-lt"/>
              <a:buAutoNum type="arabicPeriod"/>
            </a:pPr>
            <a:r>
              <a:rPr lang="en-US" sz="3200" smtClean="0">
                <a:latin typeface="Arial" pitchFamily="34" charset="0"/>
                <a:cs typeface="Arial" pitchFamily="34" charset="0"/>
              </a:rPr>
              <a:t>Phương pháp tiếp cận</a:t>
            </a:r>
            <a:endParaRPr lang="en-US" sz="3200">
              <a:latin typeface="Arial" pitchFamily="34" charset="0"/>
              <a:cs typeface="Arial" pitchFamily="34" charset="0"/>
            </a:endParaRPr>
          </a:p>
        </p:txBody>
      </p:sp>
    </p:spTree>
    <p:extLst>
      <p:ext uri="{BB962C8B-B14F-4D97-AF65-F5344CB8AC3E}">
        <p14:creationId xmlns:p14="http://schemas.microsoft.com/office/powerpoint/2010/main" val="2294694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692696"/>
            <a:ext cx="7024744" cy="1143000"/>
          </a:xfrm>
        </p:spPr>
        <p:txBody>
          <a:bodyPr/>
          <a:lstStyle/>
          <a:p>
            <a:pPr algn="ctr"/>
            <a:r>
              <a:rPr lang="en-US" smtClean="0">
                <a:latin typeface="Arial" pitchFamily="34" charset="0"/>
                <a:cs typeface="Arial" pitchFamily="34" charset="0"/>
              </a:rPr>
              <a:t>1. GIỚI THIỆU ĐỀ TÀI</a:t>
            </a:r>
            <a:endParaRPr lang="en-US">
              <a:latin typeface="Arial" pitchFamily="34" charset="0"/>
              <a:cs typeface="Arial" pitchFamily="34" charset="0"/>
            </a:endParaRPr>
          </a:p>
        </p:txBody>
      </p:sp>
      <p:sp>
        <p:nvSpPr>
          <p:cNvPr id="3" name="Content Placeholder 2"/>
          <p:cNvSpPr>
            <a:spLocks noGrp="1"/>
          </p:cNvSpPr>
          <p:nvPr>
            <p:ph idx="1"/>
          </p:nvPr>
        </p:nvSpPr>
        <p:spPr>
          <a:xfrm>
            <a:off x="1043608" y="2132856"/>
            <a:ext cx="6777317" cy="3508977"/>
          </a:xfrm>
        </p:spPr>
        <p:txBody>
          <a:bodyPr>
            <a:noAutofit/>
          </a:bodyPr>
          <a:lstStyle/>
          <a:p>
            <a:pPr>
              <a:buFontTx/>
              <a:buChar char="-"/>
            </a:pPr>
            <a:r>
              <a:rPr lang="en-US" sz="1800" b="1" smtClean="0">
                <a:latin typeface="Arial" pitchFamily="34" charset="0"/>
                <a:cs typeface="Arial" pitchFamily="34" charset="0"/>
              </a:rPr>
              <a:t>Vấn đề</a:t>
            </a:r>
            <a:r>
              <a:rPr lang="en-US" sz="1800" smtClean="0">
                <a:latin typeface="Arial" pitchFamily="34" charset="0"/>
                <a:cs typeface="Arial" pitchFamily="34" charset="0"/>
              </a:rPr>
              <a:t>: </a:t>
            </a:r>
            <a:r>
              <a:rPr lang="vi-VN" sz="1800">
                <a:latin typeface="Arial" pitchFamily="34" charset="0"/>
                <a:cs typeface="Arial" pitchFamily="34" charset="0"/>
              </a:rPr>
              <a:t>Tai nạn do rắn độc cắn là một vấn đề y tế công cộng nghiêm trọng, đặc biệt ở các vùng nông thôn và nhiệt đới, với tỷ lệ thương vong cao. Việc nhận diện nhanh và chính xác loài rắn cắn là rất quan trọng để điều trị kịp </a:t>
            </a:r>
            <a:r>
              <a:rPr lang="vi-VN" sz="1800">
                <a:latin typeface="Arial" pitchFamily="34" charset="0"/>
                <a:cs typeface="Arial" pitchFamily="34" charset="0"/>
              </a:rPr>
              <a:t>thời</a:t>
            </a:r>
            <a:r>
              <a:rPr lang="vi-VN" sz="1800" smtClean="0">
                <a:latin typeface="Arial" pitchFamily="34" charset="0"/>
                <a:cs typeface="Arial" pitchFamily="34" charset="0"/>
              </a:rPr>
              <a:t>.</a:t>
            </a:r>
            <a:endParaRPr lang="en-US" sz="1800" smtClean="0">
              <a:latin typeface="Arial" pitchFamily="34" charset="0"/>
              <a:cs typeface="Arial" pitchFamily="34" charset="0"/>
            </a:endParaRPr>
          </a:p>
          <a:p>
            <a:pPr>
              <a:buFontTx/>
              <a:buChar char="-"/>
            </a:pPr>
            <a:r>
              <a:rPr lang="vi-VN" sz="1800" b="1">
                <a:latin typeface="Arial" pitchFamily="34" charset="0"/>
                <a:cs typeface="Arial" pitchFamily="34" charset="0"/>
              </a:rPr>
              <a:t>Hạn chế của phương pháp truyền thống:</a:t>
            </a:r>
            <a:r>
              <a:rPr lang="vi-VN" sz="1800">
                <a:latin typeface="Arial" pitchFamily="34" charset="0"/>
                <a:cs typeface="Arial" pitchFamily="34" charset="0"/>
              </a:rPr>
              <a:t> Các phương pháp nhận diện rắn truyền thống phụ thuộc vào kinh nghiệm và kiến thức chuyên môn, tốn thời gian và dễ xảy ra sai </a:t>
            </a:r>
            <a:r>
              <a:rPr lang="vi-VN" sz="1800">
                <a:latin typeface="Arial" pitchFamily="34" charset="0"/>
                <a:cs typeface="Arial" pitchFamily="34" charset="0"/>
              </a:rPr>
              <a:t>sót</a:t>
            </a:r>
            <a:r>
              <a:rPr lang="vi-VN" sz="1800" smtClean="0">
                <a:latin typeface="Arial" pitchFamily="34" charset="0"/>
                <a:cs typeface="Arial" pitchFamily="34" charset="0"/>
              </a:rPr>
              <a:t>.</a:t>
            </a:r>
            <a:endParaRPr lang="en-US" sz="1800" smtClean="0">
              <a:latin typeface="Arial" pitchFamily="34" charset="0"/>
              <a:cs typeface="Arial" pitchFamily="34" charset="0"/>
            </a:endParaRPr>
          </a:p>
          <a:p>
            <a:pPr>
              <a:buFontTx/>
              <a:buChar char="-"/>
            </a:pPr>
            <a:r>
              <a:rPr lang="vi-VN" sz="1800" b="1">
                <a:latin typeface="Arial" pitchFamily="34" charset="0"/>
                <a:cs typeface="Arial" pitchFamily="34" charset="0"/>
              </a:rPr>
              <a:t>Giải pháp ứng dụng học sâu:</a:t>
            </a:r>
            <a:r>
              <a:rPr lang="vi-VN" sz="1800">
                <a:latin typeface="Arial" pitchFamily="34" charset="0"/>
                <a:cs typeface="Arial" pitchFamily="34" charset="0"/>
              </a:rPr>
              <a:t> Ứng dụng học sâu, đặc biệt là các mô hình CNN, có tiềm năng lớn trong việc tự động nhận diện rắn từ ảnh, giúp tăng tốc độ và độ chính </a:t>
            </a:r>
            <a:r>
              <a:rPr lang="vi-VN" sz="1800">
                <a:latin typeface="Arial" pitchFamily="34" charset="0"/>
                <a:cs typeface="Arial" pitchFamily="34" charset="0"/>
              </a:rPr>
              <a:t>xác</a:t>
            </a:r>
            <a:r>
              <a:rPr lang="vi-VN" sz="1800" smtClean="0">
                <a:latin typeface="Arial" pitchFamily="34" charset="0"/>
                <a:cs typeface="Arial" pitchFamily="34" charset="0"/>
              </a:rPr>
              <a:t>.</a:t>
            </a:r>
            <a:endParaRPr lang="en-US" sz="1800" smtClean="0">
              <a:latin typeface="Arial" pitchFamily="34" charset="0"/>
              <a:cs typeface="Arial" pitchFamily="34" charset="0"/>
            </a:endParaRPr>
          </a:p>
          <a:p>
            <a:pPr>
              <a:buFontTx/>
              <a:buChar char="-"/>
            </a:pPr>
            <a:r>
              <a:rPr lang="vi-VN" sz="1800" b="1">
                <a:latin typeface="Arial" pitchFamily="34" charset="0"/>
                <a:cs typeface="Arial" pitchFamily="34" charset="0"/>
              </a:rPr>
              <a:t>Mục tiêu của nghiên cứu:</a:t>
            </a:r>
            <a:r>
              <a:rPr lang="vi-VN" sz="1800">
                <a:latin typeface="Arial" pitchFamily="34" charset="0"/>
                <a:cs typeface="Arial" pitchFamily="34" charset="0"/>
              </a:rPr>
              <a:t> Nghiên cứu này đề xuất một phương pháp cải tiến mô hình học sâu để nhận diện các loài rắn độc phổ biến ở Việt Nam, sử dụng các chỉ số đánh giá định lượng để so sánh với các mô hình khác.</a:t>
            </a:r>
            <a:endParaRPr lang="en-US" sz="1800">
              <a:latin typeface="Arial" pitchFamily="34" charset="0"/>
              <a:cs typeface="Arial" pitchFamily="34" charset="0"/>
            </a:endParaRPr>
          </a:p>
        </p:txBody>
      </p:sp>
    </p:spTree>
    <p:extLst>
      <p:ext uri="{BB962C8B-B14F-4D97-AF65-F5344CB8AC3E}">
        <p14:creationId xmlns:p14="http://schemas.microsoft.com/office/powerpoint/2010/main" val="2375318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764704"/>
            <a:ext cx="7024744" cy="1143000"/>
          </a:xfrm>
        </p:spPr>
        <p:txBody>
          <a:bodyPr/>
          <a:lstStyle/>
          <a:p>
            <a:pPr algn="ctr"/>
            <a:r>
              <a:rPr lang="en-US" smtClean="0">
                <a:latin typeface="Arial" pitchFamily="34" charset="0"/>
                <a:cs typeface="Arial" pitchFamily="34" charset="0"/>
              </a:rPr>
              <a:t>2. MÔ HÌNH NGHIÊN CỨU</a:t>
            </a:r>
            <a:endParaRPr lang="en-US">
              <a:latin typeface="Arial" pitchFamily="34" charset="0"/>
              <a:cs typeface="Arial" pitchFamily="34" charset="0"/>
            </a:endParaRPr>
          </a:p>
        </p:txBody>
      </p:sp>
      <p:sp>
        <p:nvSpPr>
          <p:cNvPr id="3" name="Content Placeholder 2"/>
          <p:cNvSpPr>
            <a:spLocks noGrp="1"/>
          </p:cNvSpPr>
          <p:nvPr>
            <p:ph idx="1"/>
          </p:nvPr>
        </p:nvSpPr>
        <p:spPr>
          <a:xfrm>
            <a:off x="1043608" y="1916832"/>
            <a:ext cx="6777317" cy="3508977"/>
          </a:xfrm>
        </p:spPr>
        <p:txBody>
          <a:bodyPr>
            <a:noAutofit/>
          </a:bodyPr>
          <a:lstStyle/>
          <a:p>
            <a:r>
              <a:rPr lang="en-US" sz="2000" smtClean="0">
                <a:latin typeface="Arial" pitchFamily="34" charset="0"/>
                <a:cs typeface="Arial" pitchFamily="34" charset="0"/>
              </a:rPr>
              <a:t>Tổng quan mô hình:</a:t>
            </a:r>
          </a:p>
          <a:p>
            <a:pPr lvl="1"/>
            <a:r>
              <a:rPr lang="vi-VN" sz="2000">
                <a:latin typeface="Arial" pitchFamily="34" charset="0"/>
                <a:cs typeface="Arial" pitchFamily="34" charset="0"/>
              </a:rPr>
              <a:t>Phương pháp tiếp cận chính là sử dụng </a:t>
            </a:r>
            <a:r>
              <a:rPr lang="vi-VN" sz="2000" b="1">
                <a:latin typeface="Arial" pitchFamily="34" charset="0"/>
                <a:cs typeface="Arial" pitchFamily="34" charset="0"/>
              </a:rPr>
              <a:t>phân loại đa ảnh</a:t>
            </a:r>
            <a:r>
              <a:rPr lang="vi-VN" sz="2000">
                <a:latin typeface="Arial" pitchFamily="34" charset="0"/>
                <a:cs typeface="Arial" pitchFamily="34" charset="0"/>
              </a:rPr>
              <a:t> kết hợp với </a:t>
            </a:r>
            <a:r>
              <a:rPr lang="vi-VN" sz="2000" b="1">
                <a:latin typeface="Arial" pitchFamily="34" charset="0"/>
                <a:cs typeface="Arial" pitchFamily="34" charset="0"/>
              </a:rPr>
              <a:t>mạng nơ-ron tích chập sâu (CNN)</a:t>
            </a:r>
            <a:r>
              <a:rPr lang="vi-VN" sz="2000">
                <a:latin typeface="Arial" pitchFamily="34" charset="0"/>
                <a:cs typeface="Arial" pitchFamily="34" charset="0"/>
              </a:rPr>
              <a:t> để nhận diện rắn độc. </a:t>
            </a:r>
          </a:p>
          <a:p>
            <a:pPr lvl="1"/>
            <a:r>
              <a:rPr lang="vi-VN" sz="2000">
                <a:latin typeface="Arial" pitchFamily="34" charset="0"/>
                <a:cs typeface="Arial" pitchFamily="34" charset="0"/>
              </a:rPr>
              <a:t>Mô hình khai thác thông tin từ </a:t>
            </a:r>
            <a:r>
              <a:rPr lang="vi-VN" sz="2000" b="1">
                <a:latin typeface="Arial" pitchFamily="34" charset="0"/>
                <a:cs typeface="Arial" pitchFamily="34" charset="0"/>
              </a:rPr>
              <a:t>nhiều góc độ khác nhau</a:t>
            </a:r>
            <a:r>
              <a:rPr lang="vi-VN" sz="2000">
                <a:latin typeface="Arial" pitchFamily="34" charset="0"/>
                <a:cs typeface="Arial" pitchFamily="34" charset="0"/>
              </a:rPr>
              <a:t> của cùng một con rắn (ví dụ: ảnh toàn thân và ảnh chụp gần). </a:t>
            </a:r>
          </a:p>
          <a:p>
            <a:pPr lvl="1"/>
            <a:r>
              <a:rPr lang="vi-VN" sz="2000">
                <a:latin typeface="Arial" pitchFamily="34" charset="0"/>
                <a:cs typeface="Arial" pitchFamily="34" charset="0"/>
              </a:rPr>
              <a:t>Các đặc trưng từ các ảnh được </a:t>
            </a:r>
            <a:r>
              <a:rPr lang="vi-VN" sz="2000" b="1">
                <a:latin typeface="Arial" pitchFamily="34" charset="0"/>
                <a:cs typeface="Arial" pitchFamily="34" charset="0"/>
              </a:rPr>
              <a:t>kết hợp một cách hiệu quả</a:t>
            </a:r>
            <a:r>
              <a:rPr lang="vi-VN" sz="2000">
                <a:latin typeface="Arial" pitchFamily="34" charset="0"/>
                <a:cs typeface="Arial" pitchFamily="34" charset="0"/>
              </a:rPr>
              <a:t> để tăng khả năng phân biệt giữa các loài rắn độc</a:t>
            </a:r>
            <a:r>
              <a:rPr lang="vi-VN" sz="2000">
                <a:latin typeface="Arial" pitchFamily="34" charset="0"/>
                <a:cs typeface="Arial" pitchFamily="34" charset="0"/>
              </a:rPr>
              <a:t>. </a:t>
            </a:r>
            <a:endParaRPr lang="en-US" sz="2000" smtClean="0">
              <a:latin typeface="Arial" pitchFamily="34" charset="0"/>
              <a:cs typeface="Arial" pitchFamily="34" charset="0"/>
            </a:endParaRPr>
          </a:p>
          <a:p>
            <a:pPr marL="365760" lvl="1" indent="0">
              <a:buNone/>
            </a:pPr>
            <a:endParaRPr lang="vi-VN" sz="2000">
              <a:latin typeface="Arial" pitchFamily="34" charset="0"/>
              <a:cs typeface="Arial" pitchFamily="34" charset="0"/>
            </a:endParaRPr>
          </a:p>
          <a:p>
            <a:pPr lvl="1"/>
            <a:endParaRPr lang="en-US" sz="2000">
              <a:latin typeface="Arial" pitchFamily="34" charset="0"/>
              <a:cs typeface="Arial" pitchFamily="34" charset="0"/>
            </a:endParaRPr>
          </a:p>
        </p:txBody>
      </p:sp>
    </p:spTree>
    <p:extLst>
      <p:ext uri="{BB962C8B-B14F-4D97-AF65-F5344CB8AC3E}">
        <p14:creationId xmlns:p14="http://schemas.microsoft.com/office/powerpoint/2010/main" val="2294694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692696"/>
            <a:ext cx="6777317" cy="5788005"/>
          </a:xfrm>
        </p:spPr>
        <p:txBody>
          <a:bodyPr>
            <a:noAutofit/>
          </a:bodyPr>
          <a:lstStyle/>
          <a:p>
            <a:pPr lvl="1"/>
            <a:r>
              <a:rPr lang="en-US" sz="1800" b="1" smtClean="0">
                <a:latin typeface="Arial" pitchFamily="34" charset="0"/>
                <a:cs typeface="Arial" pitchFamily="34" charset="0"/>
              </a:rPr>
              <a:t>Kiến trúc VGG:</a:t>
            </a:r>
          </a:p>
          <a:p>
            <a:pPr marL="365760" lvl="1" indent="0">
              <a:buNone/>
            </a:pPr>
            <a:r>
              <a:rPr lang="en-US" sz="1800">
                <a:latin typeface="Arial" pitchFamily="34" charset="0"/>
                <a:cs typeface="Arial" pitchFamily="34" charset="0"/>
              </a:rPr>
              <a:t>	</a:t>
            </a:r>
            <a:r>
              <a:rPr lang="vi-VN" sz="1800" smtClean="0">
                <a:latin typeface="Arial" pitchFamily="34" charset="0"/>
                <a:cs typeface="Arial" pitchFamily="34" charset="0"/>
              </a:rPr>
              <a:t>VGG </a:t>
            </a:r>
            <a:r>
              <a:rPr lang="vi-VN" sz="1800">
                <a:latin typeface="Arial" pitchFamily="34" charset="0"/>
                <a:cs typeface="Arial" pitchFamily="34" charset="0"/>
              </a:rPr>
              <a:t>là một kiến trúc mạng nơ-ron tích chập sâu (CNN) được đề xuất cho các tác vụ phân loại ảnh quy mô lớn. Đặc trưng chính của VGG là sử dụng nhiều lớp tích chập 3x3 liên tiếp nhau để tăng độ sâu của mạng, thay vì sử dụng các bộ lọc lớn hơn trong các kiến trúc trước đó. Các biến thể khác nhau của VGG, chẳng hạn như VGG16 và VGG19, biểu thị các số lớp tích chập </a:t>
            </a:r>
            <a:r>
              <a:rPr lang="vi-VN" sz="1800">
                <a:latin typeface="Arial" pitchFamily="34" charset="0"/>
                <a:cs typeface="Arial" pitchFamily="34" charset="0"/>
              </a:rPr>
              <a:t>khác </a:t>
            </a:r>
            <a:r>
              <a:rPr lang="vi-VN" sz="1800" smtClean="0">
                <a:latin typeface="Arial" pitchFamily="34" charset="0"/>
                <a:cs typeface="Arial" pitchFamily="34" charset="0"/>
              </a:rPr>
              <a:t>nhau trong </a:t>
            </a:r>
            <a:r>
              <a:rPr lang="vi-VN" sz="1800">
                <a:latin typeface="Arial" pitchFamily="34" charset="0"/>
                <a:cs typeface="Arial" pitchFamily="34" charset="0"/>
              </a:rPr>
              <a:t>mạng</a:t>
            </a:r>
            <a:r>
              <a:rPr lang="vi-VN" sz="1800" smtClean="0">
                <a:latin typeface="Arial" pitchFamily="34" charset="0"/>
                <a:cs typeface="Arial" pitchFamily="34" charset="0"/>
              </a:rPr>
              <a:t>.</a:t>
            </a:r>
            <a:endParaRPr lang="en-US" sz="1800" smtClean="0">
              <a:latin typeface="Arial" pitchFamily="34" charset="0"/>
              <a:cs typeface="Arial" pitchFamily="34" charset="0"/>
            </a:endParaRPr>
          </a:p>
        </p:txBody>
      </p:sp>
      <p:pic>
        <p:nvPicPr>
          <p:cNvPr id="2050" name="Picture 2" descr="https://lh7-rt.googleusercontent.com/docsz/AD_4nXd3EwTgzs2qkjRwhL4gGhMd5pVa0_vYBYYEfvYz5aar_xCTXLJAN7iJLTTgh2R8qV1rY5VkV-fldJGn6xrr27C0-hgxHZ-DKdvDVSDNNq4EfseKWpQ-7DTa5juz_pshC_gPb0gv?key=HXHpUrbK3BE45q5WbTxz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3140968"/>
            <a:ext cx="5943600" cy="17811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7-rt.googleusercontent.com/docsz/AD_4nXd9AXjemgTZWJz3V2rXvKn0xxSWOnLvkKwgxYGqnzNuuHZZQHgal5DUdK6AHVagS13J37QUHsatRycYTT1Jasho9Wnrzu6yt6QAv47B3VAt7IJa7nEjlOeCy7xq6iFIZL-Zm64-xw?key=HXHpUrbK3BE45q5WbTxz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0275" y="4725144"/>
            <a:ext cx="5943600" cy="1743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694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692696"/>
            <a:ext cx="6777317" cy="5139933"/>
          </a:xfrm>
        </p:spPr>
        <p:txBody>
          <a:bodyPr>
            <a:normAutofit/>
          </a:bodyPr>
          <a:lstStyle/>
          <a:p>
            <a:r>
              <a:rPr lang="en-US" sz="1800" b="1" smtClean="0">
                <a:latin typeface="Arial" pitchFamily="34" charset="0"/>
                <a:cs typeface="Arial" pitchFamily="34" charset="0"/>
              </a:rPr>
              <a:t>Kiến trúc EfficientNet:</a:t>
            </a:r>
          </a:p>
          <a:p>
            <a:pPr marL="68580" indent="0">
              <a:buNone/>
            </a:pPr>
            <a:r>
              <a:rPr lang="en-US" sz="1800" smtClean="0">
                <a:latin typeface="Arial" pitchFamily="34" charset="0"/>
                <a:cs typeface="Arial" pitchFamily="34" charset="0"/>
              </a:rPr>
              <a:t>	E</a:t>
            </a:r>
            <a:r>
              <a:rPr lang="vi-VN" sz="1800" smtClean="0">
                <a:latin typeface="Arial" pitchFamily="34" charset="0"/>
                <a:cs typeface="Arial" pitchFamily="34" charset="0"/>
              </a:rPr>
              <a:t>fficientNet </a:t>
            </a:r>
            <a:r>
              <a:rPr lang="vi-VN" sz="1800">
                <a:latin typeface="Arial" pitchFamily="34" charset="0"/>
                <a:cs typeface="Arial" pitchFamily="34" charset="0"/>
              </a:rPr>
              <a:t>là một kiến trúc mạng nơ-ron tích chập (CNN) hiện đại được thiết kế dựa trên nguyên lý compound scaling – cho phép mở rộng đồng thời ba yếu tố chính của mô hình là chiều rộng (width), chiều sâu (depth) và độ phân giải đầu vào (resolution) một cách tỷ </a:t>
            </a:r>
            <a:r>
              <a:rPr lang="vi-VN" sz="1800">
                <a:latin typeface="Arial" pitchFamily="34" charset="0"/>
                <a:cs typeface="Arial" pitchFamily="34" charset="0"/>
              </a:rPr>
              <a:t>lệ</a:t>
            </a:r>
            <a:r>
              <a:rPr lang="vi-VN" sz="1800" smtClean="0">
                <a:latin typeface="Arial" pitchFamily="34" charset="0"/>
                <a:cs typeface="Arial" pitchFamily="34" charset="0"/>
              </a:rPr>
              <a:t>.</a:t>
            </a:r>
            <a:r>
              <a:rPr lang="vi-VN" sz="1800">
                <a:latin typeface="Arial" pitchFamily="34" charset="0"/>
                <a:cs typeface="Arial" pitchFamily="34" charset="0"/>
              </a:rPr>
              <a:t>  Cơ chế này được điều chỉnh bởi một hệ số tổng hợp (</a:t>
            </a:r>
            <a:r>
              <a:rPr lang="el-GR" sz="1800">
                <a:latin typeface="Arial" pitchFamily="34" charset="0"/>
                <a:cs typeface="Arial" pitchFamily="34" charset="0"/>
              </a:rPr>
              <a:t>ϕ), </a:t>
            </a:r>
            <a:r>
              <a:rPr lang="vi-VN" sz="1800">
                <a:latin typeface="Arial" pitchFamily="34" charset="0"/>
                <a:cs typeface="Arial" pitchFamily="34" charset="0"/>
              </a:rPr>
              <a:t>từ đó giúp mô hình đạt được hiệu quả tính toán tối ưu mà vẫn duy trì độ chính xác cao.</a:t>
            </a:r>
            <a:endParaRPr lang="vi-VN" sz="1800">
              <a:latin typeface="Arial" pitchFamily="34" charset="0"/>
              <a:cs typeface="Arial" pitchFamily="34" charset="0"/>
            </a:endParaRPr>
          </a:p>
          <a:p>
            <a:pPr marL="68580" indent="0">
              <a:buNone/>
            </a:pPr>
            <a:r>
              <a:rPr lang="vi-VN" sz="1800">
                <a:latin typeface="Arial" pitchFamily="34" charset="0"/>
                <a:cs typeface="Arial" pitchFamily="34" charset="0"/>
              </a:rPr>
              <a:t/>
            </a:r>
            <a:br>
              <a:rPr lang="vi-VN" sz="1800">
                <a:latin typeface="Arial" pitchFamily="34" charset="0"/>
                <a:cs typeface="Arial" pitchFamily="34" charset="0"/>
              </a:rPr>
            </a:br>
            <a:endParaRPr lang="en-US" sz="1800">
              <a:latin typeface="Arial" pitchFamily="34" charset="0"/>
              <a:cs typeface="Arial" pitchFamily="34" charset="0"/>
            </a:endParaRPr>
          </a:p>
        </p:txBody>
      </p:sp>
      <p:pic>
        <p:nvPicPr>
          <p:cNvPr id="3074" name="Picture 2" descr="https://lh7-rt.googleusercontent.com/docsz/AD_4nXcRYCiYzZWgpeab8MfRG_9RVWvk-il_V_MX-_bGa_OsI9TKLfYn4Usu8ZUprE8AuwC22qfGrlQWLqW0BHSGy2R9Y_yvp9uCVQIJT_ucHfmwLUo9TKM9IlBkgCE6sXc45tAd7-AegQ?key=HXHpUrbK3BE45q5WbTxz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140968"/>
            <a:ext cx="7371819" cy="3024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6991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lh7-rt.googleusercontent.com/docsz/AD_4nXesCwoSWewZhs4H4eJyfQDdrJKCNd04KLbaLPhbCuIRBpX73dyIDBmV0XJ1wEQn7RiXCR2gGvLRqAXM9sw9mE8CX3XrKI_D0wdASm9Z9v8TUQGOb7mfAh5x82QBcTpyCIS-OUg-?key=HXHpUrbK3BE45q5WbTxz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988840"/>
            <a:ext cx="7114387" cy="2736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6883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980728"/>
            <a:ext cx="6777317" cy="4851901"/>
          </a:xfrm>
        </p:spPr>
        <p:txBody>
          <a:bodyPr>
            <a:normAutofit/>
          </a:bodyPr>
          <a:lstStyle/>
          <a:p>
            <a:r>
              <a:rPr lang="en-US" sz="1800" b="1" smtClean="0">
                <a:latin typeface="Arial" pitchFamily="34" charset="0"/>
                <a:cs typeface="Arial" pitchFamily="34" charset="0"/>
              </a:rPr>
              <a:t>Học chuyển giao:</a:t>
            </a:r>
          </a:p>
          <a:p>
            <a:pPr marL="68580" indent="0">
              <a:buNone/>
            </a:pPr>
            <a:r>
              <a:rPr lang="en-US" sz="1800" smtClean="0">
                <a:latin typeface="Arial" pitchFamily="34" charset="0"/>
                <a:cs typeface="Arial" pitchFamily="34" charset="0"/>
              </a:rPr>
              <a:t>	</a:t>
            </a:r>
            <a:r>
              <a:rPr lang="vi-VN" sz="1800" smtClean="0">
                <a:latin typeface="Arial" pitchFamily="34" charset="0"/>
                <a:cs typeface="Arial" pitchFamily="34" charset="0"/>
              </a:rPr>
              <a:t>Học </a:t>
            </a:r>
            <a:r>
              <a:rPr lang="vi-VN" sz="1800">
                <a:latin typeface="Arial" pitchFamily="34" charset="0"/>
                <a:cs typeface="Arial" pitchFamily="34" charset="0"/>
              </a:rPr>
              <a:t>chuyển giao (Transfer Learning) là một chiến lược hiệu quả trong học sâu, đặc biệt khi dữ liệu huấn luyện cho tác vụ cụ thể có giới hạn. Trong nghiên cứu này, chúng tôi đã áp dụng học chuyển giao để tận dụng kiến thức đã được học từ các bộ dữ liệu lớn hơn, giúp mô hình khởi đầu tốt hơn và giảm nhu cầu về dữ liệu huấn luyện cho bài toán nhận diện các </a:t>
            </a:r>
            <a:r>
              <a:rPr lang="vi-VN" sz="1800">
                <a:latin typeface="Arial" pitchFamily="34" charset="0"/>
                <a:cs typeface="Arial" pitchFamily="34" charset="0"/>
              </a:rPr>
              <a:t>loài </a:t>
            </a:r>
            <a:r>
              <a:rPr lang="vi-VN" sz="1800" smtClean="0">
                <a:latin typeface="Arial" pitchFamily="34" charset="0"/>
                <a:cs typeface="Arial" pitchFamily="34" charset="0"/>
              </a:rPr>
              <a:t>rắn</a:t>
            </a:r>
            <a:endParaRPr lang="en-US" sz="1800" smtClean="0">
              <a:latin typeface="Arial" pitchFamily="34" charset="0"/>
              <a:cs typeface="Arial" pitchFamily="34" charset="0"/>
            </a:endParaRPr>
          </a:p>
          <a:p>
            <a:pPr marL="68580" indent="0">
              <a:buNone/>
            </a:pPr>
            <a:r>
              <a:rPr lang="en-US" sz="1800">
                <a:latin typeface="Arial" pitchFamily="34" charset="0"/>
                <a:cs typeface="Arial" pitchFamily="34" charset="0"/>
              </a:rPr>
              <a:t>	</a:t>
            </a:r>
            <a:r>
              <a:rPr lang="en-US" sz="1800" smtClean="0">
                <a:latin typeface="Arial" pitchFamily="34" charset="0"/>
                <a:cs typeface="Arial" pitchFamily="34" charset="0"/>
              </a:rPr>
              <a:t>Có 2 phương pháp chính:</a:t>
            </a:r>
          </a:p>
          <a:p>
            <a:pPr>
              <a:buFontTx/>
              <a:buChar char="-"/>
            </a:pPr>
            <a:r>
              <a:rPr lang="en-US" sz="1800" smtClean="0">
                <a:latin typeface="Arial" pitchFamily="34" charset="0"/>
                <a:cs typeface="Arial" pitchFamily="34" charset="0"/>
              </a:rPr>
              <a:t>Trích xuất đặc trưng (Feature Extraction): </a:t>
            </a:r>
            <a:r>
              <a:rPr lang="en-US" sz="1800">
                <a:latin typeface="Arial" pitchFamily="34" charset="0"/>
                <a:cs typeface="Arial" pitchFamily="34" charset="0"/>
              </a:rPr>
              <a:t>S</a:t>
            </a:r>
            <a:r>
              <a:rPr lang="vi-VN" sz="1800" smtClean="0">
                <a:latin typeface="Arial" pitchFamily="34" charset="0"/>
                <a:cs typeface="Arial" pitchFamily="34" charset="0"/>
              </a:rPr>
              <a:t>ử </a:t>
            </a:r>
            <a:r>
              <a:rPr lang="vi-VN" sz="1800">
                <a:latin typeface="Arial" pitchFamily="34" charset="0"/>
                <a:cs typeface="Arial" pitchFamily="34" charset="0"/>
              </a:rPr>
              <a:t>dụng các trọng số đã được huấn luyện trước (pre-trained weights) từ các mô hình CNN (VGG và EfficientNet) đã được huấn luyện trên bộ dữ liệu ImageNet.</a:t>
            </a:r>
            <a:endParaRPr lang="en-US" sz="1800" smtClean="0">
              <a:latin typeface="Arial" pitchFamily="34" charset="0"/>
              <a:cs typeface="Arial" pitchFamily="34" charset="0"/>
            </a:endParaRPr>
          </a:p>
          <a:p>
            <a:pPr>
              <a:buFontTx/>
              <a:buChar char="-"/>
            </a:pPr>
            <a:r>
              <a:rPr lang="en-US" sz="1800" smtClean="0">
                <a:latin typeface="Arial" pitchFamily="34" charset="0"/>
                <a:cs typeface="Arial" pitchFamily="34" charset="0"/>
              </a:rPr>
              <a:t>Tinh chỉnh mô hình (Fine-Tuning): </a:t>
            </a:r>
            <a:r>
              <a:rPr lang="vi-VN" sz="1800">
                <a:latin typeface="Arial" pitchFamily="34" charset="0"/>
                <a:cs typeface="Arial" pitchFamily="34" charset="0"/>
              </a:rPr>
              <a:t> </a:t>
            </a:r>
            <a:r>
              <a:rPr lang="en-US" sz="1800">
                <a:latin typeface="Arial" pitchFamily="34" charset="0"/>
                <a:cs typeface="Arial" pitchFamily="34" charset="0"/>
              </a:rPr>
              <a:t>Đ</a:t>
            </a:r>
            <a:r>
              <a:rPr lang="vi-VN" sz="1800" smtClean="0">
                <a:latin typeface="Arial" pitchFamily="34" charset="0"/>
                <a:cs typeface="Arial" pitchFamily="34" charset="0"/>
              </a:rPr>
              <a:t>iều </a:t>
            </a:r>
            <a:r>
              <a:rPr lang="vi-VN" sz="1800">
                <a:latin typeface="Arial" pitchFamily="34" charset="0"/>
                <a:cs typeface="Arial" pitchFamily="34" charset="0"/>
              </a:rPr>
              <a:t>chỉnh các tham số của mô hình để phù hợp hơn với các đặc điểm hình thái và màu sắc cụ thể của các loài rắn. </a:t>
            </a:r>
            <a:endParaRPr lang="en-US" sz="1800">
              <a:latin typeface="Arial" pitchFamily="34" charset="0"/>
              <a:cs typeface="Arial" pitchFamily="34" charset="0"/>
            </a:endParaRPr>
          </a:p>
        </p:txBody>
      </p:sp>
    </p:spTree>
    <p:extLst>
      <p:ext uri="{BB962C8B-B14F-4D97-AF65-F5344CB8AC3E}">
        <p14:creationId xmlns:p14="http://schemas.microsoft.com/office/powerpoint/2010/main" val="1897687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mtClean="0">
                <a:latin typeface="Arial" pitchFamily="34" charset="0"/>
                <a:cs typeface="Arial" pitchFamily="34" charset="0"/>
              </a:rPr>
              <a:t>3. PHƯƠNG PHÁP TIẾP CẬN</a:t>
            </a:r>
            <a:endParaRPr lang="en-US">
              <a:latin typeface="Arial" pitchFamily="34" charset="0"/>
              <a:cs typeface="Arial" pitchFamily="34" charset="0"/>
            </a:endParaRPr>
          </a:p>
        </p:txBody>
      </p:sp>
      <p:sp>
        <p:nvSpPr>
          <p:cNvPr id="3" name="Content Placeholder 2"/>
          <p:cNvSpPr>
            <a:spLocks noGrp="1"/>
          </p:cNvSpPr>
          <p:nvPr>
            <p:ph idx="1"/>
          </p:nvPr>
        </p:nvSpPr>
        <p:spPr>
          <a:xfrm>
            <a:off x="1043492" y="2323652"/>
            <a:ext cx="6777317" cy="3913660"/>
          </a:xfrm>
        </p:spPr>
        <p:txBody>
          <a:bodyPr>
            <a:normAutofit/>
          </a:bodyPr>
          <a:lstStyle/>
          <a:p>
            <a:r>
              <a:rPr lang="en-US" sz="1800" smtClean="0">
                <a:latin typeface="Arial" pitchFamily="34" charset="0"/>
                <a:cs typeface="Arial" pitchFamily="34" charset="0"/>
              </a:rPr>
              <a:t>Nguồn dữ </a:t>
            </a:r>
            <a:r>
              <a:rPr lang="en-US" sz="1800" smtClean="0">
                <a:latin typeface="Arial" pitchFamily="34" charset="0"/>
                <a:cs typeface="Arial" pitchFamily="34" charset="0"/>
              </a:rPr>
              <a:t>liệu:</a:t>
            </a:r>
          </a:p>
          <a:p>
            <a:pPr lvl="1"/>
            <a:r>
              <a:rPr lang="en-US" sz="1800" smtClean="0">
                <a:latin typeface="Arial" pitchFamily="34" charset="0"/>
                <a:cs typeface="Arial" pitchFamily="34" charset="0"/>
              </a:rPr>
              <a:t>Thu thập dữ liệu từ các nguồn như iNaturalist.</a:t>
            </a:r>
            <a:endParaRPr lang="en-US" sz="1800" smtClean="0">
              <a:latin typeface="Arial" pitchFamily="34" charset="0"/>
              <a:cs typeface="Arial" pitchFamily="34" charset="0"/>
            </a:endParaRPr>
          </a:p>
          <a:p>
            <a:pPr lvl="1"/>
            <a:r>
              <a:rPr lang="en-US" sz="1800" smtClean="0">
                <a:latin typeface="Arial" pitchFamily="34" charset="0"/>
                <a:cs typeface="Arial" pitchFamily="34" charset="0"/>
              </a:rPr>
              <a:t>Tập trung vào hình ảnh của các loài rắn độc và không độc.</a:t>
            </a:r>
          </a:p>
          <a:p>
            <a:r>
              <a:rPr lang="en-US" sz="1800" smtClean="0">
                <a:latin typeface="Arial" pitchFamily="34" charset="0"/>
                <a:cs typeface="Arial" pitchFamily="34" charset="0"/>
              </a:rPr>
              <a:t>Tiền xử lý dữ liệu:</a:t>
            </a:r>
            <a:endParaRPr lang="en-US" sz="1800">
              <a:latin typeface="Arial" pitchFamily="34" charset="0"/>
              <a:cs typeface="Arial" pitchFamily="34" charset="0"/>
            </a:endParaRPr>
          </a:p>
          <a:p>
            <a:pPr lvl="1"/>
            <a:r>
              <a:rPr lang="en-US" sz="1800" smtClean="0">
                <a:latin typeface="Arial" pitchFamily="34" charset="0"/>
                <a:cs typeface="Arial" pitchFamily="34" charset="0"/>
              </a:rPr>
              <a:t>Sử dụng RandomResizedCrop, Resize, Normalize và ToTensorV2 để thay đổi kích thước và chuẩn hóa.</a:t>
            </a:r>
          </a:p>
          <a:p>
            <a:r>
              <a:rPr lang="en-US" sz="1800" smtClean="0">
                <a:latin typeface="Arial" pitchFamily="34" charset="0"/>
                <a:cs typeface="Arial" pitchFamily="34" charset="0"/>
              </a:rPr>
              <a:t>Tăng cường dữ liệu:</a:t>
            </a:r>
          </a:p>
          <a:p>
            <a:pPr lvl="1"/>
            <a:r>
              <a:rPr lang="en-US" sz="1800" smtClean="0">
                <a:latin typeface="Arial" pitchFamily="34" charset="0"/>
                <a:cs typeface="Arial" pitchFamily="34" charset="0"/>
              </a:rPr>
              <a:t>Sử dụng Albumentations để tăng tính đa dạng của tập dữ liệu và giải quyết vấn đề mất cân bằng.</a:t>
            </a:r>
          </a:p>
          <a:p>
            <a:r>
              <a:rPr lang="en-US" sz="1800" smtClean="0">
                <a:latin typeface="Arial" pitchFamily="34" charset="0"/>
                <a:cs typeface="Arial" pitchFamily="34" charset="0"/>
              </a:rPr>
              <a:t>Chia dữ liệu:</a:t>
            </a:r>
          </a:p>
          <a:p>
            <a:pPr lvl="1"/>
            <a:r>
              <a:rPr lang="en-US" sz="1800" smtClean="0">
                <a:latin typeface="Arial" pitchFamily="34" charset="0"/>
                <a:cs typeface="Arial" pitchFamily="34" charset="0"/>
              </a:rPr>
              <a:t>Chia tập dữ liệu thành các tập huấn luyện (80%) và tập kiểm định (20%).</a:t>
            </a:r>
          </a:p>
        </p:txBody>
      </p:sp>
    </p:spTree>
    <p:extLst>
      <p:ext uri="{BB962C8B-B14F-4D97-AF65-F5344CB8AC3E}">
        <p14:creationId xmlns:p14="http://schemas.microsoft.com/office/powerpoint/2010/main" val="32519802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73</TotalTime>
  <Words>663</Words>
  <Application>Microsoft Office PowerPoint</Application>
  <PresentationFormat>On-screen Show (4:3)</PresentationFormat>
  <Paragraphs>48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Austin</vt:lpstr>
      <vt:lpstr>ỨNG DỤNG NHẬN BIẾT CÁC LOẠI RẮN ĐỘC Ở VIỆT NAM</vt:lpstr>
      <vt:lpstr>TABLE OF CONTENT</vt:lpstr>
      <vt:lpstr>1. GIỚI THIỆU ĐỀ TÀI</vt:lpstr>
      <vt:lpstr>2. MÔ HÌNH NGHIÊN CỨU</vt:lpstr>
      <vt:lpstr>PowerPoint Presentation</vt:lpstr>
      <vt:lpstr>PowerPoint Presentation</vt:lpstr>
      <vt:lpstr>PowerPoint Presentation</vt:lpstr>
      <vt:lpstr>PowerPoint Presentation</vt:lpstr>
      <vt:lpstr>3. PHƯƠNG PHÁP TIẾP CẬN</vt:lpstr>
      <vt:lpstr>PowerPoint Presentation</vt:lpstr>
      <vt:lpstr>4. Kết quả đạt được</vt:lpstr>
      <vt:lpstr>PowerPoint Presentation</vt:lpstr>
      <vt:lpstr>5. Kết luận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ỨNG DỤNG NHẬN BIẾT CÁC LOẠI RẮN ĐỘC Ở VIỆT NAM</dc:title>
  <dc:creator>Admin</dc:creator>
  <cp:lastModifiedBy>Admin</cp:lastModifiedBy>
  <cp:revision>10</cp:revision>
  <dcterms:created xsi:type="dcterms:W3CDTF">2025-01-17T02:54:16Z</dcterms:created>
  <dcterms:modified xsi:type="dcterms:W3CDTF">2025-05-19T13:14:06Z</dcterms:modified>
</cp:coreProperties>
</file>