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A12C1-998C-46E4-8309-A82C2AA16FB6}" type="datetimeFigureOut">
              <a:rPr lang="de-CH" smtClean="0"/>
              <a:t>29.05.2018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96474-D973-4B09-885E-8F639572579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7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08136B-743A-44FE-9C8E-C5CCF4FFA01B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14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 userDrawn="1"/>
        </p:nvGrpSpPr>
        <p:grpSpPr>
          <a:xfrm>
            <a:off x="2118" y="153989"/>
            <a:ext cx="9939237" cy="6704012"/>
            <a:chOff x="1588" y="115491"/>
            <a:chExt cx="7454428" cy="5028009"/>
          </a:xfrm>
        </p:grpSpPr>
        <p:graphicFrame>
          <p:nvGraphicFramePr>
            <p:cNvPr id="14" name="Objekt 13"/>
            <p:cNvGraphicFramePr>
              <a:graphicFrameLocks noChangeAspect="1"/>
            </p:cNvGraphicFramePr>
            <p:nvPr userDrawn="1">
              <p:extLst/>
            </p:nvPr>
          </p:nvGraphicFramePr>
          <p:xfrm>
            <a:off x="1907704" y="115888"/>
            <a:ext cx="5548312" cy="5027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Image" r:id="rId3" imgW="7314286" imgH="6628571" progId="">
                    <p:embed/>
                  </p:oleObj>
                </mc:Choice>
                <mc:Fallback>
                  <p:oleObj name="Image" r:id="rId3" imgW="7314286" imgH="6628571" progId="">
                    <p:embed/>
                    <p:pic>
                      <p:nvPicPr>
                        <p:cNvPr id="14" name="Objek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15888"/>
                          <a:ext cx="5548312" cy="5027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588" y="115491"/>
            <a:ext cx="5548148" cy="5028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Image" r:id="rId5" imgW="7314286" imgH="6628571" progId="">
                    <p:embed/>
                  </p:oleObj>
                </mc:Choice>
                <mc:Fallback>
                  <p:oleObj name="Image" r:id="rId5" imgW="7314286" imgH="6628571" progId="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115491"/>
                          <a:ext cx="5548148" cy="5028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740900" y="1727201"/>
            <a:ext cx="2446867" cy="4786313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BED3EA"/>
              </a:solidFill>
              <a:latin typeface="Times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" y="1727201"/>
            <a:ext cx="9941983" cy="47863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333333"/>
              </a:solidFill>
              <a:latin typeface="Time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19669" y="1943100"/>
            <a:ext cx="8828617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19669" y="3309939"/>
            <a:ext cx="882861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CH"/>
              <a:t>Master-Untertitelformat bearbeiten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316635" y="107951"/>
            <a:ext cx="1740131" cy="13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087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669" y="883245"/>
            <a:ext cx="8828617" cy="817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8247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-11661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" name="Foliennummernplatzhalter 3"/>
          <p:cNvSpPr txBox="1">
            <a:spLocks/>
          </p:cNvSpPr>
          <p:nvPr userDrawn="1"/>
        </p:nvSpPr>
        <p:spPr bwMode="auto">
          <a:xfrm>
            <a:off x="11505969" y="6549837"/>
            <a:ext cx="480484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0A3BCADF-99C7-467A-8149-C42277495D6B}" type="slidenum">
              <a:rPr lang="de-CH" sz="140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de-CH" sz="1467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 userDrawn="1"/>
        </p:nvGrpSpPr>
        <p:grpSpPr>
          <a:xfrm>
            <a:off x="2118" y="153989"/>
            <a:ext cx="9939237" cy="6704012"/>
            <a:chOff x="1588" y="115491"/>
            <a:chExt cx="7454428" cy="5028009"/>
          </a:xfrm>
        </p:grpSpPr>
        <p:graphicFrame>
          <p:nvGraphicFramePr>
            <p:cNvPr id="16" name="Objekt 15"/>
            <p:cNvGraphicFramePr>
              <a:graphicFrameLocks noChangeAspect="1"/>
            </p:cNvGraphicFramePr>
            <p:nvPr userDrawn="1">
              <p:extLst/>
            </p:nvPr>
          </p:nvGraphicFramePr>
          <p:xfrm>
            <a:off x="1907704" y="115888"/>
            <a:ext cx="5548312" cy="5027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Image" r:id="rId6" imgW="7314286" imgH="6628571" progId="">
                    <p:embed/>
                  </p:oleObj>
                </mc:Choice>
                <mc:Fallback>
                  <p:oleObj name="Image" r:id="rId6" imgW="7314286" imgH="6628571" progId="">
                    <p:embed/>
                    <p:pic>
                      <p:nvPicPr>
                        <p:cNvPr id="16" name="Objek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15888"/>
                          <a:ext cx="5548312" cy="5027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588" y="115491"/>
            <a:ext cx="5548148" cy="5028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Image" r:id="rId8" imgW="7314286" imgH="6628571" progId="">
                    <p:embed/>
                  </p:oleObj>
                </mc:Choice>
                <mc:Fallback>
                  <p:oleObj name="Image" r:id="rId8" imgW="7314286" imgH="6628571" progId="">
                    <p:embed/>
                    <p:pic>
                      <p:nvPicPr>
                        <p:cNvPr id="1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115491"/>
                          <a:ext cx="5548148" cy="5028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" y="1727201"/>
            <a:ext cx="12187767" cy="4786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19669" y="790576"/>
            <a:ext cx="8828617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9" y="1943101"/>
            <a:ext cx="10748433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1"/>
            <a:r>
              <a:rPr lang="de-CH"/>
              <a:t>dlöadfjöaldkj</a:t>
            </a:r>
          </a:p>
          <a:p>
            <a:pPr lvl="2"/>
            <a:r>
              <a:rPr lang="de-CH"/>
              <a:t>Dritte Ebene</a:t>
            </a:r>
          </a:p>
          <a:p>
            <a:pPr lvl="2"/>
            <a:r>
              <a:rPr lang="de-CH"/>
              <a:t>lökdjföalkjsdföalskj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316635" y="107951"/>
            <a:ext cx="1740131" cy="134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679509" y="5541236"/>
            <a:ext cx="8064632" cy="21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endParaRPr lang="de-CH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09995" y="164638"/>
            <a:ext cx="10934699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333">
                <a:latin typeface="Arial" panose="020B0604020202020204" pitchFamily="34" charset="0"/>
                <a:cs typeface="Arial" panose="020B0604020202020204" pitchFamily="34" charset="0"/>
              </a:rPr>
              <a:t>Vorlesung Open Data &gt; 01:</a:t>
            </a:r>
            <a:r>
              <a:rPr lang="de-CH" sz="1333" baseline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33">
                <a:latin typeface="Arial" panose="020B0604020202020204" pitchFamily="34" charset="0"/>
                <a:cs typeface="Arial" panose="020B0604020202020204" pitchFamily="34" charset="0"/>
              </a:rPr>
              <a:t>Informationen zur Vorlesung</a:t>
            </a:r>
            <a:r>
              <a:rPr lang="de-CH" sz="1333" baseline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sz="1333">
                <a:latin typeface="Arial" panose="020B0604020202020204" pitchFamily="34" charset="0"/>
                <a:cs typeface="Arial" panose="020B0604020202020204" pitchFamily="34" charset="0"/>
              </a:rPr>
              <a:t>Einführung </a:t>
            </a:r>
            <a:r>
              <a:rPr lang="de-CH" sz="1333"/>
              <a:t>Open Data und Open Government</a:t>
            </a:r>
            <a:endParaRPr lang="de-CH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iennummernplatzhalter 3"/>
          <p:cNvSpPr txBox="1">
            <a:spLocks/>
          </p:cNvSpPr>
          <p:nvPr/>
        </p:nvSpPr>
        <p:spPr bwMode="auto">
          <a:xfrm>
            <a:off x="11505969" y="6549837"/>
            <a:ext cx="480484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0A3BCADF-99C7-467A-8149-C42277495D6B}" type="slidenum">
              <a:rPr lang="de-CH" sz="140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de-CH" sz="1467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719667" y="6580191"/>
            <a:ext cx="7104525" cy="2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C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de-CH" sz="1333">
                <a:latin typeface="Arial" panose="020B0604020202020204" pitchFamily="34" charset="0"/>
                <a:cs typeface="Arial" panose="020B0604020202020204" pitchFamily="34" charset="0"/>
              </a:rPr>
              <a:t>FS 2018</a:t>
            </a:r>
            <a:endParaRPr lang="de-CH" sz="13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5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933" b="1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5pPr>
      <a:lvl6pPr marL="609585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6pPr>
      <a:lvl7pPr marL="1219170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7pPr>
      <a:lvl8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8pPr>
      <a:lvl9pPr marL="2438339" algn="l" rtl="0" fontAlgn="base">
        <a:lnSpc>
          <a:spcPct val="90000"/>
        </a:lnSpc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Helvetica" charset="0"/>
        </a:defRPr>
      </a:lvl9pPr>
    </p:titleStyle>
    <p:bodyStyle>
      <a:lvl1pPr marL="558786" indent="-558786" algn="l" rtl="0" fontAlgn="base">
        <a:lnSpc>
          <a:spcPct val="100000"/>
        </a:lnSpc>
        <a:spcBef>
          <a:spcPts val="800"/>
        </a:spcBef>
        <a:spcAft>
          <a:spcPct val="0"/>
        </a:spcAft>
        <a:buClr>
          <a:schemeClr val="hlink"/>
        </a:buClr>
        <a:buSzPct val="85000"/>
        <a:buFont typeface="Helvetica CE" charset="-18"/>
        <a:buChar char="&gt;"/>
        <a:defRPr sz="2667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117572" indent="-507987" algn="l" rtl="0" fontAlgn="base">
        <a:lnSpc>
          <a:spcPct val="100000"/>
        </a:lnSpc>
        <a:spcBef>
          <a:spcPts val="800"/>
        </a:spcBef>
        <a:spcAft>
          <a:spcPct val="0"/>
        </a:spcAft>
        <a:buFont typeface="Helvetica CE" charset="-18"/>
        <a:buChar char="—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727157" indent="-507987" algn="l" rtl="0" fontAlgn="base">
        <a:lnSpc>
          <a:spcPct val="100000"/>
        </a:lnSpc>
        <a:spcBef>
          <a:spcPts val="800"/>
        </a:spcBef>
        <a:spcAft>
          <a:spcPct val="0"/>
        </a:spcAft>
        <a:buSzPct val="85000"/>
        <a:buFont typeface="Helvetica CE" charset="-18"/>
        <a:buChar char="–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2285943" indent="-507987" algn="l" rtl="0" fontAlgn="base">
        <a:lnSpc>
          <a:spcPct val="100000"/>
        </a:lnSpc>
        <a:spcBef>
          <a:spcPts val="800"/>
        </a:spcBef>
        <a:spcAft>
          <a:spcPct val="0"/>
        </a:spcAft>
        <a:buSzPct val="85000"/>
        <a:buFont typeface="Helvetica CE" charset="-18"/>
        <a:buChar char="–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844729" indent="-507987" algn="l" rtl="0" fontAlgn="base">
        <a:lnSpc>
          <a:spcPct val="100000"/>
        </a:lnSpc>
        <a:spcBef>
          <a:spcPts val="8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54314" indent="-507987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6pPr>
      <a:lvl7pPr marL="4063898" indent="-507987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7pPr>
      <a:lvl8pPr marL="4673483" indent="-507987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8pPr>
      <a:lvl9pPr marL="5283068" indent="-507987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i08o686.sandbox.iwi.unibe.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719667" y="1943101"/>
            <a:ext cx="9129184" cy="188595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de-CH" sz="2800" dirty="0">
                <a:solidFill>
                  <a:schemeClr val="bg1"/>
                </a:solidFill>
              </a:rPr>
              <a:t>Übung Open Data</a:t>
            </a:r>
            <a:br>
              <a:rPr lang="de-CH" sz="2800" dirty="0">
                <a:solidFill>
                  <a:schemeClr val="bg1"/>
                </a:solidFill>
              </a:rPr>
            </a:br>
            <a:br>
              <a:rPr lang="de-CH" sz="2800" dirty="0">
                <a:solidFill>
                  <a:schemeClr val="bg1"/>
                </a:solidFill>
              </a:rPr>
            </a:br>
            <a:r>
              <a:rPr lang="de-CH" sz="2800" dirty="0"/>
              <a:t>Pestizidkonzentration im Rhein, Gruppe 10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9669" y="4101075"/>
            <a:ext cx="9504791" cy="239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Tx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Helvetica CE" charset="-18"/>
              <a:buChar char="—"/>
              <a:defRPr>
                <a:solidFill>
                  <a:schemeClr val="tx1"/>
                </a:solidFill>
                <a:latin typeface="+mn-lt"/>
              </a:defRPr>
            </a:lvl2pPr>
            <a:lvl3pPr marL="1295400" indent="-3810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17145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1336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5pPr>
            <a:lvl6pPr marL="25908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30480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5052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962400" indent="-3810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Helvetica CE" charset="-18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defTabSz="1219170">
              <a:lnSpc>
                <a:spcPct val="100000"/>
              </a:lnSpc>
              <a:spcAft>
                <a:spcPts val="2400"/>
              </a:spcAft>
              <a:buClr>
                <a:srgbClr val="DF2046"/>
              </a:buClr>
            </a:pPr>
            <a:r>
              <a:rPr lang="de-DE" b="1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Abschlusspräsentation, 31. Mai 2018</a:t>
            </a:r>
          </a:p>
          <a:p>
            <a:pPr defTabSz="1219170">
              <a:lnSpc>
                <a:spcPct val="100000"/>
              </a:lnSpc>
              <a:spcAft>
                <a:spcPts val="800"/>
              </a:spcAft>
              <a:buClr>
                <a:srgbClr val="DF2046"/>
              </a:buClr>
            </a:pPr>
            <a:r>
              <a:rPr lang="de-CH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Domenico </a:t>
            </a:r>
            <a:r>
              <a:rPr lang="de-CH" kern="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Iapello</a:t>
            </a:r>
            <a:r>
              <a:rPr lang="de-CH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Silvan Hegi</a:t>
            </a:r>
            <a:endParaRPr lang="de-DE" kern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1219170">
              <a:lnSpc>
                <a:spcPct val="100000"/>
              </a:lnSpc>
              <a:spcAft>
                <a:spcPts val="800"/>
              </a:spcAft>
              <a:buClr>
                <a:srgbClr val="DF2046"/>
              </a:buClr>
            </a:pPr>
            <a:r>
              <a:rPr lang="de-CH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Forschungsstelle Digitale Nachhaltigkeit</a:t>
            </a:r>
            <a:br>
              <a:rPr lang="de-CH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 für Wirtschaftsinformatik</a:t>
            </a:r>
            <a:br>
              <a:rPr lang="de-DE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kern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Universität Bern</a:t>
            </a:r>
          </a:p>
        </p:txBody>
      </p:sp>
      <p:sp>
        <p:nvSpPr>
          <p:cNvPr id="2" name="AutoShape 2" descr="mailbox://C:/Users/stuermer/Documents/Privat/Thunderbird/ProfileMatthiasStuermer/Local%20Folders/Inbox.sbd/0.%20Privat.sbd/Universit%E4t%20Bern?number=435787688&amp;part=1.2&amp;filename=Picture%20%28Device%20Independent%20Bitmap%29%201.jpg"/>
          <p:cNvSpPr>
            <a:spLocks noChangeAspect="1" noChangeArrowheads="1"/>
          </p:cNvSpPr>
          <p:nvPr/>
        </p:nvSpPr>
        <p:spPr bwMode="auto">
          <a:xfrm>
            <a:off x="207433" y="-144462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de-CH" sz="24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669" y="1943101"/>
            <a:ext cx="8372573" cy="4305300"/>
          </a:xfrm>
        </p:spPr>
        <p:txBody>
          <a:bodyPr/>
          <a:lstStyle/>
          <a:p>
            <a:r>
              <a:rPr lang="de-CH" b="1" dirty="0"/>
              <a:t>Domenico </a:t>
            </a:r>
            <a:r>
              <a:rPr lang="de-CH" b="1" dirty="0" err="1"/>
              <a:t>Iapello</a:t>
            </a:r>
            <a:endParaRPr lang="de-CH" b="1" dirty="0"/>
          </a:p>
          <a:p>
            <a:pPr lvl="1"/>
            <a:r>
              <a:rPr lang="de-CH" dirty="0"/>
              <a:t>Hauptfach: Informatik (Bachelor), Nebenfach: WI</a:t>
            </a:r>
          </a:p>
          <a:p>
            <a:pPr lvl="1"/>
            <a:r>
              <a:rPr lang="de-CH" dirty="0"/>
              <a:t>Bisherige Programmiererfahrung: Java, C</a:t>
            </a:r>
          </a:p>
          <a:p>
            <a:pPr lvl="1"/>
            <a:r>
              <a:rPr lang="de-CH" dirty="0"/>
              <a:t>Email: domenico.iapello@students.unibe.ch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b="1" dirty="0"/>
              <a:t>Silvan Hegi</a:t>
            </a:r>
          </a:p>
          <a:p>
            <a:pPr lvl="1"/>
            <a:r>
              <a:rPr lang="de-CH" dirty="0"/>
              <a:t>Hauptfach: BWL (Master), Nebenfach: VWL</a:t>
            </a:r>
          </a:p>
          <a:p>
            <a:pPr lvl="1"/>
            <a:r>
              <a:rPr lang="de-CH" dirty="0"/>
              <a:t>Bisherige Programmiererfahrung: keine</a:t>
            </a:r>
          </a:p>
          <a:p>
            <a:pPr lvl="1"/>
            <a:r>
              <a:rPr lang="de-CH" dirty="0"/>
              <a:t>Email: silvan.hegi@students.unibe.ch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5847A4-040E-4758-B62C-DB00E1127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323" y="1846544"/>
            <a:ext cx="2077925" cy="2249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BEC65-BAE9-48AA-ABF1-58D057FFB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323" y="4241487"/>
            <a:ext cx="2123252" cy="22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8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Ausgangslage, Problemstellung:</a:t>
            </a:r>
          </a:p>
          <a:p>
            <a:pPr lvl="1"/>
            <a:r>
              <a:rPr lang="de-CH" dirty="0"/>
              <a:t>Viele Messungen (Eingrenzung nötig)</a:t>
            </a:r>
          </a:p>
          <a:p>
            <a:pPr lvl="1"/>
            <a:r>
              <a:rPr lang="de-CH" dirty="0"/>
              <a:t>Impact herstellen</a:t>
            </a:r>
          </a:p>
          <a:p>
            <a:r>
              <a:rPr lang="de-CH" dirty="0"/>
              <a:t>Hintergrund:</a:t>
            </a:r>
          </a:p>
          <a:p>
            <a:pPr lvl="1"/>
            <a:r>
              <a:rPr lang="de-CH" dirty="0"/>
              <a:t>Aktuelle Initiativen zum Thema Pestizide</a:t>
            </a:r>
          </a:p>
          <a:p>
            <a:r>
              <a:rPr lang="de-CH" dirty="0"/>
              <a:t>Zielsetzung:</a:t>
            </a:r>
          </a:p>
          <a:p>
            <a:pPr lvl="1"/>
            <a:r>
              <a:rPr lang="de-CH" dirty="0"/>
              <a:t>Einblick in die Lage am Rhein schaffen</a:t>
            </a:r>
          </a:p>
          <a:p>
            <a:r>
              <a:rPr lang="de-CH" dirty="0"/>
              <a:t>Datenquelle, Data Coach:</a:t>
            </a:r>
          </a:p>
          <a:p>
            <a:pPr lvl="1"/>
            <a:r>
              <a:rPr lang="de-CH" dirty="0" err="1"/>
              <a:t>Réne</a:t>
            </a:r>
            <a:r>
              <a:rPr lang="de-CH" dirty="0"/>
              <a:t> Etter, Amt für Umwelt und Energie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6C157-AAC9-4E47-9103-3AF73C35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36" y="1847851"/>
            <a:ext cx="5023577" cy="1954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776E0-4469-4A26-BE58-2F4FF34E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636" y="4017191"/>
            <a:ext cx="5023577" cy="21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Datenvolumen:</a:t>
            </a:r>
          </a:p>
          <a:p>
            <a:pPr lvl="1"/>
            <a:r>
              <a:rPr lang="de-CH" dirty="0"/>
              <a:t>Zuerst über 100 MB</a:t>
            </a:r>
          </a:p>
          <a:p>
            <a:pPr lvl="1"/>
            <a:r>
              <a:rPr lang="de-CH" dirty="0"/>
              <a:t>Neu 9 MB</a:t>
            </a:r>
          </a:p>
          <a:p>
            <a:r>
              <a:rPr lang="de-CH" dirty="0"/>
              <a:t>Datenformat:</a:t>
            </a:r>
          </a:p>
          <a:p>
            <a:pPr lvl="1"/>
            <a:r>
              <a:rPr lang="de-CH" dirty="0"/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276216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Datenbeschaffung:</a:t>
            </a:r>
          </a:p>
          <a:p>
            <a:pPr lvl="1"/>
            <a:r>
              <a:rPr lang="de-CH" dirty="0"/>
              <a:t>Download, Wikipedia, </a:t>
            </a:r>
            <a:r>
              <a:rPr lang="de-CH" dirty="0" err="1"/>
              <a:t>Molbase</a:t>
            </a:r>
            <a:endParaRPr lang="de-CH" dirty="0"/>
          </a:p>
          <a:p>
            <a:r>
              <a:rPr lang="de-CH" dirty="0"/>
              <a:t>Datenbereinigungen:</a:t>
            </a:r>
          </a:p>
          <a:p>
            <a:pPr lvl="1"/>
            <a:r>
              <a:rPr lang="de-CH" dirty="0"/>
              <a:t>Eingrenzung auf Pestizide und relevante Attribute</a:t>
            </a:r>
          </a:p>
          <a:p>
            <a:pPr lvl="1"/>
            <a:r>
              <a:rPr lang="de-CH" dirty="0"/>
              <a:t>Ergänzung von Pestizidunterkategorie</a:t>
            </a:r>
          </a:p>
          <a:p>
            <a:pPr lvl="1"/>
            <a:r>
              <a:rPr lang="de-CH" dirty="0"/>
              <a:t>Ergänzung der chemischen Struktur</a:t>
            </a:r>
          </a:p>
          <a:p>
            <a:r>
              <a:rPr lang="de-CH" dirty="0"/>
              <a:t>Datentransformation:</a:t>
            </a:r>
          </a:p>
          <a:p>
            <a:pPr lvl="1"/>
            <a:r>
              <a:rPr lang="de-CH" dirty="0"/>
              <a:t>Umformen und filtern</a:t>
            </a:r>
          </a:p>
          <a:p>
            <a:r>
              <a:rPr lang="de-CH" dirty="0"/>
              <a:t>Technologien, Libraries etc.:</a:t>
            </a:r>
          </a:p>
          <a:p>
            <a:pPr marL="609585" lvl="1" indent="0">
              <a:buNone/>
            </a:pPr>
            <a:r>
              <a:rPr lang="de-CH" dirty="0"/>
              <a:t>	    D3.js / Bootstrap / </a:t>
            </a:r>
            <a:r>
              <a:rPr lang="de-CH" dirty="0" err="1"/>
              <a:t>Javascript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E7101-48B6-4E93-8CF9-D94EE44A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949" y="2687074"/>
            <a:ext cx="15240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770C0-D817-47C4-9A7C-6EC6C2FAD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38" y="4170926"/>
            <a:ext cx="5033060" cy="10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Resultat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Link: </a:t>
            </a:r>
            <a:r>
              <a:rPr lang="de-CH" dirty="0">
                <a:hlinkClick r:id="rId2"/>
              </a:rPr>
              <a:t>http://di08o686.sandbox.iwi.unibe.ch</a:t>
            </a:r>
            <a:r>
              <a:rPr lang="de-CH" dirty="0"/>
              <a:t> </a:t>
            </a:r>
          </a:p>
          <a:p>
            <a:r>
              <a:rPr lang="de-CH" dirty="0"/>
              <a:t>Visualisierungsart:</a:t>
            </a:r>
          </a:p>
          <a:p>
            <a:pPr lvl="1"/>
            <a:r>
              <a:rPr lang="de-CH" dirty="0"/>
              <a:t>Grafik, Bild und Text</a:t>
            </a:r>
          </a:p>
          <a:p>
            <a:r>
              <a:rPr lang="de-CH" dirty="0"/>
              <a:t>Funktionalitäten:</a:t>
            </a:r>
          </a:p>
          <a:p>
            <a:pPr lvl="1"/>
            <a:r>
              <a:rPr lang="de-CH" dirty="0"/>
              <a:t>Auswahl einer Pestizidkategorie</a:t>
            </a:r>
          </a:p>
          <a:p>
            <a:pPr lvl="1"/>
            <a:r>
              <a:rPr lang="de-CH" dirty="0"/>
              <a:t>Plotten der Messwerte eines Pestizids</a:t>
            </a:r>
          </a:p>
          <a:p>
            <a:pPr lvl="1"/>
            <a:r>
              <a:rPr lang="de-CH" dirty="0"/>
              <a:t>Abbildung der Abflussmenge des Rheins</a:t>
            </a:r>
          </a:p>
          <a:p>
            <a:pPr lvl="1"/>
            <a:r>
              <a:rPr lang="de-CH" dirty="0"/>
              <a:t>Anzeige der chemischen Struktur</a:t>
            </a:r>
          </a:p>
          <a:p>
            <a:pPr lvl="1"/>
            <a:r>
              <a:rPr lang="de-CH" dirty="0"/>
              <a:t>Anzeige, ob sich der Höchstwert verändert hat</a:t>
            </a:r>
          </a:p>
          <a:p>
            <a:r>
              <a:rPr lang="de-CH" dirty="0"/>
              <a:t>Neue Erkenntnisse:</a:t>
            </a:r>
          </a:p>
          <a:p>
            <a:pPr lvl="1"/>
            <a:r>
              <a:rPr lang="de-CH" dirty="0"/>
              <a:t>Rhein insgesamt relativ «sauber»</a:t>
            </a:r>
          </a:p>
          <a:p>
            <a:endParaRPr lang="de-CH" dirty="0"/>
          </a:p>
        </p:txBody>
      </p:sp>
      <p:pic>
        <p:nvPicPr>
          <p:cNvPr id="5" name="Picture 4" descr="A close up of a black background&#10;&#10;Description generated with high confidence">
            <a:extLst>
              <a:ext uri="{FF2B5EF4-FFF2-40B4-BE49-F238E27FC236}">
                <a16:creationId xmlns:a16="http://schemas.microsoft.com/office/drawing/2014/main" id="{488D1DA6-502C-4517-8F6F-C9CA93FA0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31" y="1446224"/>
            <a:ext cx="28575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C87EC3-94DB-4409-89F7-2D52B1BC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120" y="4095751"/>
            <a:ext cx="5329513" cy="24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haben wir gelernt?</a:t>
            </a:r>
          </a:p>
          <a:p>
            <a:pPr lvl="1"/>
            <a:r>
              <a:rPr lang="de-CH" dirty="0"/>
              <a:t>Programmieren mit d3.js</a:t>
            </a:r>
          </a:p>
          <a:p>
            <a:pPr lvl="1"/>
            <a:r>
              <a:rPr lang="de-CH" dirty="0"/>
              <a:t>Darstellung von Website mit Bootstrap</a:t>
            </a:r>
          </a:p>
          <a:p>
            <a:r>
              <a:rPr lang="de-CH" dirty="0"/>
              <a:t>Was würden wir nächstes Mal anders </a:t>
            </a:r>
            <a:br>
              <a:rPr lang="de-CH" dirty="0"/>
            </a:br>
            <a:r>
              <a:rPr lang="de-CH" dirty="0"/>
              <a:t>machen?</a:t>
            </a:r>
          </a:p>
          <a:p>
            <a:pPr lvl="1"/>
            <a:r>
              <a:rPr lang="de-CH" dirty="0"/>
              <a:t>Impact früher hinterfragen</a:t>
            </a:r>
          </a:p>
          <a:p>
            <a:pPr lvl="1"/>
            <a:r>
              <a:rPr lang="de-CH" dirty="0"/>
              <a:t>Etappenziele festlegen</a:t>
            </a:r>
          </a:p>
          <a:p>
            <a:r>
              <a:rPr lang="de-CH" dirty="0"/>
              <a:t>Was bringt uns diese Übung?</a:t>
            </a:r>
          </a:p>
          <a:p>
            <a:pPr lvl="1"/>
            <a:r>
              <a:rPr lang="de-CH" dirty="0"/>
              <a:t>Einblick in die Funktionsweise von Webprogrammierung</a:t>
            </a:r>
          </a:p>
          <a:p>
            <a:pPr marL="609585" lvl="1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002087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">
      <a:dk1>
        <a:srgbClr val="333333"/>
      </a:dk1>
      <a:lt1>
        <a:srgbClr val="FFFFFF"/>
      </a:lt1>
      <a:dk2>
        <a:srgbClr val="333333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2A2A2A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Standard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Helvetica CE</vt:lpstr>
      <vt:lpstr>Times</vt:lpstr>
      <vt:lpstr>Standarddesign</vt:lpstr>
      <vt:lpstr>Image</vt:lpstr>
      <vt:lpstr>Übung Open Data  Pestizidkonzentration im Rhein, Gruppe 10</vt:lpstr>
      <vt:lpstr>Team</vt:lpstr>
      <vt:lpstr>Aufgabenstellung</vt:lpstr>
      <vt:lpstr>Daten</vt:lpstr>
      <vt:lpstr>Vorgehen</vt:lpstr>
      <vt:lpstr>Resultat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Open Data  Informationen zur Vorlesung und  Einführung Open Data und Open Government</dc:title>
  <dc:creator>Stürmer, Matthias (IWI)</dc:creator>
  <cp:lastModifiedBy>Silvan Hegi</cp:lastModifiedBy>
  <cp:revision>14</cp:revision>
  <dcterms:created xsi:type="dcterms:W3CDTF">2018-05-15T10:22:41Z</dcterms:created>
  <dcterms:modified xsi:type="dcterms:W3CDTF">2018-05-29T20:43:36Z</dcterms:modified>
</cp:coreProperties>
</file>