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DB995-FCEB-420A-8CED-CEC5784DB8FE}" type="doc">
      <dgm:prSet loTypeId="urn:microsoft.com/office/officeart/2005/8/layout/vProcess5" loCatId="process" qsTypeId="urn:microsoft.com/office/officeart/2005/8/quickstyle/simple5" qsCatId="simple" csTypeId="urn:microsoft.com/office/officeart/2005/8/colors/colorful5" csCatId="colorful"/>
      <dgm:spPr/>
      <dgm:t>
        <a:bodyPr/>
        <a:lstStyle/>
        <a:p>
          <a:endParaRPr lang="en-US"/>
        </a:p>
      </dgm:t>
    </dgm:pt>
    <dgm:pt modelId="{54ADB1A7-E608-4561-AB34-FEF6975D636F}">
      <dgm:prSet custT="1"/>
      <dgm:spPr/>
      <dgm:t>
        <a:bodyPr/>
        <a:lstStyle/>
        <a:p>
          <a:r>
            <a:rPr lang="vi-VN" sz="2000" dirty="0">
              <a:latin typeface="Times New Roman" panose="02020603050405020304" pitchFamily="18" charset="0"/>
              <a:cs typeface="Times New Roman" panose="02020603050405020304" pitchFamily="18" charset="0"/>
            </a:rPr>
            <a:t>Khi đã trở thành nhân viên của cửa hàng. </a:t>
          </a:r>
          <a:endParaRPr lang="en-US" sz="2000" dirty="0">
            <a:latin typeface="Times New Roman" panose="02020603050405020304" pitchFamily="18" charset="0"/>
            <a:cs typeface="Times New Roman" panose="02020603050405020304" pitchFamily="18" charset="0"/>
          </a:endParaRPr>
        </a:p>
      </dgm:t>
    </dgm:pt>
    <dgm:pt modelId="{5AC544AF-0B16-4191-822A-D9C88FC1D268}" type="parTrans" cxnId="{8A649A59-6405-4A31-99E1-BAF6F98A4B4D}">
      <dgm:prSet/>
      <dgm:spPr/>
      <dgm:t>
        <a:bodyPr/>
        <a:lstStyle/>
        <a:p>
          <a:endParaRPr lang="en-US"/>
        </a:p>
      </dgm:t>
    </dgm:pt>
    <dgm:pt modelId="{C818B414-9A09-4FDD-A0B9-8FA075211610}" type="sibTrans" cxnId="{8A649A59-6405-4A31-99E1-BAF6F98A4B4D}">
      <dgm:prSet/>
      <dgm:spPr/>
      <dgm:t>
        <a:bodyPr/>
        <a:lstStyle/>
        <a:p>
          <a:endParaRPr lang="en-US"/>
        </a:p>
      </dgm:t>
    </dgm:pt>
    <dgm:pt modelId="{FBE55FEF-7B98-4DF7-9F87-D589EDD5A2FD}">
      <dgm:prSet custT="1"/>
      <dgm:spPr/>
      <dgm:t>
        <a:bodyPr/>
        <a:lstStyle/>
        <a:p>
          <a:r>
            <a:rPr lang="vi-VN" sz="2000" dirty="0">
              <a:latin typeface="Times New Roman" panose="02020603050405020304" pitchFamily="18" charset="0"/>
              <a:cs typeface="Times New Roman" panose="02020603050405020304" pitchFamily="18" charset="0"/>
            </a:rPr>
            <a:t>Nếu chưa có tài khoản quản lý thì người dùng cần phải đăng ký tài khoản bằng cách nhập email, mật khẩu, họ tên và địa chỉ.</a:t>
          </a:r>
          <a:endParaRPr lang="en-US" sz="2000" dirty="0">
            <a:latin typeface="Times New Roman" panose="02020603050405020304" pitchFamily="18" charset="0"/>
            <a:cs typeface="Times New Roman" panose="02020603050405020304" pitchFamily="18" charset="0"/>
          </a:endParaRPr>
        </a:p>
      </dgm:t>
    </dgm:pt>
    <dgm:pt modelId="{D05328B2-3D2E-47F9-AAE3-9F048B78BC70}" type="parTrans" cxnId="{44CEC66E-C624-4245-AA34-8C274EF0A30D}">
      <dgm:prSet/>
      <dgm:spPr/>
      <dgm:t>
        <a:bodyPr/>
        <a:lstStyle/>
        <a:p>
          <a:endParaRPr lang="en-US"/>
        </a:p>
      </dgm:t>
    </dgm:pt>
    <dgm:pt modelId="{2BB4FD4C-DBE8-4829-B035-8493602C7C4D}" type="sibTrans" cxnId="{44CEC66E-C624-4245-AA34-8C274EF0A30D}">
      <dgm:prSet/>
      <dgm:spPr/>
      <dgm:t>
        <a:bodyPr/>
        <a:lstStyle/>
        <a:p>
          <a:endParaRPr lang="en-US"/>
        </a:p>
      </dgm:t>
    </dgm:pt>
    <dgm:pt modelId="{4A757291-04BF-4ED3-9A0B-D5E93F8E58BF}" type="pres">
      <dgm:prSet presAssocID="{CB2DB995-FCEB-420A-8CED-CEC5784DB8FE}" presName="outerComposite" presStyleCnt="0">
        <dgm:presLayoutVars>
          <dgm:chMax val="5"/>
          <dgm:dir/>
          <dgm:resizeHandles val="exact"/>
        </dgm:presLayoutVars>
      </dgm:prSet>
      <dgm:spPr/>
    </dgm:pt>
    <dgm:pt modelId="{85E841DF-DD4C-49EB-A963-6EF3E40DDD2D}" type="pres">
      <dgm:prSet presAssocID="{CB2DB995-FCEB-420A-8CED-CEC5784DB8FE}" presName="dummyMaxCanvas" presStyleCnt="0">
        <dgm:presLayoutVars/>
      </dgm:prSet>
      <dgm:spPr/>
    </dgm:pt>
    <dgm:pt modelId="{76BDC950-D85E-4E3D-9667-C082631744D0}" type="pres">
      <dgm:prSet presAssocID="{CB2DB995-FCEB-420A-8CED-CEC5784DB8FE}" presName="TwoNodes_1" presStyleLbl="node1" presStyleIdx="0" presStyleCnt="2">
        <dgm:presLayoutVars>
          <dgm:bulletEnabled val="1"/>
        </dgm:presLayoutVars>
      </dgm:prSet>
      <dgm:spPr/>
    </dgm:pt>
    <dgm:pt modelId="{0235192B-9542-43C5-BA26-A9AB97C90646}" type="pres">
      <dgm:prSet presAssocID="{CB2DB995-FCEB-420A-8CED-CEC5784DB8FE}" presName="TwoNodes_2" presStyleLbl="node1" presStyleIdx="1" presStyleCnt="2">
        <dgm:presLayoutVars>
          <dgm:bulletEnabled val="1"/>
        </dgm:presLayoutVars>
      </dgm:prSet>
      <dgm:spPr/>
    </dgm:pt>
    <dgm:pt modelId="{C8BF15D3-7818-4347-8FC3-96CA357CB5A0}" type="pres">
      <dgm:prSet presAssocID="{CB2DB995-FCEB-420A-8CED-CEC5784DB8FE}" presName="TwoConn_1-2" presStyleLbl="fgAccFollowNode1" presStyleIdx="0" presStyleCnt="1">
        <dgm:presLayoutVars>
          <dgm:bulletEnabled val="1"/>
        </dgm:presLayoutVars>
      </dgm:prSet>
      <dgm:spPr/>
    </dgm:pt>
    <dgm:pt modelId="{D5FE9181-2F92-4EBB-9269-15C9D0A16308}" type="pres">
      <dgm:prSet presAssocID="{CB2DB995-FCEB-420A-8CED-CEC5784DB8FE}" presName="TwoNodes_1_text" presStyleLbl="node1" presStyleIdx="1" presStyleCnt="2">
        <dgm:presLayoutVars>
          <dgm:bulletEnabled val="1"/>
        </dgm:presLayoutVars>
      </dgm:prSet>
      <dgm:spPr/>
    </dgm:pt>
    <dgm:pt modelId="{1FEB9CF2-6223-4737-9B73-309BCE480538}" type="pres">
      <dgm:prSet presAssocID="{CB2DB995-FCEB-420A-8CED-CEC5784DB8FE}" presName="TwoNodes_2_text" presStyleLbl="node1" presStyleIdx="1" presStyleCnt="2">
        <dgm:presLayoutVars>
          <dgm:bulletEnabled val="1"/>
        </dgm:presLayoutVars>
      </dgm:prSet>
      <dgm:spPr/>
    </dgm:pt>
  </dgm:ptLst>
  <dgm:cxnLst>
    <dgm:cxn modelId="{31471B61-79FD-4760-8E83-C477CFE15264}" type="presOf" srcId="{54ADB1A7-E608-4561-AB34-FEF6975D636F}" destId="{D5FE9181-2F92-4EBB-9269-15C9D0A16308}" srcOrd="1" destOrd="0" presId="urn:microsoft.com/office/officeart/2005/8/layout/vProcess5"/>
    <dgm:cxn modelId="{45E7EE68-5FE6-44AD-8435-BBACA225C7F9}" type="presOf" srcId="{C818B414-9A09-4FDD-A0B9-8FA075211610}" destId="{C8BF15D3-7818-4347-8FC3-96CA357CB5A0}" srcOrd="0" destOrd="0" presId="urn:microsoft.com/office/officeart/2005/8/layout/vProcess5"/>
    <dgm:cxn modelId="{44CEC66E-C624-4245-AA34-8C274EF0A30D}" srcId="{CB2DB995-FCEB-420A-8CED-CEC5784DB8FE}" destId="{FBE55FEF-7B98-4DF7-9F87-D589EDD5A2FD}" srcOrd="1" destOrd="0" parTransId="{D05328B2-3D2E-47F9-AAE3-9F048B78BC70}" sibTransId="{2BB4FD4C-DBE8-4829-B035-8493602C7C4D}"/>
    <dgm:cxn modelId="{5370084F-701F-435A-A8E4-8EA9823F6486}" type="presOf" srcId="{CB2DB995-FCEB-420A-8CED-CEC5784DB8FE}" destId="{4A757291-04BF-4ED3-9A0B-D5E93F8E58BF}" srcOrd="0" destOrd="0" presId="urn:microsoft.com/office/officeart/2005/8/layout/vProcess5"/>
    <dgm:cxn modelId="{8A649A59-6405-4A31-99E1-BAF6F98A4B4D}" srcId="{CB2DB995-FCEB-420A-8CED-CEC5784DB8FE}" destId="{54ADB1A7-E608-4561-AB34-FEF6975D636F}" srcOrd="0" destOrd="0" parTransId="{5AC544AF-0B16-4191-822A-D9C88FC1D268}" sibTransId="{C818B414-9A09-4FDD-A0B9-8FA075211610}"/>
    <dgm:cxn modelId="{634CAC91-74EE-45F3-9F32-787BDC615067}" type="presOf" srcId="{FBE55FEF-7B98-4DF7-9F87-D589EDD5A2FD}" destId="{1FEB9CF2-6223-4737-9B73-309BCE480538}" srcOrd="1" destOrd="0" presId="urn:microsoft.com/office/officeart/2005/8/layout/vProcess5"/>
    <dgm:cxn modelId="{10EAD397-CEB0-4629-90FB-C343E72296A7}" type="presOf" srcId="{54ADB1A7-E608-4561-AB34-FEF6975D636F}" destId="{76BDC950-D85E-4E3D-9667-C082631744D0}" srcOrd="0" destOrd="0" presId="urn:microsoft.com/office/officeart/2005/8/layout/vProcess5"/>
    <dgm:cxn modelId="{1BBA26F9-5721-4697-89E7-CF6B514C388D}" type="presOf" srcId="{FBE55FEF-7B98-4DF7-9F87-D589EDD5A2FD}" destId="{0235192B-9542-43C5-BA26-A9AB97C90646}" srcOrd="0" destOrd="0" presId="urn:microsoft.com/office/officeart/2005/8/layout/vProcess5"/>
    <dgm:cxn modelId="{3529FEE2-6994-4E04-81B7-5E62E2F81C91}" type="presParOf" srcId="{4A757291-04BF-4ED3-9A0B-D5E93F8E58BF}" destId="{85E841DF-DD4C-49EB-A963-6EF3E40DDD2D}" srcOrd="0" destOrd="0" presId="urn:microsoft.com/office/officeart/2005/8/layout/vProcess5"/>
    <dgm:cxn modelId="{57ADC9B4-EFC2-46BE-9E10-DCB5E8518C88}" type="presParOf" srcId="{4A757291-04BF-4ED3-9A0B-D5E93F8E58BF}" destId="{76BDC950-D85E-4E3D-9667-C082631744D0}" srcOrd="1" destOrd="0" presId="urn:microsoft.com/office/officeart/2005/8/layout/vProcess5"/>
    <dgm:cxn modelId="{4218DC70-D5DC-4579-9A1C-E2158265A8E6}" type="presParOf" srcId="{4A757291-04BF-4ED3-9A0B-D5E93F8E58BF}" destId="{0235192B-9542-43C5-BA26-A9AB97C90646}" srcOrd="2" destOrd="0" presId="urn:microsoft.com/office/officeart/2005/8/layout/vProcess5"/>
    <dgm:cxn modelId="{F74F8076-BA13-43D8-A522-981D57D372EF}" type="presParOf" srcId="{4A757291-04BF-4ED3-9A0B-D5E93F8E58BF}" destId="{C8BF15D3-7818-4347-8FC3-96CA357CB5A0}" srcOrd="3" destOrd="0" presId="urn:microsoft.com/office/officeart/2005/8/layout/vProcess5"/>
    <dgm:cxn modelId="{2BE4137D-A1F1-4AC7-9F93-E15D0BBB398A}" type="presParOf" srcId="{4A757291-04BF-4ED3-9A0B-D5E93F8E58BF}" destId="{D5FE9181-2F92-4EBB-9269-15C9D0A16308}" srcOrd="4" destOrd="0" presId="urn:microsoft.com/office/officeart/2005/8/layout/vProcess5"/>
    <dgm:cxn modelId="{D37B37E5-24C1-4B41-B36B-0BB7F87DFD90}" type="presParOf" srcId="{4A757291-04BF-4ED3-9A0B-D5E93F8E58BF}" destId="{1FEB9CF2-6223-4737-9B73-309BCE48053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DC950-D85E-4E3D-9667-C082631744D0}">
      <dsp:nvSpPr>
        <dsp:cNvPr id="0" name=""/>
        <dsp:cNvSpPr/>
      </dsp:nvSpPr>
      <dsp:spPr>
        <a:xfrm>
          <a:off x="0" y="0"/>
          <a:ext cx="4242437" cy="171449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Times New Roman" panose="02020603050405020304" pitchFamily="18" charset="0"/>
              <a:cs typeface="Times New Roman" panose="02020603050405020304" pitchFamily="18" charset="0"/>
            </a:rPr>
            <a:t>Khi đã trở thành nhân viên của cửa hàng. </a:t>
          </a:r>
          <a:endParaRPr lang="en-US" sz="2000" kern="1200" dirty="0">
            <a:latin typeface="Times New Roman" panose="02020603050405020304" pitchFamily="18" charset="0"/>
            <a:cs typeface="Times New Roman" panose="02020603050405020304" pitchFamily="18" charset="0"/>
          </a:endParaRPr>
        </a:p>
      </dsp:txBody>
      <dsp:txXfrm>
        <a:off x="50216" y="50216"/>
        <a:ext cx="2470368" cy="1614067"/>
      </dsp:txXfrm>
    </dsp:sp>
    <dsp:sp modelId="{0235192B-9542-43C5-BA26-A9AB97C90646}">
      <dsp:nvSpPr>
        <dsp:cNvPr id="0" name=""/>
        <dsp:cNvSpPr/>
      </dsp:nvSpPr>
      <dsp:spPr>
        <a:xfrm>
          <a:off x="748665" y="2095499"/>
          <a:ext cx="4242437" cy="1714499"/>
        </a:xfrm>
        <a:prstGeom prst="roundRect">
          <a:avLst>
            <a:gd name="adj" fmla="val 10000"/>
          </a:avLst>
        </a:prstGeom>
        <a:gradFill rotWithShape="0">
          <a:gsLst>
            <a:gs pos="0">
              <a:schemeClr val="accent5">
                <a:hueOff val="-4825026"/>
                <a:satOff val="-13425"/>
                <a:lumOff val="2352"/>
                <a:alphaOff val="0"/>
                <a:satMod val="103000"/>
                <a:lumMod val="102000"/>
                <a:tint val="94000"/>
              </a:schemeClr>
            </a:gs>
            <a:gs pos="50000">
              <a:schemeClr val="accent5">
                <a:hueOff val="-4825026"/>
                <a:satOff val="-13425"/>
                <a:lumOff val="2352"/>
                <a:alphaOff val="0"/>
                <a:satMod val="110000"/>
                <a:lumMod val="100000"/>
                <a:shade val="100000"/>
              </a:schemeClr>
            </a:gs>
            <a:gs pos="100000">
              <a:schemeClr val="accent5">
                <a:hueOff val="-4825026"/>
                <a:satOff val="-13425"/>
                <a:lumOff val="23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Times New Roman" panose="02020603050405020304" pitchFamily="18" charset="0"/>
              <a:cs typeface="Times New Roman" panose="02020603050405020304" pitchFamily="18" charset="0"/>
            </a:rPr>
            <a:t>Nếu chưa có tài khoản quản lý thì người dùng cần phải đăng ký tài khoản bằng cách nhập email, mật khẩu, họ tên và địa chỉ.</a:t>
          </a:r>
          <a:endParaRPr lang="en-US" sz="2000" kern="1200" dirty="0">
            <a:latin typeface="Times New Roman" panose="02020603050405020304" pitchFamily="18" charset="0"/>
            <a:cs typeface="Times New Roman" panose="02020603050405020304" pitchFamily="18" charset="0"/>
          </a:endParaRPr>
        </a:p>
      </dsp:txBody>
      <dsp:txXfrm>
        <a:off x="798881" y="2145715"/>
        <a:ext cx="2278915" cy="1614067"/>
      </dsp:txXfrm>
    </dsp:sp>
    <dsp:sp modelId="{C8BF15D3-7818-4347-8FC3-96CA357CB5A0}">
      <dsp:nvSpPr>
        <dsp:cNvPr id="0" name=""/>
        <dsp:cNvSpPr/>
      </dsp:nvSpPr>
      <dsp:spPr>
        <a:xfrm>
          <a:off x="3128012" y="1347787"/>
          <a:ext cx="1114424" cy="1114424"/>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378757" y="1347787"/>
        <a:ext cx="612934" cy="8386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35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280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4207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586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748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4769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1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470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8799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1717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5/26/2023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16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5/26/2023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791748265"/>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FC30B877-CB0B-67D8-B834-7D61838D5B8D}"/>
              </a:ext>
            </a:extLst>
          </p:cNvPr>
          <p:cNvPicPr>
            <a:picLocks noChangeAspect="1"/>
          </p:cNvPicPr>
          <p:nvPr/>
        </p:nvPicPr>
        <p:blipFill rotWithShape="1">
          <a:blip r:embed="rId2"/>
          <a:srcRect l="17107" r="23759" b="-2"/>
          <a:stretch/>
        </p:blipFill>
        <p:spPr>
          <a:xfrm>
            <a:off x="1" y="2520"/>
            <a:ext cx="6096000" cy="6855480"/>
          </a:xfrm>
          <a:prstGeom prst="rect">
            <a:avLst/>
          </a:prstGeom>
        </p:spPr>
      </p:pic>
      <p:sp>
        <p:nvSpPr>
          <p:cNvPr id="18" name="Oval 17">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D60FF1D-FAAA-5573-C2EE-8727AE1BD97E}"/>
              </a:ext>
            </a:extLst>
          </p:cNvPr>
          <p:cNvSpPr>
            <a:spLocks noGrp="1"/>
          </p:cNvSpPr>
          <p:nvPr>
            <p:ph type="ctrTitle"/>
          </p:nvPr>
        </p:nvSpPr>
        <p:spPr>
          <a:xfrm>
            <a:off x="1239982" y="2288987"/>
            <a:ext cx="3629891" cy="2283013"/>
          </a:xfrm>
        </p:spPr>
        <p:txBody>
          <a:bodyPr vert="horz" lIns="91440" tIns="45720" rIns="91440" bIns="45720" rtlCol="0" anchor="ctr">
            <a:normAutofit/>
          </a:bodyPr>
          <a:lstStyle/>
          <a:p>
            <a:pPr algn="ctr"/>
            <a:r>
              <a:rPr lang="en-US">
                <a:solidFill>
                  <a:schemeClr val="bg1"/>
                </a:solidFill>
              </a:rPr>
              <a:t>TRÌNH BÀY VỀ ỨNG DỤNG QUẢN LÝ VẬT LIỆU XÂY DỰNG</a:t>
            </a:r>
          </a:p>
        </p:txBody>
      </p:sp>
      <p:sp>
        <p:nvSpPr>
          <p:cNvPr id="6" name="Subtitle 2">
            <a:extLst>
              <a:ext uri="{FF2B5EF4-FFF2-40B4-BE49-F238E27FC236}">
                <a16:creationId xmlns:a16="http://schemas.microsoft.com/office/drawing/2014/main" id="{5E090565-3307-224C-0FBD-735C087C9AA5}"/>
              </a:ext>
            </a:extLst>
          </p:cNvPr>
          <p:cNvSpPr>
            <a:spLocks noGrp="1"/>
          </p:cNvSpPr>
          <p:nvPr>
            <p:ph type="subTitle" idx="1"/>
          </p:nvPr>
        </p:nvSpPr>
        <p:spPr>
          <a:xfrm>
            <a:off x="6443002" y="182880"/>
            <a:ext cx="5331655" cy="6386732"/>
          </a:xfrm>
        </p:spPr>
        <p:txBody>
          <a:bodyPr vert="horz" lIns="91440" tIns="45720" rIns="91440" bIns="45720" rtlCol="0" anchor="ctr">
            <a:normAutofit/>
          </a:bodyPr>
          <a:lstStyle/>
          <a:p>
            <a:r>
              <a:rPr lang="en-US" sz="2400" b="1" u="sng" dirty="0" err="1">
                <a:latin typeface="Times New Roman" panose="02020603050405020304" pitchFamily="18" charset="0"/>
                <a:cs typeface="Times New Roman" panose="02020603050405020304" pitchFamily="18" charset="0"/>
              </a:rPr>
              <a:t>Giảng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viên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hướng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Kim </a:t>
            </a:r>
            <a:r>
              <a:rPr lang="en-US" sz="2400" dirty="0" err="1">
                <a:latin typeface="Times New Roman" panose="02020603050405020304" pitchFamily="18" charset="0"/>
                <a:cs typeface="Times New Roman" panose="02020603050405020304" pitchFamily="18" charset="0"/>
              </a:rPr>
              <a:t>Cương</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Thành </a:t>
            </a:r>
            <a:r>
              <a:rPr lang="en-US" sz="2400" b="1" u="sng" dirty="0" err="1">
                <a:latin typeface="Times New Roman" panose="02020603050405020304" pitchFamily="18" charset="0"/>
                <a:cs typeface="Times New Roman" panose="02020603050405020304" pitchFamily="18" charset="0"/>
              </a:rPr>
              <a:t>viên</a:t>
            </a:r>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Ngô Văn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(Leader)</a:t>
            </a:r>
          </a:p>
          <a:p>
            <a:r>
              <a:rPr lang="en-US" sz="2400" dirty="0">
                <a:latin typeface="Times New Roman" panose="02020603050405020304" pitchFamily="18" charset="0"/>
                <a:cs typeface="Times New Roman" panose="02020603050405020304" pitchFamily="18" charset="0"/>
              </a:rPr>
              <a:t>Lê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Tuyết</a:t>
            </a:r>
            <a:r>
              <a:rPr lang="en-US" sz="2400" dirty="0">
                <a:latin typeface="Times New Roman" panose="02020603050405020304" pitchFamily="18" charset="0"/>
                <a:cs typeface="Times New Roman" panose="02020603050405020304" pitchFamily="18" charset="0"/>
              </a:rPr>
              <a:t> Chi.</a:t>
            </a:r>
          </a:p>
          <a:p>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Quỳnh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Lê </a:t>
            </a:r>
            <a:r>
              <a:rPr lang="en-US" sz="2400" dirty="0" err="1">
                <a:latin typeface="Times New Roman" panose="02020603050405020304" pitchFamily="18" charset="0"/>
                <a:cs typeface="Times New Roman" panose="02020603050405020304" pitchFamily="18" charset="0"/>
              </a:rPr>
              <a:t>Ngọc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Hải</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851952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5FB5E8E-EABC-A181-6839-FBA875E7D57B}"/>
              </a:ext>
            </a:extLst>
          </p:cNvPr>
          <p:cNvSpPr>
            <a:spLocks noGrp="1"/>
          </p:cNvSpPr>
          <p:nvPr>
            <p:ph type="title"/>
          </p:nvPr>
        </p:nvSpPr>
        <p:spPr>
          <a:xfrm>
            <a:off x="1104897" y="762001"/>
            <a:ext cx="4991103" cy="1141004"/>
          </a:xfrm>
        </p:spPr>
        <p:txBody>
          <a:bodyPr vert="horz" lIns="91440" tIns="45720" rIns="91440" bIns="45720" rtlCol="0" anchor="b">
            <a:normAutofit/>
          </a:bodyPr>
          <a:lstStyle/>
          <a:p>
            <a:pPr marL="685800" indent="-685800"/>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C6745A6-4E53-A08B-2435-10E81B05F784}"/>
              </a:ext>
            </a:extLst>
          </p:cNvPr>
          <p:cNvSpPr/>
          <p:nvPr/>
        </p:nvSpPr>
        <p:spPr>
          <a:xfrm>
            <a:off x="1104897" y="2286000"/>
            <a:ext cx="4991103" cy="3809999"/>
          </a:xfrm>
          <a:prstGeom prst="rect">
            <a:avLst/>
          </a:prstGeom>
        </p:spPr>
        <p:txBody>
          <a:bodyPr vert="horz" lIns="91440" tIns="45720" rIns="91440" bIns="45720" rtlCol="0">
            <a:normAutofit/>
          </a:bodyPr>
          <a:lstStyle/>
          <a:p>
            <a:pPr marL="342900" indent="-342900">
              <a:lnSpc>
                <a:spcPct val="13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nhấp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a:p>
            <a:pPr marL="342900" indent="-342900">
              <a:lnSpc>
                <a:spcPct val="13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pic>
        <p:nvPicPr>
          <p:cNvPr id="5" name="Picture 4" descr="C:\Users\tanle\OneDrive\Hình ảnh\Ảnh chụp màn hình\Screenshot (363).png">
            <a:extLst>
              <a:ext uri="{FF2B5EF4-FFF2-40B4-BE49-F238E27FC236}">
                <a16:creationId xmlns:a16="http://schemas.microsoft.com/office/drawing/2014/main" id="{2C786DFF-AD4D-05F8-198B-6F0508BDB34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860162" y="762001"/>
            <a:ext cx="2573653" cy="5333998"/>
          </a:xfrm>
          <a:prstGeom prst="rect">
            <a:avLst/>
          </a:prstGeom>
          <a:noFill/>
        </p:spPr>
      </p:pic>
    </p:spTree>
    <p:extLst>
      <p:ext uri="{BB962C8B-B14F-4D97-AF65-F5344CB8AC3E}">
        <p14:creationId xmlns:p14="http://schemas.microsoft.com/office/powerpoint/2010/main" val="159581137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anle\OneDrive\Hình ảnh\Ảnh chụp màn hình\Screenshot (363).png">
            <a:extLst>
              <a:ext uri="{FF2B5EF4-FFF2-40B4-BE49-F238E27FC236}">
                <a16:creationId xmlns:a16="http://schemas.microsoft.com/office/drawing/2014/main" id="{9D5E42B9-F97E-6E1C-C9B3-0424A8FCE87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6682" y="842495"/>
            <a:ext cx="2286000" cy="4953000"/>
          </a:xfrm>
          <a:prstGeom prst="rect">
            <a:avLst/>
          </a:prstGeom>
          <a:noFill/>
          <a:ln>
            <a:noFill/>
          </a:ln>
        </p:spPr>
      </p:pic>
      <p:pic>
        <p:nvPicPr>
          <p:cNvPr id="5" name="Picture 4" descr="C:\Users\tanle\OneDrive\Hình ảnh\Ảnh chụp màn hình\Screenshot (364).png">
            <a:extLst>
              <a:ext uri="{FF2B5EF4-FFF2-40B4-BE49-F238E27FC236}">
                <a16:creationId xmlns:a16="http://schemas.microsoft.com/office/drawing/2014/main" id="{A2DBC66E-F633-8C64-87DE-ABFBD67EF8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4319" y="842495"/>
            <a:ext cx="2362200" cy="4876800"/>
          </a:xfrm>
          <a:prstGeom prst="rect">
            <a:avLst/>
          </a:prstGeom>
          <a:noFill/>
          <a:ln>
            <a:noFill/>
          </a:ln>
        </p:spPr>
      </p:pic>
      <p:sp>
        <p:nvSpPr>
          <p:cNvPr id="6" name="TextBox 5">
            <a:extLst>
              <a:ext uri="{FF2B5EF4-FFF2-40B4-BE49-F238E27FC236}">
                <a16:creationId xmlns:a16="http://schemas.microsoft.com/office/drawing/2014/main" id="{C28CB031-D9C4-7E62-1F30-62A78312A10E}"/>
              </a:ext>
            </a:extLst>
          </p:cNvPr>
          <p:cNvSpPr txBox="1"/>
          <p:nvPr/>
        </p:nvSpPr>
        <p:spPr>
          <a:xfrm>
            <a:off x="5377313" y="893299"/>
            <a:ext cx="2613498" cy="2585323"/>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Thêm vật liệu:</a:t>
            </a:r>
          </a:p>
          <a:p>
            <a:r>
              <a:rPr lang="vi-VN" dirty="0">
                <a:latin typeface="Times New Roman" panose="02020603050405020304" pitchFamily="18" charset="0"/>
                <a:cs typeface="Times New Roman" panose="02020603050405020304" pitchFamily="18" charset="0"/>
              </a:rPr>
              <a:t>B1: Điền tên VL</a:t>
            </a:r>
          </a:p>
          <a:p>
            <a:r>
              <a:rPr lang="vi-VN" dirty="0">
                <a:latin typeface="Times New Roman" panose="02020603050405020304" pitchFamily="18" charset="0"/>
                <a:cs typeface="Times New Roman" panose="02020603050405020304" pitchFamily="18" charset="0"/>
              </a:rPr>
              <a:t>B2: Điền số lượng</a:t>
            </a:r>
          </a:p>
          <a:p>
            <a:r>
              <a:rPr lang="vi-VN" dirty="0">
                <a:latin typeface="Times New Roman" panose="02020603050405020304" pitchFamily="18" charset="0"/>
                <a:cs typeface="Times New Roman" panose="02020603050405020304" pitchFamily="18" charset="0"/>
              </a:rPr>
              <a:t>B3: Điền đơn giá</a:t>
            </a:r>
          </a:p>
          <a:p>
            <a:r>
              <a:rPr lang="vi-VN" dirty="0">
                <a:latin typeface="Times New Roman" panose="02020603050405020304" pitchFamily="18" charset="0"/>
                <a:cs typeface="Times New Roman" panose="02020603050405020304" pitchFamily="18" charset="0"/>
              </a:rPr>
              <a:t>B4: Điền thông tin</a:t>
            </a:r>
          </a:p>
          <a:p>
            <a:r>
              <a:rPr lang="vi-VN" dirty="0">
                <a:latin typeface="Times New Roman" panose="02020603050405020304" pitchFamily="18" charset="0"/>
                <a:cs typeface="Times New Roman" panose="02020603050405020304" pitchFamily="18" charset="0"/>
              </a:rPr>
              <a:t>B5: Chọn đơn vị tính của vật liệu</a:t>
            </a:r>
          </a:p>
          <a:p>
            <a:r>
              <a:rPr lang="vi-VN" dirty="0">
                <a:latin typeface="Times New Roman" panose="02020603050405020304" pitchFamily="18" charset="0"/>
                <a:cs typeface="Times New Roman" panose="02020603050405020304" pitchFamily="18" charset="0"/>
              </a:rPr>
              <a:t>B6: Chọn nhà cung cấp</a:t>
            </a:r>
          </a:p>
          <a:p>
            <a:r>
              <a:rPr lang="vi-VN" dirty="0">
                <a:latin typeface="Times New Roman" panose="02020603050405020304" pitchFamily="18" charset="0"/>
                <a:cs typeface="Times New Roman" panose="02020603050405020304" pitchFamily="18" charset="0"/>
              </a:rPr>
              <a:t>B7: Nhấn nút thêm</a:t>
            </a:r>
          </a:p>
        </p:txBody>
      </p:sp>
      <p:sp>
        <p:nvSpPr>
          <p:cNvPr id="7" name="Down Arrow 6">
            <a:extLst>
              <a:ext uri="{FF2B5EF4-FFF2-40B4-BE49-F238E27FC236}">
                <a16:creationId xmlns:a16="http://schemas.microsoft.com/office/drawing/2014/main" id="{E5E502D7-1BBD-3B3F-504F-F082D806FFCC}"/>
              </a:ext>
            </a:extLst>
          </p:cNvPr>
          <p:cNvSpPr/>
          <p:nvPr/>
        </p:nvSpPr>
        <p:spPr>
          <a:xfrm>
            <a:off x="2646682" y="4662267"/>
            <a:ext cx="266701" cy="381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ight Arrow 5">
            <a:extLst>
              <a:ext uri="{FF2B5EF4-FFF2-40B4-BE49-F238E27FC236}">
                <a16:creationId xmlns:a16="http://schemas.microsoft.com/office/drawing/2014/main" id="{7A9719E0-9715-A1E7-0A64-9C9071141C2E}"/>
              </a:ext>
            </a:extLst>
          </p:cNvPr>
          <p:cNvSpPr/>
          <p:nvPr/>
        </p:nvSpPr>
        <p:spPr>
          <a:xfrm>
            <a:off x="5377313" y="3478622"/>
            <a:ext cx="1981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83B1BFD3-F20C-1B1E-6096-99F4CA890934}"/>
              </a:ext>
            </a:extLst>
          </p:cNvPr>
          <p:cNvSpPr txBox="1"/>
          <p:nvPr/>
        </p:nvSpPr>
        <p:spPr>
          <a:xfrm>
            <a:off x="5377313" y="4487373"/>
            <a:ext cx="2438400" cy="1477328"/>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Khi muốn sửa vật liệu, người dùng chỉ cần nhấp vào vật liệu đã có và sửa tương tự như chức năng thêm.</a:t>
            </a:r>
          </a:p>
        </p:txBody>
      </p:sp>
    </p:spTree>
    <p:extLst>
      <p:ext uri="{BB962C8B-B14F-4D97-AF65-F5344CB8AC3E}">
        <p14:creationId xmlns:p14="http://schemas.microsoft.com/office/powerpoint/2010/main" val="245554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A25BEB1-B24E-C423-1956-87328631D58A}"/>
              </a:ext>
            </a:extLst>
          </p:cNvPr>
          <p:cNvSpPr>
            <a:spLocks noGrp="1"/>
          </p:cNvSpPr>
          <p:nvPr>
            <p:ph type="title"/>
          </p:nvPr>
        </p:nvSpPr>
        <p:spPr>
          <a:xfrm>
            <a:off x="1111431" y="1266091"/>
            <a:ext cx="4222570" cy="636913"/>
          </a:xfrm>
        </p:spPr>
        <p:txBody>
          <a:bodyPr vert="horz" lIns="91440" tIns="45720" rIns="91440" bIns="45720" rtlCol="0" anchor="b">
            <a:normAutofit/>
          </a:bodyPr>
          <a:lstStyle/>
          <a:p>
            <a:pPr marL="685800" indent="-685800"/>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07AD3AF-F3A5-95DA-EE52-3F7E83E246A7}"/>
              </a:ext>
            </a:extLst>
          </p:cNvPr>
          <p:cNvSpPr/>
          <p:nvPr/>
        </p:nvSpPr>
        <p:spPr>
          <a:xfrm>
            <a:off x="1111432" y="2298609"/>
            <a:ext cx="4222570" cy="3797390"/>
          </a:xfrm>
          <a:prstGeom prst="rect">
            <a:avLst/>
          </a:prstGeom>
        </p:spPr>
        <p:txBody>
          <a:bodyPr vert="horz" lIns="91440" tIns="45720" rIns="91440" bIns="45720" rtlCol="0">
            <a:normAutofit/>
          </a:bodyPr>
          <a:lstStyle/>
          <a:p>
            <a:pPr marL="342900" indent="-342900">
              <a:lnSpc>
                <a:spcPct val="13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EAC6968-E97C-4229-A385-D68969BBA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Oval 14">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3863"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sers\tanle\OneDrive\Hình ảnh\Ảnh chụp màn hình\Screenshot (365).png">
            <a:extLst>
              <a:ext uri="{FF2B5EF4-FFF2-40B4-BE49-F238E27FC236}">
                <a16:creationId xmlns:a16="http://schemas.microsoft.com/office/drawing/2014/main" id="{58CD05DA-CD6F-F565-38D0-482EA78BE9B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271802" y="1707362"/>
            <a:ext cx="1772050" cy="3443275"/>
          </a:xfrm>
          <a:prstGeom prst="rect">
            <a:avLst/>
          </a:prstGeom>
          <a:noFill/>
        </p:spPr>
      </p:pic>
    </p:spTree>
    <p:extLst>
      <p:ext uri="{BB962C8B-B14F-4D97-AF65-F5344CB8AC3E}">
        <p14:creationId xmlns:p14="http://schemas.microsoft.com/office/powerpoint/2010/main" val="412987943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E27DA3F-6B68-B6BD-33DB-A9D70BCD02A4}"/>
              </a:ext>
            </a:extLst>
          </p:cNvPr>
          <p:cNvSpPr>
            <a:spLocks noGrp="1"/>
          </p:cNvSpPr>
          <p:nvPr>
            <p:ph type="title"/>
          </p:nvPr>
        </p:nvSpPr>
        <p:spPr>
          <a:xfrm>
            <a:off x="1104897" y="1322363"/>
            <a:ext cx="4991103" cy="580642"/>
          </a:xfrm>
        </p:spPr>
        <p:txBody>
          <a:bodyPr vert="horz" lIns="91440" tIns="45720" rIns="91440" bIns="45720" rtlCol="0" anchor="b">
            <a:normAutofit/>
          </a:bodyPr>
          <a:lstStyle/>
          <a:p>
            <a:pPr marL="685800" indent="-685800"/>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8FB34AE-DEBF-13FD-CC19-C0F7B1C9A86F}"/>
              </a:ext>
            </a:extLst>
          </p:cNvPr>
          <p:cNvSpPr/>
          <p:nvPr/>
        </p:nvSpPr>
        <p:spPr>
          <a:xfrm>
            <a:off x="1104897" y="2286000"/>
            <a:ext cx="4991103" cy="3809999"/>
          </a:xfrm>
          <a:prstGeom prst="rect">
            <a:avLst/>
          </a:prstGeom>
        </p:spPr>
        <p:txBody>
          <a:bodyPr vert="horz" lIns="91440" tIns="45720" rIns="91440" bIns="45720" rtlCol="0">
            <a:normAutofit/>
          </a:bodyPr>
          <a:lstStyle/>
          <a:p>
            <a:pPr marL="342900" indent="-342900">
              <a:lnSpc>
                <a:spcPct val="12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Sau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DS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a:p>
            <a:pPr marL="342900" indent="-342900">
              <a:lnSpc>
                <a:spcPct val="120000"/>
              </a:lnSpc>
              <a:spcAft>
                <a:spcPts val="600"/>
              </a:spcAft>
              <a:buSzPct val="85000"/>
              <a:buFont typeface="Arial" pitchFamily="34" charset="0"/>
              <a:buChar char="•"/>
            </a:pP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a:t>
            </a:r>
          </a:p>
          <a:p>
            <a:pPr marL="342900" indent="-342900">
              <a:lnSpc>
                <a:spcPct val="120000"/>
              </a:lnSpc>
              <a:spcAft>
                <a:spcPts val="600"/>
              </a:spcAft>
              <a:buSzPct val="85000"/>
              <a:buFont typeface="Arial" pitchFamily="34" charset="0"/>
              <a:buChar char="•"/>
            </a:pP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a:t>
            </a:r>
          </a:p>
        </p:txBody>
      </p:sp>
      <p:pic>
        <p:nvPicPr>
          <p:cNvPr id="5" name="Picture 4" descr="C:\Users\tanle\OneDrive\Hình ảnh\Ảnh chụp màn hình\Screenshot (366).png">
            <a:extLst>
              <a:ext uri="{FF2B5EF4-FFF2-40B4-BE49-F238E27FC236}">
                <a16:creationId xmlns:a16="http://schemas.microsoft.com/office/drawing/2014/main" id="{4D439046-A1F7-D6B3-FF47-BBEE0AEFEA5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846827" y="762001"/>
            <a:ext cx="2600323" cy="5333998"/>
          </a:xfrm>
          <a:prstGeom prst="rect">
            <a:avLst/>
          </a:prstGeom>
          <a:noFill/>
        </p:spPr>
      </p:pic>
    </p:spTree>
    <p:extLst>
      <p:ext uri="{BB962C8B-B14F-4D97-AF65-F5344CB8AC3E}">
        <p14:creationId xmlns:p14="http://schemas.microsoft.com/office/powerpoint/2010/main" val="3267140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Oval 14">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D08483C-0035-631E-972A-3BFCA5211210}"/>
              </a:ext>
            </a:extLst>
          </p:cNvPr>
          <p:cNvSpPr/>
          <p:nvPr/>
        </p:nvSpPr>
        <p:spPr>
          <a:xfrm>
            <a:off x="4014717" y="1746913"/>
            <a:ext cx="4162567" cy="1883392"/>
          </a:xfrm>
          <a:prstGeom prst="rect">
            <a:avLst/>
          </a:prstGeom>
          <a:scene3d>
            <a:camera prst="isometricOffAxis1Right"/>
            <a:lightRig rig="threePt" dir="t"/>
          </a:scene3d>
        </p:spPr>
        <p:txBody>
          <a:bodyPr vert="horz" lIns="91440" tIns="45720" rIns="91440" bIns="45720" rtlCol="0" anchor="b">
            <a:noAutofit/>
          </a:bodyPr>
          <a:lstStyle/>
          <a:p>
            <a:pPr algn="ctr">
              <a:lnSpc>
                <a:spcPct val="120000"/>
              </a:lnSpc>
              <a:spcBef>
                <a:spcPct val="0"/>
              </a:spcBef>
              <a:spcAft>
                <a:spcPts val="600"/>
              </a:spcAft>
            </a:pPr>
            <a:r>
              <a:rPr lang="en-US" sz="6600" b="1" cap="all" spc="600" dirty="0">
                <a:ln w="10541" cmpd="sng">
                  <a:solidFill>
                    <a:schemeClr val="accent1">
                      <a:shade val="88000"/>
                      <a:satMod val="110000"/>
                    </a:schemeClr>
                  </a:solidFill>
                  <a:prstDash val="solid"/>
                </a:ln>
                <a:effectLst/>
                <a:latin typeface="Times New Roman" panose="02020603050405020304" pitchFamily="18" charset="0"/>
                <a:ea typeface="+mj-ea"/>
                <a:cs typeface="Times New Roman" panose="02020603050405020304" pitchFamily="18" charset="0"/>
              </a:rPr>
              <a:t>THANH You</a:t>
            </a:r>
          </a:p>
        </p:txBody>
      </p:sp>
      <p:cxnSp>
        <p:nvCxnSpPr>
          <p:cNvPr id="17" name="Straight Connector 16">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1707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42E3C-A24D-E69D-4CBC-AE33D4A6FEF0}"/>
              </a:ext>
            </a:extLst>
          </p:cNvPr>
          <p:cNvSpPr>
            <a:spLocks noGrp="1"/>
          </p:cNvSpPr>
          <p:nvPr>
            <p:ph type="title"/>
          </p:nvPr>
        </p:nvSpPr>
        <p:spPr>
          <a:xfrm>
            <a:off x="1429566" y="1045445"/>
            <a:ext cx="9238434" cy="857559"/>
          </a:xfrm>
        </p:spPr>
        <p:txBody>
          <a:bodyPr>
            <a:normAutofit/>
          </a:bodyPr>
          <a:lstStyle/>
          <a:p>
            <a:r>
              <a:rPr lang="vi-VN">
                <a:latin typeface="Times New Roman" panose="02020603050405020304" pitchFamily="18" charset="0"/>
                <a:cs typeface="Times New Roman" panose="02020603050405020304" pitchFamily="18" charset="0"/>
              </a:rPr>
              <a:t>I.Giới thiệu sơ lược về ứng dụng</a:t>
            </a:r>
            <a:endParaRPr lang="vi-VN"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948FA0-97C1-ABEE-DF01-F5D03E54B52E}"/>
              </a:ext>
            </a:extLst>
          </p:cNvPr>
          <p:cNvSpPr>
            <a:spLocks noGrp="1"/>
          </p:cNvSpPr>
          <p:nvPr>
            <p:ph idx="1"/>
          </p:nvPr>
        </p:nvSpPr>
        <p:spPr>
          <a:xfrm>
            <a:off x="1429566" y="2729554"/>
            <a:ext cx="8476434" cy="3359621"/>
          </a:xfrm>
        </p:spPr>
        <p:txBody>
          <a:bodyPr>
            <a:normAutofit/>
          </a:bodyPr>
          <a:lstStyle/>
          <a:p>
            <a:r>
              <a:rPr lang="vi-VN">
                <a:latin typeface="Times New Roman" panose="02020603050405020304" pitchFamily="18" charset="0"/>
                <a:cs typeface="Times New Roman" panose="02020603050405020304" pitchFamily="18" charset="0"/>
              </a:rPr>
              <a:t>Trong thời buổi hiện nay thì hầu hết dường như ai cũng có nhu cầu xây nhà riêng cho mình, vì thế những công ty sản xuất vật liệu cũng sản xuất ngày càng nhiều, đồng thời thì cũng mọc lên nhiều cửa hàng và doanh nghiệp bán vật liệu xây dựng, và ứng dụng quản lý vật liệu xây dựng rất cần thiết cho họ.</a:t>
            </a:r>
          </a:p>
          <a:p>
            <a:r>
              <a:rPr lang="vi-VN">
                <a:latin typeface="Times New Roman" panose="02020603050405020304" pitchFamily="18" charset="0"/>
                <a:cs typeface="Times New Roman" panose="02020603050405020304" pitchFamily="18" charset="0"/>
              </a:rPr>
              <a:t>Ứng dụng quản lý vật liệu xây dựng là ứng dụng dành cho các cửa hàng, nhà kinh doanh vật liệu như xi măng, sơn, tôn, sắt, thép,..</a:t>
            </a:r>
          </a:p>
          <a:p>
            <a:r>
              <a:rPr lang="vi-VN">
                <a:latin typeface="Times New Roman" panose="02020603050405020304" pitchFamily="18" charset="0"/>
                <a:cs typeface="Times New Roman" panose="02020603050405020304" pitchFamily="18" charset="0"/>
              </a:rPr>
              <a:t>Khi có ứng dụng này, cửa hàng có thể quản lý vật liệu một cách dễ dàng về số lượng cũng như chất lượng.</a:t>
            </a:r>
          </a:p>
          <a:p>
            <a:endParaRPr lang="vi-VN">
              <a:latin typeface="+mn-lt"/>
            </a:endParaRPr>
          </a:p>
        </p:txBody>
      </p:sp>
    </p:spTree>
    <p:extLst>
      <p:ext uri="{BB962C8B-B14F-4D97-AF65-F5344CB8AC3E}">
        <p14:creationId xmlns:p14="http://schemas.microsoft.com/office/powerpoint/2010/main" val="41238226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Oval 20">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AEA4FCA-51C4-1DCE-1292-821303AB37B4}"/>
              </a:ext>
            </a:extLst>
          </p:cNvPr>
          <p:cNvSpPr>
            <a:spLocks noGrp="1"/>
          </p:cNvSpPr>
          <p:nvPr>
            <p:ph type="title"/>
          </p:nvPr>
        </p:nvSpPr>
        <p:spPr>
          <a:xfrm>
            <a:off x="1044054" y="2286000"/>
            <a:ext cx="3965456" cy="2285999"/>
          </a:xfrm>
        </p:spPr>
        <p:txBody>
          <a:bodyPr anchor="ctr">
            <a:normAutofit/>
          </a:bodyPr>
          <a:lstStyle/>
          <a:p>
            <a:pPr algn="ctr"/>
            <a:r>
              <a:rPr lang="vi-VN"/>
              <a:t>II. Giới thiệu chi tiết từng chức năng</a:t>
            </a:r>
          </a:p>
        </p:txBody>
      </p:sp>
      <p:sp>
        <p:nvSpPr>
          <p:cNvPr id="5" name="Content Placeholder 2">
            <a:extLst>
              <a:ext uri="{FF2B5EF4-FFF2-40B4-BE49-F238E27FC236}">
                <a16:creationId xmlns:a16="http://schemas.microsoft.com/office/drawing/2014/main" id="{116F57C8-6E41-678B-3BF0-A6201EAB1109}"/>
              </a:ext>
            </a:extLst>
          </p:cNvPr>
          <p:cNvSpPr>
            <a:spLocks noGrp="1"/>
          </p:cNvSpPr>
          <p:nvPr>
            <p:ph idx="1"/>
          </p:nvPr>
        </p:nvSpPr>
        <p:spPr>
          <a:xfrm>
            <a:off x="7188680" y="762000"/>
            <a:ext cx="3897332" cy="5334000"/>
          </a:xfrm>
        </p:spPr>
        <p:txBody>
          <a:bodyPr anchor="ctr">
            <a:normAutofit/>
          </a:bodyPr>
          <a:lstStyle/>
          <a:p>
            <a:r>
              <a:rPr lang="vi-VN" b="1" dirty="0">
                <a:latin typeface="Times New Roman" panose="02020603050405020304" pitchFamily="18" charset="0"/>
                <a:cs typeface="Times New Roman" panose="02020603050405020304" pitchFamily="18" charset="0"/>
              </a:rPr>
              <a:t>Ứng dụng gồm tất cả 7 chức năng:</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Đăng nhập, đăng xuất</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Đăng ký</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Quản lý khách hàng</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Quản lý nhà cung cấp</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Quản lý vật liệu</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Tạo hóa đơn</a:t>
            </a:r>
          </a:p>
          <a:p>
            <a:pPr marL="560070" lvl="1" indent="-285750">
              <a:buFont typeface="Wingdings" panose="05000000000000000000" pitchFamily="2" charset="2"/>
              <a:buChar char="Ø"/>
            </a:pPr>
            <a:r>
              <a:rPr lang="vi-VN" sz="1800" b="0" dirty="0">
                <a:latin typeface="Times New Roman" panose="02020603050405020304" pitchFamily="18" charset="0"/>
                <a:cs typeface="Times New Roman" panose="02020603050405020304" pitchFamily="18" charset="0"/>
              </a:rPr>
              <a:t>Xem hóa đơn</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84631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sers\tanle\OneDrive\Hình ảnh\Ảnh chụp màn hình\Screenshot (371).png">
            <a:extLst>
              <a:ext uri="{FF2B5EF4-FFF2-40B4-BE49-F238E27FC236}">
                <a16:creationId xmlns:a16="http://schemas.microsoft.com/office/drawing/2014/main" id="{8501C87C-8ED0-D3B3-4EC8-405BDE8818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16369" y="136192"/>
            <a:ext cx="8159262" cy="62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634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4F29790-D679-7DE8-3963-3E225AB22FE4}"/>
              </a:ext>
            </a:extLst>
          </p:cNvPr>
          <p:cNvSpPr>
            <a:spLocks noGrp="1"/>
          </p:cNvSpPr>
          <p:nvPr>
            <p:ph type="title"/>
          </p:nvPr>
        </p:nvSpPr>
        <p:spPr>
          <a:xfrm>
            <a:off x="733198" y="560775"/>
            <a:ext cx="5219782" cy="1141004"/>
          </a:xfrm>
        </p:spPr>
        <p:txBody>
          <a:bodyPr vert="horz" lIns="91440" tIns="45720" rIns="91440" bIns="45720" rtlCol="0" anchor="b">
            <a:normAutofit/>
          </a:bodyPr>
          <a:lstStyle/>
          <a:p>
            <a:pPr marL="685800" indent="-685800"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B02A1F1-C3A6-5C71-31A8-3F9017E8A3F9}"/>
              </a:ext>
            </a:extLst>
          </p:cNvPr>
          <p:cNvSpPr/>
          <p:nvPr/>
        </p:nvSpPr>
        <p:spPr>
          <a:xfrm>
            <a:off x="1104900" y="2286000"/>
            <a:ext cx="3986645" cy="3810000"/>
          </a:xfrm>
          <a:prstGeom prst="rect">
            <a:avLst/>
          </a:prstGeom>
        </p:spPr>
        <p:txBody>
          <a:bodyPr vert="horz" lIns="91440" tIns="45720" rIns="91440" bIns="45720" rtlCol="0">
            <a:normAutofit/>
          </a:bodyPr>
          <a:lstStyle/>
          <a:p>
            <a:pPr marL="457200" indent="-457200">
              <a:lnSpc>
                <a:spcPct val="130000"/>
              </a:lnSpc>
              <a:spcAft>
                <a:spcPts val="600"/>
              </a:spcAft>
              <a:buSzPct val="85000"/>
              <a:buFont typeface="Arial" pitchFamily="34" charset="0"/>
              <a:buChar char="•"/>
            </a:pP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email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a:t>
            </a:r>
          </a:p>
        </p:txBody>
      </p:sp>
      <p:sp>
        <p:nvSpPr>
          <p:cNvPr id="13" name="Rectangle 12">
            <a:extLst>
              <a:ext uri="{FF2B5EF4-FFF2-40B4-BE49-F238E27FC236}">
                <a16:creationId xmlns:a16="http://schemas.microsoft.com/office/drawing/2014/main" id="{1D7071EC-BCB9-494C-A9A6-CF6667C00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789735F-B733-49C7-8AB4-3F5148C65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sers\tanle\OneDrive\Hình ảnh\Ảnh chụp màn hình\Screenshot (358).png">
            <a:extLst>
              <a:ext uri="{FF2B5EF4-FFF2-40B4-BE49-F238E27FC236}">
                <a16:creationId xmlns:a16="http://schemas.microsoft.com/office/drawing/2014/main" id="{235A98A2-2EC3-9BC4-FC15-AAB1DC9A82A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298716" y="1737018"/>
            <a:ext cx="1690569" cy="3432629"/>
          </a:xfrm>
          <a:prstGeom prst="rect">
            <a:avLst/>
          </a:prstGeom>
          <a:noFill/>
        </p:spPr>
      </p:pic>
    </p:spTree>
    <p:extLst>
      <p:ext uri="{BB962C8B-B14F-4D97-AF65-F5344CB8AC3E}">
        <p14:creationId xmlns:p14="http://schemas.microsoft.com/office/powerpoint/2010/main" val="506300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D2CCA6-EEF7-4DE2-62D4-317F23E24BD5}"/>
              </a:ext>
            </a:extLst>
          </p:cNvPr>
          <p:cNvSpPr/>
          <p:nvPr/>
        </p:nvSpPr>
        <p:spPr>
          <a:xfrm>
            <a:off x="482631" y="1524000"/>
            <a:ext cx="3986645" cy="3810000"/>
          </a:xfrm>
          <a:prstGeom prst="rect">
            <a:avLst/>
          </a:prstGeom>
        </p:spPr>
        <p:txBody>
          <a:bodyPr vert="horz" lIns="91440" tIns="45720" rIns="91440" bIns="45720" rtlCol="0">
            <a:normAutofit/>
          </a:bodyPr>
          <a:lstStyle/>
          <a:p>
            <a:pPr marL="457200" indent="-457200">
              <a:lnSpc>
                <a:spcPct val="13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457200" indent="-457200">
              <a:lnSpc>
                <a:spcPct val="130000"/>
              </a:lnSpc>
              <a:spcAft>
                <a:spcPts val="600"/>
              </a:spcAft>
              <a:buSzPct val="85000"/>
              <a:buFont typeface="Arial" pitchFamily="34" charset="0"/>
              <a:buChar char="•"/>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quay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a:t>
            </a:r>
          </a:p>
        </p:txBody>
      </p:sp>
      <p:sp>
        <p:nvSpPr>
          <p:cNvPr id="12" name="Rectangle 11">
            <a:extLst>
              <a:ext uri="{FF2B5EF4-FFF2-40B4-BE49-F238E27FC236}">
                <a16:creationId xmlns:a16="http://schemas.microsoft.com/office/drawing/2014/main" id="{1D7071EC-BCB9-494C-A9A6-CF6667C00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789735F-B733-49C7-8AB4-3F5148C65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tanle\OneDrive\Hình ảnh\Ảnh chụp màn hình\Screenshot (360).png">
            <a:extLst>
              <a:ext uri="{FF2B5EF4-FFF2-40B4-BE49-F238E27FC236}">
                <a16:creationId xmlns:a16="http://schemas.microsoft.com/office/drawing/2014/main" id="{C152A3F1-7D98-1A04-FDD9-A97B475B7DA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307298" y="1737018"/>
            <a:ext cx="1673406" cy="3432629"/>
          </a:xfrm>
          <a:prstGeom prst="rect">
            <a:avLst/>
          </a:prstGeom>
          <a:noFill/>
        </p:spPr>
      </p:pic>
    </p:spTree>
    <p:extLst>
      <p:ext uri="{BB962C8B-B14F-4D97-AF65-F5344CB8AC3E}">
        <p14:creationId xmlns:p14="http://schemas.microsoft.com/office/powerpoint/2010/main" val="356070041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BE6CCCA-1365-C5A5-C462-007DD85535AD}"/>
              </a:ext>
            </a:extLst>
          </p:cNvPr>
          <p:cNvSpPr>
            <a:spLocks noGrp="1"/>
          </p:cNvSpPr>
          <p:nvPr>
            <p:ph type="title"/>
          </p:nvPr>
        </p:nvSpPr>
        <p:spPr>
          <a:xfrm>
            <a:off x="1104897" y="762001"/>
            <a:ext cx="4991103" cy="1141004"/>
          </a:xfrm>
        </p:spPr>
        <p:txBody>
          <a:bodyPr>
            <a:normAutofit/>
          </a:bodyPr>
          <a:lstStyle/>
          <a:p>
            <a:pPr marL="685800" indent="-685800">
              <a:buFont typeface="Wingdings" pitchFamily="2" charset="2"/>
              <a:buChar char="Ø"/>
            </a:pPr>
            <a:r>
              <a:rPr lang="vi-VN"/>
              <a:t>Đăng ký</a:t>
            </a:r>
          </a:p>
        </p:txBody>
      </p:sp>
      <p:pic>
        <p:nvPicPr>
          <p:cNvPr id="5" name="Picture 4" descr="C:\Users\tanle\OneDrive\Hình ảnh\Ảnh chụp màn hình\Screenshot (359).png">
            <a:extLst>
              <a:ext uri="{FF2B5EF4-FFF2-40B4-BE49-F238E27FC236}">
                <a16:creationId xmlns:a16="http://schemas.microsoft.com/office/drawing/2014/main" id="{C8279CD0-1725-825D-12E8-C99BA4B007D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7860162" y="762001"/>
            <a:ext cx="2573653" cy="5333998"/>
          </a:xfrm>
          <a:prstGeom prst="rect">
            <a:avLst/>
          </a:prstGeom>
          <a:noFill/>
        </p:spPr>
      </p:pic>
      <p:graphicFrame>
        <p:nvGraphicFramePr>
          <p:cNvPr id="8" name="Content Placeholder 5">
            <a:extLst>
              <a:ext uri="{FF2B5EF4-FFF2-40B4-BE49-F238E27FC236}">
                <a16:creationId xmlns:a16="http://schemas.microsoft.com/office/drawing/2014/main" id="{818F91F2-F653-A969-652A-FCC1DFB67DFF}"/>
              </a:ext>
            </a:extLst>
          </p:cNvPr>
          <p:cNvGraphicFramePr>
            <a:graphicFrameLocks noGrp="1"/>
          </p:cNvGraphicFramePr>
          <p:nvPr>
            <p:ph idx="1"/>
            <p:extLst>
              <p:ext uri="{D42A27DB-BD31-4B8C-83A1-F6EECF244321}">
                <p14:modId xmlns:p14="http://schemas.microsoft.com/office/powerpoint/2010/main" val="1640789712"/>
              </p:ext>
            </p:extLst>
          </p:nvPr>
        </p:nvGraphicFramePr>
        <p:xfrm>
          <a:off x="1104897" y="2286000"/>
          <a:ext cx="4991103"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4942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957B3C-47B0-91DE-AFD3-61CE4AE50EEF}"/>
              </a:ext>
            </a:extLst>
          </p:cNvPr>
          <p:cNvSpPr>
            <a:spLocks noGrp="1"/>
          </p:cNvSpPr>
          <p:nvPr>
            <p:ph type="title"/>
          </p:nvPr>
        </p:nvSpPr>
        <p:spPr>
          <a:xfrm>
            <a:off x="1515269" y="430212"/>
            <a:ext cx="9237662" cy="857250"/>
          </a:xfrm>
        </p:spPr>
        <p:txBody>
          <a:bodyPr/>
          <a:lstStyle/>
          <a:p>
            <a:pPr marL="685800" indent="-685800" algn="l">
              <a:buFont typeface="Wingdings" pitchFamily="2" charset="2"/>
              <a:buChar char="Ø"/>
            </a:pPr>
            <a:r>
              <a:rPr lang="vi-VN" sz="4800"/>
              <a:t>Quản lý khách hàng</a:t>
            </a:r>
            <a:endParaRPr lang="vi-VN" sz="4800" dirty="0"/>
          </a:p>
        </p:txBody>
      </p:sp>
      <p:pic>
        <p:nvPicPr>
          <p:cNvPr id="5" name="Picture 4" descr="C:\Users\tanle\OneDrive\Hình ảnh\Ảnh chụp màn hình\Screenshot (360).png">
            <a:extLst>
              <a:ext uri="{FF2B5EF4-FFF2-40B4-BE49-F238E27FC236}">
                <a16:creationId xmlns:a16="http://schemas.microsoft.com/office/drawing/2014/main" id="{16CF2B7F-459B-8909-8F08-E878D4C3C0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1364541"/>
            <a:ext cx="2362200" cy="5063247"/>
          </a:xfrm>
          <a:prstGeom prst="rect">
            <a:avLst/>
          </a:prstGeom>
          <a:noFill/>
          <a:ln>
            <a:noFill/>
          </a:ln>
        </p:spPr>
      </p:pic>
      <p:pic>
        <p:nvPicPr>
          <p:cNvPr id="6" name="Picture 5" descr="C:\Users\tanle\OneDrive\Hình ảnh\Ảnh chụp màn hình\Screenshot (361).png">
            <a:extLst>
              <a:ext uri="{FF2B5EF4-FFF2-40B4-BE49-F238E27FC236}">
                <a16:creationId xmlns:a16="http://schemas.microsoft.com/office/drawing/2014/main" id="{FAF82E76-3189-1EDD-FFA3-D09D3F06F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450" y="1419664"/>
            <a:ext cx="2286000" cy="4953000"/>
          </a:xfrm>
          <a:prstGeom prst="rect">
            <a:avLst/>
          </a:prstGeom>
          <a:noFill/>
          <a:ln>
            <a:noFill/>
          </a:ln>
        </p:spPr>
      </p:pic>
      <p:sp>
        <p:nvSpPr>
          <p:cNvPr id="7" name="TextBox 6">
            <a:extLst>
              <a:ext uri="{FF2B5EF4-FFF2-40B4-BE49-F238E27FC236}">
                <a16:creationId xmlns:a16="http://schemas.microsoft.com/office/drawing/2014/main" id="{6EE8CD1A-C56F-F147-28AD-FA257B558560}"/>
              </a:ext>
            </a:extLst>
          </p:cNvPr>
          <p:cNvSpPr txBox="1"/>
          <p:nvPr/>
        </p:nvSpPr>
        <p:spPr>
          <a:xfrm>
            <a:off x="4686300" y="1903413"/>
            <a:ext cx="2286000" cy="1200329"/>
          </a:xfrm>
          <a:prstGeom prst="rect">
            <a:avLst/>
          </a:prstGeom>
          <a:noFill/>
        </p:spPr>
        <p:txBody>
          <a:bodyPr wrap="square" rtlCol="0">
            <a:spAutoFit/>
          </a:bodyPr>
          <a:lstStyle/>
          <a:p>
            <a:r>
              <a:rPr lang="vi-VN"/>
              <a:t>Thêm khách hàng:</a:t>
            </a:r>
          </a:p>
          <a:p>
            <a:r>
              <a:rPr lang="vi-VN"/>
              <a:t>B1: Điền tên KH</a:t>
            </a:r>
          </a:p>
          <a:p>
            <a:r>
              <a:rPr lang="vi-VN"/>
              <a:t>B2: Điền số điện thoại</a:t>
            </a:r>
          </a:p>
          <a:p>
            <a:r>
              <a:rPr lang="vi-VN"/>
              <a:t>B3: Nhấn nút thêm</a:t>
            </a:r>
            <a:endParaRPr lang="vi-VN" dirty="0"/>
          </a:p>
        </p:txBody>
      </p:sp>
      <p:sp>
        <p:nvSpPr>
          <p:cNvPr id="8" name="TextBox 7">
            <a:extLst>
              <a:ext uri="{FF2B5EF4-FFF2-40B4-BE49-F238E27FC236}">
                <a16:creationId xmlns:a16="http://schemas.microsoft.com/office/drawing/2014/main" id="{F9FA9809-4CB0-2A10-A6E3-801C96129F58}"/>
              </a:ext>
            </a:extLst>
          </p:cNvPr>
          <p:cNvSpPr txBox="1"/>
          <p:nvPr/>
        </p:nvSpPr>
        <p:spPr>
          <a:xfrm>
            <a:off x="4613267" y="3827023"/>
            <a:ext cx="2229255" cy="2585323"/>
          </a:xfrm>
          <a:prstGeom prst="rect">
            <a:avLst/>
          </a:prstGeom>
          <a:noFill/>
        </p:spPr>
        <p:txBody>
          <a:bodyPr wrap="square" rtlCol="0">
            <a:spAutoFit/>
          </a:bodyPr>
          <a:lstStyle/>
          <a:p>
            <a:r>
              <a:rPr lang="vi-VN"/>
              <a:t>Khi muốn sửa thông tin khách hàng thì chỉ cần nhấp vào khách hàng hiện có và cập nhật lại thông tin.</a:t>
            </a:r>
          </a:p>
          <a:p>
            <a:endParaRPr lang="vi-VN"/>
          </a:p>
          <a:p>
            <a:r>
              <a:rPr lang="vi-VN"/>
              <a:t>Chỉ cần nhấn vào nút X nếu muốn xóa khách hàng</a:t>
            </a:r>
            <a:endParaRPr lang="vi-VN" dirty="0"/>
          </a:p>
        </p:txBody>
      </p:sp>
      <p:sp>
        <p:nvSpPr>
          <p:cNvPr id="10" name="Down Arrow 5">
            <a:extLst>
              <a:ext uri="{FF2B5EF4-FFF2-40B4-BE49-F238E27FC236}">
                <a16:creationId xmlns:a16="http://schemas.microsoft.com/office/drawing/2014/main" id="{A7FB2901-A1BF-B5C9-F29F-58650CF76F62}"/>
              </a:ext>
            </a:extLst>
          </p:cNvPr>
          <p:cNvSpPr/>
          <p:nvPr/>
        </p:nvSpPr>
        <p:spPr>
          <a:xfrm>
            <a:off x="2533210" y="3028714"/>
            <a:ext cx="266701" cy="381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ight Arrow 6">
            <a:extLst>
              <a:ext uri="{FF2B5EF4-FFF2-40B4-BE49-F238E27FC236}">
                <a16:creationId xmlns:a16="http://schemas.microsoft.com/office/drawing/2014/main" id="{20EE0DD2-8666-CC89-BFC0-B578AAFCEA68}"/>
              </a:ext>
            </a:extLst>
          </p:cNvPr>
          <p:cNvSpPr/>
          <p:nvPr/>
        </p:nvSpPr>
        <p:spPr>
          <a:xfrm>
            <a:off x="4816078" y="3016169"/>
            <a:ext cx="1981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3464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ADF35280-F98F-42FD-8BB5-129505E35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89F582B9-13A0-4FE1-9BA6-417426322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useBgFill="1">
        <p:nvSpPr>
          <p:cNvPr id="25" name="Rectangle 17">
            <a:extLst>
              <a:ext uri="{FF2B5EF4-FFF2-40B4-BE49-F238E27FC236}">
                <a16:creationId xmlns:a16="http://schemas.microsoft.com/office/drawing/2014/main" id="{4B397DC9-B178-4708-AAC6-A2EF13A73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3"/>
            <a:ext cx="10667999" cy="5333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itle 1">
            <a:extLst>
              <a:ext uri="{FF2B5EF4-FFF2-40B4-BE49-F238E27FC236}">
                <a16:creationId xmlns:a16="http://schemas.microsoft.com/office/drawing/2014/main" id="{5412CC5C-EE87-0AA0-07D2-DBAA671C5E9F}"/>
              </a:ext>
            </a:extLst>
          </p:cNvPr>
          <p:cNvSpPr>
            <a:spLocks noGrp="1"/>
          </p:cNvSpPr>
          <p:nvPr>
            <p:ph type="title"/>
          </p:nvPr>
        </p:nvSpPr>
        <p:spPr>
          <a:xfrm>
            <a:off x="762000" y="3365062"/>
            <a:ext cx="3276392" cy="1050386"/>
          </a:xfrm>
        </p:spPr>
        <p:txBody>
          <a:bodyPr vert="horz" lIns="91440" tIns="45720" rIns="91440" bIns="45720" rtlCol="0" anchor="t">
            <a:normAutofit fontScale="90000"/>
          </a:bodyPr>
          <a:lstStyle/>
          <a:p>
            <a:pPr marL="685800" indent="-685800"/>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Lý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Cung </a:t>
            </a:r>
            <a:r>
              <a:rPr lang="en-US" dirty="0" err="1">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pic>
        <p:nvPicPr>
          <p:cNvPr id="7" name="Picture 6" descr="C:\Users\tanle\OneDrive\Hình ảnh\Ảnh chụp màn hình\Screenshot (362).png">
            <a:extLst>
              <a:ext uri="{FF2B5EF4-FFF2-40B4-BE49-F238E27FC236}">
                <a16:creationId xmlns:a16="http://schemas.microsoft.com/office/drawing/2014/main" id="{54BFD31C-ECDD-4280-B369-459C5242F60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634056" y="1294009"/>
            <a:ext cx="1888497" cy="3893813"/>
          </a:xfrm>
          <a:prstGeom prst="rect">
            <a:avLst/>
          </a:prstGeom>
          <a:noFill/>
        </p:spPr>
      </p:pic>
      <p:pic>
        <p:nvPicPr>
          <p:cNvPr id="6" name="Picture 5" descr="C:\Users\tanle\OneDrive\Hình ảnh\Ảnh chụp màn hình\Screenshot (360).png">
            <a:extLst>
              <a:ext uri="{FF2B5EF4-FFF2-40B4-BE49-F238E27FC236}">
                <a16:creationId xmlns:a16="http://schemas.microsoft.com/office/drawing/2014/main" id="{78714989-5981-BC5A-D5BD-A1B23B29E91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221036" y="1294009"/>
            <a:ext cx="1898233" cy="3893813"/>
          </a:xfrm>
          <a:prstGeom prst="rect">
            <a:avLst/>
          </a:prstGeom>
          <a:noFill/>
        </p:spPr>
      </p:pic>
      <p:cxnSp>
        <p:nvCxnSpPr>
          <p:cNvPr id="26" name="Straight Connector 19">
            <a:extLst>
              <a:ext uri="{FF2B5EF4-FFF2-40B4-BE49-F238E27FC236}">
                <a16:creationId xmlns:a16="http://schemas.microsoft.com/office/drawing/2014/main" id="{FF3B4DBF-2B06-462C-93C0-29AAF2379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E4DF094-4F85-A8D0-E4B1-1DC2CB753FCB}"/>
              </a:ext>
            </a:extLst>
          </p:cNvPr>
          <p:cNvSpPr txBox="1"/>
          <p:nvPr/>
        </p:nvSpPr>
        <p:spPr>
          <a:xfrm>
            <a:off x="6287496" y="1294009"/>
            <a:ext cx="2286000" cy="1323439"/>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Thêm nhà cung cấp:</a:t>
            </a:r>
          </a:p>
          <a:p>
            <a:r>
              <a:rPr lang="vi-VN" sz="2000" dirty="0">
                <a:latin typeface="Times New Roman" panose="02020603050405020304" pitchFamily="18" charset="0"/>
                <a:cs typeface="Times New Roman" panose="02020603050405020304" pitchFamily="18" charset="0"/>
              </a:rPr>
              <a:t>B1: Điền tên NCC</a:t>
            </a:r>
          </a:p>
          <a:p>
            <a:r>
              <a:rPr lang="vi-VN" sz="2000" dirty="0">
                <a:latin typeface="Times New Roman" panose="02020603050405020304" pitchFamily="18" charset="0"/>
                <a:cs typeface="Times New Roman" panose="02020603050405020304" pitchFamily="18" charset="0"/>
              </a:rPr>
              <a:t>B2: Điền địa chỉ</a:t>
            </a:r>
          </a:p>
          <a:p>
            <a:r>
              <a:rPr lang="vi-VN" sz="2000" dirty="0">
                <a:latin typeface="Times New Roman" panose="02020603050405020304" pitchFamily="18" charset="0"/>
                <a:cs typeface="Times New Roman" panose="02020603050405020304" pitchFamily="18" charset="0"/>
              </a:rPr>
              <a:t>B3: Nhấn nút thêm</a:t>
            </a:r>
          </a:p>
        </p:txBody>
      </p:sp>
      <p:sp>
        <p:nvSpPr>
          <p:cNvPr id="9" name="Down Arrow 5">
            <a:extLst>
              <a:ext uri="{FF2B5EF4-FFF2-40B4-BE49-F238E27FC236}">
                <a16:creationId xmlns:a16="http://schemas.microsoft.com/office/drawing/2014/main" id="{B9BBC2DF-611E-3468-47B0-F1252341634D}"/>
              </a:ext>
            </a:extLst>
          </p:cNvPr>
          <p:cNvSpPr/>
          <p:nvPr/>
        </p:nvSpPr>
        <p:spPr>
          <a:xfrm>
            <a:off x="5452861" y="2430580"/>
            <a:ext cx="266701" cy="381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ight Arrow 6">
            <a:extLst>
              <a:ext uri="{FF2B5EF4-FFF2-40B4-BE49-F238E27FC236}">
                <a16:creationId xmlns:a16="http://schemas.microsoft.com/office/drawing/2014/main" id="{0EF919D7-25A7-F296-7572-38FF5F9E8C6A}"/>
              </a:ext>
            </a:extLst>
          </p:cNvPr>
          <p:cNvSpPr/>
          <p:nvPr/>
        </p:nvSpPr>
        <p:spPr>
          <a:xfrm>
            <a:off x="6386062" y="2526862"/>
            <a:ext cx="1981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FD99ABCB-6537-4592-494C-049024C0674F}"/>
              </a:ext>
            </a:extLst>
          </p:cNvPr>
          <p:cNvSpPr txBox="1"/>
          <p:nvPr/>
        </p:nvSpPr>
        <p:spPr>
          <a:xfrm>
            <a:off x="6287496" y="3353823"/>
            <a:ext cx="2286000" cy="2585323"/>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Khi muốn cập nhật lại tên hoặc chỉ của nhà cung cấp thì người dùng chỉ cần nhấp vào  NCC đang có và cập nhật lại.</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Chỉ cần nhấn vào nút X nếu muốn xóa NCC</a:t>
            </a:r>
          </a:p>
        </p:txBody>
      </p:sp>
    </p:spTree>
    <p:extLst>
      <p:ext uri="{BB962C8B-B14F-4D97-AF65-F5344CB8AC3E}">
        <p14:creationId xmlns:p14="http://schemas.microsoft.com/office/powerpoint/2010/main" val="407634548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
  <TotalTime>36</TotalTime>
  <Words>717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Trade Gothic Next Cond</vt:lpstr>
      <vt:lpstr>Trade Gothic Next Light</vt:lpstr>
      <vt:lpstr>Wingdings</vt:lpstr>
      <vt:lpstr>PortalVTI</vt:lpstr>
      <vt:lpstr>TRÌNH BÀY VỀ ỨNG DỤNG QUẢN LÝ VẬT LIỆU XÂY DỰNG</vt:lpstr>
      <vt:lpstr>I.Giới thiệu sơ lược về ứng dụng</vt:lpstr>
      <vt:lpstr>II. Giới thiệu chi tiết từng chức năng</vt:lpstr>
      <vt:lpstr>PowerPoint Presentation</vt:lpstr>
      <vt:lpstr>Đăng nhập,đăng xuất</vt:lpstr>
      <vt:lpstr>PowerPoint Presentation</vt:lpstr>
      <vt:lpstr>Đăng ký</vt:lpstr>
      <vt:lpstr>Quản lý khách hàng</vt:lpstr>
      <vt:lpstr>Quản Lý Nhà Cung Cấp</vt:lpstr>
      <vt:lpstr>Quản lý vật liệu xây dựng</vt:lpstr>
      <vt:lpstr>PowerPoint Presentation</vt:lpstr>
      <vt:lpstr>Tạo hóa đơn</vt:lpstr>
      <vt:lpstr>Xem hóa đơn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TRÌNH BÀY VỀ ỨNG DỤNG QUẢN LÝ VẬT LIỆU XÂY DỰNG</dc:title>
  <dc:creator>Le Ngoc Hai</dc:creator>
  <cp:lastModifiedBy>Le Ngoc Hai</cp:lastModifiedBy>
  <cp:revision>1</cp:revision>
  <dcterms:created xsi:type="dcterms:W3CDTF">2023-05-26T06:28:22Z</dcterms:created>
  <dcterms:modified xsi:type="dcterms:W3CDTF">2023-05-26T07:04:44Z</dcterms:modified>
</cp:coreProperties>
</file>