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71C4D-7F8F-4CBF-9FD5-E0E9B8AD5AF6}">
  <a:tblStyle styleId="{D2771C4D-7F8F-4CBF-9FD5-E0E9B8AD5A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c2585747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c2585747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b8ff53238_2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6b8ff53238_2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b8ff53238_2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6b8ff53238_2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b8ff53238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6b8ff53238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6b8ff53238_2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6b8ff53238_2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6b8ff53238_2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6b8ff53238_2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6b8ff53238_2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6b8ff53238_2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c758a97b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c758a97b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c2585747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c2585747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b8ff5323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b8ff5323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b8ff53238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b8ff53238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6c2585747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6c2585747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b930f01e8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6b930f01e8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6b8ff53238_2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6b8ff53238_2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6b8ff53238_2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6b8ff53238_2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10275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vi" sz="3620" u="sng">
                <a:solidFill>
                  <a:srgbClr val="252D37"/>
                </a:solidFill>
                <a:latin typeface="Times New Roman"/>
                <a:ea typeface="Times New Roman"/>
                <a:cs typeface="Times New Roman"/>
                <a:sym typeface="Times New Roman"/>
              </a:rPr>
              <a:t>Phần 1</a:t>
            </a:r>
            <a:endParaRPr sz="3620" u="sng">
              <a:solidFill>
                <a:srgbClr val="252D37"/>
              </a:solidFill>
              <a:latin typeface="Times New Roman"/>
              <a:ea typeface="Times New Roman"/>
              <a:cs typeface="Times New Roman"/>
              <a:sym typeface="Times New Roman"/>
            </a:endParaRPr>
          </a:p>
        </p:txBody>
      </p:sp>
      <p:sp>
        <p:nvSpPr>
          <p:cNvPr id="82" name="Google Shape;82;p16"/>
          <p:cNvSpPr txBox="1">
            <a:spLocks noGrp="1"/>
          </p:cNvSpPr>
          <p:nvPr>
            <p:ph type="body" idx="1"/>
          </p:nvPr>
        </p:nvSpPr>
        <p:spPr>
          <a:xfrm>
            <a:off x="311700" y="1600200"/>
            <a:ext cx="8520600" cy="26706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vi" sz="4600" b="1">
                <a:solidFill>
                  <a:srgbClr val="252D37"/>
                </a:solidFill>
                <a:latin typeface="Times New Roman"/>
                <a:ea typeface="Times New Roman"/>
                <a:cs typeface="Times New Roman"/>
                <a:sym typeface="Times New Roman"/>
              </a:rPr>
              <a:t>GIỚI THIỆU ĐỀ TÀI</a:t>
            </a:r>
            <a:endParaRPr sz="4600" b="1">
              <a:solidFill>
                <a:srgbClr val="252D37"/>
              </a:solidFill>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82350" y="-129175"/>
            <a:ext cx="2137501" cy="2137501"/>
          </a:xfrm>
          <a:prstGeom prst="rect">
            <a:avLst/>
          </a:prstGeom>
          <a:noFill/>
          <a:ln>
            <a:noFill/>
          </a:ln>
        </p:spPr>
      </p:pic>
      <p:pic>
        <p:nvPicPr>
          <p:cNvPr id="84" name="Google Shape;84;p16"/>
          <p:cNvPicPr preferRelativeResize="0"/>
          <p:nvPr/>
        </p:nvPicPr>
        <p:blipFill>
          <a:blip r:embed="rId4">
            <a:alphaModFix/>
          </a:blip>
          <a:stretch>
            <a:fillRect/>
          </a:stretch>
        </p:blipFill>
        <p:spPr>
          <a:xfrm>
            <a:off x="7207825" y="3689424"/>
            <a:ext cx="1936175" cy="1454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1000"/>
                                        <p:tgtEl>
                                          <p:spTgt spid="8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 calcmode="lin" valueType="num">
                                      <p:cBhvr additive="base">
                                        <p:cTn id="10" dur="1000"/>
                                        <p:tgtEl>
                                          <p:spTgt spid="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p:nvPr/>
        </p:nvSpPr>
        <p:spPr>
          <a:xfrm>
            <a:off x="330675" y="2312100"/>
            <a:ext cx="10986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Đạo đức</a:t>
            </a:r>
            <a:endParaRPr sz="1900">
              <a:latin typeface="Times New Roman"/>
              <a:ea typeface="Times New Roman"/>
              <a:cs typeface="Times New Roman"/>
              <a:sym typeface="Times New Roman"/>
            </a:endParaRPr>
          </a:p>
        </p:txBody>
      </p:sp>
      <p:grpSp>
        <p:nvGrpSpPr>
          <p:cNvPr id="184" name="Google Shape;184;p25"/>
          <p:cNvGrpSpPr/>
          <p:nvPr/>
        </p:nvGrpSpPr>
        <p:grpSpPr>
          <a:xfrm>
            <a:off x="1429275" y="1470375"/>
            <a:ext cx="7500600" cy="1101375"/>
            <a:chOff x="1429275" y="1470375"/>
            <a:chExt cx="7500600" cy="1101375"/>
          </a:xfrm>
        </p:grpSpPr>
        <p:sp>
          <p:nvSpPr>
            <p:cNvPr id="185" name="Google Shape;185;p25"/>
            <p:cNvSpPr txBox="1"/>
            <p:nvPr/>
          </p:nvSpPr>
          <p:spPr>
            <a:xfrm>
              <a:off x="2908575" y="1470375"/>
              <a:ext cx="6021300" cy="647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Đánh giá mức độ nhận thức của sinh viên về trách nhiệm khi sử chatbot và hệ quá khi làm dụng</a:t>
              </a:r>
              <a:endParaRPr sz="1900">
                <a:latin typeface="Times New Roman"/>
                <a:ea typeface="Times New Roman"/>
                <a:cs typeface="Times New Roman"/>
                <a:sym typeface="Times New Roman"/>
              </a:endParaRPr>
            </a:p>
          </p:txBody>
        </p:sp>
        <p:cxnSp>
          <p:nvCxnSpPr>
            <p:cNvPr id="186" name="Google Shape;186;p25"/>
            <p:cNvCxnSpPr>
              <a:stCxn id="183" idx="3"/>
              <a:endCxn id="185" idx="1"/>
            </p:cNvCxnSpPr>
            <p:nvPr/>
          </p:nvCxnSpPr>
          <p:spPr>
            <a:xfrm rot="10800000" flipH="1">
              <a:off x="1429275" y="1794150"/>
              <a:ext cx="1479300" cy="777600"/>
            </a:xfrm>
            <a:prstGeom prst="curvedConnector3">
              <a:avLst>
                <a:gd name="adj1" fmla="val 50000"/>
              </a:avLst>
            </a:prstGeom>
            <a:noFill/>
            <a:ln w="9525" cap="flat" cmpd="sng">
              <a:solidFill>
                <a:schemeClr val="dk2"/>
              </a:solidFill>
              <a:prstDash val="solid"/>
              <a:round/>
              <a:headEnd type="none" w="med" len="med"/>
              <a:tailEnd type="none" w="med" len="med"/>
            </a:ln>
          </p:spPr>
        </p:cxnSp>
      </p:grpSp>
      <p:grpSp>
        <p:nvGrpSpPr>
          <p:cNvPr id="187" name="Google Shape;187;p25"/>
          <p:cNvGrpSpPr/>
          <p:nvPr/>
        </p:nvGrpSpPr>
        <p:grpSpPr>
          <a:xfrm>
            <a:off x="1429275" y="2571750"/>
            <a:ext cx="7500600" cy="1222225"/>
            <a:chOff x="1429275" y="2571750"/>
            <a:chExt cx="7500600" cy="1222225"/>
          </a:xfrm>
        </p:grpSpPr>
        <p:sp>
          <p:nvSpPr>
            <p:cNvPr id="188" name="Google Shape;188;p25"/>
            <p:cNvSpPr txBox="1"/>
            <p:nvPr/>
          </p:nvSpPr>
          <p:spPr>
            <a:xfrm>
              <a:off x="2908575" y="2948875"/>
              <a:ext cx="6021300" cy="84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Đánh giá thực trạng đạo văn trong kết quả khi sử dụng chatbot</a:t>
              </a:r>
              <a:endParaRPr sz="1900">
                <a:latin typeface="Times New Roman"/>
                <a:ea typeface="Times New Roman"/>
                <a:cs typeface="Times New Roman"/>
                <a:sym typeface="Times New Roman"/>
              </a:endParaRPr>
            </a:p>
          </p:txBody>
        </p:sp>
        <p:cxnSp>
          <p:nvCxnSpPr>
            <p:cNvPr id="189" name="Google Shape;189;p25"/>
            <p:cNvCxnSpPr>
              <a:stCxn id="183" idx="3"/>
              <a:endCxn id="188" idx="1"/>
            </p:cNvCxnSpPr>
            <p:nvPr/>
          </p:nvCxnSpPr>
          <p:spPr>
            <a:xfrm>
              <a:off x="1429275" y="2571750"/>
              <a:ext cx="1479300" cy="799800"/>
            </a:xfrm>
            <a:prstGeom prst="curvedConnector3">
              <a:avLst>
                <a:gd name="adj1" fmla="val 50000"/>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 calcmode="lin" valueType="num">
                                      <p:cBhvr additive="base">
                                        <p:cTn id="7" dur="1000"/>
                                        <p:tgtEl>
                                          <p:spTgt spid="18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1000"/>
                                        <p:tgtEl>
                                          <p:spTgt spid="18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87"/>
                                        </p:tgtEl>
                                        <p:attrNameLst>
                                          <p:attrName>style.visibility</p:attrName>
                                        </p:attrNameLst>
                                      </p:cBhvr>
                                      <p:to>
                                        <p:strVal val="visible"/>
                                      </p:to>
                                    </p:set>
                                    <p:animEffect transition="in" filter="fade">
                                      <p:cBhvr>
                                        <p:cTn id="16"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p:nvPr/>
        </p:nvSpPr>
        <p:spPr>
          <a:xfrm>
            <a:off x="400575" y="2206950"/>
            <a:ext cx="16479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Phương pháp</a:t>
            </a:r>
            <a:endParaRPr sz="1900">
              <a:latin typeface="Times New Roman"/>
              <a:ea typeface="Times New Roman"/>
              <a:cs typeface="Times New Roman"/>
              <a:sym typeface="Times New Roman"/>
            </a:endParaRPr>
          </a:p>
        </p:txBody>
      </p:sp>
      <p:grpSp>
        <p:nvGrpSpPr>
          <p:cNvPr id="195" name="Google Shape;195;p26"/>
          <p:cNvGrpSpPr/>
          <p:nvPr/>
        </p:nvGrpSpPr>
        <p:grpSpPr>
          <a:xfrm>
            <a:off x="2048475" y="1842150"/>
            <a:ext cx="6541800" cy="1248900"/>
            <a:chOff x="2048475" y="1842150"/>
            <a:chExt cx="6541800" cy="1248900"/>
          </a:xfrm>
        </p:grpSpPr>
        <p:sp>
          <p:nvSpPr>
            <p:cNvPr id="196" name="Google Shape;196;p26"/>
            <p:cNvSpPr txBox="1"/>
            <p:nvPr/>
          </p:nvSpPr>
          <p:spPr>
            <a:xfrm>
              <a:off x="2908575" y="1842150"/>
              <a:ext cx="5681700" cy="124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Đề xuất các hướng sử dụng chatbot AI hiệu quả, mới và có trách nhiệm trong môi trường giáo dục đại học (cho sinh viên - nhà trường).</a:t>
              </a:r>
              <a:endParaRPr sz="1900"/>
            </a:p>
          </p:txBody>
        </p:sp>
        <p:cxnSp>
          <p:nvCxnSpPr>
            <p:cNvPr id="197" name="Google Shape;197;p26"/>
            <p:cNvCxnSpPr>
              <a:stCxn id="194" idx="3"/>
              <a:endCxn id="196" idx="1"/>
            </p:cNvCxnSpPr>
            <p:nvPr/>
          </p:nvCxnSpPr>
          <p:spPr>
            <a:xfrm>
              <a:off x="2048475" y="2466600"/>
              <a:ext cx="860100" cy="600"/>
            </a:xfrm>
            <a:prstGeom prst="curvedConnector3">
              <a:avLst>
                <a:gd name="adj1" fmla="val 50000"/>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fade">
                                      <p:cBhvr>
                                        <p:cTn id="12"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b="1" u="sng">
                <a:latin typeface="Times New Roman"/>
                <a:ea typeface="Times New Roman"/>
                <a:cs typeface="Times New Roman"/>
                <a:sym typeface="Times New Roman"/>
              </a:rPr>
              <a:t>2.2. Câu hỏi nghiên cứu</a:t>
            </a:r>
            <a:endParaRPr b="1" u="sng">
              <a:latin typeface="Times New Roman"/>
              <a:ea typeface="Times New Roman"/>
              <a:cs typeface="Times New Roman"/>
              <a:sym typeface="Times New Roman"/>
            </a:endParaRPr>
          </a:p>
        </p:txBody>
      </p:sp>
      <p:grpSp>
        <p:nvGrpSpPr>
          <p:cNvPr id="203" name="Google Shape;203;p27"/>
          <p:cNvGrpSpPr/>
          <p:nvPr/>
        </p:nvGrpSpPr>
        <p:grpSpPr>
          <a:xfrm>
            <a:off x="768725" y="2571750"/>
            <a:ext cx="7751875" cy="1164475"/>
            <a:chOff x="768725" y="2571750"/>
            <a:chExt cx="7751875" cy="1164475"/>
          </a:xfrm>
        </p:grpSpPr>
        <p:sp>
          <p:nvSpPr>
            <p:cNvPr id="204" name="Google Shape;204;p27"/>
            <p:cNvSpPr/>
            <p:nvPr/>
          </p:nvSpPr>
          <p:spPr>
            <a:xfrm>
              <a:off x="768725" y="3216925"/>
              <a:ext cx="10986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Tư Duy</a:t>
              </a:r>
              <a:endParaRPr sz="1900">
                <a:latin typeface="Times New Roman"/>
                <a:ea typeface="Times New Roman"/>
                <a:cs typeface="Times New Roman"/>
                <a:sym typeface="Times New Roman"/>
              </a:endParaRPr>
            </a:p>
          </p:txBody>
        </p:sp>
        <p:sp>
          <p:nvSpPr>
            <p:cNvPr id="205" name="Google Shape;205;p27"/>
            <p:cNvSpPr/>
            <p:nvPr/>
          </p:nvSpPr>
          <p:spPr>
            <a:xfrm>
              <a:off x="3635100" y="2571750"/>
              <a:ext cx="17343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Đạo Đức</a:t>
              </a:r>
              <a:endParaRPr sz="1900">
                <a:latin typeface="Times New Roman"/>
                <a:ea typeface="Times New Roman"/>
                <a:cs typeface="Times New Roman"/>
                <a:sym typeface="Times New Roman"/>
              </a:endParaRPr>
            </a:p>
          </p:txBody>
        </p:sp>
        <p:sp>
          <p:nvSpPr>
            <p:cNvPr id="206" name="Google Shape;206;p27"/>
            <p:cNvSpPr/>
            <p:nvPr/>
          </p:nvSpPr>
          <p:spPr>
            <a:xfrm>
              <a:off x="6786300" y="3216925"/>
              <a:ext cx="17343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Phương pháp</a:t>
              </a:r>
              <a:endParaRPr sz="1900">
                <a:latin typeface="Times New Roman"/>
                <a:ea typeface="Times New Roman"/>
                <a:cs typeface="Times New Roman"/>
                <a:sym typeface="Times New Roman"/>
              </a:endParaRPr>
            </a:p>
          </p:txBody>
        </p:sp>
        <p:cxnSp>
          <p:nvCxnSpPr>
            <p:cNvPr id="207" name="Google Shape;207;p27"/>
            <p:cNvCxnSpPr>
              <a:stCxn id="204" idx="3"/>
              <a:endCxn id="205" idx="1"/>
            </p:cNvCxnSpPr>
            <p:nvPr/>
          </p:nvCxnSpPr>
          <p:spPr>
            <a:xfrm rot="10800000" flipH="1">
              <a:off x="1867325" y="2831275"/>
              <a:ext cx="1767900" cy="6453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7"/>
            <p:cNvCxnSpPr>
              <a:stCxn id="205" idx="3"/>
              <a:endCxn id="206" idx="1"/>
            </p:cNvCxnSpPr>
            <p:nvPr/>
          </p:nvCxnSpPr>
          <p:spPr>
            <a:xfrm>
              <a:off x="5369400" y="2831400"/>
              <a:ext cx="1416900" cy="645300"/>
            </a:xfrm>
            <a:prstGeom prst="straightConnector1">
              <a:avLst/>
            </a:prstGeom>
            <a:noFill/>
            <a:ln w="9525" cap="flat" cmpd="sng">
              <a:solidFill>
                <a:schemeClr val="dk2"/>
              </a:solidFill>
              <a:prstDash val="solid"/>
              <a:round/>
              <a:headEnd type="none" w="med" len="med"/>
              <a:tailEnd type="none" w="med" len="med"/>
            </a:ln>
          </p:spPr>
        </p:cxnSp>
      </p:grpSp>
      <p:sp>
        <p:nvSpPr>
          <p:cNvPr id="209" name="Google Shape;209;p27"/>
          <p:cNvSpPr txBox="1"/>
          <p:nvPr/>
        </p:nvSpPr>
        <p:spPr>
          <a:xfrm>
            <a:off x="936000" y="979300"/>
            <a:ext cx="7272000" cy="109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457200" algn="ctr" rtl="0">
              <a:lnSpc>
                <a:spcPct val="115000"/>
              </a:lnSpc>
              <a:spcBef>
                <a:spcPts val="0"/>
              </a:spcBef>
              <a:spcAft>
                <a:spcPts val="0"/>
              </a:spcAft>
              <a:buNone/>
            </a:pPr>
            <a:r>
              <a:rPr lang="vi" sz="1800">
                <a:solidFill>
                  <a:schemeClr val="dk1"/>
                </a:solidFill>
                <a:highlight>
                  <a:srgbClr val="FFFFFF"/>
                </a:highlight>
                <a:latin typeface="Times New Roman"/>
                <a:ea typeface="Times New Roman"/>
                <a:cs typeface="Times New Roman"/>
                <a:sym typeface="Times New Roman"/>
              </a:rPr>
              <a:t>Việc sử dụng Chatbot AI (như ChatGPT, Gemini, Bing AI, v.v.) ảnh hưởng như thế nào đến tư duy và đạo đức học tập của sinh viên ngành Công nghệ thông tin tại Đại học Tôn Đức Thắng?</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 calcmode="lin" valueType="num">
                                      <p:cBhvr additive="base">
                                        <p:cTn id="7" dur="1000"/>
                                        <p:tgtEl>
                                          <p:spTgt spid="20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1000"/>
                                        <p:tgtEl>
                                          <p:spTgt spid="2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gtEl>
                                        <p:attrNameLst>
                                          <p:attrName>style.visibility</p:attrName>
                                        </p:attrNameLst>
                                      </p:cBhvr>
                                      <p:to>
                                        <p:strVal val="visible"/>
                                      </p:to>
                                    </p:set>
                                    <p:animEffect transition="in" filter="fade">
                                      <p:cBhvr>
                                        <p:cTn id="17" dur="1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p:nvPr/>
        </p:nvSpPr>
        <p:spPr>
          <a:xfrm>
            <a:off x="330675" y="2312100"/>
            <a:ext cx="10986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2000">
                <a:latin typeface="Times New Roman"/>
                <a:ea typeface="Times New Roman"/>
                <a:cs typeface="Times New Roman"/>
                <a:sym typeface="Times New Roman"/>
              </a:rPr>
              <a:t>Tư duy</a:t>
            </a:r>
            <a:endParaRPr sz="2000">
              <a:latin typeface="Times New Roman"/>
              <a:ea typeface="Times New Roman"/>
              <a:cs typeface="Times New Roman"/>
              <a:sym typeface="Times New Roman"/>
            </a:endParaRPr>
          </a:p>
        </p:txBody>
      </p:sp>
      <p:grpSp>
        <p:nvGrpSpPr>
          <p:cNvPr id="215" name="Google Shape;215;p28"/>
          <p:cNvGrpSpPr/>
          <p:nvPr/>
        </p:nvGrpSpPr>
        <p:grpSpPr>
          <a:xfrm>
            <a:off x="1429275" y="172000"/>
            <a:ext cx="7470750" cy="2399750"/>
            <a:chOff x="1429275" y="172000"/>
            <a:chExt cx="7470750" cy="2399750"/>
          </a:xfrm>
        </p:grpSpPr>
        <p:sp>
          <p:nvSpPr>
            <p:cNvPr id="216" name="Google Shape;216;p28"/>
            <p:cNvSpPr txBox="1"/>
            <p:nvPr/>
          </p:nvSpPr>
          <p:spPr>
            <a:xfrm>
              <a:off x="2908425" y="172000"/>
              <a:ext cx="5991600" cy="843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Tần suất sử dụng Chatbot trong lập trình của sinh viên? </a:t>
              </a:r>
              <a:endParaRPr sz="1900"/>
            </a:p>
          </p:txBody>
        </p:sp>
        <p:cxnSp>
          <p:nvCxnSpPr>
            <p:cNvPr id="217" name="Google Shape;217;p28"/>
            <p:cNvCxnSpPr>
              <a:stCxn id="214" idx="3"/>
              <a:endCxn id="216" idx="1"/>
            </p:cNvCxnSpPr>
            <p:nvPr/>
          </p:nvCxnSpPr>
          <p:spPr>
            <a:xfrm rot="10800000" flipH="1">
              <a:off x="1429275" y="593850"/>
              <a:ext cx="1479300" cy="1977900"/>
            </a:xfrm>
            <a:prstGeom prst="curvedConnector3">
              <a:avLst>
                <a:gd name="adj1" fmla="val 49995"/>
              </a:avLst>
            </a:prstGeom>
            <a:noFill/>
            <a:ln w="9525" cap="flat" cmpd="sng">
              <a:solidFill>
                <a:schemeClr val="dk2"/>
              </a:solidFill>
              <a:prstDash val="solid"/>
              <a:round/>
              <a:headEnd type="none" w="med" len="med"/>
              <a:tailEnd type="none" w="med" len="med"/>
            </a:ln>
          </p:spPr>
        </p:cxnSp>
      </p:grpSp>
      <p:grpSp>
        <p:nvGrpSpPr>
          <p:cNvPr id="218" name="Google Shape;218;p28"/>
          <p:cNvGrpSpPr/>
          <p:nvPr/>
        </p:nvGrpSpPr>
        <p:grpSpPr>
          <a:xfrm>
            <a:off x="1429275" y="1137373"/>
            <a:ext cx="7470750" cy="1434377"/>
            <a:chOff x="1429275" y="1137373"/>
            <a:chExt cx="7470750" cy="1434377"/>
          </a:xfrm>
        </p:grpSpPr>
        <p:sp>
          <p:nvSpPr>
            <p:cNvPr id="219" name="Google Shape;219;p28"/>
            <p:cNvSpPr txBox="1"/>
            <p:nvPr/>
          </p:nvSpPr>
          <p:spPr>
            <a:xfrm>
              <a:off x="2908425" y="1137373"/>
              <a:ext cx="5991600" cy="384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Sinh viên có kiểm tra lại?</a:t>
              </a:r>
              <a:endParaRPr sz="1900"/>
            </a:p>
          </p:txBody>
        </p:sp>
        <p:cxnSp>
          <p:nvCxnSpPr>
            <p:cNvPr id="220" name="Google Shape;220;p28"/>
            <p:cNvCxnSpPr>
              <a:stCxn id="214" idx="3"/>
              <a:endCxn id="219" idx="1"/>
            </p:cNvCxnSpPr>
            <p:nvPr/>
          </p:nvCxnSpPr>
          <p:spPr>
            <a:xfrm rot="10800000" flipH="1">
              <a:off x="1429275" y="1329450"/>
              <a:ext cx="1479300" cy="1242300"/>
            </a:xfrm>
            <a:prstGeom prst="curvedConnector3">
              <a:avLst>
                <a:gd name="adj1" fmla="val 49995"/>
              </a:avLst>
            </a:prstGeom>
            <a:noFill/>
            <a:ln w="9525" cap="flat" cmpd="sng">
              <a:solidFill>
                <a:schemeClr val="dk2"/>
              </a:solidFill>
              <a:prstDash val="solid"/>
              <a:round/>
              <a:headEnd type="none" w="med" len="med"/>
              <a:tailEnd type="none" w="med" len="med"/>
            </a:ln>
          </p:spPr>
        </p:cxnSp>
      </p:grpSp>
      <p:grpSp>
        <p:nvGrpSpPr>
          <p:cNvPr id="221" name="Google Shape;221;p28"/>
          <p:cNvGrpSpPr/>
          <p:nvPr/>
        </p:nvGrpSpPr>
        <p:grpSpPr>
          <a:xfrm>
            <a:off x="1429275" y="1643147"/>
            <a:ext cx="7470900" cy="928603"/>
            <a:chOff x="1429275" y="1643147"/>
            <a:chExt cx="7470900" cy="928603"/>
          </a:xfrm>
        </p:grpSpPr>
        <p:sp>
          <p:nvSpPr>
            <p:cNvPr id="222" name="Google Shape;222;p28"/>
            <p:cNvSpPr txBox="1"/>
            <p:nvPr/>
          </p:nvSpPr>
          <p:spPr>
            <a:xfrm>
              <a:off x="2908575" y="1643147"/>
              <a:ext cx="5991600" cy="843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Sử dụng Chatbot lâu dài có ảnh hưởng gì đến khả năng ghi nhớ lâu dài, hiểu bản chất các kiến thức?</a:t>
              </a:r>
              <a:endParaRPr sz="1900"/>
            </a:p>
          </p:txBody>
        </p:sp>
        <p:cxnSp>
          <p:nvCxnSpPr>
            <p:cNvPr id="223" name="Google Shape;223;p28"/>
            <p:cNvCxnSpPr>
              <a:stCxn id="214" idx="3"/>
              <a:endCxn id="222" idx="1"/>
            </p:cNvCxnSpPr>
            <p:nvPr/>
          </p:nvCxnSpPr>
          <p:spPr>
            <a:xfrm rot="10800000" flipH="1">
              <a:off x="1429275" y="2065050"/>
              <a:ext cx="1479300" cy="506700"/>
            </a:xfrm>
            <a:prstGeom prst="curvedConnector3">
              <a:avLst>
                <a:gd name="adj1" fmla="val 50000"/>
              </a:avLst>
            </a:prstGeom>
            <a:noFill/>
            <a:ln w="9525" cap="flat" cmpd="sng">
              <a:solidFill>
                <a:schemeClr val="dk2"/>
              </a:solidFill>
              <a:prstDash val="solid"/>
              <a:round/>
              <a:headEnd type="none" w="med" len="med"/>
              <a:tailEnd type="none" w="med" len="med"/>
            </a:ln>
          </p:spPr>
        </p:cxnSp>
      </p:grpSp>
      <p:grpSp>
        <p:nvGrpSpPr>
          <p:cNvPr id="224" name="Google Shape;224;p28"/>
          <p:cNvGrpSpPr/>
          <p:nvPr/>
        </p:nvGrpSpPr>
        <p:grpSpPr>
          <a:xfrm>
            <a:off x="1429275" y="2571750"/>
            <a:ext cx="7470750" cy="650870"/>
            <a:chOff x="1429275" y="2571750"/>
            <a:chExt cx="7470750" cy="650870"/>
          </a:xfrm>
        </p:grpSpPr>
        <p:sp>
          <p:nvSpPr>
            <p:cNvPr id="225" name="Google Shape;225;p28"/>
            <p:cNvSpPr txBox="1"/>
            <p:nvPr/>
          </p:nvSpPr>
          <p:spPr>
            <a:xfrm>
              <a:off x="2908425" y="2608520"/>
              <a:ext cx="5991600" cy="614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Sử dụng Chatbot ảnh hưởng tích cực hay tiêu cực đến tư duy phản biện, sáng tạo?</a:t>
              </a:r>
              <a:endParaRPr sz="1900"/>
            </a:p>
          </p:txBody>
        </p:sp>
        <p:cxnSp>
          <p:nvCxnSpPr>
            <p:cNvPr id="226" name="Google Shape;226;p28"/>
            <p:cNvCxnSpPr>
              <a:stCxn id="214" idx="3"/>
              <a:endCxn id="225" idx="1"/>
            </p:cNvCxnSpPr>
            <p:nvPr/>
          </p:nvCxnSpPr>
          <p:spPr>
            <a:xfrm>
              <a:off x="1429275" y="2571750"/>
              <a:ext cx="1479300" cy="343800"/>
            </a:xfrm>
            <a:prstGeom prst="curvedConnector3">
              <a:avLst>
                <a:gd name="adj1" fmla="val 49995"/>
              </a:avLst>
            </a:prstGeom>
            <a:noFill/>
            <a:ln w="9525" cap="flat" cmpd="sng">
              <a:solidFill>
                <a:schemeClr val="dk2"/>
              </a:solidFill>
              <a:prstDash val="solid"/>
              <a:round/>
              <a:headEnd type="none" w="med" len="med"/>
              <a:tailEnd type="none" w="med" len="med"/>
            </a:ln>
          </p:spPr>
        </p:cxnSp>
      </p:grpSp>
      <p:grpSp>
        <p:nvGrpSpPr>
          <p:cNvPr id="227" name="Google Shape;227;p28"/>
          <p:cNvGrpSpPr/>
          <p:nvPr/>
        </p:nvGrpSpPr>
        <p:grpSpPr>
          <a:xfrm>
            <a:off x="1429275" y="2571750"/>
            <a:ext cx="7470750" cy="1442470"/>
            <a:chOff x="1429275" y="2571750"/>
            <a:chExt cx="7470750" cy="1442470"/>
          </a:xfrm>
        </p:grpSpPr>
        <p:sp>
          <p:nvSpPr>
            <p:cNvPr id="228" name="Google Shape;228;p28"/>
            <p:cNvSpPr txBox="1"/>
            <p:nvPr/>
          </p:nvSpPr>
          <p:spPr>
            <a:xfrm>
              <a:off x="2908425" y="3400120"/>
              <a:ext cx="5991600" cy="614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Sinh viên sử dụng Chatbot để giải quyết các bài toàn ở mức độ nào? </a:t>
              </a:r>
              <a:endParaRPr sz="1900"/>
            </a:p>
          </p:txBody>
        </p:sp>
        <p:cxnSp>
          <p:nvCxnSpPr>
            <p:cNvPr id="229" name="Google Shape;229;p28"/>
            <p:cNvCxnSpPr>
              <a:stCxn id="214" idx="3"/>
              <a:endCxn id="228" idx="1"/>
            </p:cNvCxnSpPr>
            <p:nvPr/>
          </p:nvCxnSpPr>
          <p:spPr>
            <a:xfrm>
              <a:off x="1429275" y="2571750"/>
              <a:ext cx="1479300" cy="1135500"/>
            </a:xfrm>
            <a:prstGeom prst="curvedConnector3">
              <a:avLst>
                <a:gd name="adj1" fmla="val 49995"/>
              </a:avLst>
            </a:prstGeom>
            <a:noFill/>
            <a:ln w="9525" cap="flat" cmpd="sng">
              <a:solidFill>
                <a:schemeClr val="dk2"/>
              </a:solidFill>
              <a:prstDash val="solid"/>
              <a:round/>
              <a:headEnd type="none" w="med" len="med"/>
              <a:tailEnd type="none" w="med" len="med"/>
            </a:ln>
          </p:spPr>
        </p:cxnSp>
      </p:grpSp>
      <p:grpSp>
        <p:nvGrpSpPr>
          <p:cNvPr id="230" name="Google Shape;230;p28"/>
          <p:cNvGrpSpPr/>
          <p:nvPr/>
        </p:nvGrpSpPr>
        <p:grpSpPr>
          <a:xfrm>
            <a:off x="1429275" y="2571750"/>
            <a:ext cx="7470750" cy="2144170"/>
            <a:chOff x="1429275" y="2571750"/>
            <a:chExt cx="7470750" cy="2144170"/>
          </a:xfrm>
        </p:grpSpPr>
        <p:sp>
          <p:nvSpPr>
            <p:cNvPr id="231" name="Google Shape;231;p28"/>
            <p:cNvSpPr txBox="1"/>
            <p:nvPr/>
          </p:nvSpPr>
          <p:spPr>
            <a:xfrm>
              <a:off x="2908425" y="4101820"/>
              <a:ext cx="5991600" cy="614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highlight>
                    <a:srgbClr val="FFFFFF"/>
                  </a:highlight>
                  <a:latin typeface="Times New Roman"/>
                  <a:ea typeface="Times New Roman"/>
                  <a:cs typeface="Times New Roman"/>
                  <a:sym typeface="Times New Roman"/>
                </a:rPr>
                <a:t>Sinh viên sử dụng cách nào để đặt vấn đề cho Chatbot? </a:t>
              </a:r>
              <a:endParaRPr sz="1900"/>
            </a:p>
          </p:txBody>
        </p:sp>
        <p:cxnSp>
          <p:nvCxnSpPr>
            <p:cNvPr id="232" name="Google Shape;232;p28"/>
            <p:cNvCxnSpPr>
              <a:stCxn id="214" idx="3"/>
              <a:endCxn id="231" idx="1"/>
            </p:cNvCxnSpPr>
            <p:nvPr/>
          </p:nvCxnSpPr>
          <p:spPr>
            <a:xfrm>
              <a:off x="1429275" y="2571750"/>
              <a:ext cx="1479300" cy="1837200"/>
            </a:xfrm>
            <a:prstGeom prst="curvedConnector3">
              <a:avLst>
                <a:gd name="adj1" fmla="val 49995"/>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additive="base">
                                        <p:cTn id="7" dur="1000"/>
                                        <p:tgtEl>
                                          <p:spTgt spid="21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5"/>
                                        </p:tgtEl>
                                        <p:attrNameLst>
                                          <p:attrName>style.visibility</p:attrName>
                                        </p:attrNameLst>
                                      </p:cBhvr>
                                      <p:to>
                                        <p:strVal val="visible"/>
                                      </p:to>
                                    </p:set>
                                    <p:animEffect transition="in" filter="fade">
                                      <p:cBhvr>
                                        <p:cTn id="11" dur="1000"/>
                                        <p:tgtEl>
                                          <p:spTgt spid="21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18"/>
                                        </p:tgtEl>
                                        <p:attrNameLst>
                                          <p:attrName>style.visibility</p:attrName>
                                        </p:attrNameLst>
                                      </p:cBhvr>
                                      <p:to>
                                        <p:strVal val="visible"/>
                                      </p:to>
                                    </p:set>
                                    <p:animEffect transition="in" filter="fade">
                                      <p:cBhvr>
                                        <p:cTn id="15" dur="1000"/>
                                        <p:tgtEl>
                                          <p:spTgt spid="218"/>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21"/>
                                        </p:tgtEl>
                                        <p:attrNameLst>
                                          <p:attrName>style.visibility</p:attrName>
                                        </p:attrNameLst>
                                      </p:cBhvr>
                                      <p:to>
                                        <p:strVal val="visible"/>
                                      </p:to>
                                    </p:set>
                                    <p:animEffect transition="in" filter="fade">
                                      <p:cBhvr>
                                        <p:cTn id="19" dur="1000"/>
                                        <p:tgtEl>
                                          <p:spTgt spid="221"/>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24"/>
                                        </p:tgtEl>
                                        <p:attrNameLst>
                                          <p:attrName>style.visibility</p:attrName>
                                        </p:attrNameLst>
                                      </p:cBhvr>
                                      <p:to>
                                        <p:strVal val="visible"/>
                                      </p:to>
                                    </p:set>
                                    <p:animEffect transition="in" filter="fade">
                                      <p:cBhvr>
                                        <p:cTn id="23" dur="1000"/>
                                        <p:tgtEl>
                                          <p:spTgt spid="224"/>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fade">
                                      <p:cBhvr>
                                        <p:cTn id="27" dur="1000"/>
                                        <p:tgtEl>
                                          <p:spTgt spid="227"/>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30"/>
                                        </p:tgtEl>
                                        <p:attrNameLst>
                                          <p:attrName>style.visibility</p:attrName>
                                        </p:attrNameLst>
                                      </p:cBhvr>
                                      <p:to>
                                        <p:strVal val="visible"/>
                                      </p:to>
                                    </p:set>
                                    <p:animEffect transition="in" filter="fade">
                                      <p:cBhvr>
                                        <p:cTn id="31"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p:nvPr/>
        </p:nvSpPr>
        <p:spPr>
          <a:xfrm>
            <a:off x="330675" y="2312100"/>
            <a:ext cx="10986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Đạo đức</a:t>
            </a:r>
            <a:endParaRPr sz="1900">
              <a:latin typeface="Times New Roman"/>
              <a:ea typeface="Times New Roman"/>
              <a:cs typeface="Times New Roman"/>
              <a:sym typeface="Times New Roman"/>
            </a:endParaRPr>
          </a:p>
        </p:txBody>
      </p:sp>
      <p:sp>
        <p:nvSpPr>
          <p:cNvPr id="238" name="Google Shape;238;p29"/>
          <p:cNvSpPr txBox="1"/>
          <p:nvPr/>
        </p:nvSpPr>
        <p:spPr>
          <a:xfrm>
            <a:off x="2908425" y="641400"/>
            <a:ext cx="6041100" cy="84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Sinh viên có nhận thức được trách nhiệm của bản thân khi sử dụng Chatbot?</a:t>
            </a:r>
            <a:endParaRPr sz="1900"/>
          </a:p>
        </p:txBody>
      </p:sp>
      <p:sp>
        <p:nvSpPr>
          <p:cNvPr id="239" name="Google Shape;239;p29"/>
          <p:cNvSpPr txBox="1"/>
          <p:nvPr/>
        </p:nvSpPr>
        <p:spPr>
          <a:xfrm>
            <a:off x="2908425" y="2000913"/>
            <a:ext cx="6041100" cy="65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Sinh viên có thói quen trích dẫn nguồn và minh bạch trong bài tập,báo cáo không?</a:t>
            </a:r>
            <a:endParaRPr sz="1900"/>
          </a:p>
        </p:txBody>
      </p:sp>
      <p:sp>
        <p:nvSpPr>
          <p:cNvPr id="240" name="Google Shape;240;p29"/>
          <p:cNvSpPr txBox="1"/>
          <p:nvPr/>
        </p:nvSpPr>
        <p:spPr>
          <a:xfrm>
            <a:off x="2908613" y="3264956"/>
            <a:ext cx="6041100" cy="848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Tỉ lệ đạo văn trong thi cử, báo cáo, bài tập của sinh viên?</a:t>
            </a:r>
            <a:endParaRPr sz="1900"/>
          </a:p>
        </p:txBody>
      </p:sp>
      <p:cxnSp>
        <p:nvCxnSpPr>
          <p:cNvPr id="241" name="Google Shape;241;p29"/>
          <p:cNvCxnSpPr>
            <a:stCxn id="237" idx="3"/>
            <a:endCxn id="238" idx="1"/>
          </p:cNvCxnSpPr>
          <p:nvPr/>
        </p:nvCxnSpPr>
        <p:spPr>
          <a:xfrm rot="10800000" flipH="1">
            <a:off x="1429275" y="1065750"/>
            <a:ext cx="1479300" cy="15060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242" name="Google Shape;242;p29"/>
          <p:cNvCxnSpPr>
            <a:stCxn id="237" idx="3"/>
            <a:endCxn id="239" idx="1"/>
          </p:cNvCxnSpPr>
          <p:nvPr/>
        </p:nvCxnSpPr>
        <p:spPr>
          <a:xfrm rot="10800000" flipH="1">
            <a:off x="1429275" y="2326050"/>
            <a:ext cx="1479300" cy="2457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243" name="Google Shape;243;p29"/>
          <p:cNvCxnSpPr>
            <a:stCxn id="237" idx="3"/>
            <a:endCxn id="240" idx="1"/>
          </p:cNvCxnSpPr>
          <p:nvPr/>
        </p:nvCxnSpPr>
        <p:spPr>
          <a:xfrm>
            <a:off x="1429275" y="2571750"/>
            <a:ext cx="1479300" cy="1117500"/>
          </a:xfrm>
          <a:prstGeom prst="curvedConnector3">
            <a:avLst>
              <a:gd name="adj1" fmla="val 5000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1000"/>
                                        <p:tgtEl>
                                          <p:spTgt spid="23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Effect transition="in" filter="fade">
                                      <p:cBhvr>
                                        <p:cTn id="12" dur="1000"/>
                                        <p:tgtEl>
                                          <p:spTgt spid="238"/>
                                        </p:tgtEl>
                                      </p:cBhvr>
                                    </p:animEffect>
                                  </p:childTnLst>
                                </p:cTn>
                              </p:par>
                              <p:par>
                                <p:cTn id="13" presetID="10" presetClass="entr" presetSubtype="0" fill="hold" nodeType="withEffect">
                                  <p:stCondLst>
                                    <p:cond delay="0"/>
                                  </p:stCondLst>
                                  <p:childTnLst>
                                    <p:set>
                                      <p:cBhvr>
                                        <p:cTn id="14" dur="1" fill="hold">
                                          <p:stCondLst>
                                            <p:cond delay="0"/>
                                          </p:stCondLst>
                                        </p:cTn>
                                        <p:tgtEl>
                                          <p:spTgt spid="241"/>
                                        </p:tgtEl>
                                        <p:attrNameLst>
                                          <p:attrName>style.visibility</p:attrName>
                                        </p:attrNameLst>
                                      </p:cBhvr>
                                      <p:to>
                                        <p:strVal val="visible"/>
                                      </p:to>
                                    </p:set>
                                    <p:animEffect transition="in" filter="fade">
                                      <p:cBhvr>
                                        <p:cTn id="15" dur="1000"/>
                                        <p:tgtEl>
                                          <p:spTgt spid="241"/>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242"/>
                                        </p:tgtEl>
                                        <p:attrNameLst>
                                          <p:attrName>style.visibility</p:attrName>
                                        </p:attrNameLst>
                                      </p:cBhvr>
                                      <p:to>
                                        <p:strVal val="visible"/>
                                      </p:to>
                                    </p:set>
                                    <p:animEffect transition="in" filter="fade">
                                      <p:cBhvr>
                                        <p:cTn id="19" dur="1000"/>
                                        <p:tgtEl>
                                          <p:spTgt spid="242"/>
                                        </p:tgtEl>
                                      </p:cBhvr>
                                    </p:animEffect>
                                  </p:childTnLst>
                                </p:cTn>
                              </p:par>
                              <p:par>
                                <p:cTn id="20" presetID="10" presetClass="entr" presetSubtype="0" fill="hold" nodeType="withEffect">
                                  <p:stCondLst>
                                    <p:cond delay="0"/>
                                  </p:stCondLst>
                                  <p:childTnLst>
                                    <p:set>
                                      <p:cBhvr>
                                        <p:cTn id="21" dur="1" fill="hold">
                                          <p:stCondLst>
                                            <p:cond delay="0"/>
                                          </p:stCondLst>
                                        </p:cTn>
                                        <p:tgtEl>
                                          <p:spTgt spid="239"/>
                                        </p:tgtEl>
                                        <p:attrNameLst>
                                          <p:attrName>style.visibility</p:attrName>
                                        </p:attrNameLst>
                                      </p:cBhvr>
                                      <p:to>
                                        <p:strVal val="visible"/>
                                      </p:to>
                                    </p:set>
                                    <p:animEffect transition="in" filter="fade">
                                      <p:cBhvr>
                                        <p:cTn id="22" dur="1000"/>
                                        <p:tgtEl>
                                          <p:spTgt spid="239"/>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43"/>
                                        </p:tgtEl>
                                        <p:attrNameLst>
                                          <p:attrName>style.visibility</p:attrName>
                                        </p:attrNameLst>
                                      </p:cBhvr>
                                      <p:to>
                                        <p:strVal val="visible"/>
                                      </p:to>
                                    </p:set>
                                    <p:animEffect transition="in" filter="fade">
                                      <p:cBhvr>
                                        <p:cTn id="26" dur="1000"/>
                                        <p:tgtEl>
                                          <p:spTgt spid="243"/>
                                        </p:tgtEl>
                                      </p:cBhvr>
                                    </p:animEffect>
                                  </p:childTnLst>
                                </p:cTn>
                              </p:par>
                              <p:par>
                                <p:cTn id="27" presetID="10" presetClass="entr" presetSubtype="0" fill="hold" nodeType="withEffect">
                                  <p:stCondLst>
                                    <p:cond delay="0"/>
                                  </p:stCondLst>
                                  <p:childTnLst>
                                    <p:set>
                                      <p:cBhvr>
                                        <p:cTn id="28" dur="1" fill="hold">
                                          <p:stCondLst>
                                            <p:cond delay="0"/>
                                          </p:stCondLst>
                                        </p:cTn>
                                        <p:tgtEl>
                                          <p:spTgt spid="240"/>
                                        </p:tgtEl>
                                        <p:attrNameLst>
                                          <p:attrName>style.visibility</p:attrName>
                                        </p:attrNameLst>
                                      </p:cBhvr>
                                      <p:to>
                                        <p:strVal val="visible"/>
                                      </p:to>
                                    </p:set>
                                    <p:animEffect transition="in" filter="fade">
                                      <p:cBhvr>
                                        <p:cTn id="29"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p:nvPr/>
        </p:nvSpPr>
        <p:spPr>
          <a:xfrm>
            <a:off x="89775" y="2206950"/>
            <a:ext cx="19287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Phương pháp</a:t>
            </a:r>
            <a:endParaRPr sz="1900">
              <a:latin typeface="Times New Roman"/>
              <a:ea typeface="Times New Roman"/>
              <a:cs typeface="Times New Roman"/>
              <a:sym typeface="Times New Roman"/>
            </a:endParaRPr>
          </a:p>
        </p:txBody>
      </p:sp>
      <p:sp>
        <p:nvSpPr>
          <p:cNvPr id="249" name="Google Shape;249;p30"/>
          <p:cNvSpPr txBox="1"/>
          <p:nvPr/>
        </p:nvSpPr>
        <p:spPr>
          <a:xfrm>
            <a:off x="2908575" y="1650125"/>
            <a:ext cx="5691600" cy="1628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Có các phương pháp nào có thể đề xuất để giảm thiểu rủi ro (đạo đức, tư duy) và tối đa hóa lợi ích (tư duy) không?</a:t>
            </a:r>
            <a:endParaRPr sz="1900"/>
          </a:p>
        </p:txBody>
      </p:sp>
      <p:cxnSp>
        <p:nvCxnSpPr>
          <p:cNvPr id="250" name="Google Shape;250;p30"/>
          <p:cNvCxnSpPr>
            <a:stCxn id="248" idx="3"/>
            <a:endCxn id="249" idx="1"/>
          </p:cNvCxnSpPr>
          <p:nvPr/>
        </p:nvCxnSpPr>
        <p:spPr>
          <a:xfrm rot="10800000" flipH="1">
            <a:off x="2018475" y="2464200"/>
            <a:ext cx="890100" cy="2400"/>
          </a:xfrm>
          <a:prstGeom prst="curved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cBhvr additive="base">
                                        <p:cTn id="7" dur="1000"/>
                                        <p:tgtEl>
                                          <p:spTgt spid="24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700"/>
                                        <p:tgtEl>
                                          <p:spTgt spid="249"/>
                                        </p:tgtEl>
                                      </p:cBhvr>
                                    </p:animEffect>
                                  </p:childTnLst>
                                </p:cTn>
                              </p:par>
                              <p:par>
                                <p:cTn id="13" presetID="10"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10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275500" y="0"/>
            <a:ext cx="6033900" cy="5727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b="1" i="1">
                <a:latin typeface="Times New Roman"/>
                <a:ea typeface="Times New Roman"/>
                <a:cs typeface="Times New Roman"/>
                <a:sym typeface="Times New Roman"/>
              </a:rPr>
              <a:t>Khái niệm chatbot</a:t>
            </a:r>
            <a:endParaRPr b="1" i="1">
              <a:latin typeface="Times New Roman"/>
              <a:ea typeface="Times New Roman"/>
              <a:cs typeface="Times New Roman"/>
              <a:sym typeface="Times New Roman"/>
            </a:endParaRPr>
          </a:p>
        </p:txBody>
      </p:sp>
      <p:sp>
        <p:nvSpPr>
          <p:cNvPr id="90" name="Google Shape;90;p17"/>
          <p:cNvSpPr txBox="1">
            <a:spLocks noGrp="1"/>
          </p:cNvSpPr>
          <p:nvPr>
            <p:ph type="body" idx="1"/>
          </p:nvPr>
        </p:nvSpPr>
        <p:spPr>
          <a:xfrm>
            <a:off x="275500" y="648675"/>
            <a:ext cx="6033900" cy="1114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457200" algn="l" rtl="0">
              <a:spcBef>
                <a:spcPts val="0"/>
              </a:spcBef>
              <a:spcAft>
                <a:spcPts val="1200"/>
              </a:spcAft>
              <a:buNone/>
            </a:pPr>
            <a:r>
              <a:rPr lang="vi">
                <a:solidFill>
                  <a:srgbClr val="222222"/>
                </a:solidFill>
                <a:latin typeface="Times New Roman"/>
                <a:ea typeface="Times New Roman"/>
                <a:cs typeface="Times New Roman"/>
                <a:sym typeface="Times New Roman"/>
              </a:rPr>
              <a:t>Chatbot là một chương trình máy tính hoặc ứng dụng mô phỏng các cuộc trò chuyện giống như con người, thường thông qua giao diện văn bản hoặc giọng nói.</a:t>
            </a:r>
            <a:endParaRPr>
              <a:solidFill>
                <a:srgbClr val="222222"/>
              </a:solidFill>
              <a:latin typeface="Times New Roman"/>
              <a:ea typeface="Times New Roman"/>
              <a:cs typeface="Times New Roman"/>
              <a:sym typeface="Times New Roman"/>
            </a:endParaRPr>
          </a:p>
        </p:txBody>
      </p:sp>
      <p:pic>
        <p:nvPicPr>
          <p:cNvPr id="91" name="Google Shape;91;p17"/>
          <p:cNvPicPr preferRelativeResize="0"/>
          <p:nvPr/>
        </p:nvPicPr>
        <p:blipFill>
          <a:blip r:embed="rId3">
            <a:alphaModFix/>
          </a:blip>
          <a:stretch>
            <a:fillRect/>
          </a:stretch>
        </p:blipFill>
        <p:spPr>
          <a:xfrm>
            <a:off x="6418098" y="88350"/>
            <a:ext cx="2429950" cy="3779899"/>
          </a:xfrm>
          <a:prstGeom prst="rect">
            <a:avLst/>
          </a:prstGeom>
          <a:noFill/>
          <a:ln w="9525" cap="flat" cmpd="sng">
            <a:solidFill>
              <a:schemeClr val="dk2"/>
            </a:solidFill>
            <a:prstDash val="solid"/>
            <a:round/>
            <a:headEnd type="none" w="sm" len="sm"/>
            <a:tailEnd type="none" w="sm" len="sm"/>
          </a:ln>
        </p:spPr>
      </p:pic>
      <p:sp>
        <p:nvSpPr>
          <p:cNvPr id="92" name="Google Shape;92;p17"/>
          <p:cNvSpPr txBox="1"/>
          <p:nvPr/>
        </p:nvSpPr>
        <p:spPr>
          <a:xfrm>
            <a:off x="275500" y="2180525"/>
            <a:ext cx="6033900" cy="109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457200" algn="l" rtl="0">
              <a:lnSpc>
                <a:spcPct val="115000"/>
              </a:lnSpc>
              <a:spcBef>
                <a:spcPts val="0"/>
              </a:spcBef>
              <a:spcAft>
                <a:spcPts val="1200"/>
              </a:spcAft>
              <a:buNone/>
            </a:pPr>
            <a:r>
              <a:rPr lang="vi" sz="1800">
                <a:solidFill>
                  <a:srgbClr val="222222"/>
                </a:solidFill>
                <a:latin typeface="Times New Roman"/>
                <a:ea typeface="Times New Roman"/>
                <a:cs typeface="Times New Roman"/>
                <a:sym typeface="Times New Roman"/>
              </a:rPr>
              <a:t>Chatbot được ứng dụng rộng rãi trong nhiều lĩnh vực, bao gồm dịch vụ khách hàng, bán hàng, hỗ trợ kỹ thuật, giáo dục, và nhiều hơn nữa.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1"/>
                                        <p:tgtEl>
                                          <p:spTgt spid="89"/>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 calcmode="lin" valueType="num">
                                      <p:cBhvr additive="base">
                                        <p:cTn id="10" dur="1000"/>
                                        <p:tgtEl>
                                          <p:spTgt spid="91"/>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1000"/>
                                        <p:tgtEl>
                                          <p:spTgt spid="90"/>
                                        </p:tgtEl>
                                        <p:attrNameLst>
                                          <p:attrName>ppt_x</p:attrName>
                                        </p:attrNameLst>
                                      </p:cBhvr>
                                      <p:tavLst>
                                        <p:tav tm="0">
                                          <p:val>
                                            <p:strVal val="#ppt_x-1"/>
                                          </p:val>
                                        </p:tav>
                                        <p:tav tm="100000">
                                          <p:val>
                                            <p:strVal val="#ppt_x"/>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1000"/>
                                        <p:tgtEl>
                                          <p:spTgt spid="9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b="1" u="sng">
                <a:latin typeface="Times New Roman"/>
                <a:ea typeface="Times New Roman"/>
                <a:cs typeface="Times New Roman"/>
                <a:sym typeface="Times New Roman"/>
              </a:rPr>
              <a:t>1.1. Bối cảnh</a:t>
            </a:r>
            <a:endParaRPr b="1" u="sng">
              <a:latin typeface="Times New Roman"/>
              <a:ea typeface="Times New Roman"/>
              <a:cs typeface="Times New Roman"/>
              <a:sym typeface="Times New Roman"/>
            </a:endParaRPr>
          </a:p>
        </p:txBody>
      </p:sp>
      <p:sp>
        <p:nvSpPr>
          <p:cNvPr id="98" name="Google Shape;98;p18"/>
          <p:cNvSpPr txBox="1">
            <a:spLocks noGrp="1"/>
          </p:cNvSpPr>
          <p:nvPr>
            <p:ph type="body" idx="1"/>
          </p:nvPr>
        </p:nvSpPr>
        <p:spPr>
          <a:xfrm>
            <a:off x="531425" y="1152475"/>
            <a:ext cx="16269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vi" sz="2400">
                <a:solidFill>
                  <a:schemeClr val="dk1"/>
                </a:solidFill>
                <a:latin typeface="Times New Roman"/>
                <a:ea typeface="Times New Roman"/>
                <a:cs typeface="Times New Roman"/>
                <a:sym typeface="Times New Roman"/>
              </a:rPr>
              <a:t>Kỷ nguyên của </a:t>
            </a:r>
            <a:endParaRPr sz="2400">
              <a:solidFill>
                <a:schemeClr val="dk1"/>
              </a:solidFill>
              <a:latin typeface="Times New Roman"/>
              <a:ea typeface="Times New Roman"/>
              <a:cs typeface="Times New Roman"/>
              <a:sym typeface="Times New Roman"/>
            </a:endParaRPr>
          </a:p>
          <a:p>
            <a:pPr marL="0" lvl="0" indent="0" algn="ctr" rtl="0">
              <a:spcBef>
                <a:spcPts val="1200"/>
              </a:spcBef>
              <a:spcAft>
                <a:spcPts val="0"/>
              </a:spcAft>
              <a:buNone/>
            </a:pPr>
            <a:r>
              <a:rPr lang="vi" sz="2400">
                <a:solidFill>
                  <a:schemeClr val="dk1"/>
                </a:solidFill>
                <a:latin typeface="Times New Roman"/>
                <a:ea typeface="Times New Roman"/>
                <a:cs typeface="Times New Roman"/>
                <a:sym typeface="Times New Roman"/>
              </a:rPr>
              <a:t>AI - Chatbot.</a:t>
            </a:r>
            <a:endParaRPr sz="2400">
              <a:solidFill>
                <a:schemeClr val="dk1"/>
              </a:solidFill>
              <a:latin typeface="Times New Roman"/>
              <a:ea typeface="Times New Roman"/>
              <a:cs typeface="Times New Roman"/>
              <a:sym typeface="Times New Roman"/>
            </a:endParaRPr>
          </a:p>
          <a:p>
            <a:pPr marL="0" lvl="0" indent="0" algn="ctr" rtl="0">
              <a:spcBef>
                <a:spcPts val="1200"/>
              </a:spcBef>
              <a:spcAft>
                <a:spcPts val="1200"/>
              </a:spcAft>
              <a:buNone/>
            </a:pPr>
            <a:endParaRPr sz="2400">
              <a:solidFill>
                <a:schemeClr val="dk1"/>
              </a:solidFill>
              <a:latin typeface="Times New Roman"/>
              <a:ea typeface="Times New Roman"/>
              <a:cs typeface="Times New Roman"/>
              <a:sym typeface="Times New Roman"/>
            </a:endParaRPr>
          </a:p>
        </p:txBody>
      </p:sp>
      <p:sp>
        <p:nvSpPr>
          <p:cNvPr id="99" name="Google Shape;99;p18"/>
          <p:cNvSpPr txBox="1">
            <a:spLocks noGrp="1"/>
          </p:cNvSpPr>
          <p:nvPr>
            <p:ph type="body" idx="1"/>
          </p:nvPr>
        </p:nvSpPr>
        <p:spPr>
          <a:xfrm>
            <a:off x="2661325" y="1152475"/>
            <a:ext cx="16269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vi" sz="2400">
                <a:solidFill>
                  <a:schemeClr val="dk1"/>
                </a:solidFill>
                <a:latin typeface="Times New Roman"/>
                <a:ea typeface="Times New Roman"/>
                <a:cs typeface="Times New Roman"/>
                <a:sym typeface="Times New Roman"/>
              </a:rPr>
              <a:t>Đa dạng, đa chức năng của Chatbot.</a:t>
            </a:r>
            <a:endParaRPr sz="2400">
              <a:solidFill>
                <a:schemeClr val="dk1"/>
              </a:solidFill>
              <a:latin typeface="Times New Roman"/>
              <a:ea typeface="Times New Roman"/>
              <a:cs typeface="Times New Roman"/>
              <a:sym typeface="Times New Roman"/>
            </a:endParaRPr>
          </a:p>
          <a:p>
            <a:pPr marL="0" lvl="0" indent="0" algn="ctr" rtl="0">
              <a:spcBef>
                <a:spcPts val="1200"/>
              </a:spcBef>
              <a:spcAft>
                <a:spcPts val="1200"/>
              </a:spcAft>
              <a:buNone/>
            </a:pPr>
            <a:endParaRPr sz="2400">
              <a:solidFill>
                <a:schemeClr val="dk1"/>
              </a:solidFill>
              <a:latin typeface="Times New Roman"/>
              <a:ea typeface="Times New Roman"/>
              <a:cs typeface="Times New Roman"/>
              <a:sym typeface="Times New Roman"/>
            </a:endParaRPr>
          </a:p>
        </p:txBody>
      </p:sp>
      <p:sp>
        <p:nvSpPr>
          <p:cNvPr id="100" name="Google Shape;100;p18"/>
          <p:cNvSpPr txBox="1">
            <a:spLocks noGrp="1"/>
          </p:cNvSpPr>
          <p:nvPr>
            <p:ph type="body" idx="1"/>
          </p:nvPr>
        </p:nvSpPr>
        <p:spPr>
          <a:xfrm>
            <a:off x="6279350" y="1222375"/>
            <a:ext cx="16269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vi" sz="2400">
                <a:solidFill>
                  <a:schemeClr val="dk1"/>
                </a:solidFill>
                <a:latin typeface="Times New Roman"/>
                <a:ea typeface="Times New Roman"/>
                <a:cs typeface="Times New Roman"/>
                <a:sym typeface="Times New Roman"/>
              </a:rPr>
              <a:t>Việc sinh viên sử dụng Chatbot đã phổ biến.</a:t>
            </a:r>
            <a:endParaRPr sz="2400">
              <a:solidFill>
                <a:schemeClr val="dk1"/>
              </a:solidFill>
              <a:latin typeface="Times New Roman"/>
              <a:ea typeface="Times New Roman"/>
              <a:cs typeface="Times New Roman"/>
              <a:sym typeface="Times New Roman"/>
            </a:endParaRPr>
          </a:p>
          <a:p>
            <a:pPr marL="0" lvl="0" indent="0" algn="ctr" rtl="0">
              <a:spcBef>
                <a:spcPts val="1200"/>
              </a:spcBef>
              <a:spcAft>
                <a:spcPts val="1200"/>
              </a:spcAft>
              <a:buNone/>
            </a:pPr>
            <a:endParaRPr sz="2400">
              <a:solidFill>
                <a:schemeClr val="dk1"/>
              </a:solidFill>
              <a:latin typeface="Times New Roman"/>
              <a:ea typeface="Times New Roman"/>
              <a:cs typeface="Times New Roman"/>
              <a:sym typeface="Times New Roman"/>
            </a:endParaRPr>
          </a:p>
        </p:txBody>
      </p:sp>
      <p:pic>
        <p:nvPicPr>
          <p:cNvPr id="101" name="Google Shape;101;p18"/>
          <p:cNvPicPr preferRelativeResize="0"/>
          <p:nvPr/>
        </p:nvPicPr>
        <p:blipFill>
          <a:blip r:embed="rId3">
            <a:alphaModFix/>
          </a:blip>
          <a:stretch>
            <a:fillRect/>
          </a:stretch>
        </p:blipFill>
        <p:spPr>
          <a:xfrm>
            <a:off x="4389125" y="1126550"/>
            <a:ext cx="1626900" cy="813436"/>
          </a:xfrm>
          <a:prstGeom prst="rect">
            <a:avLst/>
          </a:prstGeom>
          <a:noFill/>
          <a:ln>
            <a:noFill/>
          </a:ln>
        </p:spPr>
      </p:pic>
      <p:pic>
        <p:nvPicPr>
          <p:cNvPr id="102" name="Google Shape;102;p18"/>
          <p:cNvPicPr preferRelativeResize="0"/>
          <p:nvPr/>
        </p:nvPicPr>
        <p:blipFill>
          <a:blip r:embed="rId4">
            <a:alphaModFix/>
          </a:blip>
          <a:stretch>
            <a:fillRect/>
          </a:stretch>
        </p:blipFill>
        <p:spPr>
          <a:xfrm>
            <a:off x="4389125" y="2048805"/>
            <a:ext cx="1551645" cy="1090951"/>
          </a:xfrm>
          <a:prstGeom prst="rect">
            <a:avLst/>
          </a:prstGeom>
          <a:noFill/>
          <a:ln>
            <a:noFill/>
          </a:ln>
        </p:spPr>
      </p:pic>
      <p:pic>
        <p:nvPicPr>
          <p:cNvPr id="103" name="Google Shape;103;p18"/>
          <p:cNvPicPr preferRelativeResize="0"/>
          <p:nvPr/>
        </p:nvPicPr>
        <p:blipFill>
          <a:blip r:embed="rId5">
            <a:alphaModFix/>
          </a:blip>
          <a:stretch>
            <a:fillRect/>
          </a:stretch>
        </p:blipFill>
        <p:spPr>
          <a:xfrm>
            <a:off x="4572000" y="3248578"/>
            <a:ext cx="1368775" cy="1368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1000"/>
                                        <p:tgtEl>
                                          <p:spTgt spid="9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1000"/>
                                        <p:tgtEl>
                                          <p:spTgt spid="98"/>
                                        </p:tgtEl>
                                        <p:attrNameLst>
                                          <p:attrName>ppt_x</p:attrName>
                                        </p:attrNameLst>
                                      </p:cBhvr>
                                      <p:tavLst>
                                        <p:tav tm="0">
                                          <p:val>
                                            <p:strVal val="#ppt_x-1"/>
                                          </p:val>
                                        </p:tav>
                                        <p:tav tm="100000">
                                          <p:val>
                                            <p:strVal val="#ppt_x"/>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9"/>
                                        </p:tgtEl>
                                        <p:attrNameLst>
                                          <p:attrName>style.visibility</p:attrName>
                                        </p:attrNameLst>
                                      </p:cBhvr>
                                      <p:to>
                                        <p:strVal val="visible"/>
                                      </p:to>
                                    </p:set>
                                    <p:anim calcmode="lin" valueType="num">
                                      <p:cBhvr additive="base">
                                        <p:cTn id="16" dur="1000"/>
                                        <p:tgtEl>
                                          <p:spTgt spid="99"/>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 presetClass="entr" presetSubtype="2" fill="hold" nodeType="afterEffect">
                                  <p:stCondLst>
                                    <p:cond delay="0"/>
                                  </p:stCondLst>
                                  <p:childTnLst>
                                    <p:set>
                                      <p:cBhvr>
                                        <p:cTn id="19" dur="1" fill="hold">
                                          <p:stCondLst>
                                            <p:cond delay="0"/>
                                          </p:stCondLst>
                                        </p:cTn>
                                        <p:tgtEl>
                                          <p:spTgt spid="101"/>
                                        </p:tgtEl>
                                        <p:attrNameLst>
                                          <p:attrName>style.visibility</p:attrName>
                                        </p:attrNameLst>
                                      </p:cBhvr>
                                      <p:to>
                                        <p:strVal val="visible"/>
                                      </p:to>
                                    </p:set>
                                    <p:anim calcmode="lin" valueType="num">
                                      <p:cBhvr additive="base">
                                        <p:cTn id="20" dur="1000"/>
                                        <p:tgtEl>
                                          <p:spTgt spid="101"/>
                                        </p:tgtEl>
                                        <p:attrNameLst>
                                          <p:attrName>ppt_x</p:attrName>
                                        </p:attrNameLst>
                                      </p:cBhvr>
                                      <p:tavLst>
                                        <p:tav tm="0">
                                          <p:val>
                                            <p:strVal val="#ppt_x+1"/>
                                          </p:val>
                                        </p:tav>
                                        <p:tav tm="100000">
                                          <p:val>
                                            <p:strVal val="#ppt_x"/>
                                          </p:val>
                                        </p:tav>
                                      </p:tavLst>
                                    </p:anim>
                                  </p:childTnLst>
                                </p:cTn>
                              </p:par>
                            </p:childTnLst>
                          </p:cTn>
                        </p:par>
                        <p:par>
                          <p:cTn id="21" fill="hold">
                            <p:stCondLst>
                              <p:cond delay="3000"/>
                            </p:stCondLst>
                            <p:childTnLst>
                              <p:par>
                                <p:cTn id="22" presetID="2" presetClass="entr" presetSubtype="2" fill="hold" nodeType="afterEffect">
                                  <p:stCondLst>
                                    <p:cond delay="0"/>
                                  </p:stCondLst>
                                  <p:childTnLst>
                                    <p:set>
                                      <p:cBhvr>
                                        <p:cTn id="23" dur="1" fill="hold">
                                          <p:stCondLst>
                                            <p:cond delay="0"/>
                                          </p:stCondLst>
                                        </p:cTn>
                                        <p:tgtEl>
                                          <p:spTgt spid="102"/>
                                        </p:tgtEl>
                                        <p:attrNameLst>
                                          <p:attrName>style.visibility</p:attrName>
                                        </p:attrNameLst>
                                      </p:cBhvr>
                                      <p:to>
                                        <p:strVal val="visible"/>
                                      </p:to>
                                    </p:set>
                                    <p:anim calcmode="lin" valueType="num">
                                      <p:cBhvr additive="base">
                                        <p:cTn id="24" dur="1000"/>
                                        <p:tgtEl>
                                          <p:spTgt spid="102"/>
                                        </p:tgtEl>
                                        <p:attrNameLst>
                                          <p:attrName>ppt_x</p:attrName>
                                        </p:attrNameLst>
                                      </p:cBhvr>
                                      <p:tavLst>
                                        <p:tav tm="0">
                                          <p:val>
                                            <p:strVal val="#ppt_x+1"/>
                                          </p:val>
                                        </p:tav>
                                        <p:tav tm="100000">
                                          <p:val>
                                            <p:strVal val="#ppt_x"/>
                                          </p:val>
                                        </p:tav>
                                      </p:tavLst>
                                    </p:anim>
                                  </p:childTnLst>
                                </p:cTn>
                              </p:par>
                            </p:childTnLst>
                          </p:cTn>
                        </p:par>
                        <p:par>
                          <p:cTn id="25" fill="hold">
                            <p:stCondLst>
                              <p:cond delay="4000"/>
                            </p:stCondLst>
                            <p:childTnLst>
                              <p:par>
                                <p:cTn id="26" presetID="2" presetClass="entr" presetSubtype="2" fill="hold" nodeType="afterEffect">
                                  <p:stCondLst>
                                    <p:cond delay="0"/>
                                  </p:stCondLst>
                                  <p:childTnLst>
                                    <p:set>
                                      <p:cBhvr>
                                        <p:cTn id="27" dur="1" fill="hold">
                                          <p:stCondLst>
                                            <p:cond delay="0"/>
                                          </p:stCondLst>
                                        </p:cTn>
                                        <p:tgtEl>
                                          <p:spTgt spid="103"/>
                                        </p:tgtEl>
                                        <p:attrNameLst>
                                          <p:attrName>style.visibility</p:attrName>
                                        </p:attrNameLst>
                                      </p:cBhvr>
                                      <p:to>
                                        <p:strVal val="visible"/>
                                      </p:to>
                                    </p:set>
                                    <p:anim calcmode="lin" valueType="num">
                                      <p:cBhvr additive="base">
                                        <p:cTn id="28" dur="1000"/>
                                        <p:tgtEl>
                                          <p:spTgt spid="103"/>
                                        </p:tgtEl>
                                        <p:attrNameLst>
                                          <p:attrName>ppt_x</p:attrName>
                                        </p:attrNameLst>
                                      </p:cBhvr>
                                      <p:tavLst>
                                        <p:tav tm="0">
                                          <p:val>
                                            <p:strVal val="#ppt_x+1"/>
                                          </p:val>
                                        </p:tav>
                                        <p:tav tm="100000">
                                          <p:val>
                                            <p:strVal val="#ppt_x"/>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00"/>
                                        </p:tgtEl>
                                        <p:attrNameLst>
                                          <p:attrName>style.visibility</p:attrName>
                                        </p:attrNameLst>
                                      </p:cBhvr>
                                      <p:to>
                                        <p:strVal val="visible"/>
                                      </p:to>
                                    </p:set>
                                    <p:anim calcmode="lin" valueType="num">
                                      <p:cBhvr additive="base">
                                        <p:cTn id="32" dur="1000"/>
                                        <p:tgtEl>
                                          <p:spTgt spid="1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0" y="0"/>
            <a:ext cx="8820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vi" b="1" u="sng">
                <a:latin typeface="Times New Roman"/>
                <a:ea typeface="Times New Roman"/>
                <a:cs typeface="Times New Roman"/>
                <a:sym typeface="Times New Roman"/>
              </a:rPr>
              <a:t>1.2. Tính cấp thiết của đề tài</a:t>
            </a:r>
            <a:endParaRPr>
              <a:latin typeface="Times New Roman"/>
              <a:ea typeface="Times New Roman"/>
              <a:cs typeface="Times New Roman"/>
              <a:sym typeface="Times New Roman"/>
            </a:endParaRPr>
          </a:p>
        </p:txBody>
      </p:sp>
      <p:sp>
        <p:nvSpPr>
          <p:cNvPr id="109" name="Google Shape;109;p19"/>
          <p:cNvSpPr txBox="1">
            <a:spLocks noGrp="1"/>
          </p:cNvSpPr>
          <p:nvPr>
            <p:ph type="body" idx="1"/>
          </p:nvPr>
        </p:nvSpPr>
        <p:spPr>
          <a:xfrm>
            <a:off x="0" y="498400"/>
            <a:ext cx="9144000" cy="65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
                <a:solidFill>
                  <a:schemeClr val="dk1"/>
                </a:solidFill>
                <a:latin typeface="Times New Roman"/>
                <a:ea typeface="Times New Roman"/>
                <a:cs typeface="Times New Roman"/>
                <a:sym typeface="Times New Roman"/>
              </a:rPr>
              <a:t>Nghiên cứu của Ths Tạ Trường Vi, bài báo “</a:t>
            </a:r>
            <a:r>
              <a:rPr lang="vi" b="1">
                <a:solidFill>
                  <a:schemeClr val="dk1"/>
                </a:solidFill>
                <a:highlight>
                  <a:srgbClr val="FFFFFF"/>
                </a:highlight>
                <a:latin typeface="Times New Roman"/>
                <a:ea typeface="Times New Roman"/>
                <a:cs typeface="Times New Roman"/>
                <a:sym typeface="Times New Roman"/>
              </a:rPr>
              <a:t>Sinh viên Việt Nam với việc sử dụng trí tuệ nhân tạo: thực trạng, nhận thức và định hướng</a:t>
            </a:r>
            <a:r>
              <a:rPr lang="vi">
                <a:solidFill>
                  <a:schemeClr val="dk1"/>
                </a:solidFill>
                <a:latin typeface="Times New Roman"/>
                <a:ea typeface="Times New Roman"/>
                <a:cs typeface="Times New Roman"/>
                <a:sym typeface="Times New Roman"/>
              </a:rPr>
              <a:t>” với hơn 500 học sinh ở nhiều trường đại học chỉ ra rằng 98.9% sinh viên sử dụng Chatbot trong học tập. </a:t>
            </a:r>
            <a:endParaRPr/>
          </a:p>
        </p:txBody>
      </p:sp>
      <p:pic>
        <p:nvPicPr>
          <p:cNvPr id="110" name="Google Shape;110;p19"/>
          <p:cNvPicPr preferRelativeResize="0"/>
          <p:nvPr/>
        </p:nvPicPr>
        <p:blipFill>
          <a:blip r:embed="rId3">
            <a:alphaModFix/>
          </a:blip>
          <a:stretch>
            <a:fillRect/>
          </a:stretch>
        </p:blipFill>
        <p:spPr>
          <a:xfrm>
            <a:off x="59925" y="3296200"/>
            <a:ext cx="3522950" cy="1847300"/>
          </a:xfrm>
          <a:prstGeom prst="rect">
            <a:avLst/>
          </a:prstGeom>
          <a:noFill/>
          <a:ln>
            <a:noFill/>
          </a:ln>
        </p:spPr>
      </p:pic>
      <p:pic>
        <p:nvPicPr>
          <p:cNvPr id="111" name="Google Shape;111;p19"/>
          <p:cNvPicPr preferRelativeResize="0"/>
          <p:nvPr/>
        </p:nvPicPr>
        <p:blipFill>
          <a:blip r:embed="rId4">
            <a:alphaModFix/>
          </a:blip>
          <a:stretch>
            <a:fillRect/>
          </a:stretch>
        </p:blipFill>
        <p:spPr>
          <a:xfrm>
            <a:off x="3933200" y="1542225"/>
            <a:ext cx="3522950" cy="1833864"/>
          </a:xfrm>
          <a:prstGeom prst="rect">
            <a:avLst/>
          </a:prstGeom>
          <a:noFill/>
          <a:ln>
            <a:noFill/>
          </a:ln>
        </p:spPr>
      </p:pic>
      <p:pic>
        <p:nvPicPr>
          <p:cNvPr id="112" name="Google Shape;112;p19"/>
          <p:cNvPicPr preferRelativeResize="0"/>
          <p:nvPr/>
        </p:nvPicPr>
        <p:blipFill>
          <a:blip r:embed="rId5">
            <a:alphaModFix/>
          </a:blip>
          <a:stretch>
            <a:fillRect/>
          </a:stretch>
        </p:blipFill>
        <p:spPr>
          <a:xfrm>
            <a:off x="122175" y="1462313"/>
            <a:ext cx="3460700" cy="1833875"/>
          </a:xfrm>
          <a:prstGeom prst="rect">
            <a:avLst/>
          </a:prstGeom>
          <a:noFill/>
          <a:ln>
            <a:noFill/>
          </a:ln>
        </p:spPr>
      </p:pic>
      <p:sp>
        <p:nvSpPr>
          <p:cNvPr id="113" name="Google Shape;113;p19"/>
          <p:cNvSpPr txBox="1"/>
          <p:nvPr/>
        </p:nvSpPr>
        <p:spPr>
          <a:xfrm>
            <a:off x="3786250" y="3488675"/>
            <a:ext cx="5256900" cy="1554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sz="2000">
                <a:solidFill>
                  <a:schemeClr val="dk1"/>
                </a:solidFill>
                <a:latin typeface="Times New Roman"/>
                <a:ea typeface="Times New Roman"/>
                <a:cs typeface="Times New Roman"/>
                <a:sym typeface="Times New Roman"/>
              </a:rPr>
              <a:t>- Sinh viên vẫn biết được chatbot không thể thay thế khả năng tư duy của bản thân.</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vi" sz="2000">
                <a:solidFill>
                  <a:schemeClr val="dk1"/>
                </a:solidFill>
                <a:latin typeface="Times New Roman"/>
                <a:ea typeface="Times New Roman"/>
                <a:cs typeface="Times New Roman"/>
                <a:sym typeface="Times New Roman"/>
              </a:rPr>
              <a:t>- Không nhận thức được chắc chắn trách nhiệm của bản thân khi sử dụng chatbot.</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1000"/>
                                        <p:tgtEl>
                                          <p:spTgt spid="10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anim calcmode="lin" valueType="num">
                                      <p:cBhvr additive="base">
                                        <p:cTn id="16" dur="1000"/>
                                        <p:tgtEl>
                                          <p:spTgt spid="112"/>
                                        </p:tgtEl>
                                        <p:attrNameLst>
                                          <p:attrName>ppt_w</p:attrName>
                                        </p:attrNameLst>
                                      </p:cBhvr>
                                      <p:tavLst>
                                        <p:tav tm="0">
                                          <p:val>
                                            <p:strVal val="0"/>
                                          </p:val>
                                        </p:tav>
                                        <p:tav tm="100000">
                                          <p:val>
                                            <p:strVal val="#ppt_w"/>
                                          </p:val>
                                        </p:tav>
                                      </p:tavLst>
                                    </p:anim>
                                    <p:anim calcmode="lin" valueType="num">
                                      <p:cBhvr additive="base">
                                        <p:cTn id="17" dur="1000"/>
                                        <p:tgtEl>
                                          <p:spTgt spid="112"/>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 calcmode="lin" valueType="num">
                                      <p:cBhvr additive="base">
                                        <p:cTn id="20" dur="1000"/>
                                        <p:tgtEl>
                                          <p:spTgt spid="111"/>
                                        </p:tgtEl>
                                        <p:attrNameLst>
                                          <p:attrName>ppt_w</p:attrName>
                                        </p:attrNameLst>
                                      </p:cBhvr>
                                      <p:tavLst>
                                        <p:tav tm="0">
                                          <p:val>
                                            <p:strVal val="0"/>
                                          </p:val>
                                        </p:tav>
                                        <p:tav tm="100000">
                                          <p:val>
                                            <p:strVal val="#ppt_w"/>
                                          </p:val>
                                        </p:tav>
                                      </p:tavLst>
                                    </p:anim>
                                    <p:anim calcmode="lin" valueType="num">
                                      <p:cBhvr additive="base">
                                        <p:cTn id="21" dur="1000"/>
                                        <p:tgtEl>
                                          <p:spTgt spid="111"/>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10"/>
                                        </p:tgtEl>
                                        <p:attrNameLst>
                                          <p:attrName>style.visibility</p:attrName>
                                        </p:attrNameLst>
                                      </p:cBhvr>
                                      <p:to>
                                        <p:strVal val="visible"/>
                                      </p:to>
                                    </p:set>
                                    <p:anim calcmode="lin" valueType="num">
                                      <p:cBhvr additive="base">
                                        <p:cTn id="24" dur="1000"/>
                                        <p:tgtEl>
                                          <p:spTgt spid="110"/>
                                        </p:tgtEl>
                                        <p:attrNameLst>
                                          <p:attrName>ppt_w</p:attrName>
                                        </p:attrNameLst>
                                      </p:cBhvr>
                                      <p:tavLst>
                                        <p:tav tm="0">
                                          <p:val>
                                            <p:strVal val="0"/>
                                          </p:val>
                                        </p:tav>
                                        <p:tav tm="100000">
                                          <p:val>
                                            <p:strVal val="#ppt_w"/>
                                          </p:val>
                                        </p:tav>
                                      </p:tavLst>
                                    </p:anim>
                                    <p:anim calcmode="lin" valueType="num">
                                      <p:cBhvr additive="base">
                                        <p:cTn id="25" dur="1000"/>
                                        <p:tgtEl>
                                          <p:spTgt spid="110"/>
                                        </p:tgtEl>
                                        <p:attrNameLst>
                                          <p:attrName>ppt_h</p:attrName>
                                        </p:attrNameLst>
                                      </p:cBhvr>
                                      <p:tavLst>
                                        <p:tav tm="0">
                                          <p:val>
                                            <p:str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13"/>
                                        </p:tgtEl>
                                        <p:attrNameLst>
                                          <p:attrName>style.visibility</p:attrName>
                                        </p:attrNameLst>
                                      </p:cBhvr>
                                      <p:to>
                                        <p:strVal val="visible"/>
                                      </p:to>
                                    </p:set>
                                    <p:anim calcmode="lin" valueType="num">
                                      <p:cBhvr additive="base">
                                        <p:cTn id="30" dur="1000"/>
                                        <p:tgtEl>
                                          <p:spTgt spid="1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129597" y="2050025"/>
            <a:ext cx="4442400" cy="2126925"/>
          </a:xfrm>
          <a:prstGeom prst="rect">
            <a:avLst/>
          </a:prstGeom>
          <a:noFill/>
          <a:ln>
            <a:noFill/>
          </a:ln>
        </p:spPr>
      </p:pic>
      <p:sp>
        <p:nvSpPr>
          <p:cNvPr id="119" name="Google Shape;119;p20"/>
          <p:cNvSpPr txBox="1"/>
          <p:nvPr/>
        </p:nvSpPr>
        <p:spPr>
          <a:xfrm>
            <a:off x="0" y="478400"/>
            <a:ext cx="9144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Bài báo “</a:t>
            </a:r>
            <a:r>
              <a:rPr lang="vi" sz="1900" b="1">
                <a:latin typeface="Times New Roman"/>
                <a:ea typeface="Times New Roman"/>
                <a:cs typeface="Times New Roman"/>
                <a:sym typeface="Times New Roman"/>
              </a:rPr>
              <a:t>Thực trạng ứng dụng ChatGPT trong học tập của sinh viên khoa kỹ thuật và công nghệ - Đại học huế</a:t>
            </a:r>
            <a:r>
              <a:rPr lang="vi"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
        <p:nvSpPr>
          <p:cNvPr id="120" name="Google Shape;120;p20"/>
          <p:cNvSpPr txBox="1">
            <a:spLocks noGrp="1"/>
          </p:cNvSpPr>
          <p:nvPr>
            <p:ph type="title"/>
          </p:nvPr>
        </p:nvSpPr>
        <p:spPr>
          <a:xfrm>
            <a:off x="0" y="0"/>
            <a:ext cx="8820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b="1" u="sng">
                <a:latin typeface="Times New Roman"/>
                <a:ea typeface="Times New Roman"/>
                <a:cs typeface="Times New Roman"/>
                <a:sym typeface="Times New Roman"/>
              </a:rPr>
              <a:t>1.2. Tính cấp thiết của đề tài</a:t>
            </a:r>
            <a:endParaRPr>
              <a:latin typeface="Times New Roman"/>
              <a:ea typeface="Times New Roman"/>
              <a:cs typeface="Times New Roman"/>
              <a:sym typeface="Times New Roman"/>
            </a:endParaRPr>
          </a:p>
        </p:txBody>
      </p:sp>
      <p:sp>
        <p:nvSpPr>
          <p:cNvPr id="121" name="Google Shape;121;p20"/>
          <p:cNvSpPr txBox="1"/>
          <p:nvPr/>
        </p:nvSpPr>
        <p:spPr>
          <a:xfrm>
            <a:off x="5083600" y="2513188"/>
            <a:ext cx="3666600" cy="120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vi" sz="2000">
                <a:solidFill>
                  <a:schemeClr val="dk1"/>
                </a:solidFill>
                <a:latin typeface="Times New Roman"/>
                <a:ea typeface="Times New Roman"/>
                <a:cs typeface="Times New Roman"/>
                <a:sym typeface="Times New Roman"/>
              </a:rPr>
              <a:t>- Việc cung cấp thông tin không đáng tin cậy và  không thể trích dẫn nguồn chính xác.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 calcmode="lin" valueType="num">
                                      <p:cBhvr additive="base">
                                        <p:cTn id="11" dur="1000"/>
                                        <p:tgtEl>
                                          <p:spTgt spid="118"/>
                                        </p:tgtEl>
                                        <p:attrNameLst>
                                          <p:attrName>ppt_w</p:attrName>
                                        </p:attrNameLst>
                                      </p:cBhvr>
                                      <p:tavLst>
                                        <p:tav tm="0">
                                          <p:val>
                                            <p:strVal val="0"/>
                                          </p:val>
                                        </p:tav>
                                        <p:tav tm="100000">
                                          <p:val>
                                            <p:strVal val="#ppt_w"/>
                                          </p:val>
                                        </p:tav>
                                      </p:tavLst>
                                    </p:anim>
                                    <p:anim calcmode="lin" valueType="num">
                                      <p:cBhvr additive="base">
                                        <p:cTn id="12" dur="1000"/>
                                        <p:tgtEl>
                                          <p:spTgt spid="118"/>
                                        </p:tgtEl>
                                        <p:attrNameLst>
                                          <p:attrName>ppt_h</p:attrName>
                                        </p:attrNameLst>
                                      </p:cBhvr>
                                      <p:tavLst>
                                        <p:tav tm="0">
                                          <p:val>
                                            <p:strVal val="0"/>
                                          </p:val>
                                        </p:tav>
                                        <p:tav tm="100000">
                                          <p:val>
                                            <p:strVal val="#ppt_h"/>
                                          </p:val>
                                        </p:tav>
                                      </p:tavLst>
                                    </p:anim>
                                  </p:childTnLst>
                                </p:cTn>
                              </p:par>
                              <p:par>
                                <p:cTn id="13" presetID="1" presetClass="entr" presetSubtype="0" fill="hold"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74625" y="1121250"/>
            <a:ext cx="1147500" cy="947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Vấn đề phát sinh</a:t>
            </a:r>
            <a:endParaRPr sz="1900"/>
          </a:p>
        </p:txBody>
      </p:sp>
      <p:sp>
        <p:nvSpPr>
          <p:cNvPr id="127" name="Google Shape;127;p21"/>
          <p:cNvSpPr txBox="1">
            <a:spLocks noGrp="1"/>
          </p:cNvSpPr>
          <p:nvPr>
            <p:ph type="body" idx="1"/>
          </p:nvPr>
        </p:nvSpPr>
        <p:spPr>
          <a:xfrm>
            <a:off x="414175" y="3621775"/>
            <a:ext cx="1147500" cy="947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Thực trạng bài báo</a:t>
            </a:r>
            <a:endParaRPr sz="1900"/>
          </a:p>
        </p:txBody>
      </p:sp>
      <p:sp>
        <p:nvSpPr>
          <p:cNvPr id="128" name="Google Shape;128;p21"/>
          <p:cNvSpPr txBox="1">
            <a:spLocks noGrp="1"/>
          </p:cNvSpPr>
          <p:nvPr>
            <p:ph type="body" idx="1"/>
          </p:nvPr>
        </p:nvSpPr>
        <p:spPr>
          <a:xfrm>
            <a:off x="1715150" y="1019625"/>
            <a:ext cx="15318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Tư duy</a:t>
            </a:r>
            <a:endParaRPr sz="1900"/>
          </a:p>
        </p:txBody>
      </p:sp>
      <p:sp>
        <p:nvSpPr>
          <p:cNvPr id="129" name="Google Shape;129;p21"/>
          <p:cNvSpPr txBox="1">
            <a:spLocks noGrp="1"/>
          </p:cNvSpPr>
          <p:nvPr>
            <p:ph type="body" idx="1"/>
          </p:nvPr>
        </p:nvSpPr>
        <p:spPr>
          <a:xfrm>
            <a:off x="1561675" y="2305500"/>
            <a:ext cx="1531800" cy="532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Đạo đức</a:t>
            </a:r>
            <a:endParaRPr sz="1900"/>
          </a:p>
        </p:txBody>
      </p:sp>
      <p:sp>
        <p:nvSpPr>
          <p:cNvPr id="130" name="Google Shape;130;p21"/>
          <p:cNvSpPr txBox="1">
            <a:spLocks noGrp="1"/>
          </p:cNvSpPr>
          <p:nvPr>
            <p:ph type="body" idx="1"/>
          </p:nvPr>
        </p:nvSpPr>
        <p:spPr>
          <a:xfrm>
            <a:off x="4444300" y="609750"/>
            <a:ext cx="19287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Thiếu sáng tạo</a:t>
            </a:r>
            <a:endParaRPr sz="1900"/>
          </a:p>
        </p:txBody>
      </p:sp>
      <p:sp>
        <p:nvSpPr>
          <p:cNvPr id="131" name="Google Shape;131;p21"/>
          <p:cNvSpPr txBox="1">
            <a:spLocks noGrp="1"/>
          </p:cNvSpPr>
          <p:nvPr>
            <p:ph type="body" idx="1"/>
          </p:nvPr>
        </p:nvSpPr>
        <p:spPr>
          <a:xfrm>
            <a:off x="6781350" y="1003950"/>
            <a:ext cx="1928700" cy="892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Giảm khả năng tư duy logic</a:t>
            </a:r>
            <a:endParaRPr sz="1900"/>
          </a:p>
        </p:txBody>
      </p:sp>
      <p:sp>
        <p:nvSpPr>
          <p:cNvPr id="132" name="Google Shape;132;p21"/>
          <p:cNvSpPr txBox="1">
            <a:spLocks noGrp="1"/>
          </p:cNvSpPr>
          <p:nvPr>
            <p:ph type="body" idx="1"/>
          </p:nvPr>
        </p:nvSpPr>
        <p:spPr>
          <a:xfrm>
            <a:off x="4444300" y="1521733"/>
            <a:ext cx="2028600" cy="947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Không hiểu,ghi nhớ code</a:t>
            </a:r>
            <a:endParaRPr sz="1900"/>
          </a:p>
        </p:txBody>
      </p:sp>
      <p:sp>
        <p:nvSpPr>
          <p:cNvPr id="133" name="Google Shape;133;p21"/>
          <p:cNvSpPr txBox="1">
            <a:spLocks noGrp="1"/>
          </p:cNvSpPr>
          <p:nvPr>
            <p:ph type="body" idx="1"/>
          </p:nvPr>
        </p:nvSpPr>
        <p:spPr>
          <a:xfrm>
            <a:off x="3385650" y="2571750"/>
            <a:ext cx="1531800" cy="5727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Đạo văn</a:t>
            </a:r>
            <a:endParaRPr sz="1900"/>
          </a:p>
        </p:txBody>
      </p:sp>
      <p:sp>
        <p:nvSpPr>
          <p:cNvPr id="134" name="Google Shape;134;p21"/>
          <p:cNvSpPr txBox="1">
            <a:spLocks noGrp="1"/>
          </p:cNvSpPr>
          <p:nvPr>
            <p:ph type="body" idx="1"/>
          </p:nvPr>
        </p:nvSpPr>
        <p:spPr>
          <a:xfrm>
            <a:off x="2018250" y="3621775"/>
            <a:ext cx="5107500" cy="947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0"/>
              </a:spcAft>
              <a:buNone/>
            </a:pPr>
            <a:r>
              <a:rPr lang="vi" sz="1900">
                <a:solidFill>
                  <a:schemeClr val="dk1"/>
                </a:solidFill>
                <a:latin typeface="Times New Roman"/>
                <a:ea typeface="Times New Roman"/>
                <a:cs typeface="Times New Roman"/>
                <a:sym typeface="Times New Roman"/>
              </a:rPr>
              <a:t>Không có bài báo trong nước đề cập đến vấn đề sử dụng Chatbot trong sinh viên CNTT</a:t>
            </a:r>
            <a:endParaRPr sz="1900"/>
          </a:p>
        </p:txBody>
      </p:sp>
      <p:sp>
        <p:nvSpPr>
          <p:cNvPr id="135" name="Google Shape;135;p21"/>
          <p:cNvSpPr txBox="1">
            <a:spLocks noGrp="1"/>
          </p:cNvSpPr>
          <p:nvPr>
            <p:ph type="title"/>
          </p:nvPr>
        </p:nvSpPr>
        <p:spPr>
          <a:xfrm>
            <a:off x="0" y="0"/>
            <a:ext cx="8820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b="1" u="sng">
                <a:latin typeface="Times New Roman"/>
                <a:ea typeface="Times New Roman"/>
                <a:cs typeface="Times New Roman"/>
                <a:sym typeface="Times New Roman"/>
              </a:rPr>
              <a:t>1.2. Tính cấp thiết của đề tài</a:t>
            </a:r>
            <a:endParaRPr>
              <a:latin typeface="Times New Roman"/>
              <a:ea typeface="Times New Roman"/>
              <a:cs typeface="Times New Roman"/>
              <a:sym typeface="Times New Roman"/>
            </a:endParaRPr>
          </a:p>
        </p:txBody>
      </p:sp>
      <p:cxnSp>
        <p:nvCxnSpPr>
          <p:cNvPr id="136" name="Google Shape;136;p21"/>
          <p:cNvCxnSpPr>
            <a:stCxn id="126" idx="3"/>
            <a:endCxn id="128" idx="1"/>
          </p:cNvCxnSpPr>
          <p:nvPr/>
        </p:nvCxnSpPr>
        <p:spPr>
          <a:xfrm rot="10800000" flipH="1">
            <a:off x="1222125" y="1305900"/>
            <a:ext cx="492900" cy="288900"/>
          </a:xfrm>
          <a:prstGeom prst="curvedConnector3">
            <a:avLst>
              <a:gd name="adj1" fmla="val 50013"/>
            </a:avLst>
          </a:prstGeom>
          <a:noFill/>
          <a:ln w="9525" cap="flat" cmpd="sng">
            <a:solidFill>
              <a:schemeClr val="dk2"/>
            </a:solidFill>
            <a:prstDash val="solid"/>
            <a:round/>
            <a:headEnd type="none" w="med" len="med"/>
            <a:tailEnd type="none" w="med" len="med"/>
          </a:ln>
        </p:spPr>
      </p:cxnSp>
      <p:cxnSp>
        <p:nvCxnSpPr>
          <p:cNvPr id="137" name="Google Shape;137;p21"/>
          <p:cNvCxnSpPr>
            <a:stCxn id="126" idx="3"/>
            <a:endCxn id="129" idx="1"/>
          </p:cNvCxnSpPr>
          <p:nvPr/>
        </p:nvCxnSpPr>
        <p:spPr>
          <a:xfrm>
            <a:off x="1222125" y="1594800"/>
            <a:ext cx="339600" cy="977100"/>
          </a:xfrm>
          <a:prstGeom prst="curvedConnector3">
            <a:avLst>
              <a:gd name="adj1" fmla="val 49993"/>
            </a:avLst>
          </a:prstGeom>
          <a:noFill/>
          <a:ln w="9525" cap="flat" cmpd="sng">
            <a:solidFill>
              <a:schemeClr val="dk2"/>
            </a:solidFill>
            <a:prstDash val="solid"/>
            <a:round/>
            <a:headEnd type="none" w="med" len="med"/>
            <a:tailEnd type="none" w="med" len="med"/>
          </a:ln>
        </p:spPr>
      </p:cxnSp>
      <p:cxnSp>
        <p:nvCxnSpPr>
          <p:cNvPr id="138" name="Google Shape;138;p21"/>
          <p:cNvCxnSpPr>
            <a:stCxn id="128" idx="3"/>
            <a:endCxn id="130" idx="1"/>
          </p:cNvCxnSpPr>
          <p:nvPr/>
        </p:nvCxnSpPr>
        <p:spPr>
          <a:xfrm rot="10800000" flipH="1">
            <a:off x="3246950" y="896175"/>
            <a:ext cx="1197300" cy="409800"/>
          </a:xfrm>
          <a:prstGeom prst="curvedConnector3">
            <a:avLst>
              <a:gd name="adj1" fmla="val 50002"/>
            </a:avLst>
          </a:prstGeom>
          <a:noFill/>
          <a:ln w="9525" cap="flat" cmpd="sng">
            <a:solidFill>
              <a:schemeClr val="dk2"/>
            </a:solidFill>
            <a:prstDash val="solid"/>
            <a:round/>
            <a:headEnd type="none" w="med" len="med"/>
            <a:tailEnd type="none" w="med" len="med"/>
          </a:ln>
        </p:spPr>
      </p:cxnSp>
      <p:cxnSp>
        <p:nvCxnSpPr>
          <p:cNvPr id="139" name="Google Shape;139;p21"/>
          <p:cNvCxnSpPr>
            <a:stCxn id="128" idx="3"/>
            <a:endCxn id="132" idx="1"/>
          </p:cNvCxnSpPr>
          <p:nvPr/>
        </p:nvCxnSpPr>
        <p:spPr>
          <a:xfrm>
            <a:off x="3246950" y="1305975"/>
            <a:ext cx="1197300" cy="689400"/>
          </a:xfrm>
          <a:prstGeom prst="curvedConnector3">
            <a:avLst>
              <a:gd name="adj1" fmla="val 50002"/>
            </a:avLst>
          </a:prstGeom>
          <a:noFill/>
          <a:ln w="9525" cap="flat" cmpd="sng">
            <a:solidFill>
              <a:schemeClr val="dk2"/>
            </a:solidFill>
            <a:prstDash val="solid"/>
            <a:round/>
            <a:headEnd type="none" w="med" len="med"/>
            <a:tailEnd type="none" w="med" len="med"/>
          </a:ln>
        </p:spPr>
      </p:cxnSp>
      <p:cxnSp>
        <p:nvCxnSpPr>
          <p:cNvPr id="140" name="Google Shape;140;p21"/>
          <p:cNvCxnSpPr>
            <a:stCxn id="128" idx="3"/>
            <a:endCxn id="131" idx="1"/>
          </p:cNvCxnSpPr>
          <p:nvPr/>
        </p:nvCxnSpPr>
        <p:spPr>
          <a:xfrm>
            <a:off x="3246950" y="1305975"/>
            <a:ext cx="3534300" cy="144300"/>
          </a:xfrm>
          <a:prstGeom prst="curvedConnector3">
            <a:avLst>
              <a:gd name="adj1" fmla="val 50001"/>
            </a:avLst>
          </a:prstGeom>
          <a:noFill/>
          <a:ln w="9525" cap="flat" cmpd="sng">
            <a:solidFill>
              <a:schemeClr val="dk2"/>
            </a:solidFill>
            <a:prstDash val="solid"/>
            <a:round/>
            <a:headEnd type="none" w="med" len="med"/>
            <a:tailEnd type="none" w="med" len="med"/>
          </a:ln>
        </p:spPr>
      </p:cxnSp>
      <p:cxnSp>
        <p:nvCxnSpPr>
          <p:cNvPr id="141" name="Google Shape;141;p21"/>
          <p:cNvCxnSpPr>
            <a:stCxn id="129" idx="3"/>
            <a:endCxn id="133" idx="1"/>
          </p:cNvCxnSpPr>
          <p:nvPr/>
        </p:nvCxnSpPr>
        <p:spPr>
          <a:xfrm>
            <a:off x="3093475" y="2571750"/>
            <a:ext cx="292200" cy="286500"/>
          </a:xfrm>
          <a:prstGeom prst="curvedConnector3">
            <a:avLst>
              <a:gd name="adj1" fmla="val 49996"/>
            </a:avLst>
          </a:prstGeom>
          <a:noFill/>
          <a:ln w="9525" cap="flat" cmpd="sng">
            <a:solidFill>
              <a:schemeClr val="dk2"/>
            </a:solidFill>
            <a:prstDash val="solid"/>
            <a:round/>
            <a:headEnd type="none" w="med" len="med"/>
            <a:tailEnd type="none" w="med" len="med"/>
          </a:ln>
        </p:spPr>
      </p:cxnSp>
      <p:cxnSp>
        <p:nvCxnSpPr>
          <p:cNvPr id="142" name="Google Shape;142;p21"/>
          <p:cNvCxnSpPr>
            <a:stCxn id="127" idx="3"/>
            <a:endCxn id="134" idx="1"/>
          </p:cNvCxnSpPr>
          <p:nvPr/>
        </p:nvCxnSpPr>
        <p:spPr>
          <a:xfrm>
            <a:off x="1561675" y="4095325"/>
            <a:ext cx="456600" cy="600"/>
          </a:xfrm>
          <a:prstGeom prst="curvedConnector3">
            <a:avLst>
              <a:gd name="adj1" fmla="val 49997"/>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 calcmode="lin" valueType="num">
                                      <p:cBhvr additive="base">
                                        <p:cTn id="7" dur="1000"/>
                                        <p:tgtEl>
                                          <p:spTgt spid="12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childTnLst>
                                </p:cTn>
                              </p:par>
                              <p:par>
                                <p:cTn id="13" presetID="10"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fade">
                                      <p:cBhvr>
                                        <p:cTn id="15" dur="1000"/>
                                        <p:tgtEl>
                                          <p:spTgt spid="129"/>
                                        </p:tgtEl>
                                      </p:cBhvr>
                                    </p:animEffect>
                                  </p:childTnLst>
                                </p:cTn>
                              </p:par>
                              <p:par>
                                <p:cTn id="16" presetID="10" presetClass="entr" presetSubtype="0" fill="hold" nodeType="withEffect">
                                  <p:stCondLst>
                                    <p:cond delay="0"/>
                                  </p:stCondLst>
                                  <p:childTnLst>
                                    <p:set>
                                      <p:cBhvr>
                                        <p:cTn id="17" dur="1" fill="hold">
                                          <p:stCondLst>
                                            <p:cond delay="0"/>
                                          </p:stCondLst>
                                        </p:cTn>
                                        <p:tgtEl>
                                          <p:spTgt spid="130"/>
                                        </p:tgtEl>
                                        <p:attrNameLst>
                                          <p:attrName>style.visibility</p:attrName>
                                        </p:attrNameLst>
                                      </p:cBhvr>
                                      <p:to>
                                        <p:strVal val="visible"/>
                                      </p:to>
                                    </p:set>
                                    <p:animEffect transition="in" filter="fade">
                                      <p:cBhvr>
                                        <p:cTn id="18" dur="1000"/>
                                        <p:tgtEl>
                                          <p:spTgt spid="130"/>
                                        </p:tgtEl>
                                      </p:cBhvr>
                                    </p:animEffect>
                                  </p:childTnLst>
                                </p:cTn>
                              </p:par>
                              <p:par>
                                <p:cTn id="19" presetID="10" presetClass="entr" presetSubtype="0" fill="hold" nodeType="with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fade">
                                      <p:cBhvr>
                                        <p:cTn id="21" dur="1000"/>
                                        <p:tgtEl>
                                          <p:spTgt spid="131"/>
                                        </p:tgtEl>
                                      </p:cBhvr>
                                    </p:animEffect>
                                  </p:childTnLst>
                                </p:cTn>
                              </p:par>
                              <p:par>
                                <p:cTn id="22" presetID="10" presetClass="entr" presetSubtype="0" fill="hold" nodeType="with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1000"/>
                                        <p:tgtEl>
                                          <p:spTgt spid="132"/>
                                        </p:tgtEl>
                                      </p:cBhvr>
                                    </p:animEffect>
                                  </p:childTnLst>
                                </p:cTn>
                              </p:par>
                              <p:par>
                                <p:cTn id="25" presetID="10"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fade">
                                      <p:cBhvr>
                                        <p:cTn id="27" dur="1000"/>
                                        <p:tgtEl>
                                          <p:spTgt spid="133"/>
                                        </p:tgtEl>
                                      </p:cBhvr>
                                    </p:animEffect>
                                  </p:childTnLst>
                                </p:cTn>
                              </p:par>
                              <p:par>
                                <p:cTn id="28" presetID="10" presetClass="entr" presetSubtype="0" fill="hold" nodeType="withEffect">
                                  <p:stCondLst>
                                    <p:cond delay="0"/>
                                  </p:stCondLst>
                                  <p:childTnLst>
                                    <p:set>
                                      <p:cBhvr>
                                        <p:cTn id="29" dur="1" fill="hold">
                                          <p:stCondLst>
                                            <p:cond delay="0"/>
                                          </p:stCondLst>
                                        </p:cTn>
                                        <p:tgtEl>
                                          <p:spTgt spid="136"/>
                                        </p:tgtEl>
                                        <p:attrNameLst>
                                          <p:attrName>style.visibility</p:attrName>
                                        </p:attrNameLst>
                                      </p:cBhvr>
                                      <p:to>
                                        <p:strVal val="visible"/>
                                      </p:to>
                                    </p:set>
                                    <p:animEffect transition="in" filter="fade">
                                      <p:cBhvr>
                                        <p:cTn id="30" dur="1000"/>
                                        <p:tgtEl>
                                          <p:spTgt spid="136"/>
                                        </p:tgtEl>
                                      </p:cBhvr>
                                    </p:animEffect>
                                  </p:childTnLst>
                                </p:cTn>
                              </p:par>
                              <p:par>
                                <p:cTn id="31" presetID="10"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animEffect transition="in" filter="fade">
                                      <p:cBhvr>
                                        <p:cTn id="33" dur="1000"/>
                                        <p:tgtEl>
                                          <p:spTgt spid="137"/>
                                        </p:tgtEl>
                                      </p:cBhvr>
                                    </p:animEffect>
                                  </p:childTnLst>
                                </p:cTn>
                              </p:par>
                              <p:par>
                                <p:cTn id="34" presetID="10" presetClass="entr" presetSubtype="0" fill="hold" nodeType="with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fade">
                                      <p:cBhvr>
                                        <p:cTn id="36" dur="1000"/>
                                        <p:tgtEl>
                                          <p:spTgt spid="138"/>
                                        </p:tgtEl>
                                      </p:cBhvr>
                                    </p:animEffect>
                                  </p:childTnLst>
                                </p:cTn>
                              </p:par>
                              <p:par>
                                <p:cTn id="37" presetID="10" presetClass="entr" presetSubtype="0" fill="hold" nodeType="with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fade">
                                      <p:cBhvr>
                                        <p:cTn id="39" dur="1000"/>
                                        <p:tgtEl>
                                          <p:spTgt spid="139"/>
                                        </p:tgtEl>
                                      </p:cBhvr>
                                    </p:animEffect>
                                  </p:childTnLst>
                                </p:cTn>
                              </p:par>
                              <p:par>
                                <p:cTn id="40" presetID="10" presetClass="entr" presetSubtype="0" fill="hold" nodeType="withEffect">
                                  <p:stCondLst>
                                    <p:cond delay="0"/>
                                  </p:stCondLst>
                                  <p:childTnLst>
                                    <p:set>
                                      <p:cBhvr>
                                        <p:cTn id="41" dur="1" fill="hold">
                                          <p:stCondLst>
                                            <p:cond delay="0"/>
                                          </p:stCondLst>
                                        </p:cTn>
                                        <p:tgtEl>
                                          <p:spTgt spid="140"/>
                                        </p:tgtEl>
                                        <p:attrNameLst>
                                          <p:attrName>style.visibility</p:attrName>
                                        </p:attrNameLst>
                                      </p:cBhvr>
                                      <p:to>
                                        <p:strVal val="visible"/>
                                      </p:to>
                                    </p:set>
                                    <p:animEffect transition="in" filter="fade">
                                      <p:cBhvr>
                                        <p:cTn id="42" dur="1000"/>
                                        <p:tgtEl>
                                          <p:spTgt spid="140"/>
                                        </p:tgtEl>
                                      </p:cBhvr>
                                    </p:animEffect>
                                  </p:childTnLst>
                                </p:cTn>
                              </p:par>
                              <p:par>
                                <p:cTn id="43" presetID="10" presetClass="entr" presetSubtype="0" fill="hold" nodeType="with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1000"/>
                                        <p:tgtEl>
                                          <p:spTgt spid="14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127"/>
                                        </p:tgtEl>
                                        <p:attrNameLst>
                                          <p:attrName>style.visibility</p:attrName>
                                        </p:attrNameLst>
                                      </p:cBhvr>
                                      <p:to>
                                        <p:strVal val="visible"/>
                                      </p:to>
                                    </p:set>
                                    <p:anim calcmode="lin" valueType="num">
                                      <p:cBhvr additive="base">
                                        <p:cTn id="50" dur="1000"/>
                                        <p:tgtEl>
                                          <p:spTgt spid="127"/>
                                        </p:tgtEl>
                                        <p:attrNameLst>
                                          <p:attrName>ppt_x</p:attrName>
                                        </p:attrNameLst>
                                      </p:cBhvr>
                                      <p:tavLst>
                                        <p:tav tm="0">
                                          <p:val>
                                            <p:strVal val="#ppt_x-1"/>
                                          </p:val>
                                        </p:tav>
                                        <p:tav tm="100000">
                                          <p:val>
                                            <p:strVal val="#ppt_x"/>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2"/>
                                        </p:tgtEl>
                                        <p:attrNameLst>
                                          <p:attrName>style.visibility</p:attrName>
                                        </p:attrNameLst>
                                      </p:cBhvr>
                                      <p:to>
                                        <p:strVal val="visible"/>
                                      </p:to>
                                    </p:set>
                                    <p:animEffect transition="in" filter="fade">
                                      <p:cBhvr>
                                        <p:cTn id="55" dur="1000"/>
                                        <p:tgtEl>
                                          <p:spTgt spid="142"/>
                                        </p:tgtEl>
                                      </p:cBhvr>
                                    </p:animEffect>
                                  </p:childTnLst>
                                </p:cTn>
                              </p:par>
                              <p:par>
                                <p:cTn id="56" presetID="10" presetClass="entr" presetSubtype="0" fill="hold" nodeType="withEffect">
                                  <p:stCondLst>
                                    <p:cond delay="0"/>
                                  </p:stCondLst>
                                  <p:childTnLst>
                                    <p:set>
                                      <p:cBhvr>
                                        <p:cTn id="57" dur="1" fill="hold">
                                          <p:stCondLst>
                                            <p:cond delay="0"/>
                                          </p:stCondLst>
                                        </p:cTn>
                                        <p:tgtEl>
                                          <p:spTgt spid="134"/>
                                        </p:tgtEl>
                                        <p:attrNameLst>
                                          <p:attrName>style.visibility</p:attrName>
                                        </p:attrNameLst>
                                      </p:cBhvr>
                                      <p:to>
                                        <p:strVal val="visible"/>
                                      </p:to>
                                    </p:set>
                                    <p:animEffect transition="in" filter="fade">
                                      <p:cBhvr>
                                        <p:cTn id="58"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8255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vi" sz="3620" u="sng">
                <a:solidFill>
                  <a:srgbClr val="252D37"/>
                </a:solidFill>
                <a:latin typeface="Times New Roman"/>
                <a:ea typeface="Times New Roman"/>
                <a:cs typeface="Times New Roman"/>
                <a:sym typeface="Times New Roman"/>
              </a:rPr>
              <a:t>Phần 2</a:t>
            </a:r>
            <a:endParaRPr sz="3620" u="sng">
              <a:solidFill>
                <a:srgbClr val="252D37"/>
              </a:solidFill>
              <a:latin typeface="Times New Roman"/>
              <a:ea typeface="Times New Roman"/>
              <a:cs typeface="Times New Roman"/>
              <a:sym typeface="Times New Roman"/>
            </a:endParaRPr>
          </a:p>
        </p:txBody>
      </p:sp>
      <p:sp>
        <p:nvSpPr>
          <p:cNvPr id="148" name="Google Shape;148;p22"/>
          <p:cNvSpPr txBox="1">
            <a:spLocks noGrp="1"/>
          </p:cNvSpPr>
          <p:nvPr>
            <p:ph type="body" idx="1"/>
          </p:nvPr>
        </p:nvSpPr>
        <p:spPr>
          <a:xfrm>
            <a:off x="311700" y="1253425"/>
            <a:ext cx="8520600" cy="341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vi" sz="4600" b="1">
                <a:solidFill>
                  <a:srgbClr val="252D37"/>
                </a:solidFill>
                <a:latin typeface="Times New Roman"/>
                <a:ea typeface="Times New Roman"/>
                <a:cs typeface="Times New Roman"/>
                <a:sym typeface="Times New Roman"/>
              </a:rPr>
              <a:t>Câu hỏi nghiên cứu </a:t>
            </a:r>
            <a:endParaRPr sz="4600" b="1">
              <a:solidFill>
                <a:srgbClr val="252D37"/>
              </a:solidFill>
              <a:latin typeface="Times New Roman"/>
              <a:ea typeface="Times New Roman"/>
              <a:cs typeface="Times New Roman"/>
              <a:sym typeface="Times New Roman"/>
            </a:endParaRPr>
          </a:p>
          <a:p>
            <a:pPr marL="0" lvl="0" indent="0" algn="ctr" rtl="0">
              <a:spcBef>
                <a:spcPts val="1200"/>
              </a:spcBef>
              <a:spcAft>
                <a:spcPts val="1200"/>
              </a:spcAft>
              <a:buNone/>
            </a:pPr>
            <a:r>
              <a:rPr lang="vi" sz="4600" b="1">
                <a:solidFill>
                  <a:srgbClr val="252D37"/>
                </a:solidFill>
                <a:latin typeface="Times New Roman"/>
                <a:ea typeface="Times New Roman"/>
                <a:cs typeface="Times New Roman"/>
                <a:sym typeface="Times New Roman"/>
              </a:rPr>
              <a:t>- Mục tiêu nghiên cứu -</a:t>
            </a:r>
            <a:endParaRPr sz="4600" b="1">
              <a:solidFill>
                <a:srgbClr val="252D37"/>
              </a:solidFill>
              <a:latin typeface="Times New Roman"/>
              <a:ea typeface="Times New Roman"/>
              <a:cs typeface="Times New Roman"/>
              <a:sym typeface="Times New Roman"/>
            </a:endParaRPr>
          </a:p>
        </p:txBody>
      </p:sp>
      <p:pic>
        <p:nvPicPr>
          <p:cNvPr id="149" name="Google Shape;149;p22"/>
          <p:cNvPicPr preferRelativeResize="0"/>
          <p:nvPr/>
        </p:nvPicPr>
        <p:blipFill>
          <a:blip r:embed="rId3">
            <a:alphaModFix/>
          </a:blip>
          <a:stretch>
            <a:fillRect/>
          </a:stretch>
        </p:blipFill>
        <p:spPr>
          <a:xfrm>
            <a:off x="6738500" y="-138525"/>
            <a:ext cx="2500750" cy="2500750"/>
          </a:xfrm>
          <a:prstGeom prst="rect">
            <a:avLst/>
          </a:prstGeom>
          <a:noFill/>
          <a:ln>
            <a:noFill/>
          </a:ln>
        </p:spPr>
      </p:pic>
      <p:pic>
        <p:nvPicPr>
          <p:cNvPr id="150" name="Google Shape;150;p22"/>
          <p:cNvPicPr preferRelativeResize="0"/>
          <p:nvPr/>
        </p:nvPicPr>
        <p:blipFill>
          <a:blip r:embed="rId4">
            <a:alphaModFix/>
          </a:blip>
          <a:stretch>
            <a:fillRect/>
          </a:stretch>
        </p:blipFill>
        <p:spPr>
          <a:xfrm>
            <a:off x="0" y="4007425"/>
            <a:ext cx="1700749" cy="1136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1000"/>
                                        <p:tgtEl>
                                          <p:spTgt spid="14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48"/>
                                        </p:tgtEl>
                                        <p:attrNameLst>
                                          <p:attrName>style.visibility</p:attrName>
                                        </p:attrNameLst>
                                      </p:cBhvr>
                                      <p:to>
                                        <p:strVal val="visible"/>
                                      </p:to>
                                    </p:set>
                                    <p:anim calcmode="lin" valueType="num">
                                      <p:cBhvr additive="base">
                                        <p:cTn id="10" dur="1000"/>
                                        <p:tgtEl>
                                          <p:spTgt spid="1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b="1" u="sng">
                <a:latin typeface="Times New Roman"/>
                <a:ea typeface="Times New Roman"/>
                <a:cs typeface="Times New Roman"/>
                <a:sym typeface="Times New Roman"/>
              </a:rPr>
              <a:t>2.1. Mục tiêu nghiên cứu</a:t>
            </a:r>
            <a:endParaRPr b="1" u="sng">
              <a:latin typeface="Times New Roman"/>
              <a:ea typeface="Times New Roman"/>
              <a:cs typeface="Times New Roman"/>
              <a:sym typeface="Times New Roman"/>
            </a:endParaRPr>
          </a:p>
        </p:txBody>
      </p:sp>
      <p:sp>
        <p:nvSpPr>
          <p:cNvPr id="156" name="Google Shape;156;p23"/>
          <p:cNvSpPr/>
          <p:nvPr/>
        </p:nvSpPr>
        <p:spPr>
          <a:xfrm>
            <a:off x="1339400" y="3900075"/>
            <a:ext cx="10986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800">
                <a:latin typeface="Times New Roman"/>
                <a:ea typeface="Times New Roman"/>
                <a:cs typeface="Times New Roman"/>
                <a:sym typeface="Times New Roman"/>
              </a:rPr>
              <a:t>Tư Duy</a:t>
            </a:r>
            <a:endParaRPr sz="1800">
              <a:latin typeface="Times New Roman"/>
              <a:ea typeface="Times New Roman"/>
              <a:cs typeface="Times New Roman"/>
              <a:sym typeface="Times New Roman"/>
            </a:endParaRPr>
          </a:p>
        </p:txBody>
      </p:sp>
      <p:sp>
        <p:nvSpPr>
          <p:cNvPr id="157" name="Google Shape;157;p23"/>
          <p:cNvSpPr/>
          <p:nvPr/>
        </p:nvSpPr>
        <p:spPr>
          <a:xfrm>
            <a:off x="4002700" y="3264900"/>
            <a:ext cx="10986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800">
                <a:latin typeface="Times New Roman"/>
                <a:ea typeface="Times New Roman"/>
                <a:cs typeface="Times New Roman"/>
                <a:sym typeface="Times New Roman"/>
              </a:rPr>
              <a:t>Đạo Đức</a:t>
            </a:r>
            <a:endParaRPr sz="1800">
              <a:latin typeface="Times New Roman"/>
              <a:ea typeface="Times New Roman"/>
              <a:cs typeface="Times New Roman"/>
              <a:sym typeface="Times New Roman"/>
            </a:endParaRPr>
          </a:p>
        </p:txBody>
      </p:sp>
      <p:sp>
        <p:nvSpPr>
          <p:cNvPr id="158" name="Google Shape;158;p23"/>
          <p:cNvSpPr/>
          <p:nvPr/>
        </p:nvSpPr>
        <p:spPr>
          <a:xfrm>
            <a:off x="6787700" y="3900075"/>
            <a:ext cx="10986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800">
                <a:latin typeface="Times New Roman"/>
                <a:ea typeface="Times New Roman"/>
                <a:cs typeface="Times New Roman"/>
                <a:sym typeface="Times New Roman"/>
              </a:rPr>
              <a:t>Phương pháp</a:t>
            </a:r>
            <a:endParaRPr sz="1800">
              <a:latin typeface="Times New Roman"/>
              <a:ea typeface="Times New Roman"/>
              <a:cs typeface="Times New Roman"/>
              <a:sym typeface="Times New Roman"/>
            </a:endParaRPr>
          </a:p>
        </p:txBody>
      </p:sp>
      <p:cxnSp>
        <p:nvCxnSpPr>
          <p:cNvPr id="159" name="Google Shape;159;p23"/>
          <p:cNvCxnSpPr>
            <a:endCxn id="157" idx="1"/>
          </p:cNvCxnSpPr>
          <p:nvPr/>
        </p:nvCxnSpPr>
        <p:spPr>
          <a:xfrm rot="10800000" flipH="1">
            <a:off x="2437900" y="3524550"/>
            <a:ext cx="1564800" cy="635100"/>
          </a:xfrm>
          <a:prstGeom prst="straightConnector1">
            <a:avLst/>
          </a:prstGeom>
          <a:noFill/>
          <a:ln w="9525" cap="flat" cmpd="sng">
            <a:solidFill>
              <a:schemeClr val="dk2"/>
            </a:solidFill>
            <a:prstDash val="solid"/>
            <a:round/>
            <a:headEnd type="none" w="med" len="med"/>
            <a:tailEnd type="none" w="med" len="med"/>
          </a:ln>
        </p:spPr>
      </p:cxnSp>
      <p:cxnSp>
        <p:nvCxnSpPr>
          <p:cNvPr id="160" name="Google Shape;160;p23"/>
          <p:cNvCxnSpPr>
            <a:stCxn id="157" idx="3"/>
            <a:endCxn id="158" idx="1"/>
          </p:cNvCxnSpPr>
          <p:nvPr/>
        </p:nvCxnSpPr>
        <p:spPr>
          <a:xfrm>
            <a:off x="5101300" y="3524550"/>
            <a:ext cx="1686300" cy="63510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23"/>
          <p:cNvSpPr txBox="1"/>
          <p:nvPr/>
        </p:nvSpPr>
        <p:spPr>
          <a:xfrm>
            <a:off x="600350" y="1280600"/>
            <a:ext cx="8439300" cy="1307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457200" algn="ctr" rtl="0">
              <a:lnSpc>
                <a:spcPct val="115000"/>
              </a:lnSpc>
              <a:spcBef>
                <a:spcPts val="0"/>
              </a:spcBef>
              <a:spcAft>
                <a:spcPts val="0"/>
              </a:spcAft>
              <a:buNone/>
            </a:pPr>
            <a:r>
              <a:rPr lang="vi" sz="2100">
                <a:solidFill>
                  <a:schemeClr val="dk1"/>
                </a:solidFill>
                <a:highlight>
                  <a:srgbClr val="FFFFFF"/>
                </a:highlight>
                <a:latin typeface="Times New Roman"/>
                <a:ea typeface="Times New Roman"/>
                <a:cs typeface="Times New Roman"/>
                <a:sym typeface="Times New Roman"/>
              </a:rPr>
              <a:t>Đánh giá toàn diện tác động của việc sử dụng Chatbot AI lên tư duy học tập và đạo đức học tập của sinh viên ngành CNTT tại TDTU, từ đó đề xuất giải pháp quản lý và sử dụng hiệu quả.</a:t>
            </a:r>
            <a:endParaRPr sz="21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1000"/>
                                        <p:tgtEl>
                                          <p:spTgt spid="15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fade">
                                      <p:cBhvr>
                                        <p:cTn id="17" dur="1"/>
                                        <p:tgtEl>
                                          <p:spTgt spid="156"/>
                                        </p:tgtEl>
                                      </p:cBhvr>
                                    </p:animEffect>
                                  </p:childTnLst>
                                </p:cTn>
                              </p:par>
                              <p:par>
                                <p:cTn id="18" presetID="10" presetClass="entr" presetSubtype="0" fill="hold" nodeType="withEffect">
                                  <p:stCondLst>
                                    <p:cond delay="0"/>
                                  </p:stCondLst>
                                  <p:childTnLst>
                                    <p:set>
                                      <p:cBhvr>
                                        <p:cTn id="19" dur="1" fill="hold">
                                          <p:stCondLst>
                                            <p:cond delay="0"/>
                                          </p:stCondLst>
                                        </p:cTn>
                                        <p:tgtEl>
                                          <p:spTgt spid="157"/>
                                        </p:tgtEl>
                                        <p:attrNameLst>
                                          <p:attrName>style.visibility</p:attrName>
                                        </p:attrNameLst>
                                      </p:cBhvr>
                                      <p:to>
                                        <p:strVal val="visible"/>
                                      </p:to>
                                    </p:set>
                                    <p:animEffect transition="in" filter="fade">
                                      <p:cBhvr>
                                        <p:cTn id="20" dur="1000"/>
                                        <p:tgtEl>
                                          <p:spTgt spid="157"/>
                                        </p:tgtEl>
                                      </p:cBhvr>
                                    </p:animEffect>
                                  </p:childTnLst>
                                </p:cTn>
                              </p:par>
                              <p:par>
                                <p:cTn id="21" presetID="10" presetClass="entr" presetSubtype="0" fill="hold" nodeType="withEffect">
                                  <p:stCondLst>
                                    <p:cond delay="0"/>
                                  </p:stCondLst>
                                  <p:childTnLst>
                                    <p:set>
                                      <p:cBhvr>
                                        <p:cTn id="22" dur="1" fill="hold">
                                          <p:stCondLst>
                                            <p:cond delay="0"/>
                                          </p:stCondLst>
                                        </p:cTn>
                                        <p:tgtEl>
                                          <p:spTgt spid="158"/>
                                        </p:tgtEl>
                                        <p:attrNameLst>
                                          <p:attrName>style.visibility</p:attrName>
                                        </p:attrNameLst>
                                      </p:cBhvr>
                                      <p:to>
                                        <p:strVal val="visible"/>
                                      </p:to>
                                    </p:set>
                                    <p:animEffect transition="in" filter="fade">
                                      <p:cBhvr>
                                        <p:cTn id="23" dur="1000"/>
                                        <p:tgtEl>
                                          <p:spTgt spid="158"/>
                                        </p:tgtEl>
                                      </p:cBhvr>
                                    </p:animEffect>
                                  </p:childTnLst>
                                </p:cTn>
                              </p:par>
                              <p:par>
                                <p:cTn id="24" presetID="10" presetClass="entr" presetSubtype="0" fill="hold" nodeType="withEffect">
                                  <p:stCondLst>
                                    <p:cond delay="0"/>
                                  </p:stCondLst>
                                  <p:childTnLst>
                                    <p:set>
                                      <p:cBhvr>
                                        <p:cTn id="25" dur="1" fill="hold">
                                          <p:stCondLst>
                                            <p:cond delay="0"/>
                                          </p:stCondLst>
                                        </p:cTn>
                                        <p:tgtEl>
                                          <p:spTgt spid="159"/>
                                        </p:tgtEl>
                                        <p:attrNameLst>
                                          <p:attrName>style.visibility</p:attrName>
                                        </p:attrNameLst>
                                      </p:cBhvr>
                                      <p:to>
                                        <p:strVal val="visible"/>
                                      </p:to>
                                    </p:set>
                                    <p:animEffect transition="in" filter="fade">
                                      <p:cBhvr>
                                        <p:cTn id="26" dur="1000"/>
                                        <p:tgtEl>
                                          <p:spTgt spid="159"/>
                                        </p:tgtEl>
                                      </p:cBhvr>
                                    </p:animEffect>
                                  </p:childTnLst>
                                </p:cTn>
                              </p:par>
                              <p:par>
                                <p:cTn id="27" presetID="10" presetClass="entr" presetSubtype="0" fill="hold" nodeType="withEffect">
                                  <p:stCondLst>
                                    <p:cond delay="0"/>
                                  </p:stCondLst>
                                  <p:childTnLst>
                                    <p:set>
                                      <p:cBhvr>
                                        <p:cTn id="28" dur="1" fill="hold">
                                          <p:stCondLst>
                                            <p:cond delay="0"/>
                                          </p:stCondLst>
                                        </p:cTn>
                                        <p:tgtEl>
                                          <p:spTgt spid="160"/>
                                        </p:tgtEl>
                                        <p:attrNameLst>
                                          <p:attrName>style.visibility</p:attrName>
                                        </p:attrNameLst>
                                      </p:cBhvr>
                                      <p:to>
                                        <p:strVal val="visible"/>
                                      </p:to>
                                    </p:set>
                                    <p:animEffect transition="in" filter="fade">
                                      <p:cBhvr>
                                        <p:cTn id="29"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p:nvPr/>
        </p:nvSpPr>
        <p:spPr>
          <a:xfrm>
            <a:off x="330675" y="2312100"/>
            <a:ext cx="1098600" cy="51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sz="1900">
                <a:latin typeface="Times New Roman"/>
                <a:ea typeface="Times New Roman"/>
                <a:cs typeface="Times New Roman"/>
                <a:sym typeface="Times New Roman"/>
              </a:rPr>
              <a:t>Tư duy</a:t>
            </a:r>
            <a:endParaRPr sz="1900">
              <a:latin typeface="Times New Roman"/>
              <a:ea typeface="Times New Roman"/>
              <a:cs typeface="Times New Roman"/>
              <a:sym typeface="Times New Roman"/>
            </a:endParaRPr>
          </a:p>
        </p:txBody>
      </p:sp>
      <p:grpSp>
        <p:nvGrpSpPr>
          <p:cNvPr id="167" name="Google Shape;167;p24"/>
          <p:cNvGrpSpPr/>
          <p:nvPr/>
        </p:nvGrpSpPr>
        <p:grpSpPr>
          <a:xfrm>
            <a:off x="1429275" y="116500"/>
            <a:ext cx="7480650" cy="2455250"/>
            <a:chOff x="1429275" y="116500"/>
            <a:chExt cx="7480650" cy="2455250"/>
          </a:xfrm>
        </p:grpSpPr>
        <p:sp>
          <p:nvSpPr>
            <p:cNvPr id="168" name="Google Shape;168;p24"/>
            <p:cNvSpPr txBox="1"/>
            <p:nvPr/>
          </p:nvSpPr>
          <p:spPr>
            <a:xfrm>
              <a:off x="2908425" y="116500"/>
              <a:ext cx="6001500" cy="84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Đánh giá tần suất sử dụng chatbot AI trong học tập của sinh viên ngành CNTT tại Trường Đại học Tôn Đức Thắng.</a:t>
              </a:r>
              <a:endParaRPr sz="1900"/>
            </a:p>
          </p:txBody>
        </p:sp>
        <p:cxnSp>
          <p:nvCxnSpPr>
            <p:cNvPr id="169" name="Google Shape;169;p24"/>
            <p:cNvCxnSpPr>
              <a:stCxn id="166" idx="3"/>
              <a:endCxn id="168" idx="1"/>
            </p:cNvCxnSpPr>
            <p:nvPr/>
          </p:nvCxnSpPr>
          <p:spPr>
            <a:xfrm rot="10800000" flipH="1">
              <a:off x="1429275" y="538950"/>
              <a:ext cx="1479300" cy="2032800"/>
            </a:xfrm>
            <a:prstGeom prst="curvedConnector3">
              <a:avLst>
                <a:gd name="adj1" fmla="val 49995"/>
              </a:avLst>
            </a:prstGeom>
            <a:noFill/>
            <a:ln w="9525" cap="flat" cmpd="sng">
              <a:solidFill>
                <a:schemeClr val="dk2"/>
              </a:solidFill>
              <a:prstDash val="solid"/>
              <a:round/>
              <a:headEnd type="none" w="med" len="med"/>
              <a:tailEnd type="none" w="med" len="med"/>
            </a:ln>
          </p:spPr>
        </p:cxnSp>
      </p:grpSp>
      <p:grpSp>
        <p:nvGrpSpPr>
          <p:cNvPr id="170" name="Google Shape;170;p24"/>
          <p:cNvGrpSpPr/>
          <p:nvPr/>
        </p:nvGrpSpPr>
        <p:grpSpPr>
          <a:xfrm>
            <a:off x="1429275" y="1294438"/>
            <a:ext cx="7480650" cy="1277313"/>
            <a:chOff x="1429275" y="1294438"/>
            <a:chExt cx="7480650" cy="1277313"/>
          </a:xfrm>
        </p:grpSpPr>
        <p:sp>
          <p:nvSpPr>
            <p:cNvPr id="171" name="Google Shape;171;p24"/>
            <p:cNvSpPr txBox="1"/>
            <p:nvPr/>
          </p:nvSpPr>
          <p:spPr>
            <a:xfrm>
              <a:off x="2908425" y="1294438"/>
              <a:ext cx="6001500" cy="9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Đánh giá tác động của việc sử dụng chatbot AI đến tư duy độc lập, tư duy phản biện, khả năng sáng tạo trong quá trình học tập.</a:t>
              </a:r>
              <a:endParaRPr sz="1900"/>
            </a:p>
          </p:txBody>
        </p:sp>
        <p:cxnSp>
          <p:nvCxnSpPr>
            <p:cNvPr id="172" name="Google Shape;172;p24"/>
            <p:cNvCxnSpPr>
              <a:stCxn id="166" idx="3"/>
              <a:endCxn id="171" idx="1"/>
            </p:cNvCxnSpPr>
            <p:nvPr/>
          </p:nvCxnSpPr>
          <p:spPr>
            <a:xfrm rot="10800000" flipH="1">
              <a:off x="1429275" y="1789950"/>
              <a:ext cx="1479300" cy="781800"/>
            </a:xfrm>
            <a:prstGeom prst="curvedConnector3">
              <a:avLst>
                <a:gd name="adj1" fmla="val 49995"/>
              </a:avLst>
            </a:prstGeom>
            <a:noFill/>
            <a:ln w="9525" cap="flat" cmpd="sng">
              <a:solidFill>
                <a:schemeClr val="dk2"/>
              </a:solidFill>
              <a:prstDash val="solid"/>
              <a:round/>
              <a:headEnd type="none" w="med" len="med"/>
              <a:tailEnd type="none" w="med" len="med"/>
            </a:ln>
          </p:spPr>
        </p:cxnSp>
      </p:grpSp>
      <p:grpSp>
        <p:nvGrpSpPr>
          <p:cNvPr id="173" name="Google Shape;173;p24"/>
          <p:cNvGrpSpPr/>
          <p:nvPr/>
        </p:nvGrpSpPr>
        <p:grpSpPr>
          <a:xfrm>
            <a:off x="1429275" y="2571750"/>
            <a:ext cx="7455750" cy="891850"/>
            <a:chOff x="1429275" y="2571750"/>
            <a:chExt cx="7455750" cy="891850"/>
          </a:xfrm>
        </p:grpSpPr>
        <p:sp>
          <p:nvSpPr>
            <p:cNvPr id="174" name="Google Shape;174;p24"/>
            <p:cNvSpPr txBox="1"/>
            <p:nvPr/>
          </p:nvSpPr>
          <p:spPr>
            <a:xfrm>
              <a:off x="2933325" y="2618500"/>
              <a:ext cx="5951700" cy="84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latin typeface="Times New Roman"/>
                  <a:ea typeface="Times New Roman"/>
                  <a:cs typeface="Times New Roman"/>
                  <a:sym typeface="Times New Roman"/>
                </a:rPr>
                <a:t>Đánh giá mức độ ảnh hưởng của chatbot đến khả năng ghi nhớ lâu dài, tiếp thu sâu.</a:t>
              </a:r>
              <a:endParaRPr sz="1900"/>
            </a:p>
          </p:txBody>
        </p:sp>
        <p:cxnSp>
          <p:nvCxnSpPr>
            <p:cNvPr id="175" name="Google Shape;175;p24"/>
            <p:cNvCxnSpPr>
              <a:stCxn id="166" idx="3"/>
              <a:endCxn id="174" idx="1"/>
            </p:cNvCxnSpPr>
            <p:nvPr/>
          </p:nvCxnSpPr>
          <p:spPr>
            <a:xfrm>
              <a:off x="1429275" y="2571750"/>
              <a:ext cx="1504200" cy="469200"/>
            </a:xfrm>
            <a:prstGeom prst="curvedConnector3">
              <a:avLst>
                <a:gd name="adj1" fmla="val 49995"/>
              </a:avLst>
            </a:prstGeom>
            <a:noFill/>
            <a:ln w="9525" cap="flat" cmpd="sng">
              <a:solidFill>
                <a:schemeClr val="dk2"/>
              </a:solidFill>
              <a:prstDash val="solid"/>
              <a:round/>
              <a:headEnd type="none" w="med" len="med"/>
              <a:tailEnd type="none" w="med" len="med"/>
            </a:ln>
          </p:spPr>
        </p:cxnSp>
      </p:grpSp>
      <p:grpSp>
        <p:nvGrpSpPr>
          <p:cNvPr id="176" name="Google Shape;176;p24"/>
          <p:cNvGrpSpPr/>
          <p:nvPr/>
        </p:nvGrpSpPr>
        <p:grpSpPr>
          <a:xfrm>
            <a:off x="1429275" y="2571750"/>
            <a:ext cx="7480650" cy="1993075"/>
            <a:chOff x="1429275" y="2571750"/>
            <a:chExt cx="7480650" cy="1993075"/>
          </a:xfrm>
        </p:grpSpPr>
        <p:sp>
          <p:nvSpPr>
            <p:cNvPr id="177" name="Google Shape;177;p24"/>
            <p:cNvSpPr txBox="1"/>
            <p:nvPr/>
          </p:nvSpPr>
          <p:spPr>
            <a:xfrm>
              <a:off x="2958225" y="3719725"/>
              <a:ext cx="5951700" cy="84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 sz="1900">
                  <a:solidFill>
                    <a:schemeClr val="dk1"/>
                  </a:solidFill>
                  <a:highlight>
                    <a:srgbClr val="FFFFFF"/>
                  </a:highlight>
                  <a:latin typeface="Times New Roman"/>
                  <a:ea typeface="Times New Roman"/>
                  <a:cs typeface="Times New Roman"/>
                  <a:sym typeface="Times New Roman"/>
                </a:rPr>
                <a:t>Đánh giá các phương pháp sinh viên áp dụng khi sử dụng chatbot. </a:t>
              </a:r>
              <a:endParaRPr sz="1900"/>
            </a:p>
          </p:txBody>
        </p:sp>
        <p:cxnSp>
          <p:nvCxnSpPr>
            <p:cNvPr id="178" name="Google Shape;178;p24"/>
            <p:cNvCxnSpPr>
              <a:stCxn id="166" idx="3"/>
              <a:endCxn id="177" idx="1"/>
            </p:cNvCxnSpPr>
            <p:nvPr/>
          </p:nvCxnSpPr>
          <p:spPr>
            <a:xfrm>
              <a:off x="1429275" y="2571750"/>
              <a:ext cx="1529100" cy="1570500"/>
            </a:xfrm>
            <a:prstGeom prst="curvedConnector3">
              <a:avLst>
                <a:gd name="adj1" fmla="val 49995"/>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1000"/>
                                        <p:tgtEl>
                                          <p:spTgt spid="16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1000"/>
                                        <p:tgtEl>
                                          <p:spTgt spid="16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fade">
                                      <p:cBhvr>
                                        <p:cTn id="16" dur="1000"/>
                                        <p:tgtEl>
                                          <p:spTgt spid="170"/>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73"/>
                                        </p:tgtEl>
                                        <p:attrNameLst>
                                          <p:attrName>style.visibility</p:attrName>
                                        </p:attrNameLst>
                                      </p:cBhvr>
                                      <p:to>
                                        <p:strVal val="visible"/>
                                      </p:to>
                                    </p:set>
                                    <p:animEffect transition="in" filter="fade">
                                      <p:cBhvr>
                                        <p:cTn id="20" dur="1000"/>
                                        <p:tgtEl>
                                          <p:spTgt spid="173"/>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176"/>
                                        </p:tgtEl>
                                        <p:attrNameLst>
                                          <p:attrName>style.visibility</p:attrName>
                                        </p:attrNameLst>
                                      </p:cBhvr>
                                      <p:to>
                                        <p:strVal val="visible"/>
                                      </p:to>
                                    </p:set>
                                    <p:animEffect transition="in" filter="fade">
                                      <p:cBhvr>
                                        <p:cTn id="24"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781</Words>
  <Application>Microsoft Office PowerPoint</Application>
  <PresentationFormat>On-screen Show (16:9)</PresentationFormat>
  <Paragraphs>63</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Times New Roman</vt:lpstr>
      <vt:lpstr>Arial</vt:lpstr>
      <vt:lpstr>Simple Light</vt:lpstr>
      <vt:lpstr>Phần 1</vt:lpstr>
      <vt:lpstr>Khái niệm chatbot</vt:lpstr>
      <vt:lpstr>1.1. Bối cảnh</vt:lpstr>
      <vt:lpstr>1.2. Tính cấp thiết của đề tài</vt:lpstr>
      <vt:lpstr>1.2. Tính cấp thiết của đề tài</vt:lpstr>
      <vt:lpstr>1.2. Tính cấp thiết của đề tài</vt:lpstr>
      <vt:lpstr>Phần 2</vt:lpstr>
      <vt:lpstr>2.1. Mục tiêu nghiên cứu</vt:lpstr>
      <vt:lpstr>PowerPoint Presentation</vt:lpstr>
      <vt:lpstr>PowerPoint Presentation</vt:lpstr>
      <vt:lpstr>PowerPoint Presentation</vt:lpstr>
      <vt:lpstr>2.2. Câu hỏi nghiên cứu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Minh Lê</cp:lastModifiedBy>
  <cp:revision>1</cp:revision>
  <dcterms:modified xsi:type="dcterms:W3CDTF">2025-07-03T11:34:15Z</dcterms:modified>
</cp:coreProperties>
</file>