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aleway"/>
      <p:regular r:id="rId47"/>
      <p:bold r:id="rId48"/>
      <p:italic r:id="rId49"/>
      <p:boldItalic r:id="rId50"/>
    </p:embeddedFont>
    <p:embeddedFont>
      <p:font typeface="Roboto"/>
      <p:regular r:id="rId51"/>
      <p:bold r:id="rId52"/>
      <p:italic r:id="rId53"/>
      <p:boldItalic r:id="rId54"/>
    </p:embeddedFont>
    <p:embeddedFont>
      <p:font typeface="Oswald"/>
      <p:regular r:id="rId55"/>
      <p:bold r:id="rId56"/>
    </p:embeddedFont>
    <p:embeddedFont>
      <p:font typeface="Comfortaa"/>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regular.fntdata"/><Relationship Id="rId50" Type="http://schemas.openxmlformats.org/officeDocument/2006/relationships/font" Target="fonts/Raleway-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7.xml"/><Relationship Id="rId55" Type="http://schemas.openxmlformats.org/officeDocument/2006/relationships/font" Target="fonts/Oswald-regular.fntdata"/><Relationship Id="rId10" Type="http://schemas.openxmlformats.org/officeDocument/2006/relationships/slide" Target="slides/slide6.xml"/><Relationship Id="rId54" Type="http://schemas.openxmlformats.org/officeDocument/2006/relationships/font" Target="fonts/Roboto-boldItalic.fntdata"/><Relationship Id="rId13" Type="http://schemas.openxmlformats.org/officeDocument/2006/relationships/slide" Target="slides/slide9.xml"/><Relationship Id="rId57" Type="http://schemas.openxmlformats.org/officeDocument/2006/relationships/font" Target="fonts/Comfortaa-regular.fntdata"/><Relationship Id="rId12" Type="http://schemas.openxmlformats.org/officeDocument/2006/relationships/slide" Target="slides/slide8.xml"/><Relationship Id="rId56"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Comforta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5633eacef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5633eacef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hạn ram, cpu, device</a:t>
            </a:r>
            <a:br>
              <a:rPr lang="en"/>
            </a:br>
            <a:r>
              <a:rPr lang="en"/>
              <a:t>Sử dụng distroless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5633eacef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5633eacef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5633eacef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5633eacef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5633eacef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5633eacef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5633eacef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5633eacef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Quay/clair, Trivy, Owasp dependency check, Dagda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5615b9c75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5615b9c75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5615b9c75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5615b9c75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5615b9c75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5615b9c75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5615b9c75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5615b9c75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5633eacef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5633eacef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5615b9c75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5615b9c75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15633eacef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15633eacef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5615b9c75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5615b9c75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5615b9c75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5615b9c75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5615b9c75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5615b9c75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5615b9c75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5615b9c75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5615b9c75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5615b9c75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5615b9c75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5615b9c75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5615b9c75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5615b9c75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5615b9c75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5615b9c75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5615b9c75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5615b9c75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633eace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633eace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rPr>
              <a:t>LibContainer</a:t>
            </a:r>
            <a:r>
              <a:rPr lang="en">
                <a:solidFill>
                  <a:schemeClr val="dk1"/>
                </a:solidFill>
              </a:rPr>
              <a:t>, cgroup (Control Group), Namespaces,..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5615b9c75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5615b9c75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5615b9c75f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5615b9c75f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5615b9c75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5615b9c75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5633eacef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5633eacef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8c1997cb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8c1997cb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5633eacef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15633eacef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5633eacef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5633eacef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8c1997cbf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8c1997cbf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5633eacef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5633eacef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/var/run/docker.sock</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5633eacef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5633eacef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15633eacef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15633eacef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5615b9c75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5615b9c75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5633eacef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5633eacef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5633eace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5633eace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5633eacef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5633eacef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5633eacef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5633eacef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5633eacef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5633eacef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07" name="Shape 507"/>
        <p:cNvGrpSpPr/>
        <p:nvPr/>
      </p:nvGrpSpPr>
      <p:grpSpPr>
        <a:xfrm>
          <a:off x="0" y="0"/>
          <a:ext cx="0" cy="0"/>
          <a:chOff x="0" y="0"/>
          <a:chExt cx="0" cy="0"/>
        </a:xfrm>
      </p:grpSpPr>
      <p:sp>
        <p:nvSpPr>
          <p:cNvPr id="508" name="Google Shape;508;p25"/>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Thiết kế, phát triển và vận hành phần mềm an toàn với </a:t>
            </a:r>
            <a:r>
              <a:rPr lang="en" sz="3800">
                <a:solidFill>
                  <a:srgbClr val="E06666"/>
                </a:solidFill>
              </a:rPr>
              <a:t>Sec</a:t>
            </a:r>
            <a:r>
              <a:rPr lang="en" sz="3800">
                <a:solidFill>
                  <a:srgbClr val="93C47D"/>
                </a:solidFill>
              </a:rPr>
              <a:t>DevOps</a:t>
            </a:r>
            <a:endParaRPr sz="3800">
              <a:solidFill>
                <a:srgbClr val="93C47D"/>
              </a:solidFill>
            </a:endParaRPr>
          </a:p>
        </p:txBody>
      </p:sp>
      <p:sp>
        <p:nvSpPr>
          <p:cNvPr id="509" name="Google Shape;509;p25"/>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Dương Thành Vịnh</a:t>
            </a:r>
            <a:endParaRPr/>
          </a:p>
          <a:p>
            <a:pPr indent="0" lvl="0" marL="0" rtl="0" algn="l">
              <a:spcBef>
                <a:spcPts val="0"/>
              </a:spcBef>
              <a:spcAft>
                <a:spcPts val="0"/>
              </a:spcAft>
              <a:buNone/>
            </a:pPr>
            <a:r>
              <a:rPr lang="en"/>
              <a:t>VNCERT/CC</a:t>
            </a:r>
            <a:endParaRPr/>
          </a:p>
        </p:txBody>
      </p:sp>
      <p:sp>
        <p:nvSpPr>
          <p:cNvPr id="510" name="Google Shape;510;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unix socket</a:t>
            </a:r>
            <a:endParaRPr/>
          </a:p>
        </p:txBody>
      </p:sp>
      <p:pic>
        <p:nvPicPr>
          <p:cNvPr id="777" name="Google Shape;777;p34"/>
          <p:cNvPicPr preferRelativeResize="0"/>
          <p:nvPr/>
        </p:nvPicPr>
        <p:blipFill>
          <a:blip r:embed="rId3">
            <a:alphaModFix/>
          </a:blip>
          <a:stretch>
            <a:fillRect/>
          </a:stretch>
        </p:blipFill>
        <p:spPr>
          <a:xfrm>
            <a:off x="1756622" y="1231525"/>
            <a:ext cx="5630750" cy="1849875"/>
          </a:xfrm>
          <a:prstGeom prst="rect">
            <a:avLst/>
          </a:prstGeom>
          <a:noFill/>
          <a:ln>
            <a:noFill/>
          </a:ln>
        </p:spPr>
      </p:pic>
      <p:sp>
        <p:nvSpPr>
          <p:cNvPr id="778" name="Google Shape;778;p34"/>
          <p:cNvSpPr txBox="1"/>
          <p:nvPr/>
        </p:nvSpPr>
        <p:spPr>
          <a:xfrm>
            <a:off x="1756625" y="3378075"/>
            <a:ext cx="5630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D5A6BD"/>
                </a:solidFill>
                <a:latin typeface="Roboto"/>
                <a:ea typeface="Roboto"/>
                <a:cs typeface="Roboto"/>
                <a:sym typeface="Roboto"/>
              </a:rPr>
              <a:t>proxy_pass http://unix:/var/run/app/http.sock;</a:t>
            </a:r>
            <a:endParaRPr sz="2000">
              <a:solidFill>
                <a:srgbClr val="D5A6BD"/>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3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distroless</a:t>
            </a:r>
            <a:endParaRPr/>
          </a:p>
        </p:txBody>
      </p:sp>
      <p:pic>
        <p:nvPicPr>
          <p:cNvPr id="784" name="Google Shape;784;p35"/>
          <p:cNvPicPr preferRelativeResize="0"/>
          <p:nvPr/>
        </p:nvPicPr>
        <p:blipFill>
          <a:blip r:embed="rId3">
            <a:alphaModFix/>
          </a:blip>
          <a:stretch>
            <a:fillRect/>
          </a:stretch>
        </p:blipFill>
        <p:spPr>
          <a:xfrm>
            <a:off x="849725" y="1112700"/>
            <a:ext cx="7444548" cy="372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Registry</a:t>
            </a:r>
            <a:endParaRPr/>
          </a:p>
        </p:txBody>
      </p:sp>
      <p:pic>
        <p:nvPicPr>
          <p:cNvPr id="790" name="Google Shape;790;p36"/>
          <p:cNvPicPr preferRelativeResize="0"/>
          <p:nvPr/>
        </p:nvPicPr>
        <p:blipFill>
          <a:blip r:embed="rId3">
            <a:alphaModFix/>
          </a:blip>
          <a:stretch>
            <a:fillRect/>
          </a:stretch>
        </p:blipFill>
        <p:spPr>
          <a:xfrm>
            <a:off x="152400" y="1265100"/>
            <a:ext cx="8839201" cy="1199704"/>
          </a:xfrm>
          <a:prstGeom prst="rect">
            <a:avLst/>
          </a:prstGeom>
          <a:noFill/>
          <a:ln>
            <a:noFill/>
          </a:ln>
        </p:spPr>
      </p:pic>
      <p:pic>
        <p:nvPicPr>
          <p:cNvPr id="791" name="Google Shape;791;p36"/>
          <p:cNvPicPr preferRelativeResize="0"/>
          <p:nvPr/>
        </p:nvPicPr>
        <p:blipFill>
          <a:blip r:embed="rId4">
            <a:alphaModFix/>
          </a:blip>
          <a:stretch>
            <a:fillRect/>
          </a:stretch>
        </p:blipFill>
        <p:spPr>
          <a:xfrm>
            <a:off x="152400" y="2617204"/>
            <a:ext cx="8839201" cy="14498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CIS Benchmark</a:t>
            </a:r>
            <a:endParaRPr/>
          </a:p>
        </p:txBody>
      </p:sp>
      <p:pic>
        <p:nvPicPr>
          <p:cNvPr id="797" name="Google Shape;797;p37"/>
          <p:cNvPicPr preferRelativeResize="0"/>
          <p:nvPr/>
        </p:nvPicPr>
        <p:blipFill>
          <a:blip r:embed="rId3">
            <a:alphaModFix/>
          </a:blip>
          <a:stretch>
            <a:fillRect/>
          </a:stretch>
        </p:blipFill>
        <p:spPr>
          <a:xfrm>
            <a:off x="152400" y="1265100"/>
            <a:ext cx="8839198" cy="287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CIS Benchmark</a:t>
            </a:r>
            <a:endParaRPr/>
          </a:p>
        </p:txBody>
      </p:sp>
      <p:pic>
        <p:nvPicPr>
          <p:cNvPr id="803" name="Google Shape;803;p38"/>
          <p:cNvPicPr preferRelativeResize="0"/>
          <p:nvPr/>
        </p:nvPicPr>
        <p:blipFill>
          <a:blip r:embed="rId3">
            <a:alphaModFix/>
          </a:blip>
          <a:stretch>
            <a:fillRect/>
          </a:stretch>
        </p:blipFill>
        <p:spPr>
          <a:xfrm>
            <a:off x="152400" y="1265100"/>
            <a:ext cx="8839199" cy="23997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07" name="Shape 807"/>
        <p:cNvGrpSpPr/>
        <p:nvPr/>
      </p:nvGrpSpPr>
      <p:grpSpPr>
        <a:xfrm>
          <a:off x="0" y="0"/>
          <a:ext cx="0" cy="0"/>
          <a:chOff x="0" y="0"/>
          <a:chExt cx="0" cy="0"/>
        </a:xfrm>
      </p:grpSpPr>
      <p:sp>
        <p:nvSpPr>
          <p:cNvPr id="808" name="Google Shape;808;p39"/>
          <p:cNvSpPr/>
          <p:nvPr/>
        </p:nvSpPr>
        <p:spPr>
          <a:xfrm>
            <a:off x="816838" y="2269000"/>
            <a:ext cx="1399800" cy="449700"/>
          </a:xfrm>
          <a:prstGeom prst="round2Diag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816838" y="3714075"/>
            <a:ext cx="1399800" cy="4497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816838" y="1546463"/>
            <a:ext cx="1399800" cy="4497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816838" y="2991538"/>
            <a:ext cx="1399800" cy="4497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DevOps</a:t>
            </a:r>
            <a:endParaRPr>
              <a:solidFill>
                <a:srgbClr val="93C47D"/>
              </a:solidFill>
            </a:endParaRPr>
          </a:p>
        </p:txBody>
      </p:sp>
      <p:sp>
        <p:nvSpPr>
          <p:cNvPr id="813" name="Google Shape;813;p39"/>
          <p:cNvSpPr txBox="1"/>
          <p:nvPr>
            <p:ph idx="4294967295" type="subTitle"/>
          </p:nvPr>
        </p:nvSpPr>
        <p:spPr>
          <a:xfrm>
            <a:off x="935287" y="1574125"/>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PHASE 1</a:t>
            </a:r>
            <a:endParaRPr sz="1800">
              <a:solidFill>
                <a:schemeClr val="lt1"/>
              </a:solidFill>
              <a:latin typeface="Oswald"/>
              <a:ea typeface="Oswald"/>
              <a:cs typeface="Oswald"/>
              <a:sym typeface="Oswald"/>
            </a:endParaRPr>
          </a:p>
        </p:txBody>
      </p:sp>
      <p:sp>
        <p:nvSpPr>
          <p:cNvPr id="814" name="Google Shape;814;p39"/>
          <p:cNvSpPr txBox="1"/>
          <p:nvPr>
            <p:ph idx="4294967295" type="subTitle"/>
          </p:nvPr>
        </p:nvSpPr>
        <p:spPr>
          <a:xfrm>
            <a:off x="935287" y="2296642"/>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PHASE 2</a:t>
            </a:r>
            <a:endParaRPr sz="1800">
              <a:solidFill>
                <a:schemeClr val="lt1"/>
              </a:solidFill>
              <a:latin typeface="Oswald"/>
              <a:ea typeface="Oswald"/>
              <a:cs typeface="Oswald"/>
              <a:sym typeface="Oswald"/>
            </a:endParaRPr>
          </a:p>
        </p:txBody>
      </p:sp>
      <p:sp>
        <p:nvSpPr>
          <p:cNvPr id="815" name="Google Shape;815;p39"/>
          <p:cNvSpPr txBox="1"/>
          <p:nvPr>
            <p:ph idx="4294967295" type="subTitle"/>
          </p:nvPr>
        </p:nvSpPr>
        <p:spPr>
          <a:xfrm>
            <a:off x="935287" y="3019158"/>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PHASE 3</a:t>
            </a:r>
            <a:endParaRPr sz="1800">
              <a:solidFill>
                <a:schemeClr val="lt1"/>
              </a:solidFill>
              <a:latin typeface="Oswald"/>
              <a:ea typeface="Oswald"/>
              <a:cs typeface="Oswald"/>
              <a:sym typeface="Oswald"/>
            </a:endParaRPr>
          </a:p>
        </p:txBody>
      </p:sp>
      <p:sp>
        <p:nvSpPr>
          <p:cNvPr id="816" name="Google Shape;816;p39"/>
          <p:cNvSpPr txBox="1"/>
          <p:nvPr>
            <p:ph idx="4294967295" type="subTitle"/>
          </p:nvPr>
        </p:nvSpPr>
        <p:spPr>
          <a:xfrm>
            <a:off x="935287" y="3741675"/>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PHASE 4</a:t>
            </a:r>
            <a:endParaRPr sz="1800">
              <a:solidFill>
                <a:schemeClr val="lt1"/>
              </a:solidFill>
              <a:latin typeface="Oswald"/>
              <a:ea typeface="Oswald"/>
              <a:cs typeface="Oswald"/>
              <a:sym typeface="Oswald"/>
            </a:endParaRPr>
          </a:p>
        </p:txBody>
      </p:sp>
      <p:sp>
        <p:nvSpPr>
          <p:cNvPr id="817" name="Google Shape;817;p39"/>
          <p:cNvSpPr/>
          <p:nvPr/>
        </p:nvSpPr>
        <p:spPr>
          <a:xfrm>
            <a:off x="3205800" y="1476275"/>
            <a:ext cx="5034000" cy="5853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Lập trình viên viết các đoạn mã trên môi trường dev từ máy tính của họ, sau khi hoàn thành một sửa đổi nào đó, họ đẩy các mã này lên một nơi lưu trữ tập trung như Gitlab, Github,…</a:t>
            </a:r>
            <a:endParaRPr>
              <a:solidFill>
                <a:schemeClr val="dk1"/>
              </a:solidFill>
              <a:latin typeface="Roboto"/>
              <a:ea typeface="Roboto"/>
              <a:cs typeface="Roboto"/>
              <a:sym typeface="Roboto"/>
            </a:endParaRPr>
          </a:p>
        </p:txBody>
      </p:sp>
      <p:sp>
        <p:nvSpPr>
          <p:cNvPr id="818" name="Google Shape;818;p39"/>
          <p:cNvSpPr/>
          <p:nvPr/>
        </p:nvSpPr>
        <p:spPr>
          <a:xfrm>
            <a:off x="3205794" y="2921350"/>
            <a:ext cx="5034000" cy="5853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Các artifacts này được tải về và deploy trên môi trường QA, Staging hoặc Production (CD)</a:t>
            </a:r>
            <a:endParaRPr>
              <a:solidFill>
                <a:schemeClr val="dk1"/>
              </a:solidFill>
              <a:latin typeface="Roboto"/>
              <a:ea typeface="Roboto"/>
              <a:cs typeface="Roboto"/>
              <a:sym typeface="Roboto"/>
            </a:endParaRPr>
          </a:p>
        </p:txBody>
      </p:sp>
      <p:sp>
        <p:nvSpPr>
          <p:cNvPr id="819" name="Google Shape;819;p39"/>
          <p:cNvSpPr/>
          <p:nvPr/>
        </p:nvSpPr>
        <p:spPr>
          <a:xfrm>
            <a:off x="3205800" y="2198800"/>
            <a:ext cx="5034000" cy="585300"/>
          </a:xfrm>
          <a:prstGeom prst="rect">
            <a:avLst/>
          </a:prstGeom>
          <a:noFill/>
          <a:ln>
            <a:noFill/>
          </a:ln>
        </p:spPr>
        <p:txBody>
          <a:bodyPr anchorCtr="0" anchor="ctr" bIns="91425" lIns="90000" spcFirstLastPara="1" rIns="274300"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CI server được kích hoạt, tải về source code và các thư viện, image liên quan, build các artifacts, thực hiện các bài tests. VD: github workflow, gitlab ci,...</a:t>
            </a:r>
            <a:endParaRPr>
              <a:solidFill>
                <a:schemeClr val="dk1"/>
              </a:solidFill>
              <a:latin typeface="Roboto"/>
              <a:ea typeface="Roboto"/>
              <a:cs typeface="Roboto"/>
              <a:sym typeface="Roboto"/>
            </a:endParaRPr>
          </a:p>
        </p:txBody>
      </p:sp>
      <p:sp>
        <p:nvSpPr>
          <p:cNvPr id="820" name="Google Shape;820;p39"/>
          <p:cNvSpPr/>
          <p:nvPr/>
        </p:nvSpPr>
        <p:spPr>
          <a:xfrm>
            <a:off x="3205794" y="3643875"/>
            <a:ext cx="5034000" cy="5853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Các testers/pentesters thực hiện kiểm tra tính năng trên môi trường QA, Staging</a:t>
            </a:r>
            <a:endParaRPr>
              <a:solidFill>
                <a:schemeClr val="dk1"/>
              </a:solidFill>
              <a:latin typeface="Roboto"/>
              <a:ea typeface="Roboto"/>
              <a:cs typeface="Roboto"/>
              <a:sym typeface="Roboto"/>
            </a:endParaRPr>
          </a:p>
        </p:txBody>
      </p:sp>
      <p:cxnSp>
        <p:nvCxnSpPr>
          <p:cNvPr id="821" name="Google Shape;821;p39"/>
          <p:cNvCxnSpPr/>
          <p:nvPr/>
        </p:nvCxnSpPr>
        <p:spPr>
          <a:xfrm>
            <a:off x="2368337" y="1768975"/>
            <a:ext cx="685800" cy="0"/>
          </a:xfrm>
          <a:prstGeom prst="straightConnector1">
            <a:avLst/>
          </a:prstGeom>
          <a:noFill/>
          <a:ln cap="flat" cmpd="sng" w="19050">
            <a:solidFill>
              <a:schemeClr val="accent1"/>
            </a:solidFill>
            <a:prstDash val="solid"/>
            <a:round/>
            <a:headEnd len="med" w="med" type="none"/>
            <a:tailEnd len="med" w="med" type="oval"/>
          </a:ln>
        </p:spPr>
      </p:cxnSp>
      <p:cxnSp>
        <p:nvCxnSpPr>
          <p:cNvPr id="822" name="Google Shape;822;p39"/>
          <p:cNvCxnSpPr/>
          <p:nvPr/>
        </p:nvCxnSpPr>
        <p:spPr>
          <a:xfrm>
            <a:off x="2367612" y="2491500"/>
            <a:ext cx="685800" cy="0"/>
          </a:xfrm>
          <a:prstGeom prst="straightConnector1">
            <a:avLst/>
          </a:prstGeom>
          <a:noFill/>
          <a:ln cap="flat" cmpd="sng" w="19050">
            <a:solidFill>
              <a:schemeClr val="accent2"/>
            </a:solidFill>
            <a:prstDash val="solid"/>
            <a:round/>
            <a:headEnd len="med" w="med" type="none"/>
            <a:tailEnd len="med" w="med" type="oval"/>
          </a:ln>
        </p:spPr>
      </p:cxnSp>
      <p:cxnSp>
        <p:nvCxnSpPr>
          <p:cNvPr id="823" name="Google Shape;823;p39"/>
          <p:cNvCxnSpPr/>
          <p:nvPr/>
        </p:nvCxnSpPr>
        <p:spPr>
          <a:xfrm>
            <a:off x="2367612" y="3214025"/>
            <a:ext cx="685800" cy="0"/>
          </a:xfrm>
          <a:prstGeom prst="straightConnector1">
            <a:avLst/>
          </a:prstGeom>
          <a:noFill/>
          <a:ln cap="flat" cmpd="sng" w="19050">
            <a:solidFill>
              <a:schemeClr val="accent3"/>
            </a:solidFill>
            <a:prstDash val="solid"/>
            <a:round/>
            <a:headEnd len="med" w="med" type="none"/>
            <a:tailEnd len="med" w="med" type="oval"/>
          </a:ln>
        </p:spPr>
      </p:cxnSp>
      <p:cxnSp>
        <p:nvCxnSpPr>
          <p:cNvPr id="824" name="Google Shape;824;p39"/>
          <p:cNvCxnSpPr/>
          <p:nvPr/>
        </p:nvCxnSpPr>
        <p:spPr>
          <a:xfrm>
            <a:off x="2367612" y="3936538"/>
            <a:ext cx="685800" cy="0"/>
          </a:xfrm>
          <a:prstGeom prst="straightConnector1">
            <a:avLst/>
          </a:prstGeom>
          <a:noFill/>
          <a:ln cap="flat" cmpd="sng" w="19050">
            <a:solidFill>
              <a:schemeClr val="accent4"/>
            </a:solidFill>
            <a:prstDash val="solid"/>
            <a:round/>
            <a:headEnd len="med" w="med" type="none"/>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28" name="Shape 828"/>
        <p:cNvGrpSpPr/>
        <p:nvPr/>
      </p:nvGrpSpPr>
      <p:grpSpPr>
        <a:xfrm>
          <a:off x="0" y="0"/>
          <a:ext cx="0" cy="0"/>
          <a:chOff x="0" y="0"/>
          <a:chExt cx="0" cy="0"/>
        </a:xfrm>
      </p:grpSpPr>
      <p:sp>
        <p:nvSpPr>
          <p:cNvPr id="829" name="Google Shape;829;p40"/>
          <p:cNvSpPr/>
          <p:nvPr/>
        </p:nvSpPr>
        <p:spPr>
          <a:xfrm>
            <a:off x="816838" y="2269000"/>
            <a:ext cx="1399800" cy="449700"/>
          </a:xfrm>
          <a:prstGeom prst="round2Diag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816838" y="3714075"/>
            <a:ext cx="1399800" cy="4497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816838" y="1546463"/>
            <a:ext cx="1399800" cy="4497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816838" y="2991538"/>
            <a:ext cx="1399800" cy="4497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Dev</a:t>
            </a:r>
            <a:r>
              <a:rPr lang="en">
                <a:solidFill>
                  <a:srgbClr val="E06666"/>
                </a:solidFill>
              </a:rPr>
              <a:t>Sec</a:t>
            </a:r>
            <a:r>
              <a:rPr lang="en">
                <a:solidFill>
                  <a:srgbClr val="93C47D"/>
                </a:solidFill>
              </a:rPr>
              <a:t>Ops</a:t>
            </a:r>
            <a:r>
              <a:rPr lang="en"/>
              <a:t> - CI/</a:t>
            </a:r>
            <a:r>
              <a:rPr lang="en"/>
              <a:t>CD</a:t>
            </a:r>
            <a:endParaRPr/>
          </a:p>
        </p:txBody>
      </p:sp>
      <p:sp>
        <p:nvSpPr>
          <p:cNvPr id="834" name="Google Shape;834;p40"/>
          <p:cNvSpPr txBox="1"/>
          <p:nvPr>
            <p:ph idx="4294967295" type="subTitle"/>
          </p:nvPr>
        </p:nvSpPr>
        <p:spPr>
          <a:xfrm>
            <a:off x="935287" y="1574125"/>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PHASE 1</a:t>
            </a:r>
            <a:endParaRPr sz="1800">
              <a:solidFill>
                <a:schemeClr val="lt1"/>
              </a:solidFill>
              <a:latin typeface="Oswald"/>
              <a:ea typeface="Oswald"/>
              <a:cs typeface="Oswald"/>
              <a:sym typeface="Oswald"/>
            </a:endParaRPr>
          </a:p>
        </p:txBody>
      </p:sp>
      <p:sp>
        <p:nvSpPr>
          <p:cNvPr id="835" name="Google Shape;835;p40"/>
          <p:cNvSpPr txBox="1"/>
          <p:nvPr>
            <p:ph idx="4294967295" type="subTitle"/>
          </p:nvPr>
        </p:nvSpPr>
        <p:spPr>
          <a:xfrm>
            <a:off x="935287" y="2296642"/>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PHASE 2</a:t>
            </a:r>
            <a:endParaRPr sz="1800">
              <a:solidFill>
                <a:schemeClr val="lt1"/>
              </a:solidFill>
              <a:latin typeface="Oswald"/>
              <a:ea typeface="Oswald"/>
              <a:cs typeface="Oswald"/>
              <a:sym typeface="Oswald"/>
            </a:endParaRPr>
          </a:p>
        </p:txBody>
      </p:sp>
      <p:sp>
        <p:nvSpPr>
          <p:cNvPr id="836" name="Google Shape;836;p40"/>
          <p:cNvSpPr txBox="1"/>
          <p:nvPr>
            <p:ph idx="4294967295" type="subTitle"/>
          </p:nvPr>
        </p:nvSpPr>
        <p:spPr>
          <a:xfrm>
            <a:off x="935287" y="3019158"/>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PHASE 3</a:t>
            </a:r>
            <a:endParaRPr sz="1800">
              <a:solidFill>
                <a:schemeClr val="lt1"/>
              </a:solidFill>
              <a:latin typeface="Oswald"/>
              <a:ea typeface="Oswald"/>
              <a:cs typeface="Oswald"/>
              <a:sym typeface="Oswald"/>
            </a:endParaRPr>
          </a:p>
        </p:txBody>
      </p:sp>
      <p:sp>
        <p:nvSpPr>
          <p:cNvPr id="837" name="Google Shape;837;p40"/>
          <p:cNvSpPr txBox="1"/>
          <p:nvPr>
            <p:ph idx="4294967295" type="subTitle"/>
          </p:nvPr>
        </p:nvSpPr>
        <p:spPr>
          <a:xfrm>
            <a:off x="935287" y="3741675"/>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PHASE 4</a:t>
            </a:r>
            <a:endParaRPr sz="1800">
              <a:solidFill>
                <a:schemeClr val="lt1"/>
              </a:solidFill>
              <a:latin typeface="Oswald"/>
              <a:ea typeface="Oswald"/>
              <a:cs typeface="Oswald"/>
              <a:sym typeface="Oswald"/>
            </a:endParaRPr>
          </a:p>
        </p:txBody>
      </p:sp>
      <p:sp>
        <p:nvSpPr>
          <p:cNvPr id="838" name="Google Shape;838;p40"/>
          <p:cNvSpPr/>
          <p:nvPr/>
        </p:nvSpPr>
        <p:spPr>
          <a:xfrm>
            <a:off x="3205800" y="1476275"/>
            <a:ext cx="5034000" cy="5853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CI ser</a:t>
            </a:r>
            <a:r>
              <a:rPr lang="en">
                <a:solidFill>
                  <a:schemeClr val="dk1"/>
                </a:solidFill>
                <a:latin typeface="Roboto"/>
                <a:ea typeface="Roboto"/>
                <a:cs typeface="Roboto"/>
                <a:sym typeface="Roboto"/>
              </a:rPr>
              <a:t>ver được kích hoạt, tải về source code, thực hiện Static Analysis Security Testing (SAST); người lập trình review report, sửa lỗi và lặp lại quá trình</a:t>
            </a:r>
            <a:endParaRPr>
              <a:solidFill>
                <a:schemeClr val="dk1"/>
              </a:solidFill>
              <a:latin typeface="Roboto"/>
              <a:ea typeface="Roboto"/>
              <a:cs typeface="Roboto"/>
              <a:sym typeface="Roboto"/>
            </a:endParaRPr>
          </a:p>
        </p:txBody>
      </p:sp>
      <p:sp>
        <p:nvSpPr>
          <p:cNvPr id="839" name="Google Shape;839;p40"/>
          <p:cNvSpPr/>
          <p:nvPr/>
        </p:nvSpPr>
        <p:spPr>
          <a:xfrm>
            <a:off x="3205794" y="2921350"/>
            <a:ext cx="5034000" cy="5853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Người lập trình review report, sửa lỗi và lặp lại quá trình</a:t>
            </a:r>
            <a:endParaRPr>
              <a:solidFill>
                <a:schemeClr val="dk1"/>
              </a:solidFill>
              <a:latin typeface="Roboto"/>
              <a:ea typeface="Roboto"/>
              <a:cs typeface="Roboto"/>
              <a:sym typeface="Roboto"/>
            </a:endParaRPr>
          </a:p>
        </p:txBody>
      </p:sp>
      <p:sp>
        <p:nvSpPr>
          <p:cNvPr id="840" name="Google Shape;840;p40"/>
          <p:cNvSpPr/>
          <p:nvPr/>
        </p:nvSpPr>
        <p:spPr>
          <a:xfrm>
            <a:off x="3205800" y="2198800"/>
            <a:ext cx="5034000" cy="585300"/>
          </a:xfrm>
          <a:prstGeom prst="rect">
            <a:avLst/>
          </a:prstGeom>
          <a:noFill/>
          <a:ln>
            <a:noFill/>
          </a:ln>
        </p:spPr>
        <p:txBody>
          <a:bodyPr anchorCtr="0" anchor="ctr" bIns="91425" lIns="90000" spcFirstLastPara="1" rIns="274300"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CI server build và chạy application, thực hiện tests và Dynamic Analysis Security Testing (DAST), xuất artifacts và reports</a:t>
            </a:r>
            <a:endParaRPr>
              <a:solidFill>
                <a:schemeClr val="dk1"/>
              </a:solidFill>
              <a:latin typeface="Roboto"/>
              <a:ea typeface="Roboto"/>
              <a:cs typeface="Roboto"/>
              <a:sym typeface="Roboto"/>
            </a:endParaRPr>
          </a:p>
        </p:txBody>
      </p:sp>
      <p:sp>
        <p:nvSpPr>
          <p:cNvPr id="841" name="Google Shape;841;p40"/>
          <p:cNvSpPr/>
          <p:nvPr/>
        </p:nvSpPr>
        <p:spPr>
          <a:xfrm>
            <a:off x="3205794" y="3643875"/>
            <a:ext cx="5034000" cy="5853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Khi ứng dụng đã vượt qua các quá trình trên, các artifacts sẽ được lấy về và deploy trên môi trường QA, Staging,...</a:t>
            </a:r>
            <a:endParaRPr>
              <a:solidFill>
                <a:schemeClr val="dk1"/>
              </a:solidFill>
              <a:latin typeface="Roboto"/>
              <a:ea typeface="Roboto"/>
              <a:cs typeface="Roboto"/>
              <a:sym typeface="Roboto"/>
            </a:endParaRPr>
          </a:p>
        </p:txBody>
      </p:sp>
      <p:cxnSp>
        <p:nvCxnSpPr>
          <p:cNvPr id="842" name="Google Shape;842;p40"/>
          <p:cNvCxnSpPr/>
          <p:nvPr/>
        </p:nvCxnSpPr>
        <p:spPr>
          <a:xfrm>
            <a:off x="2368337" y="1768975"/>
            <a:ext cx="685800" cy="0"/>
          </a:xfrm>
          <a:prstGeom prst="straightConnector1">
            <a:avLst/>
          </a:prstGeom>
          <a:noFill/>
          <a:ln cap="flat" cmpd="sng" w="19050">
            <a:solidFill>
              <a:schemeClr val="accent1"/>
            </a:solidFill>
            <a:prstDash val="solid"/>
            <a:round/>
            <a:headEnd len="med" w="med" type="none"/>
            <a:tailEnd len="med" w="med" type="oval"/>
          </a:ln>
        </p:spPr>
      </p:cxnSp>
      <p:cxnSp>
        <p:nvCxnSpPr>
          <p:cNvPr id="843" name="Google Shape;843;p40"/>
          <p:cNvCxnSpPr/>
          <p:nvPr/>
        </p:nvCxnSpPr>
        <p:spPr>
          <a:xfrm>
            <a:off x="2367612" y="2491500"/>
            <a:ext cx="685800" cy="0"/>
          </a:xfrm>
          <a:prstGeom prst="straightConnector1">
            <a:avLst/>
          </a:prstGeom>
          <a:noFill/>
          <a:ln cap="flat" cmpd="sng" w="19050">
            <a:solidFill>
              <a:schemeClr val="accent2"/>
            </a:solidFill>
            <a:prstDash val="solid"/>
            <a:round/>
            <a:headEnd len="med" w="med" type="none"/>
            <a:tailEnd len="med" w="med" type="oval"/>
          </a:ln>
        </p:spPr>
      </p:cxnSp>
      <p:cxnSp>
        <p:nvCxnSpPr>
          <p:cNvPr id="844" name="Google Shape;844;p40"/>
          <p:cNvCxnSpPr/>
          <p:nvPr/>
        </p:nvCxnSpPr>
        <p:spPr>
          <a:xfrm>
            <a:off x="2367612" y="3214025"/>
            <a:ext cx="685800" cy="0"/>
          </a:xfrm>
          <a:prstGeom prst="straightConnector1">
            <a:avLst/>
          </a:prstGeom>
          <a:noFill/>
          <a:ln cap="flat" cmpd="sng" w="19050">
            <a:solidFill>
              <a:schemeClr val="accent3"/>
            </a:solidFill>
            <a:prstDash val="solid"/>
            <a:round/>
            <a:headEnd len="med" w="med" type="none"/>
            <a:tailEnd len="med" w="med" type="oval"/>
          </a:ln>
        </p:spPr>
      </p:cxnSp>
      <p:cxnSp>
        <p:nvCxnSpPr>
          <p:cNvPr id="845" name="Google Shape;845;p40"/>
          <p:cNvCxnSpPr/>
          <p:nvPr/>
        </p:nvCxnSpPr>
        <p:spPr>
          <a:xfrm>
            <a:off x="2367612" y="3936538"/>
            <a:ext cx="685800" cy="0"/>
          </a:xfrm>
          <a:prstGeom prst="straightConnector1">
            <a:avLst/>
          </a:prstGeom>
          <a:noFill/>
          <a:ln cap="flat" cmpd="sng" w="19050">
            <a:solidFill>
              <a:schemeClr val="accent4"/>
            </a:solidFill>
            <a:prstDash val="solid"/>
            <a:round/>
            <a:headEnd len="med" w="med" type="none"/>
            <a:tailEnd len="med" w="med" type="oval"/>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9" name="Shape 849"/>
        <p:cNvGrpSpPr/>
        <p:nvPr/>
      </p:nvGrpSpPr>
      <p:grpSpPr>
        <a:xfrm>
          <a:off x="0" y="0"/>
          <a:ext cx="0" cy="0"/>
          <a:chOff x="0" y="0"/>
          <a:chExt cx="0" cy="0"/>
        </a:xfrm>
      </p:grpSpPr>
      <p:sp>
        <p:nvSpPr>
          <p:cNvPr id="850" name="Google Shape;850;p41"/>
          <p:cNvSpPr txBox="1"/>
          <p:nvPr>
            <p:ph idx="1" type="subTitle"/>
          </p:nvPr>
        </p:nvSpPr>
        <p:spPr>
          <a:xfrm>
            <a:off x="175850" y="1423400"/>
            <a:ext cx="35523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Static Analysis Security Testing (SAST)</a:t>
            </a:r>
            <a:endParaRPr sz="1600"/>
          </a:p>
        </p:txBody>
      </p:sp>
      <p:sp>
        <p:nvSpPr>
          <p:cNvPr id="851" name="Google Shape;851;p4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DevOps</a:t>
            </a:r>
            <a:r>
              <a:rPr lang="en"/>
              <a:t> - Công cụ</a:t>
            </a:r>
            <a:endParaRPr/>
          </a:p>
        </p:txBody>
      </p:sp>
      <p:sp>
        <p:nvSpPr>
          <p:cNvPr id="852" name="Google Shape;852;p41"/>
          <p:cNvSpPr txBox="1"/>
          <p:nvPr>
            <p:ph idx="2" type="subTitle"/>
          </p:nvPr>
        </p:nvSpPr>
        <p:spPr>
          <a:xfrm>
            <a:off x="720004" y="1799500"/>
            <a:ext cx="3008400" cy="62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SonarQube, Veracode</a:t>
            </a:r>
            <a:br>
              <a:rPr lang="en"/>
            </a:br>
            <a:r>
              <a:rPr lang="en"/>
              <a:t>CodeQL, Brakeman, GitLab,...</a:t>
            </a:r>
            <a:endParaRPr/>
          </a:p>
        </p:txBody>
      </p:sp>
      <p:sp>
        <p:nvSpPr>
          <p:cNvPr id="853" name="Google Shape;853;p4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Dependency analysis</a:t>
            </a:r>
            <a:endParaRPr/>
          </a:p>
        </p:txBody>
      </p:sp>
      <p:sp>
        <p:nvSpPr>
          <p:cNvPr id="854" name="Google Shape;854;p41"/>
          <p:cNvSpPr txBox="1"/>
          <p:nvPr>
            <p:ph idx="4" type="subTitle"/>
          </p:nvPr>
        </p:nvSpPr>
        <p:spPr>
          <a:xfrm>
            <a:off x="719725" y="2826250"/>
            <a:ext cx="3008400" cy="62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Snyk, OWASP Dependency-Check</a:t>
            </a:r>
            <a:br>
              <a:rPr lang="en"/>
            </a:br>
            <a:r>
              <a:rPr lang="en"/>
              <a:t>NPM audit,...</a:t>
            </a:r>
            <a:endParaRPr/>
          </a:p>
        </p:txBody>
      </p:sp>
      <p:sp>
        <p:nvSpPr>
          <p:cNvPr id="855" name="Google Shape;855;p41"/>
          <p:cNvSpPr txBox="1"/>
          <p:nvPr>
            <p:ph idx="5" type="subTitle"/>
          </p:nvPr>
        </p:nvSpPr>
        <p:spPr>
          <a:xfrm>
            <a:off x="5415982" y="1423400"/>
            <a:ext cx="35523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Dynamic Analysis Security Testing (DAST)</a:t>
            </a:r>
            <a:endParaRPr sz="1600"/>
          </a:p>
        </p:txBody>
      </p:sp>
      <p:sp>
        <p:nvSpPr>
          <p:cNvPr id="856" name="Google Shape;856;p41"/>
          <p:cNvSpPr txBox="1"/>
          <p:nvPr>
            <p:ph idx="6" type="subTitle"/>
          </p:nvPr>
        </p:nvSpPr>
        <p:spPr>
          <a:xfrm>
            <a:off x="5416028" y="1799500"/>
            <a:ext cx="30084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ZAP, Acunetix, Veracode, GitLab,...</a:t>
            </a:r>
            <a:endParaRPr/>
          </a:p>
        </p:txBody>
      </p:sp>
      <p:sp>
        <p:nvSpPr>
          <p:cNvPr id="857" name="Google Shape;857;p4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Infrastructure security</a:t>
            </a:r>
            <a:endParaRPr/>
          </a:p>
        </p:txBody>
      </p:sp>
      <p:sp>
        <p:nvSpPr>
          <p:cNvPr id="858" name="Google Shape;858;p41"/>
          <p:cNvSpPr txBox="1"/>
          <p:nvPr>
            <p:ph idx="8" type="subTitle"/>
          </p:nvPr>
        </p:nvSpPr>
        <p:spPr>
          <a:xfrm>
            <a:off x="719979" y="3853000"/>
            <a:ext cx="3008400" cy="629100"/>
          </a:xfrm>
          <a:prstGeom prst="rect">
            <a:avLst/>
          </a:prstGeom>
        </p:spPr>
        <p:txBody>
          <a:bodyPr anchorCtr="0" anchor="t" bIns="91425" lIns="91425" spcFirstLastPara="1" rIns="91425" wrap="square" tIns="91425">
            <a:noAutofit/>
          </a:bodyPr>
          <a:lstStyle/>
          <a:p>
            <a:pPr indent="-89999" lvl="0" marL="89999" rtl="0" algn="r">
              <a:spcBef>
                <a:spcPts val="0"/>
              </a:spcBef>
              <a:spcAft>
                <a:spcPts val="0"/>
              </a:spcAft>
              <a:buNone/>
            </a:pPr>
            <a:r>
              <a:rPr lang="en"/>
              <a:t>quay/clair</a:t>
            </a:r>
            <a:endParaRPr/>
          </a:p>
        </p:txBody>
      </p:sp>
      <p:sp>
        <p:nvSpPr>
          <p:cNvPr id="859" name="Google Shape;859;p4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Vulnerability assessment</a:t>
            </a:r>
            <a:endParaRPr/>
          </a:p>
        </p:txBody>
      </p:sp>
      <p:sp>
        <p:nvSpPr>
          <p:cNvPr id="860" name="Google Shape;860;p41"/>
          <p:cNvSpPr txBox="1"/>
          <p:nvPr>
            <p:ph idx="13" type="subTitle"/>
          </p:nvPr>
        </p:nvSpPr>
        <p:spPr>
          <a:xfrm>
            <a:off x="5416125" y="2826250"/>
            <a:ext cx="30084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GVM, Nessus</a:t>
            </a:r>
            <a:endParaRPr/>
          </a:p>
        </p:txBody>
      </p:sp>
      <p:sp>
        <p:nvSpPr>
          <p:cNvPr id="861" name="Google Shape;861;p41"/>
          <p:cNvSpPr txBox="1"/>
          <p:nvPr>
            <p:ph idx="14" type="subTitle"/>
          </p:nvPr>
        </p:nvSpPr>
        <p:spPr>
          <a:xfrm>
            <a:off x="5415979" y="3476875"/>
            <a:ext cx="30084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Vulnerability management</a:t>
            </a:r>
            <a:endParaRPr/>
          </a:p>
        </p:txBody>
      </p:sp>
      <p:sp>
        <p:nvSpPr>
          <p:cNvPr id="862" name="Google Shape;862;p41"/>
          <p:cNvSpPr txBox="1"/>
          <p:nvPr>
            <p:ph idx="15" type="subTitle"/>
          </p:nvPr>
        </p:nvSpPr>
        <p:spPr>
          <a:xfrm>
            <a:off x="5416029" y="3853000"/>
            <a:ext cx="3008400" cy="629100"/>
          </a:xfrm>
          <a:prstGeom prst="rect">
            <a:avLst/>
          </a:prstGeom>
        </p:spPr>
        <p:txBody>
          <a:bodyPr anchorCtr="0" anchor="t" bIns="91425" lIns="91425" spcFirstLastPara="1" rIns="91425" wrap="square" tIns="91425">
            <a:noAutofit/>
          </a:bodyPr>
          <a:lstStyle/>
          <a:p>
            <a:pPr indent="0" lvl="0" marL="0" marR="62101" rtl="0" algn="l">
              <a:spcBef>
                <a:spcPts val="0"/>
              </a:spcBef>
              <a:spcAft>
                <a:spcPts val="0"/>
              </a:spcAft>
              <a:buNone/>
            </a:pPr>
            <a:r>
              <a:rPr lang="en"/>
              <a:t>ArcherySec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42"/>
          <p:cNvSpPr txBox="1"/>
          <p:nvPr>
            <p:ph type="title"/>
          </p:nvPr>
        </p:nvSpPr>
        <p:spPr>
          <a:xfrm>
            <a:off x="1902600" y="967950"/>
            <a:ext cx="5338800" cy="187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Secrets management</a:t>
            </a:r>
            <a:endParaRPr/>
          </a:p>
        </p:txBody>
      </p:sp>
      <p:sp>
        <p:nvSpPr>
          <p:cNvPr id="868" name="Google Shape;868;p42"/>
          <p:cNvSpPr txBox="1"/>
          <p:nvPr>
            <p:ph idx="2" type="title"/>
          </p:nvPr>
        </p:nvSpPr>
        <p:spPr>
          <a:xfrm>
            <a:off x="1449150" y="2844450"/>
            <a:ext cx="6245700" cy="6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Thành phần </a:t>
            </a:r>
            <a:r>
              <a:rPr lang="en">
                <a:solidFill>
                  <a:srgbClr val="EA9999"/>
                </a:solidFill>
              </a:rPr>
              <a:t>quan trọng</a:t>
            </a:r>
            <a:r>
              <a:rPr lang="en"/>
              <a:t> dễ bỏ qua nhất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4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swarm secrets</a:t>
            </a:r>
            <a:endParaRPr/>
          </a:p>
        </p:txBody>
      </p:sp>
      <p:sp>
        <p:nvSpPr>
          <p:cNvPr id="874" name="Google Shape;874;p43"/>
          <p:cNvSpPr txBox="1"/>
          <p:nvPr/>
        </p:nvSpPr>
        <p:spPr>
          <a:xfrm>
            <a:off x="2127600" y="1204163"/>
            <a:ext cx="488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9CB9C"/>
                </a:solidFill>
                <a:latin typeface="Roboto"/>
                <a:ea typeface="Roboto"/>
                <a:cs typeface="Roboto"/>
                <a:sym typeface="Roboto"/>
              </a:rPr>
              <a:t>docker secret create pg_user ./passwd.txt</a:t>
            </a:r>
            <a:endParaRPr sz="1800">
              <a:solidFill>
                <a:srgbClr val="F9CB9C"/>
              </a:solidFill>
              <a:latin typeface="Roboto"/>
              <a:ea typeface="Roboto"/>
              <a:cs typeface="Roboto"/>
              <a:sym typeface="Roboto"/>
            </a:endParaRPr>
          </a:p>
        </p:txBody>
      </p:sp>
      <p:pic>
        <p:nvPicPr>
          <p:cNvPr id="875" name="Google Shape;875;p43"/>
          <p:cNvPicPr preferRelativeResize="0"/>
          <p:nvPr/>
        </p:nvPicPr>
        <p:blipFill>
          <a:blip r:embed="rId3">
            <a:alphaModFix/>
          </a:blip>
          <a:stretch>
            <a:fillRect/>
          </a:stretch>
        </p:blipFill>
        <p:spPr>
          <a:xfrm>
            <a:off x="2578450" y="1665863"/>
            <a:ext cx="3987106" cy="31728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6" name="Shape 696"/>
        <p:cNvGrpSpPr/>
        <p:nvPr/>
      </p:nvGrpSpPr>
      <p:grpSpPr>
        <a:xfrm>
          <a:off x="0" y="0"/>
          <a:ext cx="0" cy="0"/>
          <a:chOff x="0" y="0"/>
          <a:chExt cx="0" cy="0"/>
        </a:xfrm>
      </p:grpSpPr>
      <p:sp>
        <p:nvSpPr>
          <p:cNvPr id="697" name="Google Shape;697;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98" name="Google Shape;698;p26"/>
          <p:cNvSpPr txBox="1"/>
          <p:nvPr>
            <p:ph idx="1" type="subTitle"/>
          </p:nvPr>
        </p:nvSpPr>
        <p:spPr>
          <a:xfrm>
            <a:off x="1643725" y="1835588"/>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DevOps</a:t>
            </a:r>
            <a:endParaRPr/>
          </a:p>
        </p:txBody>
      </p:sp>
      <p:sp>
        <p:nvSpPr>
          <p:cNvPr id="699" name="Google Shape;699;p26"/>
          <p:cNvSpPr txBox="1"/>
          <p:nvPr>
            <p:ph idx="2" type="title"/>
          </p:nvPr>
        </p:nvSpPr>
        <p:spPr>
          <a:xfrm>
            <a:off x="2253325" y="1383288"/>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00" name="Google Shape;700;p26"/>
          <p:cNvSpPr txBox="1"/>
          <p:nvPr>
            <p:ph idx="3" type="subTitle"/>
          </p:nvPr>
        </p:nvSpPr>
        <p:spPr>
          <a:xfrm>
            <a:off x="1644225" y="2211678"/>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Tổng quan về DevOps</a:t>
            </a:r>
            <a:endParaRPr/>
          </a:p>
        </p:txBody>
      </p:sp>
      <p:sp>
        <p:nvSpPr>
          <p:cNvPr id="701" name="Google Shape;701;p26"/>
          <p:cNvSpPr txBox="1"/>
          <p:nvPr>
            <p:ph idx="4" type="subTitle"/>
          </p:nvPr>
        </p:nvSpPr>
        <p:spPr>
          <a:xfrm>
            <a:off x="5121400" y="1794788"/>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DevSecOps</a:t>
            </a:r>
            <a:endParaRPr/>
          </a:p>
        </p:txBody>
      </p:sp>
      <p:sp>
        <p:nvSpPr>
          <p:cNvPr id="702" name="Google Shape;702;p26"/>
          <p:cNvSpPr txBox="1"/>
          <p:nvPr>
            <p:ph idx="5" type="title"/>
          </p:nvPr>
        </p:nvSpPr>
        <p:spPr>
          <a:xfrm>
            <a:off x="5730925" y="1342488"/>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03" name="Google Shape;703;p26"/>
          <p:cNvSpPr txBox="1"/>
          <p:nvPr>
            <p:ph idx="6" type="subTitle"/>
          </p:nvPr>
        </p:nvSpPr>
        <p:spPr>
          <a:xfrm>
            <a:off x="5121638" y="2170878"/>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Tổng quan về DevSecOps</a:t>
            </a:r>
            <a:endParaRPr/>
          </a:p>
        </p:txBody>
      </p:sp>
      <p:sp>
        <p:nvSpPr>
          <p:cNvPr id="704" name="Google Shape;704;p26"/>
          <p:cNvSpPr txBox="1"/>
          <p:nvPr>
            <p:ph idx="7" type="subTitle"/>
          </p:nvPr>
        </p:nvSpPr>
        <p:spPr>
          <a:xfrm>
            <a:off x="1643925" y="356367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SecDevOps</a:t>
            </a:r>
            <a:endParaRPr/>
          </a:p>
        </p:txBody>
      </p:sp>
      <p:sp>
        <p:nvSpPr>
          <p:cNvPr id="705" name="Google Shape;705;p26"/>
          <p:cNvSpPr txBox="1"/>
          <p:nvPr>
            <p:ph idx="8" type="title"/>
          </p:nvPr>
        </p:nvSpPr>
        <p:spPr>
          <a:xfrm>
            <a:off x="2253425" y="311137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06" name="Google Shape;706;p26"/>
          <p:cNvSpPr txBox="1"/>
          <p:nvPr>
            <p:ph idx="9" type="subTitle"/>
          </p:nvPr>
        </p:nvSpPr>
        <p:spPr>
          <a:xfrm>
            <a:off x="1643976" y="393976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Tổng quan về SecDevOps</a:t>
            </a:r>
            <a:endParaRPr/>
          </a:p>
        </p:txBody>
      </p:sp>
      <p:sp>
        <p:nvSpPr>
          <p:cNvPr id="707" name="Google Shape;707;p26"/>
          <p:cNvSpPr txBox="1"/>
          <p:nvPr>
            <p:ph idx="13" type="subTitle"/>
          </p:nvPr>
        </p:nvSpPr>
        <p:spPr>
          <a:xfrm>
            <a:off x="5121025" y="34820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Bài học</a:t>
            </a:r>
            <a:endParaRPr/>
          </a:p>
        </p:txBody>
      </p:sp>
      <p:sp>
        <p:nvSpPr>
          <p:cNvPr id="708" name="Google Shape;708;p26"/>
          <p:cNvSpPr txBox="1"/>
          <p:nvPr>
            <p:ph idx="14" type="title"/>
          </p:nvPr>
        </p:nvSpPr>
        <p:spPr>
          <a:xfrm>
            <a:off x="5730625" y="30297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09" name="Google Shape;709;p26"/>
          <p:cNvSpPr txBox="1"/>
          <p:nvPr>
            <p:ph idx="15" type="subTitle"/>
          </p:nvPr>
        </p:nvSpPr>
        <p:spPr>
          <a:xfrm>
            <a:off x="5121525" y="3858177"/>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Kinh nghiệm từ thực tế</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4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swarm secrets</a:t>
            </a:r>
            <a:endParaRPr/>
          </a:p>
        </p:txBody>
      </p:sp>
      <p:sp>
        <p:nvSpPr>
          <p:cNvPr id="881" name="Google Shape;881;p44"/>
          <p:cNvSpPr txBox="1"/>
          <p:nvPr>
            <p:ph idx="1" type="body"/>
          </p:nvPr>
        </p:nvSpPr>
        <p:spPr>
          <a:xfrm>
            <a:off x="1295100" y="1112700"/>
            <a:ext cx="6553800" cy="456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CA7BEB"/>
                </a:solidFill>
              </a:rPr>
              <a:t>docker stack deploy --compose-file docker-compose.yml db</a:t>
            </a:r>
            <a:endParaRPr sz="1800">
              <a:solidFill>
                <a:srgbClr val="CA7BEB"/>
              </a:solidFill>
            </a:endParaRPr>
          </a:p>
        </p:txBody>
      </p:sp>
      <p:pic>
        <p:nvPicPr>
          <p:cNvPr id="882" name="Google Shape;882;p44"/>
          <p:cNvPicPr preferRelativeResize="0"/>
          <p:nvPr/>
        </p:nvPicPr>
        <p:blipFill>
          <a:blip r:embed="rId3">
            <a:alphaModFix/>
          </a:blip>
          <a:stretch>
            <a:fillRect/>
          </a:stretch>
        </p:blipFill>
        <p:spPr>
          <a:xfrm>
            <a:off x="152400" y="1722000"/>
            <a:ext cx="8839203" cy="26608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Analysis Security Testing (SAST)</a:t>
            </a:r>
            <a:endParaRPr/>
          </a:p>
        </p:txBody>
      </p:sp>
      <p:sp>
        <p:nvSpPr>
          <p:cNvPr id="888" name="Google Shape;888;p45"/>
          <p:cNvSpPr txBox="1"/>
          <p:nvPr>
            <p:ph idx="1" type="body"/>
          </p:nvPr>
        </p:nvSpPr>
        <p:spPr>
          <a:xfrm>
            <a:off x="720000" y="1104850"/>
            <a:ext cx="55434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Thực hiện kiểm tra theo phương thức Hộp trắng (whitebox testing), các công cụ này cần truy cập vào mã nguồn ứng dụng</a:t>
            </a:r>
            <a:endParaRPr sz="1400"/>
          </a:p>
          <a:p>
            <a:pPr indent="0" lvl="0" marL="0" rtl="0" algn="l">
              <a:spcBef>
                <a:spcPts val="1600"/>
              </a:spcBef>
              <a:spcAft>
                <a:spcPts val="0"/>
              </a:spcAft>
              <a:buNone/>
            </a:pPr>
            <a:r>
              <a:rPr lang="en" sz="1400"/>
              <a:t>Các công cụ thực hiện việc đọc, rà soát, tìm kiếm sự tương quan giữa các đoạn mã và kiểm tra lỗ hổng an toàn thông tin ngay trên mã nguồn của ứng dụng/phần mềm.</a:t>
            </a:r>
            <a:endParaRPr sz="1400"/>
          </a:p>
          <a:p>
            <a:pPr indent="0" lvl="0" marL="0" rtl="0" algn="l">
              <a:spcBef>
                <a:spcPts val="1600"/>
              </a:spcBef>
              <a:spcAft>
                <a:spcPts val="0"/>
              </a:spcAft>
              <a:buNone/>
            </a:pPr>
            <a:r>
              <a:rPr lang="en" sz="1400"/>
              <a:t>Ưu điểm: Kiểm tra nhanh chóng toàn bộ mã nguồn, đưa ra được chính xác nơi, đoạn mã xảy ra lỗ hổng và khuyến nghị cho người lập trình, phù hợp với kiểm tra lỗ hổng theo chuẩn owasp top 10</a:t>
            </a:r>
            <a:endParaRPr sz="1400"/>
          </a:p>
          <a:p>
            <a:pPr indent="0" lvl="0" marL="0" rtl="0" algn="l">
              <a:spcBef>
                <a:spcPts val="1600"/>
              </a:spcBef>
              <a:spcAft>
                <a:spcPts val="1600"/>
              </a:spcAft>
              <a:buNone/>
            </a:pPr>
            <a:r>
              <a:rPr lang="en" sz="1400"/>
              <a:t>Nhược điểm: False positive và không có sự xâu chuỗi giữa db, files và các thành phần khác của ứng dụng, có thể bị miss một số lỗ hổng có tính chất phức tạp, đặc biệt</a:t>
            </a:r>
            <a:endParaRPr sz="1400"/>
          </a:p>
        </p:txBody>
      </p:sp>
      <p:pic>
        <p:nvPicPr>
          <p:cNvPr id="889" name="Google Shape;889;p45"/>
          <p:cNvPicPr preferRelativeResize="0"/>
          <p:nvPr/>
        </p:nvPicPr>
        <p:blipFill>
          <a:blip r:embed="rId3">
            <a:alphaModFix/>
          </a:blip>
          <a:stretch>
            <a:fillRect/>
          </a:stretch>
        </p:blipFill>
        <p:spPr>
          <a:xfrm>
            <a:off x="6263400" y="1556800"/>
            <a:ext cx="2575799" cy="20298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Analysis Security Testing (SAST)</a:t>
            </a:r>
            <a:endParaRPr/>
          </a:p>
        </p:txBody>
      </p:sp>
      <p:pic>
        <p:nvPicPr>
          <p:cNvPr id="895" name="Google Shape;895;p46"/>
          <p:cNvPicPr preferRelativeResize="0"/>
          <p:nvPr/>
        </p:nvPicPr>
        <p:blipFill>
          <a:blip r:embed="rId3">
            <a:alphaModFix/>
          </a:blip>
          <a:stretch>
            <a:fillRect/>
          </a:stretch>
        </p:blipFill>
        <p:spPr>
          <a:xfrm>
            <a:off x="1384513" y="1214850"/>
            <a:ext cx="6374979" cy="37260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CodeQL</a:t>
            </a:r>
            <a:endParaRPr/>
          </a:p>
        </p:txBody>
      </p:sp>
      <p:sp>
        <p:nvSpPr>
          <p:cNvPr id="901" name="Google Shape;901;p47"/>
          <p:cNvSpPr txBox="1"/>
          <p:nvPr>
            <p:ph idx="1" type="body"/>
          </p:nvPr>
        </p:nvSpPr>
        <p:spPr>
          <a:xfrm>
            <a:off x="720000" y="1104850"/>
            <a:ext cx="43293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CodeQL </a:t>
            </a:r>
            <a:r>
              <a:rPr lang="en" sz="1400"/>
              <a:t>là một công cụ cho phép người sử dụng thực hiện kiểm tra mã nguồn của một public repository hỗ trợ nhiều ngôn ngữ khác nhau: C/C++, C#, Go, Java, JavaScript/TypeScript, Python, Ruby</a:t>
            </a:r>
            <a:endParaRPr sz="1400"/>
          </a:p>
          <a:p>
            <a:pPr indent="0" lvl="0" marL="0" rtl="0" algn="l">
              <a:spcBef>
                <a:spcPts val="1600"/>
              </a:spcBef>
              <a:spcAft>
                <a:spcPts val="0"/>
              </a:spcAft>
              <a:buNone/>
            </a:pPr>
            <a:r>
              <a:rPr lang="en" sz="1400"/>
              <a:t>CodeQL coi mã nguồn là một dạng dữ liệu, các lệnh truy vấn được các nhà bảo mật viết để tìm ra các đoạn mã phù hợp, thường là các đoạn mã có chứa lỗ hổng.</a:t>
            </a:r>
            <a:endParaRPr sz="1400"/>
          </a:p>
          <a:p>
            <a:pPr indent="0" lvl="0" marL="0" rtl="0" algn="l">
              <a:spcBef>
                <a:spcPts val="1600"/>
              </a:spcBef>
              <a:spcAft>
                <a:spcPts val="1600"/>
              </a:spcAft>
              <a:buNone/>
            </a:pPr>
            <a:r>
              <a:rPr lang="en" sz="1400"/>
              <a:t>CodeQL được tích hợp sẵn trên Github Actions và được sử dụng miễn phí.</a:t>
            </a:r>
            <a:endParaRPr sz="1400"/>
          </a:p>
        </p:txBody>
      </p:sp>
      <p:pic>
        <p:nvPicPr>
          <p:cNvPr id="902" name="Google Shape;902;p47"/>
          <p:cNvPicPr preferRelativeResize="0"/>
          <p:nvPr/>
        </p:nvPicPr>
        <p:blipFill>
          <a:blip r:embed="rId3">
            <a:alphaModFix/>
          </a:blip>
          <a:stretch>
            <a:fillRect/>
          </a:stretch>
        </p:blipFill>
        <p:spPr>
          <a:xfrm>
            <a:off x="5455325" y="1490675"/>
            <a:ext cx="3257550" cy="2371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CodeQL demo</a:t>
            </a:r>
            <a:endParaRPr/>
          </a:p>
        </p:txBody>
      </p:sp>
      <p:pic>
        <p:nvPicPr>
          <p:cNvPr id="908" name="Google Shape;908;p48"/>
          <p:cNvPicPr preferRelativeResize="0"/>
          <p:nvPr/>
        </p:nvPicPr>
        <p:blipFill>
          <a:blip r:embed="rId3">
            <a:alphaModFix/>
          </a:blip>
          <a:stretch>
            <a:fillRect/>
          </a:stretch>
        </p:blipFill>
        <p:spPr>
          <a:xfrm>
            <a:off x="1628775" y="1365575"/>
            <a:ext cx="5886450" cy="286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4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CodeQL demo</a:t>
            </a:r>
            <a:endParaRPr/>
          </a:p>
        </p:txBody>
      </p:sp>
      <p:pic>
        <p:nvPicPr>
          <p:cNvPr id="914" name="Google Shape;914;p49"/>
          <p:cNvPicPr preferRelativeResize="0"/>
          <p:nvPr/>
        </p:nvPicPr>
        <p:blipFill>
          <a:blip r:embed="rId3">
            <a:alphaModFix/>
          </a:blip>
          <a:stretch>
            <a:fillRect/>
          </a:stretch>
        </p:blipFill>
        <p:spPr>
          <a:xfrm>
            <a:off x="2332638" y="1164625"/>
            <a:ext cx="4478727" cy="372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5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CodeQL demo</a:t>
            </a:r>
            <a:endParaRPr/>
          </a:p>
        </p:txBody>
      </p:sp>
      <p:pic>
        <p:nvPicPr>
          <p:cNvPr id="920" name="Google Shape;920;p50"/>
          <p:cNvPicPr preferRelativeResize="0"/>
          <p:nvPr/>
        </p:nvPicPr>
        <p:blipFill>
          <a:blip r:embed="rId3">
            <a:alphaModFix/>
          </a:blip>
          <a:stretch>
            <a:fillRect/>
          </a:stretch>
        </p:blipFill>
        <p:spPr>
          <a:xfrm>
            <a:off x="1769950" y="1181350"/>
            <a:ext cx="5604097" cy="3726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5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CodeQL demo</a:t>
            </a:r>
            <a:endParaRPr/>
          </a:p>
        </p:txBody>
      </p:sp>
      <p:pic>
        <p:nvPicPr>
          <p:cNvPr id="926" name="Google Shape;926;p51"/>
          <p:cNvPicPr preferRelativeResize="0"/>
          <p:nvPr/>
        </p:nvPicPr>
        <p:blipFill>
          <a:blip r:embed="rId3">
            <a:alphaModFix/>
          </a:blip>
          <a:stretch>
            <a:fillRect/>
          </a:stretch>
        </p:blipFill>
        <p:spPr>
          <a:xfrm>
            <a:off x="152400" y="1265100"/>
            <a:ext cx="8839202" cy="32677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5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CodeQL demo</a:t>
            </a:r>
            <a:endParaRPr/>
          </a:p>
        </p:txBody>
      </p:sp>
      <p:pic>
        <p:nvPicPr>
          <p:cNvPr id="932" name="Google Shape;932;p52"/>
          <p:cNvPicPr preferRelativeResize="0"/>
          <p:nvPr/>
        </p:nvPicPr>
        <p:blipFill>
          <a:blip r:embed="rId3">
            <a:alphaModFix/>
          </a:blip>
          <a:stretch>
            <a:fillRect/>
          </a:stretch>
        </p:blipFill>
        <p:spPr>
          <a:xfrm>
            <a:off x="1894913" y="1206475"/>
            <a:ext cx="5354168" cy="3726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5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Analysis Security Testing (DAST)</a:t>
            </a:r>
            <a:endParaRPr/>
          </a:p>
        </p:txBody>
      </p:sp>
      <p:sp>
        <p:nvSpPr>
          <p:cNvPr id="938" name="Google Shape;938;p53"/>
          <p:cNvSpPr txBox="1"/>
          <p:nvPr>
            <p:ph idx="1" type="body"/>
          </p:nvPr>
        </p:nvSpPr>
        <p:spPr>
          <a:xfrm>
            <a:off x="720000" y="1104850"/>
            <a:ext cx="56022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Thực hiện kiểm tra theo phương thức Hộp đen/xám (blackbox/graybox testing), các công cụ này cần địa chỉ của ứng dụng để thực hiện truy cập và kiểm tra tự động.</a:t>
            </a:r>
            <a:endParaRPr sz="1400"/>
          </a:p>
          <a:p>
            <a:pPr indent="0" lvl="0" marL="0" rtl="0" algn="l">
              <a:spcBef>
                <a:spcPts val="1600"/>
              </a:spcBef>
              <a:spcAft>
                <a:spcPts val="0"/>
              </a:spcAft>
              <a:buNone/>
            </a:pPr>
            <a:r>
              <a:rPr lang="en" sz="1400"/>
              <a:t>Giống như quá trình pentest, công cụ DAST thực hiện các bước dò quét, khám phá, kiểm tra và khai thác ứng dụng đang được chạy.</a:t>
            </a:r>
            <a:endParaRPr sz="1400"/>
          </a:p>
          <a:p>
            <a:pPr indent="0" lvl="0" marL="0" rtl="0" algn="l">
              <a:spcBef>
                <a:spcPts val="1600"/>
              </a:spcBef>
              <a:spcAft>
                <a:spcPts val="0"/>
              </a:spcAft>
              <a:buNone/>
            </a:pPr>
            <a:r>
              <a:rPr lang="en" sz="1400"/>
              <a:t>Ưu điểm: Có ít false positive, kiểm tra ứng dụng một toàn diện khi đang hoạt động</a:t>
            </a:r>
            <a:endParaRPr sz="1400"/>
          </a:p>
          <a:p>
            <a:pPr indent="0" lvl="0" marL="0" rtl="0" algn="l">
              <a:spcBef>
                <a:spcPts val="1600"/>
              </a:spcBef>
              <a:spcAft>
                <a:spcPts val="1600"/>
              </a:spcAft>
              <a:buNone/>
            </a:pPr>
            <a:r>
              <a:rPr lang="en" sz="1400"/>
              <a:t>Nhược điểm: Cần phải khởi chạy ứng dụng, thời gian thực hiện lâu và tiêu tốn nhiều tài nguyên</a:t>
            </a:r>
            <a:endParaRPr sz="1400"/>
          </a:p>
        </p:txBody>
      </p:sp>
      <p:pic>
        <p:nvPicPr>
          <p:cNvPr id="939" name="Google Shape;939;p53"/>
          <p:cNvPicPr preferRelativeResize="0"/>
          <p:nvPr/>
        </p:nvPicPr>
        <p:blipFill>
          <a:blip r:embed="rId3">
            <a:alphaModFix/>
          </a:blip>
          <a:stretch>
            <a:fillRect/>
          </a:stretch>
        </p:blipFill>
        <p:spPr>
          <a:xfrm>
            <a:off x="6474600" y="1265100"/>
            <a:ext cx="2438400" cy="243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a:t>
            </a:r>
            <a:endParaRPr/>
          </a:p>
        </p:txBody>
      </p:sp>
      <p:pic>
        <p:nvPicPr>
          <p:cNvPr id="715" name="Google Shape;715;p27"/>
          <p:cNvPicPr preferRelativeResize="0"/>
          <p:nvPr/>
        </p:nvPicPr>
        <p:blipFill>
          <a:blip r:embed="rId3">
            <a:alphaModFix/>
          </a:blip>
          <a:stretch>
            <a:fillRect/>
          </a:stretch>
        </p:blipFill>
        <p:spPr>
          <a:xfrm>
            <a:off x="365088" y="1273475"/>
            <a:ext cx="8413826" cy="3393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43" name="Shape 943"/>
        <p:cNvGrpSpPr/>
        <p:nvPr/>
      </p:nvGrpSpPr>
      <p:grpSpPr>
        <a:xfrm>
          <a:off x="0" y="0"/>
          <a:ext cx="0" cy="0"/>
          <a:chOff x="0" y="0"/>
          <a:chExt cx="0" cy="0"/>
        </a:xfrm>
      </p:grpSpPr>
      <p:sp>
        <p:nvSpPr>
          <p:cNvPr id="944" name="Google Shape;944;p54"/>
          <p:cNvSpPr/>
          <p:nvPr/>
        </p:nvSpPr>
        <p:spPr>
          <a:xfrm>
            <a:off x="816838" y="2269000"/>
            <a:ext cx="1399800" cy="449700"/>
          </a:xfrm>
          <a:prstGeom prst="round2Diag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4"/>
          <p:cNvSpPr/>
          <p:nvPr/>
        </p:nvSpPr>
        <p:spPr>
          <a:xfrm>
            <a:off x="816838" y="3714075"/>
            <a:ext cx="1399800" cy="4497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4"/>
          <p:cNvSpPr/>
          <p:nvPr/>
        </p:nvSpPr>
        <p:spPr>
          <a:xfrm>
            <a:off x="816838" y="1546463"/>
            <a:ext cx="1399800" cy="4497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4"/>
          <p:cNvSpPr/>
          <p:nvPr/>
        </p:nvSpPr>
        <p:spPr>
          <a:xfrm>
            <a:off x="816838" y="2991538"/>
            <a:ext cx="1399800" cy="4497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rPr>
              <a:t>Sec</a:t>
            </a:r>
            <a:r>
              <a:rPr lang="en">
                <a:solidFill>
                  <a:srgbClr val="93C47D"/>
                </a:solidFill>
              </a:rPr>
              <a:t>DevOps</a:t>
            </a:r>
            <a:endParaRPr>
              <a:solidFill>
                <a:srgbClr val="93C47D"/>
              </a:solidFill>
            </a:endParaRPr>
          </a:p>
        </p:txBody>
      </p:sp>
      <p:sp>
        <p:nvSpPr>
          <p:cNvPr id="949" name="Google Shape;949;p54"/>
          <p:cNvSpPr txBox="1"/>
          <p:nvPr>
            <p:ph idx="4294967295" type="subTitle"/>
          </p:nvPr>
        </p:nvSpPr>
        <p:spPr>
          <a:xfrm>
            <a:off x="935287" y="1574125"/>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Tiêu chí</a:t>
            </a:r>
            <a:r>
              <a:rPr lang="en" sz="1800">
                <a:solidFill>
                  <a:schemeClr val="lt1"/>
                </a:solidFill>
                <a:latin typeface="Oswald"/>
                <a:ea typeface="Oswald"/>
                <a:cs typeface="Oswald"/>
                <a:sym typeface="Oswald"/>
              </a:rPr>
              <a:t> 1</a:t>
            </a:r>
            <a:endParaRPr sz="1800">
              <a:solidFill>
                <a:schemeClr val="lt1"/>
              </a:solidFill>
              <a:latin typeface="Oswald"/>
              <a:ea typeface="Oswald"/>
              <a:cs typeface="Oswald"/>
              <a:sym typeface="Oswald"/>
            </a:endParaRPr>
          </a:p>
        </p:txBody>
      </p:sp>
      <p:sp>
        <p:nvSpPr>
          <p:cNvPr id="950" name="Google Shape;950;p54"/>
          <p:cNvSpPr txBox="1"/>
          <p:nvPr>
            <p:ph idx="4294967295" type="subTitle"/>
          </p:nvPr>
        </p:nvSpPr>
        <p:spPr>
          <a:xfrm>
            <a:off x="935287" y="2296642"/>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Tiêu chí</a:t>
            </a:r>
            <a:r>
              <a:rPr lang="en" sz="1800">
                <a:solidFill>
                  <a:schemeClr val="lt1"/>
                </a:solidFill>
                <a:latin typeface="Oswald"/>
                <a:ea typeface="Oswald"/>
                <a:cs typeface="Oswald"/>
                <a:sym typeface="Oswald"/>
              </a:rPr>
              <a:t> 2</a:t>
            </a:r>
            <a:endParaRPr sz="1800">
              <a:solidFill>
                <a:schemeClr val="lt1"/>
              </a:solidFill>
              <a:latin typeface="Oswald"/>
              <a:ea typeface="Oswald"/>
              <a:cs typeface="Oswald"/>
              <a:sym typeface="Oswald"/>
            </a:endParaRPr>
          </a:p>
        </p:txBody>
      </p:sp>
      <p:sp>
        <p:nvSpPr>
          <p:cNvPr id="951" name="Google Shape;951;p54"/>
          <p:cNvSpPr txBox="1"/>
          <p:nvPr>
            <p:ph idx="4294967295" type="subTitle"/>
          </p:nvPr>
        </p:nvSpPr>
        <p:spPr>
          <a:xfrm>
            <a:off x="935287" y="3019158"/>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Tiêu chí</a:t>
            </a:r>
            <a:r>
              <a:rPr lang="en" sz="1800">
                <a:solidFill>
                  <a:schemeClr val="lt1"/>
                </a:solidFill>
                <a:latin typeface="Oswald"/>
                <a:ea typeface="Oswald"/>
                <a:cs typeface="Oswald"/>
                <a:sym typeface="Oswald"/>
              </a:rPr>
              <a:t> 3</a:t>
            </a:r>
            <a:endParaRPr sz="1800">
              <a:solidFill>
                <a:schemeClr val="lt1"/>
              </a:solidFill>
              <a:latin typeface="Oswald"/>
              <a:ea typeface="Oswald"/>
              <a:cs typeface="Oswald"/>
              <a:sym typeface="Oswald"/>
            </a:endParaRPr>
          </a:p>
        </p:txBody>
      </p:sp>
      <p:sp>
        <p:nvSpPr>
          <p:cNvPr id="952" name="Google Shape;952;p54"/>
          <p:cNvSpPr txBox="1"/>
          <p:nvPr>
            <p:ph idx="4294967295" type="subTitle"/>
          </p:nvPr>
        </p:nvSpPr>
        <p:spPr>
          <a:xfrm>
            <a:off x="935287" y="3741675"/>
            <a:ext cx="1174200" cy="38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Oswald"/>
                <a:ea typeface="Oswald"/>
                <a:cs typeface="Oswald"/>
                <a:sym typeface="Oswald"/>
              </a:rPr>
              <a:t>Tiêu chí</a:t>
            </a:r>
            <a:r>
              <a:rPr lang="en" sz="1800">
                <a:solidFill>
                  <a:schemeClr val="lt1"/>
                </a:solidFill>
                <a:latin typeface="Oswald"/>
                <a:ea typeface="Oswald"/>
                <a:cs typeface="Oswald"/>
                <a:sym typeface="Oswald"/>
              </a:rPr>
              <a:t> 4</a:t>
            </a:r>
            <a:endParaRPr sz="1800">
              <a:solidFill>
                <a:schemeClr val="lt1"/>
              </a:solidFill>
              <a:latin typeface="Oswald"/>
              <a:ea typeface="Oswald"/>
              <a:cs typeface="Oswald"/>
              <a:sym typeface="Oswald"/>
            </a:endParaRPr>
          </a:p>
        </p:txBody>
      </p:sp>
      <p:sp>
        <p:nvSpPr>
          <p:cNvPr id="953" name="Google Shape;953;p54"/>
          <p:cNvSpPr/>
          <p:nvPr/>
        </p:nvSpPr>
        <p:spPr>
          <a:xfrm>
            <a:off x="3205800" y="1476275"/>
            <a:ext cx="5034000" cy="5853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Thiết kế an toàn: Đòi hỏi các tính năng của ứng dụng cần được xem xét về các vấn đề như: quyền hạn truy cập, race condition, limit,...</a:t>
            </a:r>
            <a:endParaRPr>
              <a:solidFill>
                <a:schemeClr val="dk1"/>
              </a:solidFill>
              <a:latin typeface="Roboto"/>
              <a:ea typeface="Roboto"/>
              <a:cs typeface="Roboto"/>
              <a:sym typeface="Roboto"/>
            </a:endParaRPr>
          </a:p>
        </p:txBody>
      </p:sp>
      <p:sp>
        <p:nvSpPr>
          <p:cNvPr id="954" name="Google Shape;954;p54"/>
          <p:cNvSpPr/>
          <p:nvPr/>
        </p:nvSpPr>
        <p:spPr>
          <a:xfrm>
            <a:off x="3205794" y="2921350"/>
            <a:ext cx="5034000" cy="5853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Lập trình an toàn: Người lập trình cần có kiến thức về an toàn thông tin để phòng tránh mắc lỗi, cần luôn luôn đặt vấn đề an toàn bên cạnh việc lập trình/phát triển</a:t>
            </a:r>
            <a:endParaRPr>
              <a:solidFill>
                <a:schemeClr val="dk1"/>
              </a:solidFill>
              <a:latin typeface="Roboto"/>
              <a:ea typeface="Roboto"/>
              <a:cs typeface="Roboto"/>
              <a:sym typeface="Roboto"/>
            </a:endParaRPr>
          </a:p>
        </p:txBody>
      </p:sp>
      <p:sp>
        <p:nvSpPr>
          <p:cNvPr id="955" name="Google Shape;955;p54"/>
          <p:cNvSpPr/>
          <p:nvPr/>
        </p:nvSpPr>
        <p:spPr>
          <a:xfrm>
            <a:off x="3205800" y="2198800"/>
            <a:ext cx="5034000" cy="585300"/>
          </a:xfrm>
          <a:prstGeom prst="rect">
            <a:avLst/>
          </a:prstGeom>
          <a:noFill/>
          <a:ln>
            <a:noFill/>
          </a:ln>
        </p:spPr>
        <p:txBody>
          <a:bodyPr anchorCtr="0" anchor="ctr" bIns="91425" lIns="90000" spcFirstLastPara="1" rIns="274300"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Trao đổi an toàn: Các thông tin trao đổi cần được chuyển qua một kênh an toàn, không được công khai các thông tin nhạy cảm là yêu cầu tối thiểu</a:t>
            </a:r>
            <a:endParaRPr>
              <a:solidFill>
                <a:schemeClr val="dk1"/>
              </a:solidFill>
              <a:latin typeface="Roboto"/>
              <a:ea typeface="Roboto"/>
              <a:cs typeface="Roboto"/>
              <a:sym typeface="Roboto"/>
            </a:endParaRPr>
          </a:p>
        </p:txBody>
      </p:sp>
      <p:sp>
        <p:nvSpPr>
          <p:cNvPr id="956" name="Google Shape;956;p54"/>
          <p:cNvSpPr/>
          <p:nvPr/>
        </p:nvSpPr>
        <p:spPr>
          <a:xfrm>
            <a:off x="3205794" y="3643875"/>
            <a:ext cx="5034000" cy="5853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a:solidFill>
                  <a:schemeClr val="dk1"/>
                </a:solidFill>
                <a:latin typeface="Roboto"/>
                <a:ea typeface="Roboto"/>
                <a:cs typeface="Roboto"/>
                <a:sym typeface="Roboto"/>
              </a:rPr>
              <a:t>Xây dựng, lưu trữ và vận hành an toàn: Các artifacts, credentials cần được lưu trữ an toàn, đồng thời, cần thực hiện giám sát an toàn khi vận hành</a:t>
            </a:r>
            <a:endParaRPr>
              <a:solidFill>
                <a:schemeClr val="dk1"/>
              </a:solidFill>
              <a:latin typeface="Roboto"/>
              <a:ea typeface="Roboto"/>
              <a:cs typeface="Roboto"/>
              <a:sym typeface="Roboto"/>
            </a:endParaRPr>
          </a:p>
        </p:txBody>
      </p:sp>
      <p:cxnSp>
        <p:nvCxnSpPr>
          <p:cNvPr id="957" name="Google Shape;957;p54"/>
          <p:cNvCxnSpPr/>
          <p:nvPr/>
        </p:nvCxnSpPr>
        <p:spPr>
          <a:xfrm>
            <a:off x="2368337" y="1768975"/>
            <a:ext cx="685800" cy="0"/>
          </a:xfrm>
          <a:prstGeom prst="straightConnector1">
            <a:avLst/>
          </a:prstGeom>
          <a:noFill/>
          <a:ln cap="flat" cmpd="sng" w="19050">
            <a:solidFill>
              <a:schemeClr val="accent1"/>
            </a:solidFill>
            <a:prstDash val="solid"/>
            <a:round/>
            <a:headEnd len="med" w="med" type="none"/>
            <a:tailEnd len="med" w="med" type="oval"/>
          </a:ln>
        </p:spPr>
      </p:cxnSp>
      <p:cxnSp>
        <p:nvCxnSpPr>
          <p:cNvPr id="958" name="Google Shape;958;p54"/>
          <p:cNvCxnSpPr/>
          <p:nvPr/>
        </p:nvCxnSpPr>
        <p:spPr>
          <a:xfrm>
            <a:off x="2367612" y="2491500"/>
            <a:ext cx="685800" cy="0"/>
          </a:xfrm>
          <a:prstGeom prst="straightConnector1">
            <a:avLst/>
          </a:prstGeom>
          <a:noFill/>
          <a:ln cap="flat" cmpd="sng" w="19050">
            <a:solidFill>
              <a:schemeClr val="accent2"/>
            </a:solidFill>
            <a:prstDash val="solid"/>
            <a:round/>
            <a:headEnd len="med" w="med" type="none"/>
            <a:tailEnd len="med" w="med" type="oval"/>
          </a:ln>
        </p:spPr>
      </p:cxnSp>
      <p:cxnSp>
        <p:nvCxnSpPr>
          <p:cNvPr id="959" name="Google Shape;959;p54"/>
          <p:cNvCxnSpPr/>
          <p:nvPr/>
        </p:nvCxnSpPr>
        <p:spPr>
          <a:xfrm>
            <a:off x="2367612" y="3214025"/>
            <a:ext cx="685800" cy="0"/>
          </a:xfrm>
          <a:prstGeom prst="straightConnector1">
            <a:avLst/>
          </a:prstGeom>
          <a:noFill/>
          <a:ln cap="flat" cmpd="sng" w="19050">
            <a:solidFill>
              <a:schemeClr val="accent3"/>
            </a:solidFill>
            <a:prstDash val="solid"/>
            <a:round/>
            <a:headEnd len="med" w="med" type="none"/>
            <a:tailEnd len="med" w="med" type="oval"/>
          </a:ln>
        </p:spPr>
      </p:cxnSp>
      <p:cxnSp>
        <p:nvCxnSpPr>
          <p:cNvPr id="960" name="Google Shape;960;p54"/>
          <p:cNvCxnSpPr/>
          <p:nvPr/>
        </p:nvCxnSpPr>
        <p:spPr>
          <a:xfrm>
            <a:off x="2367612" y="3936538"/>
            <a:ext cx="685800" cy="0"/>
          </a:xfrm>
          <a:prstGeom prst="straightConnector1">
            <a:avLst/>
          </a:prstGeom>
          <a:noFill/>
          <a:ln cap="flat" cmpd="sng" w="19050">
            <a:solidFill>
              <a:schemeClr val="accent4"/>
            </a:solidFill>
            <a:prstDash val="solid"/>
            <a:round/>
            <a:headEnd len="med" w="med" type="none"/>
            <a:tailEnd len="med" w="med" type="oval"/>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64" name="Shape 964"/>
        <p:cNvGrpSpPr/>
        <p:nvPr/>
      </p:nvGrpSpPr>
      <p:grpSpPr>
        <a:xfrm>
          <a:off x="0" y="0"/>
          <a:ext cx="0" cy="0"/>
          <a:chOff x="0" y="0"/>
          <a:chExt cx="0" cy="0"/>
        </a:xfrm>
      </p:grpSpPr>
      <p:sp>
        <p:nvSpPr>
          <p:cNvPr id="965" name="Google Shape;965;p55"/>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Bài học</a:t>
            </a:r>
            <a:endParaRPr/>
          </a:p>
          <a:p>
            <a:pPr indent="0" lvl="0" marL="0" rtl="0" algn="l">
              <a:spcBef>
                <a:spcPts val="0"/>
              </a:spcBef>
              <a:spcAft>
                <a:spcPts val="0"/>
              </a:spcAft>
              <a:buNone/>
            </a:pPr>
            <a:r>
              <a:rPr lang="en"/>
              <a:t>thực tế</a:t>
            </a:r>
            <a:endParaRPr/>
          </a:p>
        </p:txBody>
      </p:sp>
      <p:sp>
        <p:nvSpPr>
          <p:cNvPr id="966" name="Google Shape;966;p55"/>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Thất bại là mẹ thành công!</a:t>
            </a:r>
            <a:endParaRPr/>
          </a:p>
        </p:txBody>
      </p:sp>
      <p:grpSp>
        <p:nvGrpSpPr>
          <p:cNvPr id="967" name="Google Shape;967;p55"/>
          <p:cNvGrpSpPr/>
          <p:nvPr/>
        </p:nvGrpSpPr>
        <p:grpSpPr>
          <a:xfrm>
            <a:off x="1845914" y="1864668"/>
            <a:ext cx="1600177" cy="1414164"/>
            <a:chOff x="-3137650" y="2787000"/>
            <a:chExt cx="291450" cy="257575"/>
          </a:xfrm>
        </p:grpSpPr>
        <p:sp>
          <p:nvSpPr>
            <p:cNvPr id="968" name="Google Shape;968;p55"/>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5"/>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5"/>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5"/>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5"/>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5"/>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5"/>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5"/>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55"/>
          <p:cNvGrpSpPr/>
          <p:nvPr/>
        </p:nvGrpSpPr>
        <p:grpSpPr>
          <a:xfrm>
            <a:off x="0" y="4569046"/>
            <a:ext cx="1022509" cy="572747"/>
            <a:chOff x="-77" y="3784091"/>
            <a:chExt cx="2423582" cy="1357541"/>
          </a:xfrm>
        </p:grpSpPr>
        <p:sp>
          <p:nvSpPr>
            <p:cNvPr id="977" name="Google Shape;977;p5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55"/>
          <p:cNvGrpSpPr/>
          <p:nvPr/>
        </p:nvGrpSpPr>
        <p:grpSpPr>
          <a:xfrm rot="10800000">
            <a:off x="8121500" y="-4"/>
            <a:ext cx="1022509" cy="572747"/>
            <a:chOff x="-77" y="3784091"/>
            <a:chExt cx="2423582" cy="1357541"/>
          </a:xfrm>
        </p:grpSpPr>
        <p:sp>
          <p:nvSpPr>
            <p:cNvPr id="983" name="Google Shape;983;p5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56"/>
          <p:cNvSpPr txBox="1"/>
          <p:nvPr>
            <p:ph type="title"/>
          </p:nvPr>
        </p:nvSpPr>
        <p:spPr>
          <a:xfrm>
            <a:off x="1902600" y="967950"/>
            <a:ext cx="5338800" cy="187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Secrets management</a:t>
            </a:r>
            <a:endParaRPr/>
          </a:p>
        </p:txBody>
      </p:sp>
      <p:sp>
        <p:nvSpPr>
          <p:cNvPr id="993" name="Google Shape;993;p56"/>
          <p:cNvSpPr txBox="1"/>
          <p:nvPr>
            <p:ph idx="2" type="title"/>
          </p:nvPr>
        </p:nvSpPr>
        <p:spPr>
          <a:xfrm>
            <a:off x="1449150" y="2844450"/>
            <a:ext cx="6245700" cy="6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Thành phần </a:t>
            </a:r>
            <a:r>
              <a:rPr lang="en">
                <a:solidFill>
                  <a:srgbClr val="EA9999"/>
                </a:solidFill>
              </a:rPr>
              <a:t>quan trọng</a:t>
            </a:r>
            <a:r>
              <a:rPr lang="en"/>
              <a:t> dễ bỏ qua nhất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97" name="Shape 997"/>
        <p:cNvGrpSpPr/>
        <p:nvPr/>
      </p:nvGrpSpPr>
      <p:grpSpPr>
        <a:xfrm>
          <a:off x="0" y="0"/>
          <a:ext cx="0" cy="0"/>
          <a:chOff x="0" y="0"/>
          <a:chExt cx="0" cy="0"/>
        </a:xfrm>
      </p:grpSpPr>
      <p:sp>
        <p:nvSpPr>
          <p:cNvPr id="998" name="Google Shape;998;p57"/>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99" name="Google Shape;999;p57"/>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Không bao giờ đẩy mật khẩu lên git!</a:t>
            </a:r>
            <a:endParaRPr/>
          </a:p>
        </p:txBody>
      </p:sp>
      <p:grpSp>
        <p:nvGrpSpPr>
          <p:cNvPr id="1000" name="Google Shape;1000;p57"/>
          <p:cNvGrpSpPr/>
          <p:nvPr/>
        </p:nvGrpSpPr>
        <p:grpSpPr>
          <a:xfrm>
            <a:off x="6275049" y="1382979"/>
            <a:ext cx="2377553" cy="2377553"/>
            <a:chOff x="6198197" y="1098851"/>
            <a:chExt cx="2945797" cy="2945797"/>
          </a:xfrm>
        </p:grpSpPr>
        <p:sp>
          <p:nvSpPr>
            <p:cNvPr id="1001" name="Google Shape;1001;p57"/>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7"/>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7"/>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7"/>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7"/>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7"/>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7"/>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7"/>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7"/>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7"/>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7"/>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7"/>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7"/>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7"/>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7"/>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7"/>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7"/>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7"/>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7"/>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7"/>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7"/>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7"/>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7"/>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7"/>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7"/>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7"/>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7"/>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7"/>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7"/>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7"/>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7"/>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7"/>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5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Không bao giờ đẩy mật khẩu lên git!</a:t>
            </a:r>
            <a:endParaRPr>
              <a:solidFill>
                <a:schemeClr val="accent1"/>
              </a:solidFill>
            </a:endParaRPr>
          </a:p>
          <a:p>
            <a:pPr indent="0" lvl="0" marL="0" rtl="0" algn="l">
              <a:spcBef>
                <a:spcPts val="0"/>
              </a:spcBef>
              <a:spcAft>
                <a:spcPts val="0"/>
              </a:spcAft>
              <a:buNone/>
            </a:pPr>
            <a:r>
              <a:t/>
            </a:r>
            <a:endParaRPr/>
          </a:p>
        </p:txBody>
      </p:sp>
      <p:pic>
        <p:nvPicPr>
          <p:cNvPr id="1038" name="Google Shape;1038;p58"/>
          <p:cNvPicPr preferRelativeResize="0"/>
          <p:nvPr/>
        </p:nvPicPr>
        <p:blipFill>
          <a:blip r:embed="rId3">
            <a:alphaModFix/>
          </a:blip>
          <a:stretch>
            <a:fillRect/>
          </a:stretch>
        </p:blipFill>
        <p:spPr>
          <a:xfrm>
            <a:off x="152400" y="1265100"/>
            <a:ext cx="8839201" cy="29919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5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Không bao giờ đẩy mật khẩu lên git!</a:t>
            </a:r>
            <a:endParaRPr>
              <a:solidFill>
                <a:schemeClr val="accen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44" name="Google Shape;1044;p59"/>
          <p:cNvPicPr preferRelativeResize="0"/>
          <p:nvPr/>
        </p:nvPicPr>
        <p:blipFill>
          <a:blip r:embed="rId3">
            <a:alphaModFix/>
          </a:blip>
          <a:stretch>
            <a:fillRect/>
          </a:stretch>
        </p:blipFill>
        <p:spPr>
          <a:xfrm>
            <a:off x="152400" y="1265100"/>
            <a:ext cx="8705850" cy="3286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8" name="Shape 1048"/>
        <p:cNvGrpSpPr/>
        <p:nvPr/>
      </p:nvGrpSpPr>
      <p:grpSpPr>
        <a:xfrm>
          <a:off x="0" y="0"/>
          <a:ext cx="0" cy="0"/>
          <a:chOff x="0" y="0"/>
          <a:chExt cx="0" cy="0"/>
        </a:xfrm>
      </p:grpSpPr>
      <p:sp>
        <p:nvSpPr>
          <p:cNvPr id="1049" name="Google Shape;1049;p60"/>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050" name="Google Shape;1050;p60"/>
          <p:cNvSpPr txBox="1"/>
          <p:nvPr>
            <p:ph idx="2" type="title"/>
          </p:nvPr>
        </p:nvSpPr>
        <p:spPr>
          <a:xfrm>
            <a:off x="3216900" y="2879675"/>
            <a:ext cx="26220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Không bao giờ public port unauthenticated!</a:t>
            </a:r>
            <a:endParaRPr/>
          </a:p>
        </p:txBody>
      </p:sp>
      <p:grpSp>
        <p:nvGrpSpPr>
          <p:cNvPr id="1051" name="Google Shape;1051;p60"/>
          <p:cNvGrpSpPr/>
          <p:nvPr/>
        </p:nvGrpSpPr>
        <p:grpSpPr>
          <a:xfrm>
            <a:off x="6351340" y="1383010"/>
            <a:ext cx="2301266" cy="2377467"/>
            <a:chOff x="6945936" y="1456203"/>
            <a:chExt cx="2159597" cy="2231107"/>
          </a:xfrm>
        </p:grpSpPr>
        <p:sp>
          <p:nvSpPr>
            <p:cNvPr id="1052" name="Google Shape;1052;p60"/>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0"/>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0"/>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0"/>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0"/>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0"/>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0"/>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0"/>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0"/>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0"/>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0"/>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0"/>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0"/>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0"/>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0"/>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0"/>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0"/>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0"/>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6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Không bao giờ public port unauthenticated!</a:t>
            </a:r>
            <a:endParaRPr/>
          </a:p>
        </p:txBody>
      </p:sp>
      <p:pic>
        <p:nvPicPr>
          <p:cNvPr id="1075" name="Google Shape;1075;p61"/>
          <p:cNvPicPr preferRelativeResize="0"/>
          <p:nvPr/>
        </p:nvPicPr>
        <p:blipFill>
          <a:blip r:embed="rId3">
            <a:alphaModFix/>
          </a:blip>
          <a:stretch>
            <a:fillRect/>
          </a:stretch>
        </p:blipFill>
        <p:spPr>
          <a:xfrm>
            <a:off x="467638" y="1265100"/>
            <a:ext cx="8208715" cy="3726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6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Không bao giờ public port unauthenticated!</a:t>
            </a:r>
            <a:endParaRPr/>
          </a:p>
        </p:txBody>
      </p:sp>
      <p:pic>
        <p:nvPicPr>
          <p:cNvPr id="1081" name="Google Shape;1081;p62"/>
          <p:cNvPicPr preferRelativeResize="0"/>
          <p:nvPr/>
        </p:nvPicPr>
        <p:blipFill>
          <a:blip r:embed="rId3">
            <a:alphaModFix/>
          </a:blip>
          <a:stretch>
            <a:fillRect/>
          </a:stretch>
        </p:blipFill>
        <p:spPr>
          <a:xfrm>
            <a:off x="2209575" y="1262825"/>
            <a:ext cx="4801201" cy="3736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85" name="Shape 1085"/>
        <p:cNvGrpSpPr/>
        <p:nvPr/>
      </p:nvGrpSpPr>
      <p:grpSpPr>
        <a:xfrm>
          <a:off x="0" y="0"/>
          <a:ext cx="0" cy="0"/>
          <a:chOff x="0" y="0"/>
          <a:chExt cx="0" cy="0"/>
        </a:xfrm>
      </p:grpSpPr>
      <p:sp>
        <p:nvSpPr>
          <p:cNvPr id="1086" name="Google Shape;1086;p6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03</a:t>
            </a:r>
            <a:endParaRPr>
              <a:solidFill>
                <a:schemeClr val="accent3"/>
              </a:solidFill>
            </a:endParaRPr>
          </a:p>
        </p:txBody>
      </p:sp>
      <p:sp>
        <p:nvSpPr>
          <p:cNvPr id="1087" name="Google Shape;1087;p63"/>
          <p:cNvSpPr txBox="1"/>
          <p:nvPr>
            <p:ph idx="2" type="title"/>
          </p:nvPr>
        </p:nvSpPr>
        <p:spPr>
          <a:xfrm>
            <a:off x="3216900" y="2879675"/>
            <a:ext cx="26220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Luôn giữ kín images!</a:t>
            </a:r>
            <a:endParaRPr>
              <a:solidFill>
                <a:schemeClr val="accent3"/>
              </a:solidFill>
            </a:endParaRPr>
          </a:p>
        </p:txBody>
      </p:sp>
      <p:grpSp>
        <p:nvGrpSpPr>
          <p:cNvPr id="1088" name="Google Shape;1088;p63"/>
          <p:cNvGrpSpPr/>
          <p:nvPr/>
        </p:nvGrpSpPr>
        <p:grpSpPr>
          <a:xfrm>
            <a:off x="6275293" y="1383097"/>
            <a:ext cx="2377303" cy="2377303"/>
            <a:chOff x="5612559" y="834972"/>
            <a:chExt cx="3473558" cy="3473558"/>
          </a:xfrm>
        </p:grpSpPr>
        <p:sp>
          <p:nvSpPr>
            <p:cNvPr id="1089" name="Google Shape;1089;p63"/>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3"/>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3"/>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3"/>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3"/>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3"/>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3"/>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3"/>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3"/>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3"/>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3"/>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3"/>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3"/>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3"/>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3"/>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3"/>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3"/>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3"/>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3"/>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3"/>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3"/>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3"/>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3"/>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3"/>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3"/>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3"/>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3"/>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3"/>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3"/>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3"/>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3"/>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3"/>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các thành phần cơ bản</a:t>
            </a:r>
            <a:endParaRPr/>
          </a:p>
        </p:txBody>
      </p:sp>
      <p:sp>
        <p:nvSpPr>
          <p:cNvPr id="721" name="Google Shape;721;p2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Dockerd</a:t>
            </a:r>
            <a:endParaRPr/>
          </a:p>
        </p:txBody>
      </p:sp>
      <p:sp>
        <p:nvSpPr>
          <p:cNvPr id="722" name="Google Shape;722;p2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Docker engine</a:t>
            </a:r>
            <a:endParaRPr/>
          </a:p>
        </p:txBody>
      </p:sp>
      <p:sp>
        <p:nvSpPr>
          <p:cNvPr id="723" name="Google Shape;723;p2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Dockercli</a:t>
            </a:r>
            <a:endParaRPr/>
          </a:p>
        </p:txBody>
      </p:sp>
      <p:sp>
        <p:nvSpPr>
          <p:cNvPr id="724" name="Google Shape;724;p2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client</a:t>
            </a:r>
            <a:endParaRPr/>
          </a:p>
        </p:txBody>
      </p:sp>
      <p:sp>
        <p:nvSpPr>
          <p:cNvPr id="725" name="Google Shape;725;p28"/>
          <p:cNvSpPr txBox="1"/>
          <p:nvPr/>
        </p:nvSpPr>
        <p:spPr>
          <a:xfrm>
            <a:off x="3048450" y="3064050"/>
            <a:ext cx="3047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accent5"/>
                </a:solidFill>
                <a:latin typeface="Comfortaa"/>
                <a:ea typeface="Comfortaa"/>
                <a:cs typeface="Comfortaa"/>
                <a:sym typeface="Comfortaa"/>
              </a:rPr>
              <a:t>/var/run/docker.sock</a:t>
            </a:r>
            <a:endParaRPr sz="2000">
              <a:solidFill>
                <a:schemeClr val="accent5"/>
              </a:solidFill>
              <a:latin typeface="Comfortaa"/>
              <a:ea typeface="Comfortaa"/>
              <a:cs typeface="Comfortaa"/>
              <a:sym typeface="Comfortaa"/>
            </a:endParaRPr>
          </a:p>
        </p:txBody>
      </p:sp>
      <p:cxnSp>
        <p:nvCxnSpPr>
          <p:cNvPr id="726" name="Google Shape;726;p28"/>
          <p:cNvCxnSpPr>
            <a:endCxn id="725" idx="0"/>
          </p:cNvCxnSpPr>
          <p:nvPr/>
        </p:nvCxnSpPr>
        <p:spPr>
          <a:xfrm>
            <a:off x="3556200" y="2359650"/>
            <a:ext cx="1015800" cy="704400"/>
          </a:xfrm>
          <a:prstGeom prst="straightConnector1">
            <a:avLst/>
          </a:prstGeom>
          <a:noFill/>
          <a:ln cap="flat" cmpd="sng" w="19050">
            <a:solidFill>
              <a:srgbClr val="9900FF"/>
            </a:solidFill>
            <a:prstDash val="solid"/>
            <a:round/>
            <a:headEnd len="med" w="med" type="triangle"/>
            <a:tailEnd len="med" w="med" type="triangle"/>
          </a:ln>
        </p:spPr>
      </p:cxnSp>
      <p:cxnSp>
        <p:nvCxnSpPr>
          <p:cNvPr id="727" name="Google Shape;727;p28"/>
          <p:cNvCxnSpPr>
            <a:stCxn id="725" idx="0"/>
            <a:endCxn id="724" idx="1"/>
          </p:cNvCxnSpPr>
          <p:nvPr/>
        </p:nvCxnSpPr>
        <p:spPr>
          <a:xfrm flipH="1" rot="10800000">
            <a:off x="4572000" y="2324850"/>
            <a:ext cx="1047000" cy="739200"/>
          </a:xfrm>
          <a:prstGeom prst="straightConnector1">
            <a:avLst/>
          </a:prstGeom>
          <a:noFill/>
          <a:ln cap="flat" cmpd="sng" w="19050">
            <a:solidFill>
              <a:srgbClr val="9900FF"/>
            </a:solidFill>
            <a:prstDash val="solid"/>
            <a:round/>
            <a:headEnd len="med" w="med" type="triangl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6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Luôn giữ kín images!</a:t>
            </a:r>
            <a:endParaRPr>
              <a:solidFill>
                <a:schemeClr val="accent3"/>
              </a:solidFill>
            </a:endParaRPr>
          </a:p>
          <a:p>
            <a:pPr indent="0" lvl="0" marL="0" rtl="0" algn="l">
              <a:spcBef>
                <a:spcPts val="0"/>
              </a:spcBef>
              <a:spcAft>
                <a:spcPts val="0"/>
              </a:spcAft>
              <a:buNone/>
            </a:pPr>
            <a:r>
              <a:t/>
            </a:r>
            <a:endParaRPr/>
          </a:p>
        </p:txBody>
      </p:sp>
      <p:pic>
        <p:nvPicPr>
          <p:cNvPr id="1126" name="Google Shape;1126;p64"/>
          <p:cNvPicPr preferRelativeResize="0"/>
          <p:nvPr/>
        </p:nvPicPr>
        <p:blipFill>
          <a:blip r:embed="rId3">
            <a:alphaModFix/>
          </a:blip>
          <a:stretch>
            <a:fillRect/>
          </a:stretch>
        </p:blipFill>
        <p:spPr>
          <a:xfrm>
            <a:off x="152400" y="1265100"/>
            <a:ext cx="8839199" cy="354887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6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Luôn giữ kín images!</a:t>
            </a:r>
            <a:endParaRPr/>
          </a:p>
        </p:txBody>
      </p:sp>
      <p:pic>
        <p:nvPicPr>
          <p:cNvPr id="1132" name="Google Shape;1132;p65"/>
          <p:cNvPicPr preferRelativeResize="0"/>
          <p:nvPr/>
        </p:nvPicPr>
        <p:blipFill>
          <a:blip r:embed="rId3">
            <a:alphaModFix/>
          </a:blip>
          <a:stretch>
            <a:fillRect/>
          </a:stretch>
        </p:blipFill>
        <p:spPr>
          <a:xfrm>
            <a:off x="152400" y="1265100"/>
            <a:ext cx="8839201" cy="1199704"/>
          </a:xfrm>
          <a:prstGeom prst="rect">
            <a:avLst/>
          </a:prstGeom>
          <a:noFill/>
          <a:ln>
            <a:noFill/>
          </a:ln>
        </p:spPr>
      </p:pic>
      <p:pic>
        <p:nvPicPr>
          <p:cNvPr id="1133" name="Google Shape;1133;p65"/>
          <p:cNvPicPr preferRelativeResize="0"/>
          <p:nvPr/>
        </p:nvPicPr>
        <p:blipFill>
          <a:blip r:embed="rId4">
            <a:alphaModFix/>
          </a:blip>
          <a:stretch>
            <a:fillRect/>
          </a:stretch>
        </p:blipFill>
        <p:spPr>
          <a:xfrm>
            <a:off x="152400" y="2617204"/>
            <a:ext cx="8839201" cy="144988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37" name="Shape 1137"/>
        <p:cNvGrpSpPr/>
        <p:nvPr/>
      </p:nvGrpSpPr>
      <p:grpSpPr>
        <a:xfrm>
          <a:off x="0" y="0"/>
          <a:ext cx="0" cy="0"/>
          <a:chOff x="0" y="0"/>
          <a:chExt cx="0" cy="0"/>
        </a:xfrm>
      </p:grpSpPr>
      <p:sp>
        <p:nvSpPr>
          <p:cNvPr id="1138" name="Google Shape;1138;p66"/>
          <p:cNvSpPr/>
          <p:nvPr/>
        </p:nvSpPr>
        <p:spPr>
          <a:xfrm>
            <a:off x="1811820" y="42668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6"/>
          <p:cNvSpPr/>
          <p:nvPr/>
        </p:nvSpPr>
        <p:spPr>
          <a:xfrm>
            <a:off x="1811820" y="41732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6"/>
          <p:cNvSpPr/>
          <p:nvPr/>
        </p:nvSpPr>
        <p:spPr>
          <a:xfrm>
            <a:off x="1295812" y="42668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6"/>
          <p:cNvSpPr/>
          <p:nvPr/>
        </p:nvSpPr>
        <p:spPr>
          <a:xfrm>
            <a:off x="1295812" y="41732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6"/>
          <p:cNvSpPr/>
          <p:nvPr/>
        </p:nvSpPr>
        <p:spPr>
          <a:xfrm>
            <a:off x="2154671" y="41732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6"/>
          <p:cNvSpPr/>
          <p:nvPr/>
        </p:nvSpPr>
        <p:spPr>
          <a:xfrm>
            <a:off x="2154671" y="42668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6"/>
          <p:cNvSpPr/>
          <p:nvPr/>
        </p:nvSpPr>
        <p:spPr>
          <a:xfrm>
            <a:off x="1983246" y="42668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6"/>
          <p:cNvSpPr/>
          <p:nvPr/>
        </p:nvSpPr>
        <p:spPr>
          <a:xfrm>
            <a:off x="1983246" y="41732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6"/>
          <p:cNvSpPr/>
          <p:nvPr/>
        </p:nvSpPr>
        <p:spPr>
          <a:xfrm>
            <a:off x="1467238" y="41732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6"/>
          <p:cNvSpPr/>
          <p:nvPr/>
        </p:nvSpPr>
        <p:spPr>
          <a:xfrm>
            <a:off x="1467238" y="42668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6"/>
          <p:cNvSpPr/>
          <p:nvPr/>
        </p:nvSpPr>
        <p:spPr>
          <a:xfrm>
            <a:off x="1639529" y="41732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6"/>
          <p:cNvSpPr/>
          <p:nvPr/>
        </p:nvSpPr>
        <p:spPr>
          <a:xfrm>
            <a:off x="1639529" y="42668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6"/>
          <p:cNvSpPr/>
          <p:nvPr/>
        </p:nvSpPr>
        <p:spPr>
          <a:xfrm>
            <a:off x="1123495" y="42668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6"/>
          <p:cNvSpPr/>
          <p:nvPr/>
        </p:nvSpPr>
        <p:spPr>
          <a:xfrm>
            <a:off x="2326989" y="42668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6"/>
          <p:cNvSpPr/>
          <p:nvPr/>
        </p:nvSpPr>
        <p:spPr>
          <a:xfrm>
            <a:off x="2326989" y="41732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6"/>
          <p:cNvSpPr/>
          <p:nvPr/>
        </p:nvSpPr>
        <p:spPr>
          <a:xfrm>
            <a:off x="2499280" y="41732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6"/>
          <p:cNvSpPr/>
          <p:nvPr/>
        </p:nvSpPr>
        <p:spPr>
          <a:xfrm>
            <a:off x="2499280" y="42668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6"/>
          <p:cNvSpPr/>
          <p:nvPr/>
        </p:nvSpPr>
        <p:spPr>
          <a:xfrm>
            <a:off x="653622" y="39074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6"/>
          <p:cNvSpPr/>
          <p:nvPr/>
        </p:nvSpPr>
        <p:spPr>
          <a:xfrm>
            <a:off x="771680" y="39074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6"/>
          <p:cNvSpPr/>
          <p:nvPr/>
        </p:nvSpPr>
        <p:spPr>
          <a:xfrm>
            <a:off x="889707" y="39074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6"/>
          <p:cNvSpPr/>
          <p:nvPr/>
        </p:nvSpPr>
        <p:spPr>
          <a:xfrm>
            <a:off x="2166051" y="35330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6"/>
          <p:cNvSpPr/>
          <p:nvPr/>
        </p:nvSpPr>
        <p:spPr>
          <a:xfrm>
            <a:off x="0" y="22528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6"/>
          <p:cNvSpPr/>
          <p:nvPr/>
        </p:nvSpPr>
        <p:spPr>
          <a:xfrm>
            <a:off x="0" y="22528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6"/>
          <p:cNvSpPr/>
          <p:nvPr/>
        </p:nvSpPr>
        <p:spPr>
          <a:xfrm>
            <a:off x="105855" y="26100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6"/>
          <p:cNvSpPr/>
          <p:nvPr/>
        </p:nvSpPr>
        <p:spPr>
          <a:xfrm>
            <a:off x="176049" y="26833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6"/>
          <p:cNvSpPr/>
          <p:nvPr/>
        </p:nvSpPr>
        <p:spPr>
          <a:xfrm>
            <a:off x="378547" y="26833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6"/>
          <p:cNvSpPr/>
          <p:nvPr/>
        </p:nvSpPr>
        <p:spPr>
          <a:xfrm>
            <a:off x="281874" y="26833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6"/>
          <p:cNvSpPr/>
          <p:nvPr/>
        </p:nvSpPr>
        <p:spPr>
          <a:xfrm>
            <a:off x="481322" y="27942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6"/>
          <p:cNvSpPr/>
          <p:nvPr/>
        </p:nvSpPr>
        <p:spPr>
          <a:xfrm>
            <a:off x="529159" y="27942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6"/>
          <p:cNvSpPr/>
          <p:nvPr/>
        </p:nvSpPr>
        <p:spPr>
          <a:xfrm>
            <a:off x="597339" y="27942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6"/>
          <p:cNvSpPr/>
          <p:nvPr/>
        </p:nvSpPr>
        <p:spPr>
          <a:xfrm>
            <a:off x="204542" y="29275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6"/>
          <p:cNvSpPr/>
          <p:nvPr/>
        </p:nvSpPr>
        <p:spPr>
          <a:xfrm>
            <a:off x="2046395" y="29275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6"/>
          <p:cNvSpPr/>
          <p:nvPr/>
        </p:nvSpPr>
        <p:spPr>
          <a:xfrm>
            <a:off x="2254995" y="29275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6"/>
          <p:cNvSpPr/>
          <p:nvPr/>
        </p:nvSpPr>
        <p:spPr>
          <a:xfrm>
            <a:off x="204542" y="30638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6"/>
          <p:cNvSpPr/>
          <p:nvPr/>
        </p:nvSpPr>
        <p:spPr>
          <a:xfrm>
            <a:off x="1452110" y="30638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6"/>
          <p:cNvSpPr/>
          <p:nvPr/>
        </p:nvSpPr>
        <p:spPr>
          <a:xfrm>
            <a:off x="1118345" y="31422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6"/>
          <p:cNvSpPr/>
          <p:nvPr/>
        </p:nvSpPr>
        <p:spPr>
          <a:xfrm>
            <a:off x="939245" y="31422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6"/>
          <p:cNvSpPr/>
          <p:nvPr/>
        </p:nvSpPr>
        <p:spPr>
          <a:xfrm>
            <a:off x="747943" y="31422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6"/>
          <p:cNvSpPr/>
          <p:nvPr/>
        </p:nvSpPr>
        <p:spPr>
          <a:xfrm>
            <a:off x="557647" y="31422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6"/>
          <p:cNvSpPr/>
          <p:nvPr/>
        </p:nvSpPr>
        <p:spPr>
          <a:xfrm>
            <a:off x="366345" y="31422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6"/>
          <p:cNvSpPr/>
          <p:nvPr/>
        </p:nvSpPr>
        <p:spPr>
          <a:xfrm>
            <a:off x="366345" y="32378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6"/>
          <p:cNvSpPr/>
          <p:nvPr/>
        </p:nvSpPr>
        <p:spPr>
          <a:xfrm>
            <a:off x="204542" y="31422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6"/>
          <p:cNvSpPr/>
          <p:nvPr/>
        </p:nvSpPr>
        <p:spPr>
          <a:xfrm>
            <a:off x="204542" y="32378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6"/>
          <p:cNvSpPr/>
          <p:nvPr/>
        </p:nvSpPr>
        <p:spPr>
          <a:xfrm>
            <a:off x="204542" y="33335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6"/>
          <p:cNvSpPr/>
          <p:nvPr/>
        </p:nvSpPr>
        <p:spPr>
          <a:xfrm>
            <a:off x="204542" y="34291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6"/>
          <p:cNvSpPr/>
          <p:nvPr/>
        </p:nvSpPr>
        <p:spPr>
          <a:xfrm>
            <a:off x="2113539" y="32378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6"/>
          <p:cNvSpPr/>
          <p:nvPr/>
        </p:nvSpPr>
        <p:spPr>
          <a:xfrm>
            <a:off x="362288" y="33335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6"/>
          <p:cNvSpPr/>
          <p:nvPr/>
        </p:nvSpPr>
        <p:spPr>
          <a:xfrm>
            <a:off x="362288" y="34312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6"/>
          <p:cNvSpPr/>
          <p:nvPr/>
        </p:nvSpPr>
        <p:spPr>
          <a:xfrm>
            <a:off x="362288" y="35299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6"/>
          <p:cNvSpPr/>
          <p:nvPr/>
        </p:nvSpPr>
        <p:spPr>
          <a:xfrm>
            <a:off x="362288" y="36276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6"/>
          <p:cNvSpPr/>
          <p:nvPr/>
        </p:nvSpPr>
        <p:spPr>
          <a:xfrm>
            <a:off x="1118345" y="36276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6"/>
          <p:cNvSpPr/>
          <p:nvPr/>
        </p:nvSpPr>
        <p:spPr>
          <a:xfrm>
            <a:off x="1668855" y="35299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6"/>
          <p:cNvSpPr/>
          <p:nvPr/>
        </p:nvSpPr>
        <p:spPr>
          <a:xfrm>
            <a:off x="1896794" y="34291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6"/>
          <p:cNvSpPr/>
          <p:nvPr/>
        </p:nvSpPr>
        <p:spPr>
          <a:xfrm>
            <a:off x="7958872" y="3919567"/>
            <a:ext cx="170685" cy="14529"/>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6"/>
          <p:cNvSpPr/>
          <p:nvPr/>
        </p:nvSpPr>
        <p:spPr>
          <a:xfrm>
            <a:off x="7727053" y="3919567"/>
            <a:ext cx="170685" cy="14529"/>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6"/>
          <p:cNvSpPr/>
          <p:nvPr/>
        </p:nvSpPr>
        <p:spPr>
          <a:xfrm>
            <a:off x="7727053" y="4022859"/>
            <a:ext cx="170685" cy="14529"/>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6"/>
          <p:cNvSpPr/>
          <p:nvPr/>
        </p:nvSpPr>
        <p:spPr>
          <a:xfrm>
            <a:off x="8189527" y="3919567"/>
            <a:ext cx="170685" cy="14529"/>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6"/>
          <p:cNvSpPr/>
          <p:nvPr/>
        </p:nvSpPr>
        <p:spPr>
          <a:xfrm>
            <a:off x="7496398" y="3919567"/>
            <a:ext cx="170685" cy="14529"/>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6"/>
          <p:cNvSpPr/>
          <p:nvPr/>
        </p:nvSpPr>
        <p:spPr>
          <a:xfrm>
            <a:off x="7958872" y="4022859"/>
            <a:ext cx="401345" cy="14529"/>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6"/>
          <p:cNvSpPr/>
          <p:nvPr/>
        </p:nvSpPr>
        <p:spPr>
          <a:xfrm>
            <a:off x="7496398" y="4022859"/>
            <a:ext cx="170685" cy="14529"/>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6"/>
          <p:cNvSpPr/>
          <p:nvPr/>
        </p:nvSpPr>
        <p:spPr>
          <a:xfrm>
            <a:off x="8399014" y="3704299"/>
            <a:ext cx="150681" cy="126479"/>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6"/>
          <p:cNvSpPr/>
          <p:nvPr/>
        </p:nvSpPr>
        <p:spPr>
          <a:xfrm>
            <a:off x="8399014" y="3704299"/>
            <a:ext cx="150681" cy="123584"/>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6"/>
          <p:cNvSpPr/>
          <p:nvPr/>
        </p:nvSpPr>
        <p:spPr>
          <a:xfrm>
            <a:off x="8413126" y="3714921"/>
            <a:ext cx="123621" cy="102341"/>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6"/>
          <p:cNvSpPr/>
          <p:nvPr/>
        </p:nvSpPr>
        <p:spPr>
          <a:xfrm>
            <a:off x="8413126" y="3765105"/>
            <a:ext cx="123621" cy="52154"/>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6"/>
          <p:cNvSpPr/>
          <p:nvPr/>
        </p:nvSpPr>
        <p:spPr>
          <a:xfrm>
            <a:off x="7921229" y="3220927"/>
            <a:ext cx="144789" cy="35773"/>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6"/>
          <p:cNvSpPr/>
          <p:nvPr/>
        </p:nvSpPr>
        <p:spPr>
          <a:xfrm>
            <a:off x="8093039" y="3220927"/>
            <a:ext cx="144789" cy="35773"/>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6"/>
          <p:cNvSpPr/>
          <p:nvPr/>
        </p:nvSpPr>
        <p:spPr>
          <a:xfrm>
            <a:off x="7704686" y="3429451"/>
            <a:ext cx="937989" cy="35773"/>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6"/>
          <p:cNvSpPr/>
          <p:nvPr/>
        </p:nvSpPr>
        <p:spPr>
          <a:xfrm>
            <a:off x="8409598" y="3502847"/>
            <a:ext cx="183632" cy="36699"/>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6"/>
          <p:cNvSpPr/>
          <p:nvPr/>
        </p:nvSpPr>
        <p:spPr>
          <a:xfrm>
            <a:off x="8216621" y="3502847"/>
            <a:ext cx="165957" cy="36699"/>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6"/>
          <p:cNvSpPr/>
          <p:nvPr/>
        </p:nvSpPr>
        <p:spPr>
          <a:xfrm>
            <a:off x="8068343" y="2987310"/>
            <a:ext cx="874415" cy="602467"/>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6"/>
          <p:cNvSpPr/>
          <p:nvPr/>
        </p:nvSpPr>
        <p:spPr>
          <a:xfrm>
            <a:off x="7644676" y="2090438"/>
            <a:ext cx="1499329" cy="1914488"/>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6"/>
          <p:cNvSpPr/>
          <p:nvPr/>
        </p:nvSpPr>
        <p:spPr>
          <a:xfrm>
            <a:off x="7644676" y="2090438"/>
            <a:ext cx="1499329" cy="173800"/>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6"/>
          <p:cNvSpPr/>
          <p:nvPr/>
        </p:nvSpPr>
        <p:spPr>
          <a:xfrm>
            <a:off x="7725889" y="2316356"/>
            <a:ext cx="1340428" cy="1631604"/>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6"/>
          <p:cNvSpPr/>
          <p:nvPr/>
        </p:nvSpPr>
        <p:spPr>
          <a:xfrm>
            <a:off x="8053032" y="2148350"/>
            <a:ext cx="71830" cy="2998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6"/>
          <p:cNvSpPr/>
          <p:nvPr/>
        </p:nvSpPr>
        <p:spPr>
          <a:xfrm>
            <a:off x="7790591" y="2507487"/>
            <a:ext cx="952101" cy="18378"/>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6"/>
          <p:cNvSpPr/>
          <p:nvPr/>
        </p:nvSpPr>
        <p:spPr>
          <a:xfrm>
            <a:off x="8801479" y="2507487"/>
            <a:ext cx="91834" cy="18378"/>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6"/>
          <p:cNvSpPr/>
          <p:nvPr/>
        </p:nvSpPr>
        <p:spPr>
          <a:xfrm>
            <a:off x="8928589" y="2507487"/>
            <a:ext cx="74159" cy="18378"/>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6"/>
          <p:cNvSpPr/>
          <p:nvPr/>
        </p:nvSpPr>
        <p:spPr>
          <a:xfrm>
            <a:off x="7790591" y="2593414"/>
            <a:ext cx="544935" cy="18378"/>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6"/>
          <p:cNvSpPr/>
          <p:nvPr/>
        </p:nvSpPr>
        <p:spPr>
          <a:xfrm>
            <a:off x="8344861" y="2593414"/>
            <a:ext cx="171884" cy="18378"/>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6"/>
          <p:cNvSpPr/>
          <p:nvPr/>
        </p:nvSpPr>
        <p:spPr>
          <a:xfrm>
            <a:off x="8401378" y="2642644"/>
            <a:ext cx="115366" cy="19334"/>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6"/>
          <p:cNvSpPr/>
          <p:nvPr/>
        </p:nvSpPr>
        <p:spPr>
          <a:xfrm>
            <a:off x="8344861" y="2642644"/>
            <a:ext cx="34186" cy="19334"/>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6"/>
          <p:cNvSpPr/>
          <p:nvPr/>
        </p:nvSpPr>
        <p:spPr>
          <a:xfrm>
            <a:off x="8209530" y="2642644"/>
            <a:ext cx="103617" cy="19334"/>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6"/>
          <p:cNvSpPr/>
          <p:nvPr/>
        </p:nvSpPr>
        <p:spPr>
          <a:xfrm>
            <a:off x="8062452" y="2642644"/>
            <a:ext cx="104782" cy="19334"/>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6"/>
          <p:cNvSpPr/>
          <p:nvPr/>
        </p:nvSpPr>
        <p:spPr>
          <a:xfrm>
            <a:off x="7915338" y="2642644"/>
            <a:ext cx="104782" cy="19334"/>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6"/>
          <p:cNvSpPr/>
          <p:nvPr/>
        </p:nvSpPr>
        <p:spPr>
          <a:xfrm>
            <a:off x="7915338" y="2703479"/>
            <a:ext cx="883835" cy="18378"/>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6"/>
          <p:cNvSpPr/>
          <p:nvPr/>
        </p:nvSpPr>
        <p:spPr>
          <a:xfrm>
            <a:off x="7790591" y="2642644"/>
            <a:ext cx="52991" cy="19334"/>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6"/>
          <p:cNvSpPr/>
          <p:nvPr/>
        </p:nvSpPr>
        <p:spPr>
          <a:xfrm>
            <a:off x="7790591" y="2703479"/>
            <a:ext cx="52991" cy="18378"/>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6"/>
          <p:cNvSpPr/>
          <p:nvPr/>
        </p:nvSpPr>
        <p:spPr>
          <a:xfrm>
            <a:off x="7790591" y="2763331"/>
            <a:ext cx="52991" cy="19334"/>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6"/>
          <p:cNvSpPr/>
          <p:nvPr/>
        </p:nvSpPr>
        <p:spPr>
          <a:xfrm>
            <a:off x="7790591" y="2824166"/>
            <a:ext cx="52991" cy="183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6"/>
          <p:cNvSpPr/>
          <p:nvPr/>
        </p:nvSpPr>
        <p:spPr>
          <a:xfrm>
            <a:off x="8853268" y="2703479"/>
            <a:ext cx="129478" cy="18378"/>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6"/>
          <p:cNvSpPr/>
          <p:nvPr/>
        </p:nvSpPr>
        <p:spPr>
          <a:xfrm>
            <a:off x="7911810" y="2763331"/>
            <a:ext cx="373086" cy="19334"/>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6"/>
          <p:cNvSpPr/>
          <p:nvPr/>
        </p:nvSpPr>
        <p:spPr>
          <a:xfrm>
            <a:off x="8401378" y="2948702"/>
            <a:ext cx="422513" cy="19334"/>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6"/>
          <p:cNvSpPr/>
          <p:nvPr/>
        </p:nvSpPr>
        <p:spPr>
          <a:xfrm>
            <a:off x="8510814" y="2886911"/>
            <a:ext cx="313075" cy="19334"/>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6"/>
          <p:cNvSpPr/>
          <p:nvPr/>
        </p:nvSpPr>
        <p:spPr>
          <a:xfrm>
            <a:off x="8686151" y="2824166"/>
            <a:ext cx="137733" cy="183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6"/>
          <p:cNvSpPr/>
          <p:nvPr/>
        </p:nvSpPr>
        <p:spPr>
          <a:xfrm>
            <a:off x="7790591" y="2423498"/>
            <a:ext cx="441353" cy="18378"/>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6"/>
          <p:cNvSpPr/>
          <p:nvPr/>
        </p:nvSpPr>
        <p:spPr>
          <a:xfrm>
            <a:off x="7790591" y="3095436"/>
            <a:ext cx="713220" cy="19334"/>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6"/>
          <p:cNvSpPr/>
          <p:nvPr/>
        </p:nvSpPr>
        <p:spPr>
          <a:xfrm>
            <a:off x="7790591" y="3169758"/>
            <a:ext cx="713220" cy="19363"/>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6"/>
          <p:cNvSpPr/>
          <p:nvPr/>
        </p:nvSpPr>
        <p:spPr>
          <a:xfrm>
            <a:off x="7790591" y="3244109"/>
            <a:ext cx="712021" cy="19334"/>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6"/>
          <p:cNvSpPr/>
          <p:nvPr/>
        </p:nvSpPr>
        <p:spPr>
          <a:xfrm>
            <a:off x="7790591" y="3688189"/>
            <a:ext cx="712021" cy="18378"/>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6"/>
          <p:cNvSpPr/>
          <p:nvPr/>
        </p:nvSpPr>
        <p:spPr>
          <a:xfrm>
            <a:off x="8439021" y="3009508"/>
            <a:ext cx="211856" cy="18378"/>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6"/>
          <p:cNvSpPr/>
          <p:nvPr/>
        </p:nvSpPr>
        <p:spPr>
          <a:xfrm>
            <a:off x="8720266" y="3009508"/>
            <a:ext cx="282487" cy="18378"/>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6"/>
          <p:cNvSpPr/>
          <p:nvPr/>
        </p:nvSpPr>
        <p:spPr>
          <a:xfrm>
            <a:off x="8720266" y="3095436"/>
            <a:ext cx="282487" cy="19334"/>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6"/>
          <p:cNvSpPr/>
          <p:nvPr/>
        </p:nvSpPr>
        <p:spPr>
          <a:xfrm>
            <a:off x="7790591" y="3801148"/>
            <a:ext cx="108310" cy="18378"/>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6"/>
          <p:cNvSpPr/>
          <p:nvPr/>
        </p:nvSpPr>
        <p:spPr>
          <a:xfrm>
            <a:off x="7790591" y="3857150"/>
            <a:ext cx="108310" cy="19334"/>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6"/>
          <p:cNvSpPr/>
          <p:nvPr/>
        </p:nvSpPr>
        <p:spPr>
          <a:xfrm>
            <a:off x="7927121" y="3857150"/>
            <a:ext cx="662594" cy="19334"/>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6"/>
          <p:cNvSpPr/>
          <p:nvPr/>
        </p:nvSpPr>
        <p:spPr>
          <a:xfrm>
            <a:off x="7957708" y="3801148"/>
            <a:ext cx="107110" cy="18378"/>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6"/>
          <p:cNvSpPr/>
          <p:nvPr/>
        </p:nvSpPr>
        <p:spPr>
          <a:xfrm>
            <a:off x="8123626" y="3801148"/>
            <a:ext cx="108310" cy="18378"/>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6"/>
          <p:cNvSpPr/>
          <p:nvPr/>
        </p:nvSpPr>
        <p:spPr>
          <a:xfrm>
            <a:off x="8290743" y="3801148"/>
            <a:ext cx="107145" cy="18378"/>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6"/>
          <p:cNvSpPr/>
          <p:nvPr/>
        </p:nvSpPr>
        <p:spPr>
          <a:xfrm>
            <a:off x="8457860" y="3801148"/>
            <a:ext cx="107110" cy="18378"/>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6"/>
          <p:cNvSpPr/>
          <p:nvPr/>
        </p:nvSpPr>
        <p:spPr>
          <a:xfrm>
            <a:off x="8623778" y="3801148"/>
            <a:ext cx="108310" cy="18378"/>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6"/>
          <p:cNvSpPr/>
          <p:nvPr/>
        </p:nvSpPr>
        <p:spPr>
          <a:xfrm>
            <a:off x="8790895" y="3801148"/>
            <a:ext cx="72994" cy="18378"/>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6"/>
          <p:cNvSpPr/>
          <p:nvPr/>
        </p:nvSpPr>
        <p:spPr>
          <a:xfrm>
            <a:off x="7370999" y="1481855"/>
            <a:ext cx="1086858" cy="908836"/>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6"/>
          <p:cNvSpPr/>
          <p:nvPr/>
        </p:nvSpPr>
        <p:spPr>
          <a:xfrm>
            <a:off x="7370999" y="1473776"/>
            <a:ext cx="1086858" cy="45619"/>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6"/>
          <p:cNvSpPr/>
          <p:nvPr/>
        </p:nvSpPr>
        <p:spPr>
          <a:xfrm>
            <a:off x="7370999" y="1481855"/>
            <a:ext cx="1086858" cy="139865"/>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6"/>
          <p:cNvSpPr/>
          <p:nvPr/>
        </p:nvSpPr>
        <p:spPr>
          <a:xfrm>
            <a:off x="7430937" y="1663215"/>
            <a:ext cx="971410" cy="681893"/>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6"/>
          <p:cNvSpPr/>
          <p:nvPr/>
        </p:nvSpPr>
        <p:spPr>
          <a:xfrm>
            <a:off x="7477563" y="1817240"/>
            <a:ext cx="690527" cy="15217"/>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6"/>
          <p:cNvSpPr/>
          <p:nvPr/>
        </p:nvSpPr>
        <p:spPr>
          <a:xfrm>
            <a:off x="8210264" y="1817240"/>
            <a:ext cx="66627" cy="15217"/>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6"/>
          <p:cNvSpPr/>
          <p:nvPr/>
        </p:nvSpPr>
        <p:spPr>
          <a:xfrm>
            <a:off x="8302418" y="1817240"/>
            <a:ext cx="53315" cy="15217"/>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6"/>
          <p:cNvSpPr/>
          <p:nvPr/>
        </p:nvSpPr>
        <p:spPr>
          <a:xfrm>
            <a:off x="7477563" y="1887129"/>
            <a:ext cx="395233" cy="15247"/>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6"/>
          <p:cNvSpPr/>
          <p:nvPr/>
        </p:nvSpPr>
        <p:spPr>
          <a:xfrm>
            <a:off x="7878326" y="1887129"/>
            <a:ext cx="125499" cy="15247"/>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6"/>
          <p:cNvSpPr/>
          <p:nvPr/>
        </p:nvSpPr>
        <p:spPr>
          <a:xfrm>
            <a:off x="7920525" y="1927678"/>
            <a:ext cx="83300" cy="14214"/>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6"/>
          <p:cNvSpPr/>
          <p:nvPr/>
        </p:nvSpPr>
        <p:spPr>
          <a:xfrm>
            <a:off x="7879457" y="1927678"/>
            <a:ext cx="24428" cy="14214"/>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6"/>
          <p:cNvSpPr/>
          <p:nvPr/>
        </p:nvSpPr>
        <p:spPr>
          <a:xfrm>
            <a:off x="7780648" y="1927678"/>
            <a:ext cx="75512" cy="14214"/>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6"/>
          <p:cNvSpPr/>
          <p:nvPr/>
        </p:nvSpPr>
        <p:spPr>
          <a:xfrm>
            <a:off x="7674051" y="1927678"/>
            <a:ext cx="75546" cy="14214"/>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6"/>
          <p:cNvSpPr/>
          <p:nvPr/>
        </p:nvSpPr>
        <p:spPr>
          <a:xfrm>
            <a:off x="7567487" y="1927678"/>
            <a:ext cx="75512" cy="14214"/>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6"/>
          <p:cNvSpPr/>
          <p:nvPr/>
        </p:nvSpPr>
        <p:spPr>
          <a:xfrm>
            <a:off x="7567487" y="1976306"/>
            <a:ext cx="640573" cy="14214"/>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6"/>
          <p:cNvSpPr/>
          <p:nvPr/>
        </p:nvSpPr>
        <p:spPr>
          <a:xfrm>
            <a:off x="7477563" y="1927678"/>
            <a:ext cx="37773" cy="14214"/>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6"/>
          <p:cNvSpPr/>
          <p:nvPr/>
        </p:nvSpPr>
        <p:spPr>
          <a:xfrm>
            <a:off x="7477563" y="1976306"/>
            <a:ext cx="37773" cy="14214"/>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6"/>
          <p:cNvSpPr/>
          <p:nvPr/>
        </p:nvSpPr>
        <p:spPr>
          <a:xfrm>
            <a:off x="7477563" y="2024934"/>
            <a:ext cx="37773" cy="14214"/>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6"/>
          <p:cNvSpPr/>
          <p:nvPr/>
        </p:nvSpPr>
        <p:spPr>
          <a:xfrm>
            <a:off x="8246906" y="1976306"/>
            <a:ext cx="94382" cy="14214"/>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6"/>
          <p:cNvSpPr/>
          <p:nvPr/>
        </p:nvSpPr>
        <p:spPr>
          <a:xfrm>
            <a:off x="7565257" y="2024934"/>
            <a:ext cx="270932" cy="14214"/>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6"/>
          <p:cNvSpPr/>
          <p:nvPr/>
        </p:nvSpPr>
        <p:spPr>
          <a:xfrm>
            <a:off x="7920525" y="2087747"/>
            <a:ext cx="305311" cy="15217"/>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6"/>
          <p:cNvSpPr/>
          <p:nvPr/>
        </p:nvSpPr>
        <p:spPr>
          <a:xfrm>
            <a:off x="8125899" y="2054305"/>
            <a:ext cx="99940" cy="15247"/>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6"/>
          <p:cNvSpPr/>
          <p:nvPr/>
        </p:nvSpPr>
        <p:spPr>
          <a:xfrm>
            <a:off x="7477563" y="1750357"/>
            <a:ext cx="319754" cy="15247"/>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6"/>
          <p:cNvSpPr/>
          <p:nvPr/>
        </p:nvSpPr>
        <p:spPr>
          <a:xfrm>
            <a:off x="7477563" y="2224519"/>
            <a:ext cx="516239" cy="14214"/>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6"/>
          <p:cNvSpPr/>
          <p:nvPr/>
        </p:nvSpPr>
        <p:spPr>
          <a:xfrm>
            <a:off x="7947150" y="2137407"/>
            <a:ext cx="153254" cy="14214"/>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6"/>
          <p:cNvSpPr/>
          <p:nvPr/>
        </p:nvSpPr>
        <p:spPr>
          <a:xfrm>
            <a:off x="8151425" y="2137407"/>
            <a:ext cx="204306" cy="14214"/>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6"/>
          <p:cNvSpPr/>
          <p:nvPr/>
        </p:nvSpPr>
        <p:spPr>
          <a:xfrm>
            <a:off x="8151425" y="2206295"/>
            <a:ext cx="204306" cy="15217"/>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6"/>
          <p:cNvSpPr/>
          <p:nvPr/>
        </p:nvSpPr>
        <p:spPr>
          <a:xfrm>
            <a:off x="7477563" y="2272145"/>
            <a:ext cx="77742" cy="15217"/>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6"/>
          <p:cNvSpPr/>
          <p:nvPr/>
        </p:nvSpPr>
        <p:spPr>
          <a:xfrm>
            <a:off x="7575274" y="2272145"/>
            <a:ext cx="480696" cy="15217"/>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6"/>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solidFill>
                  <a:schemeClr val="accent1"/>
                </a:solidFill>
              </a:rPr>
              <a:t>T</a:t>
            </a:r>
            <a:r>
              <a:rPr lang="en" sz="6500">
                <a:solidFill>
                  <a:schemeClr val="accent2"/>
                </a:solidFill>
              </a:rPr>
              <a:t>H</a:t>
            </a:r>
            <a:r>
              <a:rPr lang="en" sz="6500">
                <a:solidFill>
                  <a:schemeClr val="accent3"/>
                </a:solidFill>
              </a:rPr>
              <a:t>A</a:t>
            </a:r>
            <a:r>
              <a:rPr lang="en" sz="6500">
                <a:solidFill>
                  <a:schemeClr val="accent4"/>
                </a:solidFill>
              </a:rPr>
              <a:t>N</a:t>
            </a:r>
            <a:r>
              <a:rPr lang="en" sz="6500">
                <a:solidFill>
                  <a:schemeClr val="accent5"/>
                </a:solidFill>
              </a:rPr>
              <a:t>K</a:t>
            </a:r>
            <a:r>
              <a:rPr lang="en" sz="6500">
                <a:solidFill>
                  <a:schemeClr val="accent6"/>
                </a:solidFill>
              </a:rPr>
              <a:t>S</a:t>
            </a:r>
            <a:endParaRPr/>
          </a:p>
        </p:txBody>
      </p:sp>
      <p:sp>
        <p:nvSpPr>
          <p:cNvPr id="1279" name="Google Shape;1279;p66"/>
          <p:cNvSpPr/>
          <p:nvPr/>
        </p:nvSpPr>
        <p:spPr>
          <a:xfrm>
            <a:off x="3847726" y="1619602"/>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66"/>
          <p:cNvGrpSpPr/>
          <p:nvPr/>
        </p:nvGrpSpPr>
        <p:grpSpPr>
          <a:xfrm>
            <a:off x="4368267" y="1619540"/>
            <a:ext cx="407432" cy="407391"/>
            <a:chOff x="812101" y="2571761"/>
            <a:chExt cx="417066" cy="417024"/>
          </a:xfrm>
        </p:grpSpPr>
        <p:sp>
          <p:nvSpPr>
            <p:cNvPr id="1281" name="Google Shape;1281;p66"/>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6"/>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6"/>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6"/>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66"/>
          <p:cNvGrpSpPr/>
          <p:nvPr/>
        </p:nvGrpSpPr>
        <p:grpSpPr>
          <a:xfrm>
            <a:off x="4888861" y="1619540"/>
            <a:ext cx="407391" cy="407391"/>
            <a:chOff x="1323129" y="2571761"/>
            <a:chExt cx="417024" cy="417024"/>
          </a:xfrm>
        </p:grpSpPr>
        <p:sp>
          <p:nvSpPr>
            <p:cNvPr id="1286" name="Google Shape;1286;p66"/>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6"/>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6"/>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6"/>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66"/>
          <p:cNvSpPr txBox="1"/>
          <p:nvPr>
            <p:ph idx="4294967295" type="subTitle"/>
          </p:nvPr>
        </p:nvSpPr>
        <p:spPr>
          <a:xfrm>
            <a:off x="3044675" y="2305050"/>
            <a:ext cx="3054900" cy="15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Do you have any questions?</a:t>
            </a:r>
            <a:endParaRPr sz="1800"/>
          </a:p>
          <a:p>
            <a:pPr indent="0" lvl="0" marL="0" rtl="0" algn="ctr">
              <a:spcBef>
                <a:spcPts val="0"/>
              </a:spcBef>
              <a:spcAft>
                <a:spcPts val="0"/>
              </a:spcAft>
              <a:buClr>
                <a:schemeClr val="dk1"/>
              </a:buClr>
              <a:buSzPts val="1100"/>
              <a:buFont typeface="Arial"/>
              <a:buNone/>
            </a:pPr>
            <a:r>
              <a:rPr lang="en" sz="1800">
                <a:solidFill>
                  <a:srgbClr val="CA7BEB"/>
                </a:solidFill>
              </a:rPr>
              <a:t>dtvinh</a:t>
            </a:r>
            <a:r>
              <a:rPr lang="en" sz="1800"/>
              <a:t>@</a:t>
            </a:r>
            <a:r>
              <a:rPr lang="en" sz="1800">
                <a:solidFill>
                  <a:srgbClr val="35C2DF"/>
                </a:solidFill>
              </a:rPr>
              <a:t>vncert</a:t>
            </a:r>
            <a:r>
              <a:rPr lang="en" sz="1800"/>
              <a:t>.</a:t>
            </a:r>
            <a:r>
              <a:rPr lang="en" sz="1800">
                <a:solidFill>
                  <a:srgbClr val="B6D7A8"/>
                </a:solidFill>
              </a:rPr>
              <a:t>vn</a:t>
            </a:r>
            <a:endParaRPr sz="1800">
              <a:solidFill>
                <a:srgbClr val="B6D7A8"/>
              </a:solidFill>
            </a:endParaRPr>
          </a:p>
          <a:p>
            <a:pPr indent="0" lvl="0" marL="0" rtl="0" algn="ctr">
              <a:spcBef>
                <a:spcPts val="0"/>
              </a:spcBef>
              <a:spcAft>
                <a:spcPts val="0"/>
              </a:spcAft>
              <a:buClr>
                <a:schemeClr val="dk1"/>
              </a:buClr>
              <a:buSzPts val="1100"/>
              <a:buFont typeface="Arial"/>
              <a:buNone/>
            </a:pPr>
            <a:r>
              <a:rPr lang="en" sz="1800"/>
              <a:t>+84 902 107 790</a:t>
            </a:r>
            <a:endParaRPr sz="1800"/>
          </a:p>
          <a:p>
            <a:pPr indent="0" lvl="0" marL="0" rtl="0" algn="ctr">
              <a:spcBef>
                <a:spcPts val="0"/>
              </a:spcBef>
              <a:spcAft>
                <a:spcPts val="0"/>
              </a:spcAft>
              <a:buNone/>
            </a:pPr>
            <a:r>
              <a:rPr lang="en" sz="1800"/>
              <a:t>vncert.vn</a:t>
            </a:r>
            <a:endParaRPr sz="1800"/>
          </a:p>
          <a:p>
            <a:pPr indent="0" lvl="0" marL="0" rtl="0" algn="l">
              <a:spcBef>
                <a:spcPts val="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Security issue</a:t>
            </a:r>
            <a:endParaRPr/>
          </a:p>
        </p:txBody>
      </p:sp>
      <p:sp>
        <p:nvSpPr>
          <p:cNvPr id="733" name="Google Shape;733;p29"/>
          <p:cNvSpPr txBox="1"/>
          <p:nvPr>
            <p:ph idx="1" type="subTitle"/>
          </p:nvPr>
        </p:nvSpPr>
        <p:spPr>
          <a:xfrm>
            <a:off x="1052700" y="2658650"/>
            <a:ext cx="2617200" cy="87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rgbClr val="D5A6BD"/>
                </a:solidFill>
                <a:latin typeface="Arial"/>
                <a:ea typeface="Arial"/>
                <a:cs typeface="Arial"/>
                <a:sym typeface="Arial"/>
              </a:rPr>
              <a:t>port:2375 product:"Docker"</a:t>
            </a:r>
            <a:endParaRPr sz="2200">
              <a:solidFill>
                <a:srgbClr val="D5A6BD"/>
              </a:solidFill>
            </a:endParaRPr>
          </a:p>
        </p:txBody>
      </p:sp>
      <p:pic>
        <p:nvPicPr>
          <p:cNvPr id="734" name="Google Shape;734;p29"/>
          <p:cNvPicPr preferRelativeResize="0"/>
          <p:nvPr/>
        </p:nvPicPr>
        <p:blipFill>
          <a:blip r:embed="rId3">
            <a:alphaModFix/>
          </a:blip>
          <a:stretch>
            <a:fillRect/>
          </a:stretch>
        </p:blipFill>
        <p:spPr>
          <a:xfrm>
            <a:off x="4388200" y="752475"/>
            <a:ext cx="4219575" cy="363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các thành phần cơ bản</a:t>
            </a:r>
            <a:endParaRPr/>
          </a:p>
        </p:txBody>
      </p:sp>
      <p:sp>
        <p:nvSpPr>
          <p:cNvPr id="740" name="Google Shape;740;p30"/>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Images</a:t>
            </a:r>
            <a:endParaRPr/>
          </a:p>
        </p:txBody>
      </p:sp>
      <p:sp>
        <p:nvSpPr>
          <p:cNvPr id="741" name="Google Shape;741;p30"/>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alpine:latest ubuntu:22.04</a:t>
            </a:r>
            <a:endParaRPr/>
          </a:p>
        </p:txBody>
      </p:sp>
      <p:sp>
        <p:nvSpPr>
          <p:cNvPr id="742" name="Google Shape;742;p30"/>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Containers</a:t>
            </a:r>
            <a:endParaRPr/>
          </a:p>
        </p:txBody>
      </p:sp>
      <p:sp>
        <p:nvSpPr>
          <p:cNvPr id="743" name="Google Shape;743;p30"/>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b8f907caf210</a:t>
            </a:r>
            <a:endParaRPr/>
          </a:p>
        </p:txBody>
      </p:sp>
      <p:sp>
        <p:nvSpPr>
          <p:cNvPr id="744" name="Google Shape;744;p30"/>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Volumes</a:t>
            </a:r>
            <a:endParaRPr/>
          </a:p>
        </p:txBody>
      </p:sp>
      <p:sp>
        <p:nvSpPr>
          <p:cNvPr id="745" name="Google Shape;745;p30"/>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Networks</a:t>
            </a:r>
            <a:endParaRPr/>
          </a:p>
        </p:txBody>
      </p:sp>
      <p:sp>
        <p:nvSpPr>
          <p:cNvPr id="746" name="Google Shape;746;p30"/>
          <p:cNvSpPr txBox="1"/>
          <p:nvPr>
            <p:ph idx="4" type="subTitle"/>
          </p:nvPr>
        </p:nvSpPr>
        <p:spPr>
          <a:xfrm>
            <a:off x="840275" y="3242325"/>
            <a:ext cx="2684700" cy="812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Mounts các thư mục/tệp từ host vào cont</a:t>
            </a:r>
            <a:endParaRPr/>
          </a:p>
        </p:txBody>
      </p:sp>
      <p:sp>
        <p:nvSpPr>
          <p:cNvPr id="747" name="Google Shape;747;p30"/>
          <p:cNvSpPr txBox="1"/>
          <p:nvPr>
            <p:ph idx="6" type="subTitle"/>
          </p:nvPr>
        </p:nvSpPr>
        <p:spPr>
          <a:xfrm>
            <a:off x="5618975" y="3242325"/>
            <a:ext cx="26847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Thực hiện isolate, routing network cho cont</a:t>
            </a:r>
            <a:endParaRPr/>
          </a:p>
        </p:txBody>
      </p:sp>
      <p:cxnSp>
        <p:nvCxnSpPr>
          <p:cNvPr id="748" name="Google Shape;748;p30"/>
          <p:cNvCxnSpPr>
            <a:endCxn id="742" idx="1"/>
          </p:cNvCxnSpPr>
          <p:nvPr/>
        </p:nvCxnSpPr>
        <p:spPr>
          <a:xfrm flipH="1" rot="10800000">
            <a:off x="3564857" y="1813643"/>
            <a:ext cx="2054100" cy="2700"/>
          </a:xfrm>
          <a:prstGeom prst="straightConnector1">
            <a:avLst/>
          </a:prstGeom>
          <a:noFill/>
          <a:ln cap="flat" cmpd="sng" w="19050">
            <a:solidFill>
              <a:schemeClr val="accent4"/>
            </a:solidFill>
            <a:prstDash val="solid"/>
            <a:round/>
            <a:headEnd len="med" w="med" type="none"/>
            <a:tailEnd len="med" w="med" type="triangle"/>
          </a:ln>
        </p:spPr>
      </p:cxnSp>
      <p:cxnSp>
        <p:nvCxnSpPr>
          <p:cNvPr id="749" name="Google Shape;749;p30"/>
          <p:cNvCxnSpPr>
            <a:endCxn id="743" idx="1"/>
          </p:cNvCxnSpPr>
          <p:nvPr/>
        </p:nvCxnSpPr>
        <p:spPr>
          <a:xfrm flipH="1" rot="10800000">
            <a:off x="3564926" y="2324750"/>
            <a:ext cx="2054100" cy="815700"/>
          </a:xfrm>
          <a:prstGeom prst="straightConnector1">
            <a:avLst/>
          </a:prstGeom>
          <a:noFill/>
          <a:ln cap="flat" cmpd="sng" w="19050">
            <a:solidFill>
              <a:schemeClr val="accent4"/>
            </a:solidFill>
            <a:prstDash val="solid"/>
            <a:round/>
            <a:headEnd len="med" w="med" type="none"/>
            <a:tailEnd len="med" w="med" type="triangle"/>
          </a:ln>
        </p:spPr>
      </p:cxnSp>
      <p:cxnSp>
        <p:nvCxnSpPr>
          <p:cNvPr id="750" name="Google Shape;750;p30"/>
          <p:cNvCxnSpPr/>
          <p:nvPr/>
        </p:nvCxnSpPr>
        <p:spPr>
          <a:xfrm rot="10800000">
            <a:off x="6204425" y="2376625"/>
            <a:ext cx="288600" cy="560100"/>
          </a:xfrm>
          <a:prstGeom prst="straightConnector1">
            <a:avLst/>
          </a:prstGeom>
          <a:noFill/>
          <a:ln cap="flat" cmpd="sng" w="19050">
            <a:solidFill>
              <a:schemeClr val="accent4"/>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1"/>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Ports</a:t>
            </a:r>
            <a:endParaRPr/>
          </a:p>
        </p:txBody>
      </p:sp>
      <p:sp>
        <p:nvSpPr>
          <p:cNvPr id="756" name="Google Shape;756;p31"/>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volumes insteads</a:t>
            </a:r>
            <a:endParaRPr/>
          </a:p>
        </p:txBody>
      </p:sp>
      <p:sp>
        <p:nvSpPr>
          <p:cNvPr id="757" name="Google Shape;757;p31"/>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Readonly</a:t>
            </a:r>
            <a:endParaRPr/>
          </a:p>
        </p:txBody>
      </p:sp>
      <p:sp>
        <p:nvSpPr>
          <p:cNvPr id="758" name="Google Shape;758;p31"/>
          <p:cNvSpPr txBox="1"/>
          <p:nvPr>
            <p:ph idx="3" type="title"/>
          </p:nvPr>
        </p:nvSpPr>
        <p:spPr>
          <a:xfrm>
            <a:off x="789345" y="1866750"/>
            <a:ext cx="31164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Volumes/Containers</a:t>
            </a:r>
            <a:endParaRPr/>
          </a:p>
        </p:txBody>
      </p:sp>
      <p:sp>
        <p:nvSpPr>
          <p:cNvPr id="759" name="Google Shape;759;p31"/>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Docker - hardening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readonly</a:t>
            </a:r>
            <a:endParaRPr/>
          </a:p>
        </p:txBody>
      </p:sp>
      <p:pic>
        <p:nvPicPr>
          <p:cNvPr id="765" name="Google Shape;765;p32"/>
          <p:cNvPicPr preferRelativeResize="0"/>
          <p:nvPr/>
        </p:nvPicPr>
        <p:blipFill>
          <a:blip r:embed="rId3">
            <a:alphaModFix/>
          </a:blip>
          <a:stretch>
            <a:fillRect/>
          </a:stretch>
        </p:blipFill>
        <p:spPr>
          <a:xfrm>
            <a:off x="2396100" y="1180200"/>
            <a:ext cx="4351795" cy="372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 unix socket</a:t>
            </a:r>
            <a:endParaRPr/>
          </a:p>
        </p:txBody>
      </p:sp>
      <p:pic>
        <p:nvPicPr>
          <p:cNvPr id="771" name="Google Shape;771;p33"/>
          <p:cNvPicPr preferRelativeResize="0"/>
          <p:nvPr/>
        </p:nvPicPr>
        <p:blipFill>
          <a:blip r:embed="rId3">
            <a:alphaModFix/>
          </a:blip>
          <a:stretch>
            <a:fillRect/>
          </a:stretch>
        </p:blipFill>
        <p:spPr>
          <a:xfrm>
            <a:off x="152400" y="1536700"/>
            <a:ext cx="8839200" cy="24452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