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382" r:id="rId4"/>
    <p:sldId id="4017" r:id="rId5"/>
    <p:sldId id="4021" r:id="rId6"/>
    <p:sldId id="4015" r:id="rId7"/>
    <p:sldId id="4018" r:id="rId8"/>
    <p:sldId id="4019" r:id="rId9"/>
    <p:sldId id="4020" r:id="rId10"/>
    <p:sldId id="4022" r:id="rId11"/>
    <p:sldId id="4023" r:id="rId12"/>
    <p:sldId id="4025" r:id="rId13"/>
    <p:sldId id="4016" r:id="rId14"/>
    <p:sldId id="4026" r:id="rId15"/>
    <p:sldId id="6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ở đầu" id="{F83500CF-3349-384D-B201-D626B1F73CA9}">
          <p14:sldIdLst>
            <p14:sldId id="256"/>
            <p14:sldId id="382"/>
            <p14:sldId id="4017"/>
            <p14:sldId id="4021"/>
            <p14:sldId id="4015"/>
            <p14:sldId id="4018"/>
            <p14:sldId id="4019"/>
            <p14:sldId id="4020"/>
            <p14:sldId id="4022"/>
            <p14:sldId id="4023"/>
            <p14:sldId id="4025"/>
            <p14:sldId id="4016"/>
            <p14:sldId id="4026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7204"/>
    <a:srgbClr val="530037"/>
    <a:srgbClr val="0F7C8A"/>
    <a:srgbClr val="B52F39"/>
    <a:srgbClr val="72024B"/>
    <a:srgbClr val="5BA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66586" autoAdjust="0"/>
  </p:normalViewPr>
  <p:slideViewPr>
    <p:cSldViewPr snapToGrid="0">
      <p:cViewPr varScale="1">
        <p:scale>
          <a:sx n="54" d="100"/>
          <a:sy n="54" d="100"/>
        </p:scale>
        <p:origin x="1795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BAC71-404C-42BF-8898-23EDE8EAFE4B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41249-4171-4BB2-80A7-FBA2CF63E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5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F927E-9A20-4FBE-81DD-00EE883A7A01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F3803-D419-4994-A8B7-77576D461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được file module kernel fake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Insmod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được kernel module (System Defends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filter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Defends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reverse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phát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 Defends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Forward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78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62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AWS IoT Device Defender -&gt;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https://aws.amazon.com/iot-device-defender/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Microsoft Defender for IoT -&gt;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https://azure.microsoft.com/en-us/services/iot-defender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Extreme Defender for IoT -&gt;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https://www.extremenetworks.com/product/extreme-defender-for-iot/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Defends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phẩm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AWS IoT Device Defender và Microsoft Defender for IoT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cung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cấp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một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chuẩn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chung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nhà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xuất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/ phát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triển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IoT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phải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theo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chuẩn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AWS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hoặc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Microsoft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đấu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nối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giảm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qua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nền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tảng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AWS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hoặc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Microsoft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System Defends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một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phẩm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nội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địa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được hardcode vào kernel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một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syscall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trọng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nhằm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vệ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chỉ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dùng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vệ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duy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nhất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một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dòng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 Và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vẫn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tồn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một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lỗ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hổng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phép bypass cơ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mật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này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IoT Guard được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hợp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nhiều CPU, nhiều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phiên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bản kernel Linux và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vệ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riêng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từng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dòng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nguồn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khác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nhau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0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4320016" y="10143013"/>
            <a:ext cx="3311226" cy="52968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/>
          <a:p>
            <a:pPr algn="r" defTabSz="0">
              <a:lnSpc>
                <a:spcPct val="95000"/>
              </a:lnSpc>
              <a:tabLst>
                <a:tab pos="0" algn="l"/>
                <a:tab pos="454503" algn="l"/>
                <a:tab pos="909005" algn="l"/>
                <a:tab pos="1363508" algn="l"/>
                <a:tab pos="1818010" algn="l"/>
                <a:tab pos="2272513" algn="l"/>
                <a:tab pos="2727015" algn="l"/>
                <a:tab pos="3181518" algn="l"/>
                <a:tab pos="3636020" algn="l"/>
                <a:tab pos="4090523" algn="l"/>
                <a:tab pos="4545025" algn="l"/>
                <a:tab pos="4999528" algn="l"/>
                <a:tab pos="5454030" algn="l"/>
                <a:tab pos="5908533" algn="l"/>
                <a:tab pos="6363035" algn="l"/>
                <a:tab pos="6817538" algn="l"/>
                <a:tab pos="7272040" algn="l"/>
                <a:tab pos="7726543" algn="l"/>
                <a:tab pos="8181045" algn="l"/>
                <a:tab pos="8635548" algn="l"/>
                <a:tab pos="9090050" algn="l"/>
              </a:tabLst>
            </a:pPr>
            <a:fld id="{9A0DB2DC-4C9A-4742-B13C-FB6460FD3503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</a:rPr>
              <a:pPr algn="r" defTabSz="0">
                <a:lnSpc>
                  <a:spcPct val="95000"/>
                </a:lnSpc>
                <a:tabLst>
                  <a:tab pos="0" algn="l"/>
                  <a:tab pos="454503" algn="l"/>
                  <a:tab pos="909005" algn="l"/>
                  <a:tab pos="1363508" algn="l"/>
                  <a:tab pos="1818010" algn="l"/>
                  <a:tab pos="2272513" algn="l"/>
                  <a:tab pos="2727015" algn="l"/>
                  <a:tab pos="3181518" algn="l"/>
                  <a:tab pos="3636020" algn="l"/>
                  <a:tab pos="4090523" algn="l"/>
                  <a:tab pos="4545025" algn="l"/>
                  <a:tab pos="4999528" algn="l"/>
                  <a:tab pos="5454030" algn="l"/>
                  <a:tab pos="5908533" algn="l"/>
                  <a:tab pos="6363035" algn="l"/>
                  <a:tab pos="6817538" algn="l"/>
                  <a:tab pos="7272040" algn="l"/>
                  <a:tab pos="7726543" algn="l"/>
                  <a:tab pos="8181045" algn="l"/>
                  <a:tab pos="8635548" algn="l"/>
                  <a:tab pos="9090050" algn="l"/>
                </a:tabLst>
              </a:pPr>
              <a:t>14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</a:endParaRPr>
          </a:p>
        </p:txBody>
      </p:sp>
      <p:sp>
        <p:nvSpPr>
          <p:cNvPr id="6144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8763" y="811213"/>
            <a:ext cx="7116762" cy="4003675"/>
          </a:xfrm>
          <a:solidFill>
            <a:srgbClr val="FFFFFF">
              <a:alpha val="100000"/>
            </a:srgbClr>
          </a:solidFill>
          <a:ln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4" name="Rectangle 2"/>
          <p:cNvSpPr>
            <a:spLocks noGrp="1"/>
          </p:cNvSpPr>
          <p:nvPr>
            <p:ph type="body"/>
          </p:nvPr>
        </p:nvSpPr>
        <p:spPr>
          <a:xfrm>
            <a:off x="763282" y="5070717"/>
            <a:ext cx="6107826" cy="4803503"/>
          </a:xfrm>
        </p:spPr>
        <p:txBody>
          <a:bodyPr wrap="none" lIns="0" tIns="0" rIns="0" bIns="0" anchor="ctr"/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94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mount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process, user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soát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cập.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Lỗi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báo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xác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động = id 7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/bin/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Mục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nằm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kernel land và được hardcode vào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một database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phép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nhân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/bin/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busybox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vào 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/test hay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6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Kernel</a:t>
            </a:r>
            <a:r>
              <a:rPr lang="vi-VN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cũng</a:t>
            </a:r>
            <a:r>
              <a:rPr lang="vi-VN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phải</a:t>
            </a:r>
            <a:r>
              <a:rPr lang="vi-VN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được</a:t>
            </a:r>
            <a:r>
              <a:rPr lang="vi-VN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load</a:t>
            </a:r>
            <a:r>
              <a:rPr lang="vi-VN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từ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một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phân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vùng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ổ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cứng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nên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sẽ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lấy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toàn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bộ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ổ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cứng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về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bằng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tftp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(một applet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phổ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biến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của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busybox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mà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hầu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như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thiết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bị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nào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cũng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có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  <a:t>)</a:t>
            </a:r>
            <a:br>
              <a:rPr lang="en-US" b="0" i="0" dirty="0">
                <a:solidFill>
                  <a:srgbClr val="4B5563"/>
                </a:solidFill>
                <a:effectLst/>
                <a:latin typeface="Open Sans" panose="020B0604020202020204" pitchFamily="34" charset="0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8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uImage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(offset 0xA0000)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kernel đã được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LZMA (offset 0xA1140)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reverse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uImage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nén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0x80010000. Set base address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IDA vào vị trí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0x80010000.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Đây </a:t>
            </a: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vi-VN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code</a:t>
            </a:r>
            <a:r>
              <a:rPr lang="vi-VN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xử</a:t>
            </a:r>
            <a:r>
              <a:rPr lang="vi-VN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lý</a:t>
            </a:r>
            <a:r>
              <a:rPr lang="vi-VN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syscall</a:t>
            </a:r>
            <a:r>
              <a:rPr lang="vi-VN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vi-VN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unlink</a:t>
            </a:r>
            <a:r>
              <a:rPr lang="vi-VN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kernel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gốc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kernel đã được hardcode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sub_800C964C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unlink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pathname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có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hợp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lệ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không.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Nếu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hợp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lệ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thì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thực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thi như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code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kernel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gốc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,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nếu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không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thì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Lucida Grande"/>
              </a:rPr>
              <a:t>return</a:t>
            </a:r>
            <a:r>
              <a:rPr lang="vi-VN" b="0" i="0" dirty="0">
                <a:solidFill>
                  <a:srgbClr val="000000"/>
                </a:solidFill>
                <a:effectLst/>
                <a:latin typeface="Lucida Grande"/>
              </a:rPr>
              <a:t> -1.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Tìm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kiếm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theo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format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chuỗi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khi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bị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deny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syscall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đến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đoạn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code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này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tiếp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tục trace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sau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xử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lý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thì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a2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chính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là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return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của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hàm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kiểm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tra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tham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số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syscall</a:t>
            </a:r>
            <a:r>
              <a:rPr lang="en-US" b="0" i="0" dirty="0">
                <a:solidFill>
                  <a:srgbClr val="4B556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sub_800C964C  đã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slide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patch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toàn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từ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print debug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*a2 = 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phép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syscall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như một kernel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sửa được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 kernel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một kernel module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 kernel module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sửa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một kernel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sẵn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F3803-D419-4994-A8B7-77576D4612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32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824"/>
            <a:ext cx="3776103" cy="1908799"/>
          </a:xfrm>
          <a:prstGeom prst="rect">
            <a:avLst/>
          </a:prstGeom>
        </p:spPr>
      </p:pic>
      <p:sp>
        <p:nvSpPr>
          <p:cNvPr id="9" name="Title Placeholder 1"/>
          <p:cNvSpPr txBox="1"/>
          <p:nvPr userDrawn="1"/>
        </p:nvSpPr>
        <p:spPr>
          <a:xfrm>
            <a:off x="314216" y="2551513"/>
            <a:ext cx="5038163" cy="1555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400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314216" y="6087412"/>
            <a:ext cx="5038163" cy="34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544686" y="3429000"/>
            <a:ext cx="5038163" cy="51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baseline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defRPr>
            </a:lvl1pPr>
          </a:lstStyle>
          <a:p>
            <a:pPr lvl="0"/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TP</a:t>
            </a:r>
            <a:r>
              <a:rPr lang="en-US" dirty="0"/>
              <a:t>)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4216" y="2923655"/>
            <a:ext cx="5038163" cy="11926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3" hasCustomPrompt="1"/>
          </p:nvPr>
        </p:nvSpPr>
        <p:spPr>
          <a:xfrm>
            <a:off x="314216" y="4154636"/>
            <a:ext cx="5038163" cy="34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32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824"/>
            <a:ext cx="3776103" cy="1908799"/>
          </a:xfrm>
          <a:prstGeom prst="rect">
            <a:avLst/>
          </a:prstGeom>
        </p:spPr>
      </p:pic>
      <p:sp>
        <p:nvSpPr>
          <p:cNvPr id="9" name="Title Placeholder 1"/>
          <p:cNvSpPr txBox="1"/>
          <p:nvPr userDrawn="1"/>
        </p:nvSpPr>
        <p:spPr>
          <a:xfrm>
            <a:off x="314216" y="2981817"/>
            <a:ext cx="5038163" cy="1555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TRÂN</a:t>
            </a:r>
            <a:r>
              <a:rPr lang="en-US" sz="4000" baseline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TRỌNG </a:t>
            </a:r>
            <a:r>
              <a:rPr lang="en-US" sz="4000" baseline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CẢM</a:t>
            </a:r>
            <a:r>
              <a:rPr lang="en-US" sz="4000" baseline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4000" baseline="0" err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ƠN</a:t>
            </a:r>
            <a:r>
              <a:rPr lang="en-US" sz="4000" baseline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!</a:t>
            </a:r>
            <a:endParaRPr lang="en-US" sz="400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544686" y="3429000"/>
            <a:ext cx="5038163" cy="51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baseline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defRPr>
            </a:lvl1pPr>
          </a:lstStyle>
          <a:p>
            <a:pPr lvl="0"/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TP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B33FC2-8482-4D7E-9AE5-A141B14F8E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9333" y="1"/>
            <a:ext cx="694266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0DDC-276D-482E-BA03-271DB5CD6CFB}" type="datetime1">
              <a:rPr lang="vi-VN" smtClean="0"/>
              <a:t>06/09/2022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DE26D-C9D8-4D87-A93E-0D270F93BACB}" type="slidenum">
              <a:rPr lang="vi-VN" smtClean="0"/>
              <a:t>‹#›</a:t>
            </a:fld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C9FF9-6E60-4BAC-9247-79052929C6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3" y="5799727"/>
            <a:ext cx="2193276" cy="8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9230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236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97462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9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or w/Photo Block Titl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31" t="14204" r="69672" b="16296"/>
          <a:stretch/>
        </p:blipFill>
        <p:spPr>
          <a:xfrm>
            <a:off x="1" y="0"/>
            <a:ext cx="5543550" cy="6858000"/>
          </a:xfrm>
          <a:prstGeom prst="rect">
            <a:avLst/>
          </a:prstGeom>
        </p:spPr>
      </p:pic>
      <p:sp>
        <p:nvSpPr>
          <p:cNvPr id="18" name="Freeform 17"/>
          <p:cNvSpPr>
            <a:spLocks/>
          </p:cNvSpPr>
          <p:nvPr userDrawn="1"/>
        </p:nvSpPr>
        <p:spPr bwMode="auto">
          <a:xfrm flipH="1" flipV="1">
            <a:off x="0" y="-2"/>
            <a:ext cx="5476196" cy="6858002"/>
          </a:xfrm>
          <a:custGeom>
            <a:avLst/>
            <a:gdLst>
              <a:gd name="connsiteX0" fmla="*/ 5476196 w 5476196"/>
              <a:gd name="connsiteY0" fmla="*/ 6858002 h 6858002"/>
              <a:gd name="connsiteX1" fmla="*/ 0 w 5476196"/>
              <a:gd name="connsiteY1" fmla="*/ 6858002 h 6858002"/>
              <a:gd name="connsiteX2" fmla="*/ 1457721 w 5476196"/>
              <a:gd name="connsiteY2" fmla="*/ 0 h 6858002"/>
              <a:gd name="connsiteX3" fmla="*/ 5476196 w 5476196"/>
              <a:gd name="connsiteY3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6196" h="6858002">
                <a:moveTo>
                  <a:pt x="5476196" y="6858002"/>
                </a:moveTo>
                <a:lnTo>
                  <a:pt x="0" y="6858002"/>
                </a:lnTo>
                <a:lnTo>
                  <a:pt x="1457721" y="0"/>
                </a:lnTo>
                <a:lnTo>
                  <a:pt x="5476196" y="0"/>
                </a:lnTo>
                <a:close/>
              </a:path>
            </a:pathLst>
          </a:custGeom>
          <a:solidFill>
            <a:srgbClr val="002050">
              <a:alpha val="9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kern="0">
              <a:solidFill>
                <a:srgbClr val="000000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72128" y="1108673"/>
            <a:ext cx="3934772" cy="927940"/>
          </a:xfrm>
          <a:prstGeom prst="rect">
            <a:avLst/>
          </a:prstGeom>
        </p:spPr>
        <p:txBody>
          <a:bodyPr/>
          <a:lstStyle>
            <a:lvl1pPr algn="l">
              <a:defRPr sz="44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reeform 19"/>
          <p:cNvSpPr/>
          <p:nvPr userDrawn="1"/>
        </p:nvSpPr>
        <p:spPr bwMode="auto">
          <a:xfrm>
            <a:off x="4009782" y="-2"/>
            <a:ext cx="8182218" cy="6858002"/>
          </a:xfrm>
          <a:custGeom>
            <a:avLst/>
            <a:gdLst>
              <a:gd name="connsiteX0" fmla="*/ 1457721 w 8182218"/>
              <a:gd name="connsiteY0" fmla="*/ 0 h 6858002"/>
              <a:gd name="connsiteX1" fmla="*/ 4044813 w 8182218"/>
              <a:gd name="connsiteY1" fmla="*/ 0 h 6858002"/>
              <a:gd name="connsiteX2" fmla="*/ 5476196 w 8182218"/>
              <a:gd name="connsiteY2" fmla="*/ 0 h 6858002"/>
              <a:gd name="connsiteX3" fmla="*/ 8182218 w 8182218"/>
              <a:gd name="connsiteY3" fmla="*/ 0 h 6858002"/>
              <a:gd name="connsiteX4" fmla="*/ 8182218 w 8182218"/>
              <a:gd name="connsiteY4" fmla="*/ 6858002 h 6858002"/>
              <a:gd name="connsiteX5" fmla="*/ 5476196 w 8182218"/>
              <a:gd name="connsiteY5" fmla="*/ 6858002 h 6858002"/>
              <a:gd name="connsiteX6" fmla="*/ 4044813 w 8182218"/>
              <a:gd name="connsiteY6" fmla="*/ 6858002 h 6858002"/>
              <a:gd name="connsiteX7" fmla="*/ 0 w 8182218"/>
              <a:gd name="connsiteY7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82218" h="6858002">
                <a:moveTo>
                  <a:pt x="1457721" y="0"/>
                </a:moveTo>
                <a:lnTo>
                  <a:pt x="4044813" y="0"/>
                </a:lnTo>
                <a:lnTo>
                  <a:pt x="5476196" y="0"/>
                </a:lnTo>
                <a:lnTo>
                  <a:pt x="8182218" y="0"/>
                </a:lnTo>
                <a:lnTo>
                  <a:pt x="8182218" y="6858002"/>
                </a:lnTo>
                <a:lnTo>
                  <a:pt x="5476196" y="6858002"/>
                </a:lnTo>
                <a:lnTo>
                  <a:pt x="4044813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FFFFFF"/>
              </a:soli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2FC3A-E1BD-E54F-9A48-71EBDEF00552}" type="slidenum">
              <a:rPr lang="en-US" kern="0">
                <a:solidFill>
                  <a:sysClr val="windowText" lastClr="000000"/>
                </a:solidFill>
              </a:rPr>
              <a:pPr>
                <a:defRPr/>
              </a:pPr>
              <a:t>‹#›</a:t>
            </a:fld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7"/>
          </p:nvPr>
        </p:nvSpPr>
        <p:spPr>
          <a:xfrm>
            <a:off x="5476197" y="1108075"/>
            <a:ext cx="6446565" cy="474662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800">
                <a:solidFill>
                  <a:schemeClr val="bg2"/>
                </a:solidFill>
              </a:defRPr>
            </a:lvl1pPr>
            <a:lvl2pPr>
              <a:spcBef>
                <a:spcPts val="1200"/>
              </a:spcBef>
              <a:defRPr sz="18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761125" y="6419582"/>
            <a:ext cx="2606040" cy="182880"/>
          </a:xfrm>
          <a:prstGeom prst="rect">
            <a:avLst/>
          </a:prstGeom>
          <a:noFill/>
        </p:spPr>
        <p:txBody>
          <a:bodyPr wrap="none" lIns="182880" tIns="146304" rIns="182880" bIns="146304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880" kern="0">
                <a:solidFill>
                  <a:srgbClr val="0078D7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2422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69303" y="6356803"/>
            <a:ext cx="3859607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0">
                <a:solidFill>
                  <a:srgbClr val="000000"/>
                </a:solidFill>
              </a:defRPr>
            </a:lvl1pPr>
          </a:lstStyle>
          <a:p>
            <a:pPr defTabSz="914192">
              <a:defRPr/>
            </a:pPr>
            <a:endParaRPr lang="en-US" kern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9143811" y="6356803"/>
            <a:ext cx="284490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0">
                <a:solidFill>
                  <a:srgbClr val="000000"/>
                </a:solidFill>
              </a:defRPr>
            </a:lvl1pPr>
          </a:lstStyle>
          <a:p>
            <a:pPr defTabSz="914192">
              <a:defRPr/>
            </a:pPr>
            <a:fld id="{7EFC24D6-DB8F-6B44-BA5A-9BEC68C15CAA}" type="slidenum">
              <a:rPr lang="en-US" kern="0" smtClean="0"/>
              <a:pPr defTabSz="914192">
                <a:defRPr/>
              </a:pPr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16500978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32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824"/>
            <a:ext cx="3776103" cy="1908799"/>
          </a:xfrm>
          <a:prstGeom prst="rect">
            <a:avLst/>
          </a:prstGeom>
        </p:spPr>
      </p:pic>
      <p:sp>
        <p:nvSpPr>
          <p:cNvPr id="9" name="Title Placeholder 1"/>
          <p:cNvSpPr txBox="1"/>
          <p:nvPr userDrawn="1"/>
        </p:nvSpPr>
        <p:spPr>
          <a:xfrm>
            <a:off x="314216" y="2551513"/>
            <a:ext cx="5038163" cy="1555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400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1" hasCustomPrompt="1"/>
          </p:nvPr>
        </p:nvSpPr>
        <p:spPr>
          <a:xfrm>
            <a:off x="314216" y="2471952"/>
            <a:ext cx="5038163" cy="442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544686" y="3429000"/>
            <a:ext cx="5038163" cy="51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baseline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defRPr>
            </a:lvl1pPr>
          </a:lstStyle>
          <a:p>
            <a:pPr lvl="0"/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TP</a:t>
            </a:r>
            <a:r>
              <a:rPr lang="en-US" dirty="0"/>
              <a:t>)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4216" y="2914110"/>
            <a:ext cx="5038163" cy="11926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28" y="4186354"/>
            <a:ext cx="3724275" cy="190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" y="896750"/>
            <a:ext cx="12192000" cy="11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46FA0-37EB-4865-B2C1-ABADD95D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400"/>
            <a:ext cx="12192000" cy="175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223" y="1210751"/>
            <a:ext cx="5441577" cy="4966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10751"/>
            <a:ext cx="5472953" cy="49662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400"/>
            <a:ext cx="12192000" cy="1752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" y="896750"/>
            <a:ext cx="12192000" cy="114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5605"/>
            <a:ext cx="12192000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" y="896750"/>
            <a:ext cx="12192000" cy="114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2079BD69-FF30-450A-B7B2-1E0FE13F0EE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7" y="896750"/>
            <a:ext cx="12192000" cy="114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400"/>
            <a:ext cx="12192000" cy="1752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5400"/>
            <a:ext cx="12192000" cy="17526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3232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824"/>
            <a:ext cx="3776103" cy="1908799"/>
          </a:xfrm>
          <a:prstGeom prst="rect">
            <a:avLst/>
          </a:prstGeom>
        </p:spPr>
      </p:pic>
      <p:sp>
        <p:nvSpPr>
          <p:cNvPr id="9" name="Title Placeholder 1"/>
          <p:cNvSpPr txBox="1"/>
          <p:nvPr userDrawn="1"/>
        </p:nvSpPr>
        <p:spPr>
          <a:xfrm>
            <a:off x="314216" y="2551513"/>
            <a:ext cx="5038163" cy="1555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4000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idx="12" hasCustomPrompt="1"/>
          </p:nvPr>
        </p:nvSpPr>
        <p:spPr>
          <a:xfrm>
            <a:off x="6544686" y="3429000"/>
            <a:ext cx="5038163" cy="51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baseline="0">
                <a:solidFill>
                  <a:srgbClr val="FF0000"/>
                </a:solidFill>
                <a:latin typeface="Roboto Condensed" pitchFamily="2" charset="0"/>
                <a:ea typeface="Roboto Condensed" pitchFamily="2" charset="0"/>
              </a:defRPr>
            </a:lvl1pPr>
          </a:lstStyle>
          <a:p>
            <a:pPr lvl="0"/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tỉnh</a:t>
            </a:r>
            <a:r>
              <a:rPr lang="en-US" dirty="0"/>
              <a:t>/</a:t>
            </a:r>
            <a:r>
              <a:rPr lang="en-US" dirty="0" err="1"/>
              <a:t>TP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8223" y="279867"/>
            <a:ext cx="11066930" cy="6056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223" y="1170314"/>
            <a:ext cx="11066929" cy="500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2053" y="6502216"/>
            <a:ext cx="407894" cy="4018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fld id="{2079BD69-FF30-450A-B7B2-1E0FE13F0E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70C0"/>
          </a:solidFill>
          <a:latin typeface="Roboto Condensed" pitchFamily="2" charset="0"/>
          <a:ea typeface="Roboto Condensed" pitchFamily="2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 Condensed" pitchFamily="2" charset="0"/>
          <a:ea typeface="Roboto Condensed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 Condensed" pitchFamily="2" charset="0"/>
          <a:ea typeface="Roboto Condensed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 Condensed" pitchFamily="2" charset="0"/>
          <a:ea typeface="Roboto Condensed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 Condensed" pitchFamily="2" charset="0"/>
          <a:ea typeface="Roboto Condensed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 Condensed" pitchFamily="2" charset="0"/>
          <a:ea typeface="Roboto Condensed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2667000" y="1600200"/>
            <a:ext cx="2499360" cy="3925783"/>
            <a:chOff x="8077200" y="2792669"/>
            <a:chExt cx="2499360" cy="3925783"/>
          </a:xfrm>
        </p:grpSpPr>
        <p:sp>
          <p:nvSpPr>
            <p:cNvPr id="6" name="TextBox 5"/>
            <p:cNvSpPr txBox="1"/>
            <p:nvPr/>
          </p:nvSpPr>
          <p:spPr>
            <a:xfrm>
              <a:off x="8077200" y="3354633"/>
              <a:ext cx="140208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defRPr/>
              </a:pPr>
              <a:r>
                <a:rPr lang="en-US" sz="3600" kern="0">
                  <a:solidFill>
                    <a:srgbClr val="FFFFF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Colors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753597" y="3438633"/>
              <a:ext cx="822960" cy="457200"/>
            </a:xfrm>
            <a:prstGeom prst="rect">
              <a:avLst/>
            </a:prstGeom>
            <a:solidFill>
              <a:srgbClr val="6689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RGB Values</a:t>
              </a:r>
            </a:p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102 137 150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77200" y="3916597"/>
              <a:ext cx="140208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defRPr/>
              </a:pPr>
              <a:r>
                <a:rPr lang="en-US" sz="3600" kern="0">
                  <a:solidFill>
                    <a:srgbClr val="FFFFF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Colors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753597" y="4001016"/>
              <a:ext cx="822960" cy="457200"/>
            </a:xfrm>
            <a:prstGeom prst="rect">
              <a:avLst/>
            </a:prstGeom>
            <a:solidFill>
              <a:srgbClr val="4063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RGB Values</a:t>
              </a:r>
            </a:p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64 99 112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4478561"/>
              <a:ext cx="140208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defRPr/>
              </a:pPr>
              <a:r>
                <a:rPr lang="en-US" sz="3600" kern="0">
                  <a:solidFill>
                    <a:srgbClr val="FFFFF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Colors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753597" y="4563399"/>
              <a:ext cx="822960" cy="457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RGB Values</a:t>
              </a:r>
            </a:p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127 127 127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7200" y="2792669"/>
              <a:ext cx="140208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defRPr/>
              </a:pPr>
              <a:r>
                <a:rPr lang="en-US" sz="3600" kern="0">
                  <a:solidFill>
                    <a:srgbClr val="FFFFF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Colors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53600" y="2876250"/>
              <a:ext cx="822960" cy="457200"/>
            </a:xfrm>
            <a:prstGeom prst="rect">
              <a:avLst/>
            </a:prstGeom>
            <a:solidFill>
              <a:srgbClr val="40586B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RGB Values</a:t>
              </a:r>
            </a:p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68 104 87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77200" y="5040525"/>
              <a:ext cx="140208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defRPr/>
              </a:pPr>
              <a:r>
                <a:rPr lang="en-US" sz="3600" kern="0">
                  <a:solidFill>
                    <a:srgbClr val="FFFFF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Colors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753597" y="5125782"/>
              <a:ext cx="822960" cy="45720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RGB Values</a:t>
              </a:r>
            </a:p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89 89 89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77200" y="5602489"/>
              <a:ext cx="140208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defRPr/>
              </a:pPr>
              <a:r>
                <a:rPr lang="en-US" sz="3600" kern="0">
                  <a:solidFill>
                    <a:srgbClr val="FFFFF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Colors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753597" y="5688165"/>
              <a:ext cx="822960" cy="457200"/>
            </a:xfrm>
            <a:prstGeom prst="rect">
              <a:avLst/>
            </a:prstGeom>
            <a:solidFill>
              <a:srgbClr val="666C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RGB Values</a:t>
              </a:r>
            </a:p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102 108 121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77200" y="6164454"/>
              <a:ext cx="140208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defRPr/>
              </a:pPr>
              <a:r>
                <a:rPr lang="en-US" sz="3600" kern="0">
                  <a:solidFill>
                    <a:srgbClr val="FFFFFF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Colors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753597" y="6250546"/>
              <a:ext cx="822960" cy="457200"/>
            </a:xfrm>
            <a:prstGeom prst="rect">
              <a:avLst/>
            </a:prstGeom>
            <a:solidFill>
              <a:srgbClr val="404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RGB Values</a:t>
              </a:r>
            </a:p>
            <a:p>
              <a:pPr algn="ctr">
                <a:defRPr/>
              </a:pPr>
              <a:r>
                <a:rPr lang="en-US" sz="1000" kern="0">
                  <a:solidFill>
                    <a:sysClr val="windowText" lastClr="000000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64 70 83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02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036" y="2171700"/>
            <a:ext cx="4997006" cy="2514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Myriad Pro" panose="020B0503030403020204"/>
                <a:ea typeface="Tahoma" panose="020B0604030504040204" pitchFamily="34" charset="0"/>
                <a:cs typeface="Tahoma" panose="020B0604030504040204" pitchFamily="34" charset="0"/>
              </a:rPr>
              <a:t>CÁC GIẢI PHÁP BẢO MẬT CHO THIẾT BỊ IOT</a:t>
            </a:r>
            <a:br>
              <a:rPr lang="en-US" sz="2400" dirty="0">
                <a:solidFill>
                  <a:schemeClr val="bg1"/>
                </a:solidFill>
                <a:latin typeface="Myriad Pro" panose="020B0503030403020204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Myriad Pro" panose="020B0503030403020204"/>
                <a:ea typeface="Tahoma" panose="020B0604030504040204" pitchFamily="34" charset="0"/>
                <a:cs typeface="Tahoma" panose="020B0604030504040204" pitchFamily="34" charset="0"/>
              </a:rPr>
              <a:t>LIỆU ĐÃ AN TOÀN ?</a:t>
            </a:r>
            <a:endParaRPr lang="vi-VN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267422" y="6144418"/>
            <a:ext cx="3058234" cy="351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cap="none" dirty="0" err="1">
                <a:solidFill>
                  <a:schemeClr val="bg1"/>
                </a:solidFill>
                <a:latin typeface="Myriad Pro" panose="020B0503030403020204"/>
                <a:cs typeface="Arial" panose="020B0604020202020204" pitchFamily="34" charset="0"/>
              </a:rPr>
              <a:t>Quảng</a:t>
            </a:r>
            <a:r>
              <a:rPr lang="en-US" b="1" cap="none" dirty="0">
                <a:solidFill>
                  <a:schemeClr val="bg1"/>
                </a:solidFill>
                <a:latin typeface="Myriad Pro" panose="020B0503030403020204"/>
                <a:cs typeface="Arial" panose="020B0604020202020204" pitchFamily="34" charset="0"/>
              </a:rPr>
              <a:t> Ninh, T9/2022</a:t>
            </a:r>
            <a:endParaRPr lang="en-US" b="1" dirty="0">
              <a:solidFill>
                <a:schemeClr val="bg1"/>
              </a:solidFill>
              <a:latin typeface="Myriad Pro" panose="020B0503030403020204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A52D19-7EBF-3D3D-3192-860FD7CD8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1" t="7148" r="27794" b="61810"/>
          <a:stretch/>
        </p:blipFill>
        <p:spPr>
          <a:xfrm>
            <a:off x="942976" y="361675"/>
            <a:ext cx="1357312" cy="15321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C1C1C2-A73E-29AD-3163-117493167E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724623"/>
            <a:ext cx="2373197" cy="9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1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1"/>
            <a:ext cx="12013580" cy="885498"/>
          </a:xfrm>
        </p:spPr>
        <p:txBody>
          <a:bodyPr/>
          <a:lstStyle/>
          <a:p>
            <a: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BYPASS </a:t>
            </a:r>
            <a: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SYSTEM DEFENDS</a:t>
            </a:r>
            <a:b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800" b="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Patch System Defends by edit kernel memory</a:t>
            </a:r>
            <a:endParaRPr lang="en-US" sz="2800" dirty="0">
              <a:latin typeface="Myriad Pro" panose="020B0503030403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10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09F9B2-D55D-D574-6FE1-46309189B3AF}"/>
              </a:ext>
            </a:extLst>
          </p:cNvPr>
          <p:cNvSpPr/>
          <p:nvPr/>
        </p:nvSpPr>
        <p:spPr>
          <a:xfrm>
            <a:off x="175564" y="2791553"/>
            <a:ext cx="12019291" cy="56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System Defends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xử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hoặc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tiêu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path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quá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dài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B5AC4-7799-DA55-BFA6-552DA58C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7" y="3429000"/>
            <a:ext cx="11876943" cy="26751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F37C66-94AE-73BE-7152-C558356DA7C1}"/>
              </a:ext>
            </a:extLst>
          </p:cNvPr>
          <p:cNvSpPr/>
          <p:nvPr/>
        </p:nvSpPr>
        <p:spPr>
          <a:xfrm>
            <a:off x="178420" y="872319"/>
            <a:ext cx="12019291" cy="56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System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Defends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không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hạn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chế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việc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tạo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thư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mục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DE601-2ABF-2253-8BD6-9E3CFA05D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09" y="1439526"/>
            <a:ext cx="9832919" cy="1352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B0EAB-A7DC-D36F-4D43-6F3DE51E6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1"/>
            <a:ext cx="12013580" cy="885498"/>
          </a:xfrm>
        </p:spPr>
        <p:txBody>
          <a:bodyPr/>
          <a:lstStyle/>
          <a:p>
            <a: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BYPASS </a:t>
            </a:r>
            <a: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SYSTEM DEFENDS</a:t>
            </a:r>
            <a:b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800" b="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Patch System Defends by edit kernel memory</a:t>
            </a:r>
            <a:endParaRPr lang="en-US" sz="2800" dirty="0">
              <a:latin typeface="Myriad Pro" panose="020B0503030403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F37C66-94AE-73BE-7152-C558356DA7C1}"/>
              </a:ext>
            </a:extLst>
          </p:cNvPr>
          <p:cNvSpPr/>
          <p:nvPr/>
        </p:nvSpPr>
        <p:spPr>
          <a:xfrm>
            <a:off x="178420" y="872319"/>
            <a:ext cx="12019291" cy="119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Patch System Defends by edit kernel memory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and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vi-VN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result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27538C-C44C-EE74-0962-4F50F2A18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" y="1439526"/>
            <a:ext cx="10951134" cy="4919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BAFB9-8F2A-88A5-1507-5BE377DCCA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279867"/>
            <a:ext cx="12013580" cy="605631"/>
          </a:xfrm>
        </p:spPr>
        <p:txBody>
          <a:bodyPr/>
          <a:lstStyle/>
          <a:p>
            <a: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CÁC GIẢI PHÁP HIỆN NAY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9FAD6-AC68-D588-9928-5FA004694C16}"/>
              </a:ext>
            </a:extLst>
          </p:cNvPr>
          <p:cNvSpPr/>
          <p:nvPr/>
        </p:nvSpPr>
        <p:spPr>
          <a:xfrm>
            <a:off x="178420" y="885498"/>
            <a:ext cx="12019291" cy="2460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AWS IoT Device Defender</a:t>
            </a:r>
          </a:p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Microsoft Defender for IoT</a:t>
            </a:r>
          </a:p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System Defends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phẩm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nội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địa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</a:p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IoT Guard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phẩm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do TT ATTT – VNPT IT phát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triển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922E0-5039-7305-B362-0EFA1960A6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5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279867"/>
            <a:ext cx="12013580" cy="605631"/>
          </a:xfrm>
        </p:spPr>
        <p:txBody>
          <a:bodyPr/>
          <a:lstStyle/>
          <a:p>
            <a: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IOT GUARD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9FAD6-AC68-D588-9928-5FA004694C16}"/>
              </a:ext>
            </a:extLst>
          </p:cNvPr>
          <p:cNvSpPr/>
          <p:nvPr/>
        </p:nvSpPr>
        <p:spPr>
          <a:xfrm>
            <a:off x="178420" y="885498"/>
            <a:ext cx="12019291" cy="4895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Mang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sứ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mệnh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vệ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mọi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loại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IoT.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kế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độc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phần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CORE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xử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RULE và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RULE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hoạt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CORE:</a:t>
            </a:r>
          </a:p>
          <a:p>
            <a:pPr marL="1200150" lvl="2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Hook vào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cả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syscall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hệ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điều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hành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Linux.</a:t>
            </a:r>
          </a:p>
          <a:p>
            <a:pPr marL="1200150" lvl="2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Lọc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syscall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theo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một Database RULE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riêng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ứng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với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từng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DATABASE RULE: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đổi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linh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hoạt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phù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hợp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với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từng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loại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Khắc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phục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điểm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yếu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System Defends: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Khả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năng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xử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path,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syscall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Khả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năng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xử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nhiều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mọi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loại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syscall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: int,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mảng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v.v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…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Khả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năng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xử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wildcard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đối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với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F2F70-5D2A-15A5-7DE7-8FAF2A8C8C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9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814" y="4748334"/>
            <a:ext cx="12200934" cy="21075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1747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26051" y="1696342"/>
            <a:ext cx="1438889" cy="1914993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1748" name="Rectangle 3"/>
          <p:cNvSpPr/>
          <p:nvPr/>
        </p:nvSpPr>
        <p:spPr>
          <a:xfrm>
            <a:off x="1403233" y="4204161"/>
            <a:ext cx="9372840" cy="12287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119963" tIns="59981" rIns="119963" bIns="59981">
            <a:spAutoFit/>
          </a:bodyPr>
          <a:lstStyle/>
          <a:p>
            <a:pPr algn="ctr" defTabSz="0">
              <a:tabLst>
                <a:tab pos="0" algn="l"/>
                <a:tab pos="609402" algn="l"/>
                <a:tab pos="1218804" algn="l"/>
                <a:tab pos="1828206" algn="l"/>
                <a:tab pos="2437608" algn="l"/>
                <a:tab pos="3047009" algn="l"/>
                <a:tab pos="3656411" algn="l"/>
                <a:tab pos="4265813" algn="l"/>
                <a:tab pos="4875215" algn="l"/>
                <a:tab pos="5484617" algn="l"/>
                <a:tab pos="6094019" algn="l"/>
                <a:tab pos="6703421" algn="l"/>
                <a:tab pos="7312823" algn="l"/>
                <a:tab pos="7922224" algn="l"/>
                <a:tab pos="8531626" algn="l"/>
                <a:tab pos="9141028" algn="l"/>
                <a:tab pos="9750430" algn="l"/>
                <a:tab pos="10359832" algn="l"/>
                <a:tab pos="10969234" algn="l"/>
                <a:tab pos="11578636" algn="l"/>
                <a:tab pos="12188038" algn="l"/>
              </a:tabLst>
            </a:pPr>
            <a:r>
              <a:rPr lang="en-US" altLang="en-US" sz="2399" b="1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TẬP ĐOÀN CÔNG NGHỆ BƯU CHÍNH VIỄN THÔNG VIỆT NAM</a:t>
            </a:r>
          </a:p>
          <a:p>
            <a:pPr algn="ctr" defTabSz="0">
              <a:tabLst>
                <a:tab pos="0" algn="l"/>
                <a:tab pos="609402" algn="l"/>
                <a:tab pos="1218804" algn="l"/>
                <a:tab pos="1828206" algn="l"/>
                <a:tab pos="2437608" algn="l"/>
                <a:tab pos="3047009" algn="l"/>
                <a:tab pos="3656411" algn="l"/>
                <a:tab pos="4265813" algn="l"/>
                <a:tab pos="4875215" algn="l"/>
                <a:tab pos="5484617" algn="l"/>
                <a:tab pos="6094019" algn="l"/>
                <a:tab pos="6703421" algn="l"/>
                <a:tab pos="7312823" algn="l"/>
                <a:tab pos="7922224" algn="l"/>
                <a:tab pos="8531626" algn="l"/>
                <a:tab pos="9141028" algn="l"/>
                <a:tab pos="9750430" algn="l"/>
                <a:tab pos="10359832" algn="l"/>
                <a:tab pos="10969234" algn="l"/>
                <a:tab pos="11578636" algn="l"/>
                <a:tab pos="12188038" algn="l"/>
              </a:tabLst>
            </a:pPr>
            <a:r>
              <a:rPr lang="en-US" altLang="en-US" sz="2399" dirty="0" err="1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Tòa</a:t>
            </a:r>
            <a:r>
              <a:rPr lang="en-US" altLang="en-US" sz="2399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 </a:t>
            </a:r>
            <a:r>
              <a:rPr lang="en-US" altLang="en-US" sz="2399" dirty="0" err="1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nhà</a:t>
            </a:r>
            <a:r>
              <a:rPr lang="en-US" altLang="en-US" sz="2399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 VNPT, 57 </a:t>
            </a:r>
            <a:r>
              <a:rPr lang="en-US" altLang="en-US" sz="2399" dirty="0" err="1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Huỳnh</a:t>
            </a:r>
            <a:r>
              <a:rPr lang="en-US" altLang="en-US" sz="2399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 </a:t>
            </a:r>
            <a:r>
              <a:rPr lang="en-US" altLang="en-US" sz="2399" dirty="0" err="1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Thúc</a:t>
            </a:r>
            <a:r>
              <a:rPr lang="en-US" altLang="en-US" sz="2399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 </a:t>
            </a:r>
            <a:r>
              <a:rPr lang="en-US" altLang="en-US" sz="2399" dirty="0" err="1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Kháng</a:t>
            </a:r>
            <a:r>
              <a:rPr lang="en-US" altLang="en-US" sz="2399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, </a:t>
            </a:r>
            <a:r>
              <a:rPr lang="en-US" altLang="en-US" sz="2399" dirty="0" err="1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Láng</a:t>
            </a:r>
            <a:r>
              <a:rPr lang="en-US" altLang="en-US" sz="2399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 </a:t>
            </a:r>
            <a:r>
              <a:rPr lang="en-US" altLang="en-US" sz="2399" dirty="0" err="1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Hạ</a:t>
            </a:r>
            <a:r>
              <a:rPr lang="en-US" altLang="en-US" sz="2399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, </a:t>
            </a:r>
            <a:r>
              <a:rPr lang="en-US" altLang="en-US" sz="2399" dirty="0" err="1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Đống</a:t>
            </a:r>
            <a:r>
              <a:rPr lang="en-US" altLang="en-US" sz="2399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 </a:t>
            </a:r>
            <a:r>
              <a:rPr lang="en-US" altLang="en-US" sz="2399" dirty="0" err="1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Đa</a:t>
            </a:r>
            <a:r>
              <a:rPr lang="en-US" altLang="en-US" sz="2399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, Hà Nội</a:t>
            </a:r>
          </a:p>
          <a:p>
            <a:pPr algn="ctr" defTabSz="0">
              <a:tabLst>
                <a:tab pos="0" algn="l"/>
                <a:tab pos="609402" algn="l"/>
                <a:tab pos="1218804" algn="l"/>
                <a:tab pos="1828206" algn="l"/>
                <a:tab pos="2437608" algn="l"/>
                <a:tab pos="3047009" algn="l"/>
                <a:tab pos="3656411" algn="l"/>
                <a:tab pos="4265813" algn="l"/>
                <a:tab pos="4875215" algn="l"/>
                <a:tab pos="5484617" algn="l"/>
                <a:tab pos="6094019" algn="l"/>
                <a:tab pos="6703421" algn="l"/>
                <a:tab pos="7312823" algn="l"/>
                <a:tab pos="7922224" algn="l"/>
                <a:tab pos="8531626" algn="l"/>
                <a:tab pos="9141028" algn="l"/>
                <a:tab pos="9750430" algn="l"/>
                <a:tab pos="10359832" algn="l"/>
                <a:tab pos="10969234" algn="l"/>
                <a:tab pos="11578636" algn="l"/>
                <a:tab pos="12188038" algn="l"/>
              </a:tabLst>
            </a:pPr>
            <a:r>
              <a:rPr lang="en-US" altLang="en-US" sz="2399" b="1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  <a:sym typeface="Arial" pitchFamily="34" charset="0"/>
              </a:rPr>
              <a:t>Website: www.vnpt.vn</a:t>
            </a:r>
            <a:r>
              <a:rPr lang="en-US" altLang="en-US" sz="2399" b="1" dirty="0">
                <a:solidFill>
                  <a:srgbClr val="00577C"/>
                </a:solidFill>
                <a:latin typeface="Myriad Pro" panose="020B0503030403020204"/>
                <a:ea typeface="Microsoft YaHei" pitchFamily="34" charset="-122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8DF5A-E45F-D0DB-287D-B3951A14ED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66" y="2069305"/>
            <a:ext cx="3533826" cy="1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81816"/>
      </p:ext>
    </p:extLst>
  </p:cSld>
  <p:clrMapOvr>
    <a:masterClrMapping/>
  </p:clrMapOvr>
  <p:transition spd="med"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842047" y="1192326"/>
            <a:ext cx="605118" cy="578224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Myriad Pro" panose="020B0503030403020204" pitchFamily="34" charset="0"/>
                <a:ea typeface="Roboto Condensed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Content Placeholder 2"/>
          <p:cNvSpPr txBox="1"/>
          <p:nvPr/>
        </p:nvSpPr>
        <p:spPr>
          <a:xfrm>
            <a:off x="1696042" y="1266805"/>
            <a:ext cx="10340975" cy="4292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BYPASS </a:t>
            </a:r>
            <a:r>
              <a:rPr lang="en-US" sz="24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SYSTEM DEFENDS</a:t>
            </a:r>
            <a:endParaRPr lang="en-US" sz="2400" dirty="0">
              <a:latin typeface="Myriad Pro" panose="020B0503030403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42047" y="2134739"/>
            <a:ext cx="605118" cy="578224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Myriad Pro" panose="020B0503030403020204" pitchFamily="34" charset="0"/>
                <a:ea typeface="Roboto Condensed" pitchFamily="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842047" y="3050953"/>
            <a:ext cx="605118" cy="578224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Myriad Pro" panose="020B0503030403020204" pitchFamily="34" charset="0"/>
                <a:ea typeface="Roboto Condensed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77082" y="91374"/>
            <a:ext cx="6737350" cy="839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>
                <a:latin typeface="Myriad Pro" panose="020B0503030403020204"/>
                <a:cs typeface="Tahoma" panose="020B0604030504040204" pitchFamily="34" charset="0"/>
              </a:rPr>
              <a:t>NỘI DUNG</a:t>
            </a:r>
            <a:endParaRPr lang="en-US" altLang="en-US" dirty="0">
              <a:latin typeface="Myriad Pro" panose="020B0503030403020204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C956AC2-ECA9-D54A-9A4B-4A5648299D0B}"/>
              </a:ext>
            </a:extLst>
          </p:cNvPr>
          <p:cNvSpPr txBox="1"/>
          <p:nvPr/>
        </p:nvSpPr>
        <p:spPr>
          <a:xfrm>
            <a:off x="1696042" y="2209218"/>
            <a:ext cx="10340975" cy="4292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CÁC GIẢI PHÁP HIỆN NAY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605322F-6E4A-B141-824C-F1588C2545FB}"/>
              </a:ext>
            </a:extLst>
          </p:cNvPr>
          <p:cNvSpPr txBox="1"/>
          <p:nvPr/>
        </p:nvSpPr>
        <p:spPr>
          <a:xfrm>
            <a:off x="1696042" y="3125432"/>
            <a:ext cx="10340975" cy="4292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rgbClr val="0070C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IOT GUARD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BDCD20C-192D-4F30-B9F2-BC2AA3FF34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9" y="3063861"/>
            <a:ext cx="2743201" cy="27432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00E7B8-BBB4-5BBE-4AFE-2C0D950271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1"/>
            <a:ext cx="12013580" cy="885498"/>
          </a:xfrm>
        </p:spPr>
        <p:txBody>
          <a:bodyPr/>
          <a:lstStyle/>
          <a:p>
            <a: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BYPASS </a:t>
            </a:r>
            <a: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SYSTEM DEFENDS</a:t>
            </a:r>
            <a:b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800" b="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System Defends?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3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09F9B2-D55D-D574-6FE1-46309189B3AF}"/>
              </a:ext>
            </a:extLst>
          </p:cNvPr>
          <p:cNvSpPr/>
          <p:nvPr/>
        </p:nvSpPr>
        <p:spPr>
          <a:xfrm>
            <a:off x="178420" y="885498"/>
            <a:ext cx="12019291" cy="356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một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giải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pháp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mật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IoT được phát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triển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bởi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nhà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xuất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áp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dụng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IoT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nhằm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chống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khai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lỗ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hổng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và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chỉ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phù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hợp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đặt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đưa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IoT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khác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Disclaimer:</a:t>
            </a:r>
          </a:p>
          <a:p>
            <a:pPr marL="742950" lvl="1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TT ATTT – VNPT IT được phép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kiểm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mật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IoT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này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  <a:p>
            <a:pPr marL="742950" lvl="1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phẩm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nằm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ở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trong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nhánh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DEV,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hiện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đã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loại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bỏ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và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tung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trường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A5D52-5B27-2869-19A4-74E5096208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1"/>
            <a:ext cx="12013580" cy="885498"/>
          </a:xfrm>
        </p:spPr>
        <p:txBody>
          <a:bodyPr/>
          <a:lstStyle/>
          <a:p>
            <a: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BYPASS </a:t>
            </a:r>
            <a: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SYSTEM DEFENDS</a:t>
            </a:r>
            <a:b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800" b="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Cơ </a:t>
            </a:r>
            <a:r>
              <a:rPr lang="en-US" sz="2800" b="0" dirty="0" err="1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chế</a:t>
            </a:r>
            <a:r>
              <a:rPr lang="en-US" sz="2800" b="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 System Defends.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4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09F9B2-D55D-D574-6FE1-46309189B3AF}"/>
              </a:ext>
            </a:extLst>
          </p:cNvPr>
          <p:cNvSpPr/>
          <p:nvPr/>
        </p:nvSpPr>
        <p:spPr>
          <a:xfrm>
            <a:off x="178420" y="885498"/>
            <a:ext cx="12019291" cy="56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file vào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mục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tmp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/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1579DB5-544B-6951-502D-822F97A58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" y="1619249"/>
            <a:ext cx="11751631" cy="3388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A561DE-45C0-BCF4-DD14-CF23C17BAD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1"/>
            <a:ext cx="12013580" cy="885498"/>
          </a:xfrm>
        </p:spPr>
        <p:txBody>
          <a:bodyPr/>
          <a:lstStyle/>
          <a:p>
            <a: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BYPASS </a:t>
            </a:r>
            <a: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SYSTEM DEFENDS</a:t>
            </a:r>
            <a:b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800" b="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Reverse System Defends</a:t>
            </a:r>
            <a:endParaRPr lang="en-US" sz="2800" dirty="0">
              <a:latin typeface="Myriad Pro" panose="020B0503030403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5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09F9B2-D55D-D574-6FE1-46309189B3AF}"/>
              </a:ext>
            </a:extLst>
          </p:cNvPr>
          <p:cNvSpPr/>
          <p:nvPr/>
        </p:nvSpPr>
        <p:spPr>
          <a:xfrm>
            <a:off x="178420" y="885498"/>
            <a:ext cx="12019291" cy="56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kernel từ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về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130171F-8DC9-9E62-5753-E079A1B95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6" y="1555902"/>
            <a:ext cx="10412814" cy="3746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D745B-34D6-A4C6-1087-6BCE20AA5A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7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1"/>
            <a:ext cx="12013580" cy="885498"/>
          </a:xfrm>
        </p:spPr>
        <p:txBody>
          <a:bodyPr/>
          <a:lstStyle/>
          <a:p>
            <a: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BYPASS </a:t>
            </a:r>
            <a: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SYSTEM DEFENDS</a:t>
            </a:r>
            <a:b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800" b="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Reverse System Defends</a:t>
            </a:r>
            <a:endParaRPr lang="en-US" sz="2800" dirty="0">
              <a:latin typeface="Myriad Pro" panose="020B0503030403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6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09F9B2-D55D-D574-6FE1-46309189B3AF}"/>
              </a:ext>
            </a:extLst>
          </p:cNvPr>
          <p:cNvSpPr/>
          <p:nvPr/>
        </p:nvSpPr>
        <p:spPr>
          <a:xfrm>
            <a:off x="178420" y="885498"/>
            <a:ext cx="12019291" cy="56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Kết quả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binwalk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65063-920C-0442-295F-3054EBC8A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4" y="2025423"/>
            <a:ext cx="11635872" cy="2807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2E30A5-2585-00FB-5C27-7C106AEFC0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5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1"/>
            <a:ext cx="12013580" cy="885498"/>
          </a:xfrm>
        </p:spPr>
        <p:txBody>
          <a:bodyPr/>
          <a:lstStyle/>
          <a:p>
            <a: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BYPASS </a:t>
            </a:r>
            <a: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SYSTEM DEFENDS</a:t>
            </a:r>
            <a:b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800" b="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Reverse System Defends</a:t>
            </a:r>
            <a:endParaRPr lang="en-US" sz="2800" dirty="0">
              <a:latin typeface="Myriad Pro" panose="020B0503030403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7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09F9B2-D55D-D574-6FE1-46309189B3AF}"/>
              </a:ext>
            </a:extLst>
          </p:cNvPr>
          <p:cNvSpPr/>
          <p:nvPr/>
        </p:nvSpPr>
        <p:spPr>
          <a:xfrm>
            <a:off x="178420" y="885498"/>
            <a:ext cx="12019291" cy="56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Diff bin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kernel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thường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và kernel đã được hardcode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9C1411-A3FD-AD8F-70D4-DB1B97E41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91" y="2129216"/>
            <a:ext cx="11292924" cy="259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9A266-103E-4389-559D-983B37CC1D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1"/>
            <a:ext cx="12013580" cy="885498"/>
          </a:xfrm>
        </p:spPr>
        <p:txBody>
          <a:bodyPr/>
          <a:lstStyle/>
          <a:p>
            <a: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BYPASS </a:t>
            </a:r>
            <a: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SYSTEM DEFENDS</a:t>
            </a:r>
            <a:b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800" b="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Reverse System Defends</a:t>
            </a:r>
            <a:endParaRPr lang="en-US" sz="2800" dirty="0">
              <a:latin typeface="Myriad Pro" panose="020B0503030403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8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09F9B2-D55D-D574-6FE1-46309189B3AF}"/>
              </a:ext>
            </a:extLst>
          </p:cNvPr>
          <p:cNvSpPr/>
          <p:nvPr/>
        </p:nvSpPr>
        <p:spPr>
          <a:xfrm>
            <a:off x="178420" y="885498"/>
            <a:ext cx="12019291" cy="56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xử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lý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trường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hợp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syscall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từ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chối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BBF577-0FCA-AB44-7BE8-5F57B678E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" y="1970087"/>
            <a:ext cx="11686111" cy="291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08D839-917C-8184-12F7-6743DBC34A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20" y="1"/>
            <a:ext cx="12013580" cy="885498"/>
          </a:xfrm>
        </p:spPr>
        <p:txBody>
          <a:bodyPr/>
          <a:lstStyle/>
          <a:p>
            <a:r>
              <a:rPr lang="en-US" sz="280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BYPASS </a:t>
            </a:r>
            <a: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SYSTEM DEFENDS</a:t>
            </a:r>
            <a:br>
              <a:rPr lang="en-US" sz="2800" b="1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800" b="0" dirty="0">
                <a:latin typeface="Myriad Pro" panose="020B0503030403020204" pitchFamily="34" charset="0"/>
                <a:cs typeface="Times New Roman" panose="02020603050405020304" pitchFamily="18" charset="0"/>
                <a:sym typeface="+mn-ea"/>
              </a:rPr>
              <a:t>Patch System Defends by edit kernel memory</a:t>
            </a:r>
            <a:endParaRPr lang="en-US" sz="2800" dirty="0">
              <a:latin typeface="Myriad Pro" panose="020B0503030403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9BD69-FF30-450A-B7B2-1E0FE13F0EE7}" type="slidenum">
              <a:rPr lang="en-US" smtClean="0"/>
              <a:t>9</a:t>
            </a:fld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09F9B2-D55D-D574-6FE1-46309189B3AF}"/>
              </a:ext>
            </a:extLst>
          </p:cNvPr>
          <p:cNvSpPr/>
          <p:nvPr/>
        </p:nvSpPr>
        <p:spPr>
          <a:xfrm>
            <a:off x="178420" y="885498"/>
            <a:ext cx="12019291" cy="56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Tìm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kiếm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kernel module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tồn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sẵn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8757CF-D28F-4F60-92BA-65939729C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" y="1452704"/>
            <a:ext cx="8484440" cy="19762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17B07-C391-9094-2D4F-D1621BCD03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091" y="304530"/>
            <a:ext cx="1115653" cy="4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4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LIGHT COLOR TEMPLATE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01585BF9-DAFB-4D05-AB61-D5E973BF12D0}" vid="{F7B22F6B-F826-443B-8C90-7F7D36D644D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12215</TotalTime>
  <Words>1144</Words>
  <Application>Microsoft Office PowerPoint</Application>
  <PresentationFormat>Widescreen</PresentationFormat>
  <Paragraphs>94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Consolas</vt:lpstr>
      <vt:lpstr>Lucida Grande</vt:lpstr>
      <vt:lpstr>Myriad Pro</vt:lpstr>
      <vt:lpstr>Open Sans</vt:lpstr>
      <vt:lpstr>Roboto Condensed</vt:lpstr>
      <vt:lpstr>Segoe UI</vt:lpstr>
      <vt:lpstr>Segoe UI Light</vt:lpstr>
      <vt:lpstr>Segoe UI Semilight</vt:lpstr>
      <vt:lpstr>Tahoma</vt:lpstr>
      <vt:lpstr>Times New Roman</vt:lpstr>
      <vt:lpstr>Office Theme</vt:lpstr>
      <vt:lpstr>6_LIGHT COLOR TEMPLATE</vt:lpstr>
      <vt:lpstr>CÁC GIẢI PHÁP BẢO MẬT CHO THIẾT BỊ IOT LIỆU ĐÃ AN TOÀN ?</vt:lpstr>
      <vt:lpstr>PowerPoint Presentation</vt:lpstr>
      <vt:lpstr>BYPASS SYSTEM DEFENDS System Defends?</vt:lpstr>
      <vt:lpstr>BYPASS SYSTEM DEFENDS Cơ chế System Defends.</vt:lpstr>
      <vt:lpstr>BYPASS SYSTEM DEFENDS Reverse System Defends</vt:lpstr>
      <vt:lpstr>BYPASS SYSTEM DEFENDS Reverse System Defends</vt:lpstr>
      <vt:lpstr>BYPASS SYSTEM DEFENDS Reverse System Defends</vt:lpstr>
      <vt:lpstr>BYPASS SYSTEM DEFENDS Reverse System Defends</vt:lpstr>
      <vt:lpstr>BYPASS SYSTEM DEFENDS Patch System Defends by edit kernel memory</vt:lpstr>
      <vt:lpstr>BYPASS SYSTEM DEFENDS Patch System Defends by edit kernel memory</vt:lpstr>
      <vt:lpstr>BYPASS SYSTEM DEFENDS Patch System Defends by edit kernel memory</vt:lpstr>
      <vt:lpstr>CÁC GIẢI PHÁP HIỆN NAY</vt:lpstr>
      <vt:lpstr>IOT GUARD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PHÁP AN TOÀN THÔNG TIN  MÔ HÌNH THÀNH PHỐ THÔNG MINH</dc:title>
  <dc:creator>Quan PT</dc:creator>
  <cp:lastModifiedBy>Ly Thao</cp:lastModifiedBy>
  <cp:revision>1472</cp:revision>
  <dcterms:created xsi:type="dcterms:W3CDTF">2019-09-21T16:06:53Z</dcterms:created>
  <dcterms:modified xsi:type="dcterms:W3CDTF">2022-09-06T02:47:24Z</dcterms:modified>
</cp:coreProperties>
</file>