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1" r:id="rId4"/>
    <p:sldId id="264" r:id="rId5"/>
    <p:sldId id="265" r:id="rId6"/>
    <p:sldId id="263" r:id="rId7"/>
    <p:sldId id="260" r:id="rId8"/>
    <p:sldId id="259" r:id="rId9"/>
    <p:sldId id="270" r:id="rId10"/>
    <p:sldId id="266" r:id="rId11"/>
    <p:sldId id="267" r:id="rId12"/>
    <p:sldId id="276" r:id="rId13"/>
    <p:sldId id="275" r:id="rId14"/>
    <p:sldId id="272" r:id="rId15"/>
    <p:sldId id="268" r:id="rId16"/>
    <p:sldId id="269" r:id="rId17"/>
    <p:sldId id="273" r:id="rId18"/>
    <p:sldId id="262" r:id="rId19"/>
    <p:sldId id="27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9"/>
    <p:restoredTop sz="94694"/>
  </p:normalViewPr>
  <p:slideViewPr>
    <p:cSldViewPr snapToGrid="0">
      <p:cViewPr varScale="1">
        <p:scale>
          <a:sx n="152" d="100"/>
          <a:sy n="152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83494-2423-DB44-AF57-0E994EC455BE}" type="datetimeFigureOut">
              <a:rPr lang="en-RU" smtClean="0"/>
              <a:t>19.06.2022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5F59B-2D6D-CD4A-B3DB-D92F8AFE3DD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6388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AC8FE-6586-4F61-BF25-8AC551FD5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C1C601-6D6D-4173-A03D-E246475D1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5E7813-53D8-47E9-8D72-C60C49FD8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BE5F-0E6D-41DB-81D9-950E8D2117EC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A9A8EC-6DE1-4C60-85D5-4AEF5C64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7D4500-C133-44CD-86EB-F595599F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0717-42F9-4D93-9901-90DA88B79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56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67923-DE76-43F0-9675-433531F92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8AAE3C-7E83-44A8-9407-C02EDBE3D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E76916-A0FB-42DB-BD9F-55BD5470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BE5F-0E6D-41DB-81D9-950E8D2117EC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9940F2-F652-4656-9B4E-130EF538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40ABEB-44A3-4A5A-A4BD-9D5D012A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0717-42F9-4D93-9901-90DA88B79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05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DF06A05-E1D0-4A8A-97A3-4C83ACB82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57C4E0-81E4-4BFB-B933-95B0169E3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EFB34F-D721-41D0-A1CC-90919131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BE5F-0E6D-41DB-81D9-950E8D2117EC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16BBAB-0262-4F40-AE12-2239F44E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520B24-99C8-4313-B44C-9E810E2B5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0717-42F9-4D93-9901-90DA88B79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85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9481F-643D-409E-A6F0-FBED7DD5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A6C772-9749-4CF8-9034-E933BEA90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418F1B-8E59-44CB-961A-289B9570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BE5F-0E6D-41DB-81D9-950E8D2117EC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E23D7E-95C2-4A33-AD89-F226AF22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42B2C9-9F9B-4A14-ADA7-C78F4754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0717-42F9-4D93-9901-90DA88B79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0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A09B5E-125F-47BB-A5FF-BB36BF79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67E13E-C6BC-459E-AD29-E60ED167B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920BDF-6BA9-4DF6-B1AE-86AB972B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BE5F-0E6D-41DB-81D9-950E8D2117EC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FA83F7-CC4C-4C8D-AC61-CCED227C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68EB69-04B1-4D82-9D0F-F555596C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0717-42F9-4D93-9901-90DA88B79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28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8D38B4-15CC-4351-B86E-C0A99574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58F14E-10C8-4512-8813-7D7CF2297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38797D-28F9-412D-89EA-9080C67E3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0863AD-A30F-4CED-BA54-2FF224B8F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BE5F-0E6D-41DB-81D9-950E8D2117EC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91D0B9-1E5E-4BB5-A8E7-ACA5BEF4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F98D06-2BAF-441C-8188-DE38D73F8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0717-42F9-4D93-9901-90DA88B79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72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B5D06E-2090-4228-A4AC-39C12C7D2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FFB74F-9DAD-4F73-8ACC-DE943537F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981EA7-A3BC-4B47-9E97-89713D072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43CCB47-9740-4620-8202-AE517F64A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B03A837-6BBE-4B21-A8CB-A06B213D8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8BC2EF4-CF3C-4D2C-8032-973C2E80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BE5F-0E6D-41DB-81D9-950E8D2117EC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9B0E78C-851B-44B9-9DAF-14B0E25A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564C6EB-26CC-489A-986C-7DE68CBAF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0717-42F9-4D93-9901-90DA88B79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20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5D1EA-5C35-4ABC-A324-FF889DFC7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D561155-6CD1-4175-9F5D-EA0F7B04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BE5F-0E6D-41DB-81D9-950E8D2117EC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C12BE93-8ABB-4EED-BE76-722509F68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A8932CA-BB75-42D2-9437-7896C006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0717-42F9-4D93-9901-90DA88B79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78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9719AAC-9B9D-4714-BBBB-C22BC3EF0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BE5F-0E6D-41DB-81D9-950E8D2117EC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2CB2CAF-A728-4319-843F-7C19F48E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5FC61E-3365-4B25-B1AD-C5CAC06C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0717-42F9-4D93-9901-90DA88B79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93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A86E9-F1CA-4346-9FE6-779348FB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22BE26-F273-4A01-AD96-CEFF775F9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494F98-DB6E-4A65-AD27-593A2EA1A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C27010-1341-445B-9956-BFAC7E87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BE5F-0E6D-41DB-81D9-950E8D2117EC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C1C8C7-721C-432F-A0B3-6270E123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EB71B4-FE80-4162-AA76-0A2502FA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0717-42F9-4D93-9901-90DA88B79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31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A155F-B762-4B29-9656-4CE0DB9A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94BC3C3-43D7-4FAB-B75E-948CEF710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29453A-2D70-48E6-8BEA-69D5F48AB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20C1A6-9573-4D7D-B8C1-F946E94B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BE5F-0E6D-41DB-81D9-950E8D2117EC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999A88-F6A6-4332-A226-A8236BF7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839474-5B85-460E-93C4-6D6E25E0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0717-42F9-4D93-9901-90DA88B79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3E87B-DE5E-4EAB-8C5D-08AAC2D6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044D01-8A37-446D-B8FD-883504A7B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BF0307-570F-49B5-B30A-271758677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CBE5F-0E6D-41DB-81D9-950E8D2117EC}" type="datetimeFigureOut">
              <a:rPr lang="ru-RU" smtClean="0"/>
              <a:t>19.06.2022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61C74C-A065-4571-98FC-914CC75DB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CFE693-A04E-4C8E-8CBD-2A591D7FE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B0717-42F9-4D93-9901-90DA88B79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39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C11BB-48CE-498F-8AD9-865D85DC1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1770"/>
            <a:ext cx="9144000" cy="2387600"/>
          </a:xfrm>
        </p:spPr>
        <p:txBody>
          <a:bodyPr>
            <a:noAutofit/>
          </a:bodyPr>
          <a:lstStyle/>
          <a:p>
            <a:r>
              <a:rPr lang="ru-RU" sz="4400" dirty="0"/>
              <a:t>Анализ типовых CRM-систем и определение оптимального инструментария для их разработки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785DAB-55B7-4DD0-B6B1-0E47719CE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70527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ОБУЧАЮЩИЙСЯ:  </a:t>
            </a:r>
            <a:r>
              <a:rPr lang="ru-RU" dirty="0" err="1"/>
              <a:t>Взюков</a:t>
            </a:r>
            <a:r>
              <a:rPr lang="ru-RU" dirty="0"/>
              <a:t> О</a:t>
            </a:r>
            <a:r>
              <a:rPr lang="en-US" dirty="0" err="1"/>
              <a:t>л</a:t>
            </a:r>
            <a:r>
              <a:rPr lang="ru-RU" dirty="0" err="1"/>
              <a:t>ег</a:t>
            </a:r>
            <a:r>
              <a:rPr lang="ru-RU" dirty="0"/>
              <a:t> Валерьевич</a:t>
            </a:r>
            <a:endParaRPr lang="ru-RU" b="1" dirty="0"/>
          </a:p>
          <a:p>
            <a:r>
              <a:rPr lang="ru-RU" b="1" dirty="0"/>
              <a:t>РУКОВОДИТЕЛЬ:</a:t>
            </a:r>
            <a:r>
              <a:rPr lang="ru-RU" dirty="0"/>
              <a:t> к.т.н., доцент, доцент</a:t>
            </a:r>
            <a:r>
              <a:rPr lang="en-US" dirty="0"/>
              <a:t>,</a:t>
            </a:r>
            <a:r>
              <a:rPr lang="ru-RU" dirty="0"/>
              <a:t> Макаренко А.Е.</a:t>
            </a:r>
          </a:p>
          <a:p>
            <a:r>
              <a:rPr lang="ru-RU" b="1" dirty="0"/>
              <a:t>ЗАВЕДУЮЩИЙ КАФЕДРОЙ: </a:t>
            </a:r>
            <a:r>
              <a:rPr lang="ru-RU" dirty="0"/>
              <a:t>к. ф.-м. н</a:t>
            </a:r>
            <a:r>
              <a:rPr lang="en-US" dirty="0"/>
              <a:t>. </a:t>
            </a:r>
            <a:r>
              <a:rPr lang="ru-RU" dirty="0"/>
              <a:t>доцент</a:t>
            </a:r>
            <a:r>
              <a:rPr lang="en-US" dirty="0"/>
              <a:t>, </a:t>
            </a:r>
            <a:r>
              <a:rPr lang="ru-RU" dirty="0" err="1"/>
              <a:t>Рытиков</a:t>
            </a:r>
            <a:r>
              <a:rPr lang="ru-RU" dirty="0"/>
              <a:t> Г</a:t>
            </a:r>
            <a:r>
              <a:rPr lang="en-US" dirty="0"/>
              <a:t>.</a:t>
            </a:r>
            <a:r>
              <a:rPr lang="ru-RU" dirty="0"/>
              <a:t>О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	</a:t>
            </a:r>
          </a:p>
          <a:p>
            <a:endParaRPr lang="ru-RU" dirty="0"/>
          </a:p>
        </p:txBody>
      </p:sp>
      <p:pic>
        <p:nvPicPr>
          <p:cNvPr id="6" name="Picture 2" descr="ÐÐ°ÑÑÐ¸Ð½ÐºÐ¸ Ð¿Ð¾ Ð·Ð°Ð¿ÑÐ¾ÑÑ Ð³ÑÑ png">
            <a:extLst>
              <a:ext uri="{FF2B5EF4-FFF2-40B4-BE49-F238E27FC236}">
                <a16:creationId xmlns:a16="http://schemas.microsoft.com/office/drawing/2014/main" id="{1C14BB44-0CD1-49F9-B926-858D55E85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91" y="165992"/>
            <a:ext cx="464618" cy="45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26260D1-37C3-40D5-B610-C8722423BB2A}"/>
              </a:ext>
            </a:extLst>
          </p:cNvPr>
          <p:cNvSpPr/>
          <p:nvPr/>
        </p:nvSpPr>
        <p:spPr>
          <a:xfrm>
            <a:off x="3576685" y="756762"/>
            <a:ext cx="50386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cap="all" dirty="0"/>
              <a:t>ГОСУДАРСТВЕННЫЙ УНИВЕРСИТЕТ УПРАВЛЕНИЯ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6257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68195-9541-49B5-B54A-BE9A47B6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69437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REPOSITORY PATTERN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EA8F852-A838-45C3-BAE1-6E4ED9623B53}"/>
              </a:ext>
            </a:extLst>
          </p:cNvPr>
          <p:cNvCxnSpPr>
            <a:cxnSpLocks/>
          </p:cNvCxnSpPr>
          <p:nvPr/>
        </p:nvCxnSpPr>
        <p:spPr>
          <a:xfrm>
            <a:off x="0" y="1169438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909AB4-1897-4155-93CB-3E6C1D7435ED}"/>
              </a:ext>
            </a:extLst>
          </p:cNvPr>
          <p:cNvSpPr/>
          <p:nvPr/>
        </p:nvSpPr>
        <p:spPr>
          <a:xfrm>
            <a:off x="838200" y="4935341"/>
            <a:ext cx="647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Persistence Ignorance 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помощью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Hibernate ORM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106" name="Picture 10" descr="Hibernate. Everything data.">
            <a:extLst>
              <a:ext uri="{FF2B5EF4-FFF2-40B4-BE49-F238E27FC236}">
                <a16:creationId xmlns:a16="http://schemas.microsoft.com/office/drawing/2014/main" id="{31A946E0-E5CF-4338-BCD0-92967EBF0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454" y="4625647"/>
            <a:ext cx="4053951" cy="108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Spring Data JPA &amp; Hibernate with Cucumber – Software Testing">
            <a:extLst>
              <a:ext uri="{FF2B5EF4-FFF2-40B4-BE49-F238E27FC236}">
                <a16:creationId xmlns:a16="http://schemas.microsoft.com/office/drawing/2014/main" id="{F12784F4-DB28-46DB-A412-F3CC28DC4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166" y="1811345"/>
            <a:ext cx="3028836" cy="154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EFCD501-66D6-4844-AE13-0EA92988C8EB}"/>
              </a:ext>
            </a:extLst>
          </p:cNvPr>
          <p:cNvSpPr/>
          <p:nvPr/>
        </p:nvSpPr>
        <p:spPr>
          <a:xfrm>
            <a:off x="838200" y="2351874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solidFill>
                  <a:schemeClr val="accent1">
                    <a:lumMod val="50000"/>
                  </a:schemeClr>
                </a:solidFill>
              </a:rPr>
              <a:t>Repository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с помощью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Spring Data JPA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1F4526-FDBC-17DD-4489-805F5D1BF70E}"/>
              </a:ext>
            </a:extLst>
          </p:cNvPr>
          <p:cNvSpPr txBox="1"/>
          <p:nvPr/>
        </p:nvSpPr>
        <p:spPr>
          <a:xfrm>
            <a:off x="11660697" y="0"/>
            <a:ext cx="531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10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860851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68195-9541-49B5-B54A-BE9A47B6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69437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FRONTEND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EA8F852-A838-45C3-BAE1-6E4ED9623B53}"/>
              </a:ext>
            </a:extLst>
          </p:cNvPr>
          <p:cNvCxnSpPr>
            <a:cxnSpLocks/>
          </p:cNvCxnSpPr>
          <p:nvPr/>
        </p:nvCxnSpPr>
        <p:spPr>
          <a:xfrm>
            <a:off x="0" y="1169438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909AB4-1897-4155-93CB-3E6C1D7435ED}"/>
              </a:ext>
            </a:extLst>
          </p:cNvPr>
          <p:cNvSpPr/>
          <p:nvPr/>
        </p:nvSpPr>
        <p:spPr>
          <a:xfrm>
            <a:off x="838200" y="1435980"/>
            <a:ext cx="60274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SPA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–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одностраничное веб-приложение, которое загружается на одну HTML-страницу.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CSR – </a:t>
            </a: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динамическое получение данных без перезагрузки страницы.</a:t>
            </a:r>
          </a:p>
          <a:p>
            <a:endParaRPr lang="ru-RU" sz="28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SSR – </a:t>
            </a: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перезагрузка страницы для обновления данных.</a:t>
            </a:r>
          </a:p>
          <a:p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146" name="Picture 2" descr="Что такое SPA - особености и примеры одностраничных приложений для бизнеса">
            <a:extLst>
              <a:ext uri="{FF2B5EF4-FFF2-40B4-BE49-F238E27FC236}">
                <a16:creationId xmlns:a16="http://schemas.microsoft.com/office/drawing/2014/main" id="{6D15A0AC-65C5-46E8-ABE4-77F79E740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122" y="1252802"/>
            <a:ext cx="4853938" cy="539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8EA106-4DC2-F372-6758-3A0D324DE2F5}"/>
              </a:ext>
            </a:extLst>
          </p:cNvPr>
          <p:cNvSpPr txBox="1"/>
          <p:nvPr/>
        </p:nvSpPr>
        <p:spPr>
          <a:xfrm>
            <a:off x="11694253" y="0"/>
            <a:ext cx="497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11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00264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68195-9541-49B5-B54A-BE9A47B6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69437"/>
          </a:xfrm>
        </p:spPr>
        <p:txBody>
          <a:bodyPr/>
          <a:lstStyle/>
          <a:p>
            <a:pPr algn="ctr"/>
            <a:r>
              <a:rPr lang="ru-RU" sz="4000" b="1" dirty="0">
                <a:solidFill>
                  <a:schemeClr val="accent1">
                    <a:lumMod val="75000"/>
                  </a:schemeClr>
                </a:solidFill>
              </a:rPr>
              <a:t>ТЕХНИЧЕСКОЕ ЗАДАНИЕ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EA8F852-A838-45C3-BAE1-6E4ED9623B53}"/>
              </a:ext>
            </a:extLst>
          </p:cNvPr>
          <p:cNvCxnSpPr>
            <a:cxnSpLocks/>
          </p:cNvCxnSpPr>
          <p:nvPr/>
        </p:nvCxnSpPr>
        <p:spPr>
          <a:xfrm>
            <a:off x="0" y="1169438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909AB4-1897-4155-93CB-3E6C1D7435ED}"/>
              </a:ext>
            </a:extLst>
          </p:cNvPr>
          <p:cNvSpPr/>
          <p:nvPr/>
        </p:nvSpPr>
        <p:spPr>
          <a:xfrm>
            <a:off x="504915" y="2495444"/>
            <a:ext cx="1769749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Модули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Clients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Cars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Loans</a:t>
            </a:r>
            <a:endParaRPr lang="ru-RU" sz="28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BD1B17-9DD2-865F-C029-1846E761FB3B}"/>
              </a:ext>
            </a:extLst>
          </p:cNvPr>
          <p:cNvSpPr txBox="1"/>
          <p:nvPr/>
        </p:nvSpPr>
        <p:spPr>
          <a:xfrm>
            <a:off x="11669087" y="0"/>
            <a:ext cx="522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12</a:t>
            </a:r>
            <a:endParaRPr lang="en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9996B6-538B-8E1E-751B-84FB95271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64" y="1934115"/>
            <a:ext cx="9455033" cy="410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10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68195-9541-49B5-B54A-BE9A47B6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69437"/>
          </a:xfrm>
        </p:spPr>
        <p:txBody>
          <a:bodyPr/>
          <a:lstStyle/>
          <a:p>
            <a:pPr algn="ctr"/>
            <a:r>
              <a:rPr lang="ru-RU" sz="4000" b="1" dirty="0">
                <a:solidFill>
                  <a:schemeClr val="accent1">
                    <a:lumMod val="75000"/>
                  </a:schemeClr>
                </a:solidFill>
              </a:rPr>
              <a:t>ТЕХНИЧЕСКОЕ ЗАДАНИЕ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EA8F852-A838-45C3-BAE1-6E4ED9623B53}"/>
              </a:ext>
            </a:extLst>
          </p:cNvPr>
          <p:cNvCxnSpPr>
            <a:cxnSpLocks/>
          </p:cNvCxnSpPr>
          <p:nvPr/>
        </p:nvCxnSpPr>
        <p:spPr>
          <a:xfrm>
            <a:off x="0" y="1169438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BD1B17-9DD2-865F-C029-1846E761FB3B}"/>
              </a:ext>
            </a:extLst>
          </p:cNvPr>
          <p:cNvSpPr txBox="1"/>
          <p:nvPr/>
        </p:nvSpPr>
        <p:spPr>
          <a:xfrm>
            <a:off x="11543251" y="0"/>
            <a:ext cx="648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12а</a:t>
            </a:r>
            <a:endParaRPr lang="en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17B010-B772-5AEE-50E4-D5C0BD9E9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890" y="1293594"/>
            <a:ext cx="8196219" cy="548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35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68195-9541-49B5-B54A-BE9A47B6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69437"/>
          </a:xfrm>
        </p:spPr>
        <p:txBody>
          <a:bodyPr/>
          <a:lstStyle/>
          <a:p>
            <a:pPr algn="ctr"/>
            <a:r>
              <a:rPr lang="ru-RU" sz="4000" b="1" dirty="0">
                <a:solidFill>
                  <a:schemeClr val="accent1">
                    <a:lumMod val="75000"/>
                  </a:schemeClr>
                </a:solidFill>
              </a:rPr>
              <a:t>ОГАНИЗАЦИЯ ПРОЦЕССА РАЗРАБОТКИ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EA8F852-A838-45C3-BAE1-6E4ED9623B53}"/>
              </a:ext>
            </a:extLst>
          </p:cNvPr>
          <p:cNvCxnSpPr>
            <a:cxnSpLocks/>
          </p:cNvCxnSpPr>
          <p:nvPr/>
        </p:nvCxnSpPr>
        <p:spPr>
          <a:xfrm>
            <a:off x="0" y="1169438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909AB4-1897-4155-93CB-3E6C1D7435ED}"/>
              </a:ext>
            </a:extLst>
          </p:cNvPr>
          <p:cNvSpPr/>
          <p:nvPr/>
        </p:nvSpPr>
        <p:spPr>
          <a:xfrm>
            <a:off x="1435359" y="1302609"/>
            <a:ext cx="4660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Agile – 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итерации каждую неделю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Picture">
            <a:extLst>
              <a:ext uri="{FF2B5EF4-FFF2-40B4-BE49-F238E27FC236}">
                <a16:creationId xmlns:a16="http://schemas.microsoft.com/office/drawing/2014/main" id="{44BB384B-A5D2-E1F1-C56A-BAB1652F6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35358" y="1995108"/>
            <a:ext cx="9321283" cy="4405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5">
            <a:extLst>
              <a:ext uri="{FF2B5EF4-FFF2-40B4-BE49-F238E27FC236}">
                <a16:creationId xmlns:a16="http://schemas.microsoft.com/office/drawing/2014/main" id="{9739F317-3A0A-F851-67D9-839151054AAC}"/>
              </a:ext>
            </a:extLst>
          </p:cNvPr>
          <p:cNvSpPr/>
          <p:nvPr/>
        </p:nvSpPr>
        <p:spPr>
          <a:xfrm>
            <a:off x="7524196" y="1302609"/>
            <a:ext cx="32324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Kanban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 – </a:t>
            </a:r>
            <a:r>
              <a:rPr lang="ru-RU" sz="2400" b="1" dirty="0" err="1">
                <a:solidFill>
                  <a:schemeClr val="accent1">
                    <a:lumMod val="50000"/>
                  </a:schemeClr>
                </a:solidFill>
              </a:rPr>
              <a:t>канбан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-доска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146C8A-1BE8-BFD5-68A3-9730C4E7F079}"/>
              </a:ext>
            </a:extLst>
          </p:cNvPr>
          <p:cNvSpPr txBox="1"/>
          <p:nvPr/>
        </p:nvSpPr>
        <p:spPr>
          <a:xfrm>
            <a:off x="11694253" y="0"/>
            <a:ext cx="497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13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719757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68195-9541-49B5-B54A-BE9A47B6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69437"/>
          </a:xfrm>
        </p:spPr>
        <p:txBody>
          <a:bodyPr/>
          <a:lstStyle/>
          <a:p>
            <a:pPr algn="ctr"/>
            <a:r>
              <a:rPr lang="ru-RU" sz="4000" b="1" dirty="0">
                <a:solidFill>
                  <a:schemeClr val="accent1">
                    <a:lumMod val="75000"/>
                  </a:schemeClr>
                </a:solidFill>
              </a:rPr>
              <a:t>КОМПОНЕНТЫ ИНТЕРФЕЙСА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EA8F852-A838-45C3-BAE1-6E4ED9623B53}"/>
              </a:ext>
            </a:extLst>
          </p:cNvPr>
          <p:cNvCxnSpPr>
            <a:cxnSpLocks/>
          </p:cNvCxnSpPr>
          <p:nvPr/>
        </p:nvCxnSpPr>
        <p:spPr>
          <a:xfrm>
            <a:off x="0" y="1169438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909AB4-1897-4155-93CB-3E6C1D7435ED}"/>
              </a:ext>
            </a:extLst>
          </p:cNvPr>
          <p:cNvSpPr/>
          <p:nvPr/>
        </p:nvSpPr>
        <p:spPr>
          <a:xfrm>
            <a:off x="7807720" y="5901589"/>
            <a:ext cx="2103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ComboBox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A634B8-0540-49D9-A920-A977FC68A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6150"/>
            <a:ext cx="4191000" cy="80143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7C72FC-C6DC-4518-A400-079190A54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95687"/>
            <a:ext cx="4099560" cy="845941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76531E-B0F1-47CE-B35F-23B387E54334}"/>
              </a:ext>
            </a:extLst>
          </p:cNvPr>
          <p:cNvSpPr/>
          <p:nvPr/>
        </p:nvSpPr>
        <p:spPr>
          <a:xfrm>
            <a:off x="1882140" y="2298665"/>
            <a:ext cx="2103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TextField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9FE4DE7-CBF9-436F-9BCD-E998D25D1435}"/>
              </a:ext>
            </a:extLst>
          </p:cNvPr>
          <p:cNvSpPr/>
          <p:nvPr/>
        </p:nvSpPr>
        <p:spPr>
          <a:xfrm>
            <a:off x="1836420" y="4226525"/>
            <a:ext cx="2103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DateField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387BAEE-2DD2-4C5B-AC67-170CBB09F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940770"/>
            <a:ext cx="4099560" cy="846739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D243D85-959E-49F1-8EDB-92F8B3F6612A}"/>
              </a:ext>
            </a:extLst>
          </p:cNvPr>
          <p:cNvSpPr/>
          <p:nvPr/>
        </p:nvSpPr>
        <p:spPr>
          <a:xfrm>
            <a:off x="1882140" y="5901589"/>
            <a:ext cx="2103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MoneyField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79AC156-B441-4305-8467-F34D9D8CC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436148"/>
            <a:ext cx="5534380" cy="43513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150D134-A3DB-EDEE-1AB2-F7D715BC2077}"/>
              </a:ext>
            </a:extLst>
          </p:cNvPr>
          <p:cNvSpPr txBox="1"/>
          <p:nvPr/>
        </p:nvSpPr>
        <p:spPr>
          <a:xfrm>
            <a:off x="11630381" y="0"/>
            <a:ext cx="561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14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035227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68195-9541-49B5-B54A-BE9A47B6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69437"/>
          </a:xfrm>
        </p:spPr>
        <p:txBody>
          <a:bodyPr/>
          <a:lstStyle/>
          <a:p>
            <a:pPr algn="ctr"/>
            <a:r>
              <a:rPr lang="ru-RU" sz="4000" b="1" dirty="0">
                <a:solidFill>
                  <a:schemeClr val="accent1">
                    <a:lumMod val="75000"/>
                  </a:schemeClr>
                </a:solidFill>
              </a:rPr>
              <a:t>ФОРМЫ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EA8F852-A838-45C3-BAE1-6E4ED9623B53}"/>
              </a:ext>
            </a:extLst>
          </p:cNvPr>
          <p:cNvCxnSpPr>
            <a:cxnSpLocks/>
          </p:cNvCxnSpPr>
          <p:nvPr/>
        </p:nvCxnSpPr>
        <p:spPr>
          <a:xfrm>
            <a:off x="0" y="1169438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909AB4-1897-4155-93CB-3E6C1D7435ED}"/>
              </a:ext>
            </a:extLst>
          </p:cNvPr>
          <p:cNvSpPr/>
          <p:nvPr/>
        </p:nvSpPr>
        <p:spPr>
          <a:xfrm>
            <a:off x="2981325" y="6240702"/>
            <a:ext cx="622935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Форма создания в модуле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Clients </a:t>
            </a:r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">
            <a:extLst>
              <a:ext uri="{FF2B5EF4-FFF2-40B4-BE49-F238E27FC236}">
                <a16:creationId xmlns:a16="http://schemas.microsoft.com/office/drawing/2014/main" id="{18B546F2-CE14-4667-9D2B-027E1DAD07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278221" y="1390648"/>
            <a:ext cx="7635558" cy="485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580ED0-C8A5-9BDA-9785-7CC2084EC28D}"/>
              </a:ext>
            </a:extLst>
          </p:cNvPr>
          <p:cNvSpPr txBox="1"/>
          <p:nvPr/>
        </p:nvSpPr>
        <p:spPr>
          <a:xfrm>
            <a:off x="11694253" y="0"/>
            <a:ext cx="497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15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035929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68195-9541-49B5-B54A-BE9A47B6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69437"/>
          </a:xfrm>
        </p:spPr>
        <p:txBody>
          <a:bodyPr/>
          <a:lstStyle/>
          <a:p>
            <a:pPr algn="ctr"/>
            <a:r>
              <a:rPr lang="ru-RU" sz="4000" b="1" dirty="0">
                <a:solidFill>
                  <a:schemeClr val="accent1">
                    <a:lumMod val="75000"/>
                  </a:schemeClr>
                </a:solidFill>
              </a:rPr>
              <a:t>ФИНАЛЬНЫЙ ИНТЕРФЕЙС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EA8F852-A838-45C3-BAE1-6E4ED9623B53}"/>
              </a:ext>
            </a:extLst>
          </p:cNvPr>
          <p:cNvCxnSpPr>
            <a:cxnSpLocks/>
          </p:cNvCxnSpPr>
          <p:nvPr/>
        </p:nvCxnSpPr>
        <p:spPr>
          <a:xfrm>
            <a:off x="0" y="1169438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5C2BFE4-ABCC-CAE2-53B6-353CA1E99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26" y="1303870"/>
            <a:ext cx="9235748" cy="49039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233463-2CDD-9B08-F955-FACAAFD99BD3}"/>
              </a:ext>
            </a:extLst>
          </p:cNvPr>
          <p:cNvSpPr txBox="1"/>
          <p:nvPr/>
        </p:nvSpPr>
        <p:spPr>
          <a:xfrm>
            <a:off x="11694253" y="0"/>
            <a:ext cx="497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16</a:t>
            </a:r>
            <a:endParaRPr lang="en-RU" dirty="0"/>
          </a:p>
        </p:txBody>
      </p:sp>
      <p:sp>
        <p:nvSpPr>
          <p:cNvPr id="8" name="Прямоугольник 5">
            <a:extLst>
              <a:ext uri="{FF2B5EF4-FFF2-40B4-BE49-F238E27FC236}">
                <a16:creationId xmlns:a16="http://schemas.microsoft.com/office/drawing/2014/main" id="{670BCF55-1409-2FBE-7959-3C445F9BB1C3}"/>
              </a:ext>
            </a:extLst>
          </p:cNvPr>
          <p:cNvSpPr/>
          <p:nvPr/>
        </p:nvSpPr>
        <p:spPr>
          <a:xfrm>
            <a:off x="1909762" y="6258396"/>
            <a:ext cx="837247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Финальный интерфейс на примере модуля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Clients</a:t>
            </a:r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839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68195-9541-49B5-B54A-BE9A47B6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69437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ЗАКЛЮЧЕНИЕ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EA8F852-A838-45C3-BAE1-6E4ED9623B53}"/>
              </a:ext>
            </a:extLst>
          </p:cNvPr>
          <p:cNvCxnSpPr>
            <a:cxnSpLocks/>
          </p:cNvCxnSpPr>
          <p:nvPr/>
        </p:nvCxnSpPr>
        <p:spPr>
          <a:xfrm>
            <a:off x="0" y="1169438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Объект 2">
            <a:extLst>
              <a:ext uri="{FF2B5EF4-FFF2-40B4-BE49-F238E27FC236}">
                <a16:creationId xmlns:a16="http://schemas.microsoft.com/office/drawing/2014/main" id="{D60CF1DD-BBC5-4BE4-82BB-B94C0E32C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643" y="2330069"/>
            <a:ext cx="9742714" cy="31479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Проанализированы существующие системы.</a:t>
            </a:r>
          </a:p>
          <a:p>
            <a:pPr marL="0" indent="0" algn="ctr">
              <a:buNone/>
            </a:pP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Составлена архитектура.</a:t>
            </a:r>
          </a:p>
          <a:p>
            <a:pPr marL="0" indent="0" algn="ctr">
              <a:buNone/>
            </a:pP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Проанализированы и подобраны технологии.</a:t>
            </a:r>
          </a:p>
          <a:p>
            <a:pPr marL="0" indent="0" algn="ctr">
              <a:buNone/>
            </a:pP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Разработан каркас и программный конструктор.</a:t>
            </a:r>
          </a:p>
          <a:p>
            <a:pPr marL="0" indent="0" algn="ctr">
              <a:buNone/>
            </a:pP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Готовое решение упрощает и ускоряет разработку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96B529-028C-27E9-E169-B11F867CBAB1}"/>
              </a:ext>
            </a:extLst>
          </p:cNvPr>
          <p:cNvSpPr txBox="1"/>
          <p:nvPr/>
        </p:nvSpPr>
        <p:spPr>
          <a:xfrm>
            <a:off x="11685865" y="0"/>
            <a:ext cx="506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17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290359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Объект 2">
            <a:extLst>
              <a:ext uri="{FF2B5EF4-FFF2-40B4-BE49-F238E27FC236}">
                <a16:creationId xmlns:a16="http://schemas.microsoft.com/office/drawing/2014/main" id="{D60CF1DD-BBC5-4BE4-82BB-B94C0E32C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549" y="2648118"/>
            <a:ext cx="10034902" cy="1561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7200" b="1" dirty="0">
                <a:solidFill>
                  <a:schemeClr val="accent1">
                    <a:lumMod val="50000"/>
                  </a:schemeClr>
                </a:solidFill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89707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68195-9541-49B5-B54A-BE9A47B6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69437"/>
          </a:xfrm>
        </p:spPr>
        <p:txBody>
          <a:bodyPr/>
          <a:lstStyle/>
          <a:p>
            <a:pPr algn="ctr"/>
            <a:r>
              <a:rPr lang="ru-RU" sz="4000" b="1" dirty="0">
                <a:solidFill>
                  <a:schemeClr val="accent1">
                    <a:lumMod val="75000"/>
                  </a:schemeClr>
                </a:solidFill>
              </a:rPr>
              <a:t>АКТУАЛЬНОСТЬ ТЕМЫ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ECE83D-80DE-4DB8-987C-8D54A8E2D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9542"/>
            <a:ext cx="10515600" cy="383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Бизнесу требуется специфичные </a:t>
            </a:r>
            <a:r>
              <a:rPr lang="en-GB" sz="4000" b="1" dirty="0">
                <a:solidFill>
                  <a:schemeClr val="accent1">
                    <a:lumMod val="50000"/>
                  </a:schemeClr>
                </a:solidFill>
              </a:rPr>
              <a:t>CRM-</a:t>
            </a:r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системы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 разработка внутренних </a:t>
            </a:r>
            <a:r>
              <a:rPr lang="en-GB" sz="4000" b="1" dirty="0">
                <a:solidFill>
                  <a:schemeClr val="accent1">
                    <a:lumMod val="50000"/>
                  </a:schemeClr>
                </a:solidFill>
              </a:rPr>
              <a:t>CRM-</a:t>
            </a:r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систем</a:t>
            </a:r>
          </a:p>
          <a:p>
            <a:pPr marL="0" indent="0">
              <a:buNone/>
            </a:pPr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ru-RU" sz="4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Уход </a:t>
            </a:r>
            <a:r>
              <a:rPr lang="en-GB" sz="4000" b="1" dirty="0">
                <a:solidFill>
                  <a:schemeClr val="accent1">
                    <a:lumMod val="50000"/>
                  </a:schemeClr>
                </a:solidFill>
              </a:rPr>
              <a:t>IT </a:t>
            </a:r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гигантов из России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 потребность в замещении 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EA8F852-A838-45C3-BAE1-6E4ED9623B53}"/>
              </a:ext>
            </a:extLst>
          </p:cNvPr>
          <p:cNvCxnSpPr>
            <a:cxnSpLocks/>
          </p:cNvCxnSpPr>
          <p:nvPr/>
        </p:nvCxnSpPr>
        <p:spPr>
          <a:xfrm>
            <a:off x="0" y="1169438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DEDFAAF-5BED-4166-6BF5-A7AF5E6A065E}"/>
              </a:ext>
            </a:extLst>
          </p:cNvPr>
          <p:cNvSpPr txBox="1"/>
          <p:nvPr/>
        </p:nvSpPr>
        <p:spPr>
          <a:xfrm>
            <a:off x="11729697" y="0"/>
            <a:ext cx="462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</a:t>
            </a:r>
            <a:endParaRPr lang="en-RU" sz="2400" dirty="0"/>
          </a:p>
        </p:txBody>
      </p:sp>
    </p:spTree>
    <p:extLst>
      <p:ext uri="{BB962C8B-B14F-4D97-AF65-F5344CB8AC3E}">
        <p14:creationId xmlns:p14="http://schemas.microsoft.com/office/powerpoint/2010/main" val="66378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68195-9541-49B5-B54A-BE9A47B6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69437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ЗАДАЧИ РАБОТЫ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EA8F852-A838-45C3-BAE1-6E4ED9623B53}"/>
              </a:ext>
            </a:extLst>
          </p:cNvPr>
          <p:cNvCxnSpPr>
            <a:cxnSpLocks/>
          </p:cNvCxnSpPr>
          <p:nvPr/>
        </p:nvCxnSpPr>
        <p:spPr>
          <a:xfrm>
            <a:off x="0" y="1169438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Объект 2">
            <a:extLst>
              <a:ext uri="{FF2B5EF4-FFF2-40B4-BE49-F238E27FC236}">
                <a16:creationId xmlns:a16="http://schemas.microsoft.com/office/drawing/2014/main" id="{D60CF1DD-BBC5-4BE4-82BB-B94C0E32C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757" y="1734451"/>
            <a:ext cx="9742714" cy="4290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Анализ типовых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CRM</a:t>
            </a:r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-систем</a:t>
            </a:r>
            <a:endParaRPr lang="en-US" sz="4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Формирование архитектуры</a:t>
            </a:r>
          </a:p>
          <a:p>
            <a:pPr marL="0" indent="0">
              <a:buNone/>
            </a:pPr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Анализ и подбор технологий</a:t>
            </a:r>
          </a:p>
          <a:p>
            <a:pPr marL="0" indent="0">
              <a:buNone/>
            </a:pPr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Разработка каркаса и программного конструктора</a:t>
            </a:r>
          </a:p>
          <a:p>
            <a:pPr marL="0" indent="0">
              <a:buNone/>
            </a:pPr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Создание прототипа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CRM</a:t>
            </a:r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-системы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6DBFF4C-C249-405D-A4F8-91E4F28FC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95" y="1789965"/>
            <a:ext cx="557662" cy="55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CD4D7E7D-FEA7-4C08-BFEC-3401A6698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94" y="2433777"/>
            <a:ext cx="557662" cy="55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B2FC11C3-E903-4124-9281-2E596606D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93" y="3138174"/>
            <a:ext cx="557662" cy="55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09E8F0A9-641A-4B56-BD84-FB4A2B048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92" y="3813120"/>
            <a:ext cx="557662" cy="55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BAF3B600-B103-4D11-B2BF-6E47A538E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91" y="4990365"/>
            <a:ext cx="557662" cy="55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C61A5C-C2DC-041A-FC74-662D4574CEB4}"/>
              </a:ext>
            </a:extLst>
          </p:cNvPr>
          <p:cNvSpPr txBox="1"/>
          <p:nvPr/>
        </p:nvSpPr>
        <p:spPr>
          <a:xfrm>
            <a:off x="11729697" y="0"/>
            <a:ext cx="462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3</a:t>
            </a:r>
            <a:endParaRPr lang="en-RU" sz="2400" dirty="0"/>
          </a:p>
        </p:txBody>
      </p:sp>
    </p:spTree>
    <p:extLst>
      <p:ext uri="{BB962C8B-B14F-4D97-AF65-F5344CB8AC3E}">
        <p14:creationId xmlns:p14="http://schemas.microsoft.com/office/powerpoint/2010/main" val="78109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68195-9541-49B5-B54A-BE9A47B6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69437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ТИПЫ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CRM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-СИСТЕМ</a:t>
            </a:r>
            <a:endParaRPr lang="ru-RU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ECE83D-80DE-4DB8-987C-8D54A8E2D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261" y="1896589"/>
            <a:ext cx="9161477" cy="4018476"/>
          </a:xfrm>
        </p:spPr>
        <p:txBody>
          <a:bodyPr>
            <a:normAutofit lnSpcReduction="10000"/>
          </a:bodyPr>
          <a:lstStyle/>
          <a:p>
            <a:r>
              <a:rPr lang="ru-RU" sz="3200" b="1" dirty="0">
                <a:solidFill>
                  <a:schemeClr val="accent1">
                    <a:lumMod val="50000"/>
                  </a:schemeClr>
                </a:solidFill>
              </a:rPr>
              <a:t>Стратегические CRM – привлечение и удержание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3200" b="1" dirty="0">
                <a:solidFill>
                  <a:schemeClr val="accent1">
                    <a:lumMod val="50000"/>
                  </a:schemeClr>
                </a:solidFill>
              </a:rPr>
              <a:t>клиентов</a:t>
            </a:r>
            <a:br>
              <a:rPr lang="ru-RU" sz="3200" b="1" dirty="0">
                <a:solidFill>
                  <a:schemeClr val="accent1">
                    <a:lumMod val="50000"/>
                  </a:schemeClr>
                </a:solidFill>
              </a:rPr>
            </a:br>
            <a:endParaRPr lang="ru-RU" sz="3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ru-RU" sz="3200" b="1" dirty="0">
                <a:solidFill>
                  <a:schemeClr val="accent1">
                    <a:lumMod val="50000"/>
                  </a:schemeClr>
                </a:solidFill>
              </a:rPr>
              <a:t>Операционные CRM – обслуживание</a:t>
            </a:r>
            <a:br>
              <a:rPr lang="ru-RU" sz="3200" b="1" dirty="0">
                <a:solidFill>
                  <a:schemeClr val="accent1">
                    <a:lumMod val="50000"/>
                  </a:schemeClr>
                </a:solidFill>
              </a:rPr>
            </a:br>
            <a:endParaRPr lang="ru-RU" sz="3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ru-RU" sz="3200" b="1" dirty="0">
                <a:solidFill>
                  <a:schemeClr val="accent1">
                    <a:lumMod val="50000"/>
                  </a:schemeClr>
                </a:solidFill>
              </a:rPr>
              <a:t>Аналитические CRM – обработка данных</a:t>
            </a:r>
            <a:br>
              <a:rPr lang="ru-RU" sz="3200" b="1" dirty="0">
                <a:solidFill>
                  <a:schemeClr val="accent1">
                    <a:lumMod val="50000"/>
                  </a:schemeClr>
                </a:solidFill>
              </a:rPr>
            </a:br>
            <a:endParaRPr lang="ru-RU" sz="3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ru-RU" sz="3200" b="1" dirty="0" err="1">
                <a:solidFill>
                  <a:schemeClr val="accent1">
                    <a:lumMod val="50000"/>
                  </a:schemeClr>
                </a:solidFill>
              </a:rPr>
              <a:t>Коллаборативные</a:t>
            </a:r>
            <a:r>
              <a:rPr lang="ru-RU" sz="3200" b="1" dirty="0">
                <a:solidFill>
                  <a:schemeClr val="accent1">
                    <a:lumMod val="50000"/>
                  </a:schemeClr>
                </a:solidFill>
              </a:rPr>
              <a:t> CRM – объединение заинтересованных сторон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EA8F852-A838-45C3-BAE1-6E4ED9623B53}"/>
              </a:ext>
            </a:extLst>
          </p:cNvPr>
          <p:cNvCxnSpPr>
            <a:cxnSpLocks/>
          </p:cNvCxnSpPr>
          <p:nvPr/>
        </p:nvCxnSpPr>
        <p:spPr>
          <a:xfrm>
            <a:off x="0" y="1169438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D3A8448-7C57-6B71-7214-438EF73CDF2C}"/>
              </a:ext>
            </a:extLst>
          </p:cNvPr>
          <p:cNvSpPr txBox="1"/>
          <p:nvPr/>
        </p:nvSpPr>
        <p:spPr>
          <a:xfrm>
            <a:off x="11729697" y="0"/>
            <a:ext cx="462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4</a:t>
            </a:r>
            <a:endParaRPr lang="en-RU" sz="2400" dirty="0"/>
          </a:p>
        </p:txBody>
      </p:sp>
    </p:spTree>
    <p:extLst>
      <p:ext uri="{BB962C8B-B14F-4D97-AF65-F5344CB8AC3E}">
        <p14:creationId xmlns:p14="http://schemas.microsoft.com/office/powerpoint/2010/main" val="208458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68195-9541-49B5-B54A-BE9A47B6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69437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СТРУКТУРА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CRM-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СИСТЕМЫ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EA8F852-A838-45C3-BAE1-6E4ED9623B53}"/>
              </a:ext>
            </a:extLst>
          </p:cNvPr>
          <p:cNvCxnSpPr>
            <a:cxnSpLocks/>
          </p:cNvCxnSpPr>
          <p:nvPr/>
        </p:nvCxnSpPr>
        <p:spPr>
          <a:xfrm>
            <a:off x="0" y="1169438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Объект 2">
            <a:extLst>
              <a:ext uri="{FF2B5EF4-FFF2-40B4-BE49-F238E27FC236}">
                <a16:creationId xmlns:a16="http://schemas.microsoft.com/office/drawing/2014/main" id="{D60CF1DD-BBC5-4BE4-82BB-B94C0E32C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949" y="1886309"/>
            <a:ext cx="6508259" cy="4290554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Хранилище данных</a:t>
            </a:r>
            <a:b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</a:br>
            <a:endParaRPr lang="ru-RU" sz="4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Прослойка бизнес-логики</a:t>
            </a:r>
            <a:b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</a:br>
            <a:endParaRPr lang="ru-RU" sz="4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Графический интерфейс</a:t>
            </a:r>
          </a:p>
        </p:txBody>
      </p:sp>
      <p:pic>
        <p:nvPicPr>
          <p:cNvPr id="2052" name="Picture 4" descr="Microservice icon PNG and SVG Vector Free Download">
            <a:extLst>
              <a:ext uri="{FF2B5EF4-FFF2-40B4-BE49-F238E27FC236}">
                <a16:creationId xmlns:a16="http://schemas.microsoft.com/office/drawing/2014/main" id="{D28C5D23-1A35-42C6-9336-F40CBC386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054" y="2979576"/>
            <a:ext cx="1446746" cy="161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B8BBA7-329A-4D15-BFDF-139680C49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054" y="4805159"/>
            <a:ext cx="1446745" cy="144674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BECBAAC-EC9F-4E32-AF49-005FA21CB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053" y="1458565"/>
            <a:ext cx="1446746" cy="14467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FFB276-3057-8674-D06E-8801CB01EAA1}"/>
              </a:ext>
            </a:extLst>
          </p:cNvPr>
          <p:cNvSpPr txBox="1"/>
          <p:nvPr/>
        </p:nvSpPr>
        <p:spPr>
          <a:xfrm>
            <a:off x="11729697" y="0"/>
            <a:ext cx="462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5</a:t>
            </a:r>
            <a:endParaRPr lang="en-RU" sz="2400" dirty="0"/>
          </a:p>
        </p:txBody>
      </p:sp>
    </p:spTree>
    <p:extLst>
      <p:ext uri="{BB962C8B-B14F-4D97-AF65-F5344CB8AC3E}">
        <p14:creationId xmlns:p14="http://schemas.microsoft.com/office/powerpoint/2010/main" val="44058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68195-9541-49B5-B54A-BE9A47B6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69437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solidFill>
                  <a:schemeClr val="accent1">
                    <a:lumMod val="75000"/>
                  </a:schemeClr>
                </a:solidFill>
              </a:rPr>
              <a:t>АРХИТЕКТУРА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EA8F852-A838-45C3-BAE1-6E4ED9623B53}"/>
              </a:ext>
            </a:extLst>
          </p:cNvPr>
          <p:cNvCxnSpPr>
            <a:cxnSpLocks/>
          </p:cNvCxnSpPr>
          <p:nvPr/>
        </p:nvCxnSpPr>
        <p:spPr>
          <a:xfrm>
            <a:off x="0" y="1169438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909AB4-1897-4155-93CB-3E6C1D7435ED}"/>
              </a:ext>
            </a:extLst>
          </p:cNvPr>
          <p:cNvSpPr/>
          <p:nvPr/>
        </p:nvSpPr>
        <p:spPr>
          <a:xfrm>
            <a:off x="3359478" y="5775782"/>
            <a:ext cx="54730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chemeClr val="accent1">
                    <a:lumMod val="50000"/>
                  </a:schemeClr>
                </a:solidFill>
              </a:rPr>
              <a:t>Микросервисная</a:t>
            </a:r>
            <a:r>
              <a:rPr lang="ru-RU" sz="3200" b="1" dirty="0">
                <a:solidFill>
                  <a:schemeClr val="accent1">
                    <a:lumMod val="50000"/>
                  </a:schemeClr>
                </a:solidFill>
              </a:rPr>
              <a:t> архитектура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660E19-695D-4925-8EAB-26E88587D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57" y="1648767"/>
            <a:ext cx="10790482" cy="41261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084BDD-95AA-1B5F-CF1A-8ECBAF9767E7}"/>
              </a:ext>
            </a:extLst>
          </p:cNvPr>
          <p:cNvSpPr txBox="1"/>
          <p:nvPr/>
        </p:nvSpPr>
        <p:spPr>
          <a:xfrm>
            <a:off x="11729697" y="0"/>
            <a:ext cx="462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6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776278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68195-9541-49B5-B54A-BE9A47B6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6943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>
                <a:solidFill>
                  <a:schemeClr val="accent1">
                    <a:lumMod val="75000"/>
                  </a:schemeClr>
                </a:solidFill>
              </a:rPr>
              <a:t>МЕХАНИЗМЫ ИНФОРМАЦИОННОЙ БЕЗОПАСНОСТИ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EA8F852-A838-45C3-BAE1-6E4ED9623B53}"/>
              </a:ext>
            </a:extLst>
          </p:cNvPr>
          <p:cNvCxnSpPr>
            <a:cxnSpLocks/>
          </p:cNvCxnSpPr>
          <p:nvPr/>
        </p:nvCxnSpPr>
        <p:spPr>
          <a:xfrm>
            <a:off x="0" y="1169438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Объект 2">
            <a:extLst>
              <a:ext uri="{FF2B5EF4-FFF2-40B4-BE49-F238E27FC236}">
                <a16:creationId xmlns:a16="http://schemas.microsoft.com/office/drawing/2014/main" id="{D60CF1DD-BBC5-4BE4-82BB-B94C0E32C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0954"/>
            <a:ext cx="5631024" cy="3710529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Идентификация</a:t>
            </a:r>
            <a:endParaRPr lang="en-US" sz="4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Аутентификация</a:t>
            </a:r>
          </a:p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Авторизация</a:t>
            </a:r>
          </a:p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CORS</a:t>
            </a:r>
            <a:endParaRPr lang="ru-RU" sz="4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ru-RU" sz="4000" b="1" dirty="0">
                <a:solidFill>
                  <a:schemeClr val="accent1">
                    <a:lumMod val="50000"/>
                  </a:schemeClr>
                </a:solidFill>
              </a:rPr>
              <a:t>Валидация</a:t>
            </a:r>
          </a:p>
        </p:txBody>
      </p:sp>
      <p:pic>
        <p:nvPicPr>
          <p:cNvPr id="3074" name="Picture 2" descr="TheKenyanDev: Access &amp; Refresh Tokens - A Deep Dive into the JWT  Authentication Flow By Building an Authentication System with NodeJS &amp; Redis">
            <a:extLst>
              <a:ext uri="{FF2B5EF4-FFF2-40B4-BE49-F238E27FC236}">
                <a16:creationId xmlns:a16="http://schemas.microsoft.com/office/drawing/2014/main" id="{2DF2A570-AD72-427B-93EB-49AC6B212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476" y="1065244"/>
            <a:ext cx="4640424" cy="290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pring Security примеры - Leo Life Blog">
            <a:extLst>
              <a:ext uri="{FF2B5EF4-FFF2-40B4-BE49-F238E27FC236}">
                <a16:creationId xmlns:a16="http://schemas.microsoft.com/office/drawing/2014/main" id="{F8C47E64-AF43-4752-A72B-87612102C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166" y="3247703"/>
            <a:ext cx="5585044" cy="314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500B9F-D2A9-6CF0-099F-35DAB6399137}"/>
              </a:ext>
            </a:extLst>
          </p:cNvPr>
          <p:cNvSpPr txBox="1"/>
          <p:nvPr/>
        </p:nvSpPr>
        <p:spPr>
          <a:xfrm>
            <a:off x="11729697" y="0"/>
            <a:ext cx="462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7</a:t>
            </a:r>
            <a:endParaRPr lang="en-RU" sz="2400" dirty="0"/>
          </a:p>
        </p:txBody>
      </p:sp>
    </p:spTree>
    <p:extLst>
      <p:ext uri="{BB962C8B-B14F-4D97-AF65-F5344CB8AC3E}">
        <p14:creationId xmlns:p14="http://schemas.microsoft.com/office/powerpoint/2010/main" val="308565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68195-9541-49B5-B54A-BE9A47B6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69437"/>
          </a:xfrm>
        </p:spPr>
        <p:txBody>
          <a:bodyPr/>
          <a:lstStyle/>
          <a:p>
            <a:pPr algn="ctr"/>
            <a:r>
              <a:rPr lang="ru-RU" sz="4000" b="1" dirty="0">
                <a:solidFill>
                  <a:schemeClr val="accent1">
                    <a:lumMod val="75000"/>
                  </a:schemeClr>
                </a:solidFill>
              </a:rPr>
              <a:t>ТЕХНОЛОГИИ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EA8F852-A838-45C3-BAE1-6E4ED9623B53}"/>
              </a:ext>
            </a:extLst>
          </p:cNvPr>
          <p:cNvCxnSpPr>
            <a:cxnSpLocks/>
          </p:cNvCxnSpPr>
          <p:nvPr/>
        </p:nvCxnSpPr>
        <p:spPr>
          <a:xfrm>
            <a:off x="0" y="1169438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Java — Википедия">
            <a:extLst>
              <a:ext uri="{FF2B5EF4-FFF2-40B4-BE49-F238E27FC236}">
                <a16:creationId xmlns:a16="http://schemas.microsoft.com/office/drawing/2014/main" id="{C7008FA8-E91F-4CEF-9208-6B2D3BAA8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46697"/>
            <a:ext cx="1033621" cy="189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pring | Home">
            <a:extLst>
              <a:ext uri="{FF2B5EF4-FFF2-40B4-BE49-F238E27FC236}">
                <a16:creationId xmlns:a16="http://schemas.microsoft.com/office/drawing/2014/main" id="{B8DD0392-507F-4825-AA21-78A399268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557" y="1505050"/>
            <a:ext cx="4599090" cy="229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909AB4-1897-4155-93CB-3E6C1D7435ED}"/>
              </a:ext>
            </a:extLst>
          </p:cNvPr>
          <p:cNvSpPr/>
          <p:nvPr/>
        </p:nvSpPr>
        <p:spPr>
          <a:xfrm>
            <a:off x="613775" y="1237860"/>
            <a:ext cx="1415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BACKEND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DE15F80-38DD-435B-9C8F-EC4DDA7F8E4D}"/>
              </a:ext>
            </a:extLst>
          </p:cNvPr>
          <p:cNvSpPr/>
          <p:nvPr/>
        </p:nvSpPr>
        <p:spPr>
          <a:xfrm>
            <a:off x="613775" y="3858590"/>
            <a:ext cx="1605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FRONTEND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6D754A1A-6F99-4E52-BF19-30B0A0CC8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76" y="4454553"/>
            <a:ext cx="1704027" cy="170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Next.js — Википедия">
            <a:extLst>
              <a:ext uri="{FF2B5EF4-FFF2-40B4-BE49-F238E27FC236}">
                <a16:creationId xmlns:a16="http://schemas.microsoft.com/office/drawing/2014/main" id="{838088E9-3DDA-4C69-BE8F-E6EEE75E6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800" y="4494948"/>
            <a:ext cx="2695357" cy="161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ome | Yarn - Package Manager">
            <a:extLst>
              <a:ext uri="{FF2B5EF4-FFF2-40B4-BE49-F238E27FC236}">
                <a16:creationId xmlns:a16="http://schemas.microsoft.com/office/drawing/2014/main" id="{884CB342-E396-450E-A159-B3C881751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557" y="4634467"/>
            <a:ext cx="2919791" cy="130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27E4A3D-7A76-373B-E2C6-A07592B0F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516" y="1894350"/>
            <a:ext cx="4493740" cy="15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D1D85B-CE25-7D5A-A46F-B44E20F59F72}"/>
              </a:ext>
            </a:extLst>
          </p:cNvPr>
          <p:cNvSpPr txBox="1"/>
          <p:nvPr/>
        </p:nvSpPr>
        <p:spPr>
          <a:xfrm>
            <a:off x="11729697" y="0"/>
            <a:ext cx="462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8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187998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68195-9541-49B5-B54A-BE9A47B6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169437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БАЗА ДАННЫХ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EA8F852-A838-45C3-BAE1-6E4ED9623B53}"/>
              </a:ext>
            </a:extLst>
          </p:cNvPr>
          <p:cNvCxnSpPr>
            <a:cxnSpLocks/>
          </p:cNvCxnSpPr>
          <p:nvPr/>
        </p:nvCxnSpPr>
        <p:spPr>
          <a:xfrm>
            <a:off x="0" y="1169438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90A222D-A82E-B461-3162-FD27CD614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70" y="2688475"/>
            <a:ext cx="2159336" cy="21084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324CFF-0303-38A2-6F51-34A26672C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091" y="2663011"/>
            <a:ext cx="2159336" cy="2159336"/>
          </a:xfrm>
          <a:prstGeom prst="rect">
            <a:avLst/>
          </a:prstGeom>
        </p:spPr>
      </p:pic>
      <p:sp>
        <p:nvSpPr>
          <p:cNvPr id="20" name="Прямоугольник 5">
            <a:extLst>
              <a:ext uri="{FF2B5EF4-FFF2-40B4-BE49-F238E27FC236}">
                <a16:creationId xmlns:a16="http://schemas.microsoft.com/office/drawing/2014/main" id="{79433097-251A-D6D1-4D7B-A7C148F25782}"/>
              </a:ext>
            </a:extLst>
          </p:cNvPr>
          <p:cNvSpPr/>
          <p:nvPr/>
        </p:nvSpPr>
        <p:spPr>
          <a:xfrm>
            <a:off x="3336064" y="1665496"/>
            <a:ext cx="55198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PostgreSQL 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или </a:t>
            </a: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MySQL?</a:t>
            </a:r>
          </a:p>
          <a:p>
            <a:pPr algn="ctr"/>
            <a:b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Метод анализа иерархий</a:t>
            </a:r>
          </a:p>
        </p:txBody>
      </p:sp>
      <p:sp>
        <p:nvSpPr>
          <p:cNvPr id="29" name="Прямоугольник 5">
            <a:extLst>
              <a:ext uri="{FF2B5EF4-FFF2-40B4-BE49-F238E27FC236}">
                <a16:creationId xmlns:a16="http://schemas.microsoft.com/office/drawing/2014/main" id="{08448AB2-6B6B-7AAF-4DCA-A9686388AFF3}"/>
              </a:ext>
            </a:extLst>
          </p:cNvPr>
          <p:cNvSpPr/>
          <p:nvPr/>
        </p:nvSpPr>
        <p:spPr>
          <a:xfrm>
            <a:off x="3336062" y="2861523"/>
            <a:ext cx="55198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Критерии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b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Архитектура</a:t>
            </a:r>
          </a:p>
          <a:p>
            <a:pPr algn="ctr"/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Поддерживаемые типы данных</a:t>
            </a:r>
          </a:p>
          <a:p>
            <a:pPr algn="ctr"/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Поддерживаемые индексы</a:t>
            </a:r>
          </a:p>
          <a:p>
            <a:pPr algn="ctr"/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Производительность</a:t>
            </a:r>
          </a:p>
          <a:p>
            <a:pPr algn="ctr"/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Безопасность</a:t>
            </a:r>
          </a:p>
          <a:p>
            <a:pPr algn="ctr"/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Поддержка</a:t>
            </a:r>
          </a:p>
        </p:txBody>
      </p:sp>
      <p:sp>
        <p:nvSpPr>
          <p:cNvPr id="30" name="Прямоугольник 5">
            <a:extLst>
              <a:ext uri="{FF2B5EF4-FFF2-40B4-BE49-F238E27FC236}">
                <a16:creationId xmlns:a16="http://schemas.microsoft.com/office/drawing/2014/main" id="{940F0E0F-5B3E-72A9-AF44-826B8B211FFD}"/>
              </a:ext>
            </a:extLst>
          </p:cNvPr>
          <p:cNvSpPr/>
          <p:nvPr/>
        </p:nvSpPr>
        <p:spPr>
          <a:xfrm>
            <a:off x="3336062" y="5534876"/>
            <a:ext cx="5519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PostgreSQL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!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573D9F-C58B-E83C-8AD6-22F2437F5972}"/>
              </a:ext>
            </a:extLst>
          </p:cNvPr>
          <p:cNvSpPr txBox="1"/>
          <p:nvPr/>
        </p:nvSpPr>
        <p:spPr>
          <a:xfrm>
            <a:off x="11729697" y="0"/>
            <a:ext cx="462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9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0041482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306</Words>
  <Application>Microsoft Macintosh PowerPoint</Application>
  <PresentationFormat>Widescreen</PresentationFormat>
  <Paragraphs>100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Анализ типовых CRM-систем и определение оптимального инструментария для их разработки</vt:lpstr>
      <vt:lpstr>АКТУАЛЬНОСТЬ ТЕМЫ</vt:lpstr>
      <vt:lpstr>ЗАДАЧИ РАБОТЫ</vt:lpstr>
      <vt:lpstr>ТИПЫ CRM-СИСТЕМ</vt:lpstr>
      <vt:lpstr>СТРУКТУРА CRM-СИСТЕМЫ</vt:lpstr>
      <vt:lpstr>АРХИТЕКТУРА</vt:lpstr>
      <vt:lpstr>МЕХАНИЗМЫ ИНФОРМАЦИОННОЙ БЕЗОПАСНОСТИ</vt:lpstr>
      <vt:lpstr>ТЕХНОЛОГИИ</vt:lpstr>
      <vt:lpstr>БАЗА ДАННЫХ</vt:lpstr>
      <vt:lpstr>REPOSITORY PATTERN</vt:lpstr>
      <vt:lpstr>FRONTEND</vt:lpstr>
      <vt:lpstr>ТЕХНИЧЕСКОЕ ЗАДАНИЕ</vt:lpstr>
      <vt:lpstr>ТЕХНИЧЕСКОЕ ЗАДАНИЕ</vt:lpstr>
      <vt:lpstr>ОГАНИЗАЦИЯ ПРОЦЕССА РАЗРАБОТКИ</vt:lpstr>
      <vt:lpstr>КОМПОНЕНТЫ ИНТЕРФЕЙСА</vt:lpstr>
      <vt:lpstr>ФОРМЫ</vt:lpstr>
      <vt:lpstr>ФИНАЛЬНЫЙ ИНТЕРФЕЙС</vt:lpstr>
      <vt:lpstr>ЗАКЛЮЧЕНИЕ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типовых CRM</dc:title>
  <dc:creator>Олег Взюков</dc:creator>
  <cp:lastModifiedBy>Олег Взюков</cp:lastModifiedBy>
  <cp:revision>180</cp:revision>
  <dcterms:created xsi:type="dcterms:W3CDTF">2022-05-22T18:06:12Z</dcterms:created>
  <dcterms:modified xsi:type="dcterms:W3CDTF">2022-06-19T12:03:59Z</dcterms:modified>
</cp:coreProperties>
</file>