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3" r:id="rId7"/>
    <p:sldId id="260" r:id="rId8"/>
    <p:sldId id="259" r:id="rId9"/>
    <p:sldId id="270" r:id="rId10"/>
    <p:sldId id="266" r:id="rId11"/>
    <p:sldId id="267" r:id="rId12"/>
    <p:sldId id="271" r:id="rId13"/>
    <p:sldId id="272" r:id="rId14"/>
    <p:sldId id="268" r:id="rId15"/>
    <p:sldId id="269" r:id="rId16"/>
    <p:sldId id="273" r:id="rId17"/>
    <p:sldId id="262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>
      <p:cViewPr varScale="1">
        <p:scale>
          <a:sx n="151" d="100"/>
          <a:sy n="151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AC8FE-6586-4F61-BF25-8AC551FD5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C1C601-6D6D-4173-A03D-E246475D1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E7813-53D8-47E9-8D72-C60C49FD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A9A8EC-6DE1-4C60-85D5-4AEF5C64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D4500-C133-44CD-86EB-F595599F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67923-DE76-43F0-9675-433531F9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AAE3C-7E83-44A8-9407-C02EDBE3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76916-A0FB-42DB-BD9F-55BD5470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940F2-F652-4656-9B4E-130EF538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0ABEB-44A3-4A5A-A4BD-9D5D012A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F06A05-E1D0-4A8A-97A3-4C83ACB82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57C4E0-81E4-4BFB-B933-95B0169E3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FB34F-D721-41D0-A1CC-9091913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6BBAB-0262-4F40-AE12-2239F44E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20B24-99C8-4313-B44C-9E810E2B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481F-643D-409E-A6F0-FBED7DD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6C772-9749-4CF8-9034-E933BEA9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18F1B-8E59-44CB-961A-289B9570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3D7E-95C2-4A33-AD89-F226AF22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2B2C9-9F9B-4A14-ADA7-C78F4754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09B5E-125F-47BB-A5FF-BB36BF79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7E13E-C6BC-459E-AD29-E60ED167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20BDF-6BA9-4DF6-B1AE-86AB972B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A83F7-CC4C-4C8D-AC61-CCED227C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8EB69-04B1-4D82-9D0F-F555596C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8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D38B4-15CC-4351-B86E-C0A99574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8F14E-10C8-4512-8813-7D7CF2297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38797D-28F9-412D-89EA-9080C67E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0863AD-A30F-4CED-BA54-2FF224B8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91D0B9-1E5E-4BB5-A8E7-ACA5BEF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98D06-2BAF-441C-8188-DE38D73F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7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5D06E-2090-4228-A4AC-39C12C7D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FFB74F-9DAD-4F73-8ACC-DE943537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981EA7-A3BC-4B47-9E97-89713D072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3CCB47-9740-4620-8202-AE517F64A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03A837-6BBE-4B21-A8CB-A06B213D8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BC2EF4-CF3C-4D2C-8032-973C2E80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B0E78C-851B-44B9-9DAF-14B0E25A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64C6EB-26CC-489A-986C-7DE68CBA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0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5D1EA-5C35-4ABC-A324-FF889DFC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561155-6CD1-4175-9F5D-EA0F7B04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12BE93-8ABB-4EED-BE76-722509F6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8932CA-BB75-42D2-9437-7896C006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8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719AAC-9B9D-4714-BBBB-C22BC3EF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CB2CAF-A728-4319-843F-7C19F48E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5FC61E-3365-4B25-B1AD-C5CAC06C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9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A86E9-F1CA-4346-9FE6-779348FB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2BE26-F273-4A01-AD96-CEFF775F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494F98-DB6E-4A65-AD27-593A2EA1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C27010-1341-445B-9956-BFAC7E87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C1C8C7-721C-432F-A0B3-6270E123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B71B4-FE80-4162-AA76-0A2502FA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1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A155F-B762-4B29-9656-4CE0DB9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4BC3C3-43D7-4FAB-B75E-948CEF710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29453A-2D70-48E6-8BEA-69D5F48A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0C1A6-9573-4D7D-B8C1-F946E94B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999A88-F6A6-4332-A226-A8236BF7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39474-5B85-460E-93C4-6D6E25E0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3E87B-DE5E-4EAB-8C5D-08AAC2D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44D01-8A37-446D-B8FD-883504A7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F0307-570F-49B5-B30A-27175867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BE5F-0E6D-41DB-81D9-950E8D2117EC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1C74C-A065-4571-98FC-914CC75D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FE693-A04E-4C8E-8CBD-2A591D7F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C11BB-48CE-498F-8AD9-865D85DC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1770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dirty="0"/>
              <a:t>Анализ типовых CRM-систем и определение оптимального инструментария для их 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785DAB-55B7-4DD0-B6B1-0E47719C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052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ОБУЧАЮЩИЙСЯ:  </a:t>
            </a:r>
            <a:r>
              <a:rPr lang="ru-RU" dirty="0"/>
              <a:t>Взюков О.В.</a:t>
            </a:r>
            <a:endParaRPr lang="ru-RU" b="1" dirty="0"/>
          </a:p>
          <a:p>
            <a:r>
              <a:rPr lang="ru-RU" b="1" dirty="0"/>
              <a:t>РУКОВОДИТЕЛЬ:</a:t>
            </a:r>
            <a:r>
              <a:rPr lang="ru-RU" dirty="0"/>
              <a:t> к.т.н., доцент, доцент</a:t>
            </a:r>
            <a:r>
              <a:rPr lang="en-US" dirty="0"/>
              <a:t>,</a:t>
            </a:r>
            <a:r>
              <a:rPr lang="ru-RU" dirty="0"/>
              <a:t> Макаренко А.Е.</a:t>
            </a:r>
          </a:p>
          <a:p>
            <a:r>
              <a:rPr lang="ru-RU" b="1" dirty="0"/>
              <a:t>ЗАВЕДУЮЩИЙ КАФЕДРОЙ: </a:t>
            </a:r>
            <a:r>
              <a:rPr lang="ru-RU" dirty="0"/>
              <a:t>к. ф.-м. н</a:t>
            </a:r>
            <a:r>
              <a:rPr lang="en-US" dirty="0"/>
              <a:t>. </a:t>
            </a:r>
            <a:r>
              <a:rPr lang="ru-RU" dirty="0"/>
              <a:t>доцент</a:t>
            </a:r>
            <a:r>
              <a:rPr lang="en-US" dirty="0"/>
              <a:t>, </a:t>
            </a:r>
            <a:r>
              <a:rPr lang="ru-RU" dirty="0" err="1"/>
              <a:t>Рытиков</a:t>
            </a:r>
            <a:r>
              <a:rPr lang="ru-RU" dirty="0"/>
              <a:t> Г</a:t>
            </a:r>
            <a:r>
              <a:rPr lang="en-US" dirty="0"/>
              <a:t>.</a:t>
            </a:r>
            <a:r>
              <a:rPr lang="ru-RU" dirty="0"/>
              <a:t>О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	</a:t>
            </a:r>
          </a:p>
          <a:p>
            <a:endParaRPr lang="ru-RU" dirty="0"/>
          </a:p>
        </p:txBody>
      </p:sp>
      <p:pic>
        <p:nvPicPr>
          <p:cNvPr id="6" name="Picture 2" descr="ÐÐ°ÑÑÐ¸Ð½ÐºÐ¸ Ð¿Ð¾ Ð·Ð°Ð¿ÑÐ¾ÑÑ Ð³ÑÑ png">
            <a:extLst>
              <a:ext uri="{FF2B5EF4-FFF2-40B4-BE49-F238E27FC236}">
                <a16:creationId xmlns:a16="http://schemas.microsoft.com/office/drawing/2014/main" id="{1C14BB44-0CD1-49F9-B926-858D55E8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91" y="165992"/>
            <a:ext cx="464618" cy="45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26260D1-37C3-40D5-B610-C8722423BB2A}"/>
              </a:ext>
            </a:extLst>
          </p:cNvPr>
          <p:cNvSpPr/>
          <p:nvPr/>
        </p:nvSpPr>
        <p:spPr>
          <a:xfrm>
            <a:off x="3576685" y="756762"/>
            <a:ext cx="5038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cap="all" dirty="0"/>
              <a:t>ГОСУДАРСТВЕННЫЙ УНИВЕРСИТЕТ УПРАВЛЕНИЯ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257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REPOSITORY PATTERN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838200" y="1435980"/>
            <a:ext cx="525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Persistence Ignorance –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классы, моделирующие бизнес-домен в программном приложении, не должны зависеть от того, как они могут быть сохранены.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106" name="Picture 10" descr="Hibernate. Everything data.">
            <a:extLst>
              <a:ext uri="{FF2B5EF4-FFF2-40B4-BE49-F238E27FC236}">
                <a16:creationId xmlns:a16="http://schemas.microsoft.com/office/drawing/2014/main" id="{31A946E0-E5CF-4338-BCD0-92967EBF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73" y="1398113"/>
            <a:ext cx="5823979" cy="15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pring Data JPA &amp; Hibernate with Cucumber – Software Testing">
            <a:extLst>
              <a:ext uri="{FF2B5EF4-FFF2-40B4-BE49-F238E27FC236}">
                <a16:creationId xmlns:a16="http://schemas.microsoft.com/office/drawing/2014/main" id="{F12784F4-DB28-46DB-A412-F3CC28D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21" y="3774504"/>
            <a:ext cx="4351281" cy="221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EFCD501-66D6-4844-AE13-0EA92988C8EB}"/>
              </a:ext>
            </a:extLst>
          </p:cNvPr>
          <p:cNvSpPr/>
          <p:nvPr/>
        </p:nvSpPr>
        <p:spPr>
          <a:xfrm>
            <a:off x="838200" y="3543830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Repository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– это интерфейс, который абстрагирует таблицу в БД и позволяет выполнять все необходимые задачи по хранению и обработке данных с помощью привычного разработчику языка программирования. 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5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838200" y="1435980"/>
            <a:ext cx="60274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SPA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одностраничное веб-приложение, которое загружается на одну HTML-страницу.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CSR –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динамическое получение данных без перезагрузки страницы.</a:t>
            </a:r>
          </a:p>
          <a:p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SSR –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перезагрузка страницы для обновления данных.</a:t>
            </a:r>
          </a:p>
          <a:p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46" name="Picture 2" descr="Что такое SPA - особености и примеры одностраничных приложений для бизнеса">
            <a:extLst>
              <a:ext uri="{FF2B5EF4-FFF2-40B4-BE49-F238E27FC236}">
                <a16:creationId xmlns:a16="http://schemas.microsoft.com/office/drawing/2014/main" id="{6D15A0AC-65C5-46E8-ABE4-77F79E740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2" y="1252802"/>
            <a:ext cx="4853938" cy="53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6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ТЕХНИЧЕСКОЕ ЗАДАНИЕ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504915" y="2483538"/>
            <a:ext cx="245193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Модули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Loans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26A69BFB-216B-4936-B0B3-3C615F2D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11753" y="1342407"/>
            <a:ext cx="4435029" cy="533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E42E9672-7539-F180-C0F1-AA720D2C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67559" y="1342407"/>
            <a:ext cx="4702741" cy="526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177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ОГАНИЗАЦИЯ ПРОЦЕССА РАЗРАБОТКИ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1435359" y="1302609"/>
            <a:ext cx="4660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Agile –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итерации каждую неделю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44BB384B-A5D2-E1F1-C56A-BAB1652F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358" y="1995108"/>
            <a:ext cx="9321283" cy="440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5">
            <a:extLst>
              <a:ext uri="{FF2B5EF4-FFF2-40B4-BE49-F238E27FC236}">
                <a16:creationId xmlns:a16="http://schemas.microsoft.com/office/drawing/2014/main" id="{9739F317-3A0A-F851-67D9-839151054AAC}"/>
              </a:ext>
            </a:extLst>
          </p:cNvPr>
          <p:cNvSpPr/>
          <p:nvPr/>
        </p:nvSpPr>
        <p:spPr>
          <a:xfrm>
            <a:off x="7524196" y="1302609"/>
            <a:ext cx="3232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Kanban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канбан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-доска </a:t>
            </a:r>
          </a:p>
        </p:txBody>
      </p:sp>
    </p:spTree>
    <p:extLst>
      <p:ext uri="{BB962C8B-B14F-4D97-AF65-F5344CB8AC3E}">
        <p14:creationId xmlns:p14="http://schemas.microsoft.com/office/powerpoint/2010/main" val="71975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КОМПОНЕНТЫ ИНТЕРФЕЙСА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7807720" y="5901589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ComboBox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A634B8-0540-49D9-A920-A977FC6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150"/>
            <a:ext cx="4191000" cy="80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7C72FC-C6DC-4518-A400-079190A5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5687"/>
            <a:ext cx="4099560" cy="84594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76531E-B0F1-47CE-B35F-23B387E54334}"/>
              </a:ext>
            </a:extLst>
          </p:cNvPr>
          <p:cNvSpPr/>
          <p:nvPr/>
        </p:nvSpPr>
        <p:spPr>
          <a:xfrm>
            <a:off x="1882140" y="2298665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TextField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9FE4DE7-CBF9-436F-9BCD-E998D25D1435}"/>
              </a:ext>
            </a:extLst>
          </p:cNvPr>
          <p:cNvSpPr/>
          <p:nvPr/>
        </p:nvSpPr>
        <p:spPr>
          <a:xfrm>
            <a:off x="1836420" y="4226525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DateField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87BAEE-2DD2-4C5B-AC67-170CBB09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40770"/>
            <a:ext cx="4099560" cy="846739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243D85-959E-49F1-8EDB-92F8B3F6612A}"/>
              </a:ext>
            </a:extLst>
          </p:cNvPr>
          <p:cNvSpPr/>
          <p:nvPr/>
        </p:nvSpPr>
        <p:spPr>
          <a:xfrm>
            <a:off x="1882140" y="5901589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MoneyField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79AC156-B441-4305-8467-F34D9D8C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36148"/>
            <a:ext cx="5534380" cy="43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2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ФОРМЫ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2981325" y="6240702"/>
            <a:ext cx="62293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Форма создания в модуле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Clients 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18B546F2-CE14-4667-9D2B-027E1DAD07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78221" y="1390648"/>
            <a:ext cx="7635558" cy="485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59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ФИНАЛЬНЫЙ ИНТЕРФЕЙС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5C2BFE4-ABCC-CAE2-53B6-353CA1E99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6" y="1303868"/>
            <a:ext cx="10300727" cy="54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032" y="1960954"/>
            <a:ext cx="9742714" cy="4290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Без CRM-систем в наше время способны функционировать только бизнесы, сделки которых исчисляются единицами. У любого бизнеса от малого до большого должна быть подобная система, настроенная и отточенная для максимального соответствия установленным практикам и бизнес-процессам.</a:t>
            </a:r>
          </a:p>
          <a:p>
            <a:pPr marL="0" indent="0">
              <a:buNone/>
            </a:pP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Примененные технологии, шаблоны проектирования и практики позволили создать программный конструктор, который ускоряет и упрощает разработку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-систем, позволяя заботиться только о бизнес-логике.</a:t>
            </a:r>
          </a:p>
        </p:txBody>
      </p:sp>
    </p:spTree>
    <p:extLst>
      <p:ext uri="{BB962C8B-B14F-4D97-AF65-F5344CB8AC3E}">
        <p14:creationId xmlns:p14="http://schemas.microsoft.com/office/powerpoint/2010/main" val="129035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49" y="2648118"/>
            <a:ext cx="10034902" cy="1561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7200" b="1" dirty="0">
                <a:solidFill>
                  <a:schemeClr val="accent1">
                    <a:lumMod val="50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9707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АКТУАЛЬНОСТЬ ТЕМЫ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CE83D-80DE-4DB8-987C-8D54A8E2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858"/>
            <a:ext cx="10515600" cy="255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Определенные бизнес сферы требуют специфичные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-системы для автоматизации и учета взаимоотношений с клиентами, что в свою очередь вызывает необходимость в разработке внутренней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системы.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Также уход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гигантов из России значит уход популярных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систем.</a:t>
            </a:r>
          </a:p>
        </p:txBody>
      </p:sp>
      <p:pic>
        <p:nvPicPr>
          <p:cNvPr id="1026" name="Picture 2" descr="Salesforce — Википедия">
            <a:extLst>
              <a:ext uri="{FF2B5EF4-FFF2-40B4-BE49-F238E27FC236}">
                <a16:creationId xmlns:a16="http://schemas.microsoft.com/office/drawing/2014/main" id="{36A75BA3-3180-434A-95E5-4D8C37573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4186325"/>
            <a:ext cx="2900687" cy="20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04A12A-CEC2-461C-9BF5-A5B927804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73" y="3986712"/>
            <a:ext cx="4322324" cy="24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shworks - Maximum Customer Engagement - SMC Consulting">
            <a:extLst>
              <a:ext uri="{FF2B5EF4-FFF2-40B4-BE49-F238E27FC236}">
                <a16:creationId xmlns:a16="http://schemas.microsoft.com/office/drawing/2014/main" id="{5CA5604C-7F49-4000-B886-A4080004D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97" y="4186325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ЗАДАЧИ ВЫПУСКНОЙ КВАЛИФИЦИРОВАННОЙ РАБОТЫ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032" y="1960954"/>
            <a:ext cx="9742714" cy="429055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Анализ типовых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-систем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Формирование архитектуры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Анализ и подбор технологий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Разработка каркаса и программного конструктора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Создание прототипа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-системы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DBFF4C-C249-405D-A4F8-91E4F28F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0" y="2016468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D4D7E7D-FEA7-4C08-BFEC-3401A669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9" y="2660280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2FC11C3-E903-4124-9281-2E596606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8" y="3364677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9E8F0A9-641A-4B56-BD84-FB4A2B04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7" y="4039623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AF3B600-B103-4D11-B2BF-6E47A538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6" y="5216868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ТИПЫ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CRM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-СИСТЕМ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CE83D-80DE-4DB8-987C-8D54A8E2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760"/>
            <a:ext cx="10515600" cy="479909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Стратегические CRM – привлечение и удержание прибыльных клиентов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Операционные CRM – продажа, маркетинг и обслуживание клиентов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Аналитические CRM – сбор, интерпретация, разделение, хранение, изменение, обработка и представление данных, связанных с клиентом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200" b="1" dirty="0" err="1">
                <a:solidFill>
                  <a:schemeClr val="accent1">
                    <a:lumMod val="50000"/>
                  </a:schemeClr>
                </a:solidFill>
              </a:rPr>
              <a:t>Коллаборативные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 CRM – созданием платформы для объединения внешних заинтересованных сторон.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СТРУКТУРА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CRM-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СИСТЕМЫ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886309"/>
            <a:ext cx="8509518" cy="429055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Хранилище данных – система для хранения данных о клиенте;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Прослойка бизнес-логики – система для обработки данных;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Графический интерфейс – основной компонент для взаимодействия пользователя с системой.</a:t>
            </a:r>
          </a:p>
        </p:txBody>
      </p:sp>
      <p:pic>
        <p:nvPicPr>
          <p:cNvPr id="2052" name="Picture 4" descr="Microservice icon PNG and SVG Vector Free Download">
            <a:extLst>
              <a:ext uri="{FF2B5EF4-FFF2-40B4-BE49-F238E27FC236}">
                <a16:creationId xmlns:a16="http://schemas.microsoft.com/office/drawing/2014/main" id="{D28C5D23-1A35-42C6-9336-F40CBC38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0" y="2979576"/>
            <a:ext cx="1446746" cy="161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8BBA7-329A-4D15-BFDF-139680C49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0" y="4805159"/>
            <a:ext cx="1446745" cy="14467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ECBAAC-EC9F-4E32-AF49-005FA21CB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19" y="1458565"/>
            <a:ext cx="1446746" cy="14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АРХИТЕКТУРА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541866" y="1859143"/>
            <a:ext cx="57994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chemeClr val="accent1">
                    <a:lumMod val="50000"/>
                  </a:schemeClr>
                </a:solidFill>
              </a:rPr>
              <a:t>Микросервисная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 архитектура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Реляционная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RESTful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Repository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SPA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660E19-695D-4925-8EAB-26E88587D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3136415"/>
            <a:ext cx="7248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МЕХАНИЗМЫ ИНФОРМАЦИОННОЙ БЕЗОПАСНОСТИ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954"/>
            <a:ext cx="5631024" cy="3710529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Идентификация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Аутентификация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Авторизация</a:t>
            </a:r>
          </a:p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CORS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Валидация</a:t>
            </a:r>
          </a:p>
        </p:txBody>
      </p:sp>
      <p:pic>
        <p:nvPicPr>
          <p:cNvPr id="3074" name="Picture 2" descr="TheKenyanDev: Access &amp; Refresh Tokens - A Deep Dive into the JWT  Authentication Flow By Building an Authentication System with NodeJS &amp; Redis">
            <a:extLst>
              <a:ext uri="{FF2B5EF4-FFF2-40B4-BE49-F238E27FC236}">
                <a16:creationId xmlns:a16="http://schemas.microsoft.com/office/drawing/2014/main" id="{2DF2A570-AD72-427B-93EB-49AC6B212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76" y="1065244"/>
            <a:ext cx="4640424" cy="29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ring Security примеры - Leo Life Blog">
            <a:extLst>
              <a:ext uri="{FF2B5EF4-FFF2-40B4-BE49-F238E27FC236}">
                <a16:creationId xmlns:a16="http://schemas.microsoft.com/office/drawing/2014/main" id="{F8C47E64-AF43-4752-A72B-87612102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66" y="3247703"/>
            <a:ext cx="5585044" cy="31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ТЕХНОЛОГИИ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Java — Википедия">
            <a:extLst>
              <a:ext uri="{FF2B5EF4-FFF2-40B4-BE49-F238E27FC236}">
                <a16:creationId xmlns:a16="http://schemas.microsoft.com/office/drawing/2014/main" id="{C7008FA8-E91F-4CEF-9208-6B2D3BAA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0734"/>
            <a:ext cx="1129586" cy="20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 | Home">
            <a:extLst>
              <a:ext uri="{FF2B5EF4-FFF2-40B4-BE49-F238E27FC236}">
                <a16:creationId xmlns:a16="http://schemas.microsoft.com/office/drawing/2014/main" id="{B8DD0392-507F-4825-AA21-78A39926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57" y="1291551"/>
            <a:ext cx="5026088" cy="251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613775" y="1237860"/>
            <a:ext cx="110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E15F80-38DD-435B-9C8F-EC4DDA7F8E4D}"/>
              </a:ext>
            </a:extLst>
          </p:cNvPr>
          <p:cNvSpPr/>
          <p:nvPr/>
        </p:nvSpPr>
        <p:spPr>
          <a:xfrm>
            <a:off x="613775" y="3858590"/>
            <a:ext cx="1250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FRONTEND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6D754A1A-6F99-4E52-BF19-30B0A0CC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4296346"/>
            <a:ext cx="1862235" cy="186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ext.js — Википедия">
            <a:extLst>
              <a:ext uri="{FF2B5EF4-FFF2-40B4-BE49-F238E27FC236}">
                <a16:creationId xmlns:a16="http://schemas.microsoft.com/office/drawing/2014/main" id="{838088E9-3DDA-4C69-BE8F-E6EEE75E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00" y="4345009"/>
            <a:ext cx="2945603" cy="176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ome | Yarn - Package Manager">
            <a:extLst>
              <a:ext uri="{FF2B5EF4-FFF2-40B4-BE49-F238E27FC236}">
                <a16:creationId xmlns:a16="http://schemas.microsoft.com/office/drawing/2014/main" id="{884CB342-E396-450E-A159-B3C88175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57" y="4513087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E4A3D-7A76-373B-E2C6-A07592B0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16" y="1748611"/>
            <a:ext cx="4910956" cy="17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9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БАЗА ДАННЫХ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0A222D-A82E-B461-3162-FD27CD61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056" y="1497238"/>
            <a:ext cx="2159336" cy="2108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24CFF-0303-38A2-6F51-34A26672C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056" y="3933452"/>
            <a:ext cx="2159336" cy="2159336"/>
          </a:xfrm>
          <a:prstGeom prst="rect">
            <a:avLst/>
          </a:prstGeom>
        </p:spPr>
      </p:pic>
      <p:sp>
        <p:nvSpPr>
          <p:cNvPr id="20" name="Прямоугольник 5">
            <a:extLst>
              <a:ext uri="{FF2B5EF4-FFF2-40B4-BE49-F238E27FC236}">
                <a16:creationId xmlns:a16="http://schemas.microsoft.com/office/drawing/2014/main" id="{79433097-251A-D6D1-4D7B-A7C148F25782}"/>
              </a:ext>
            </a:extLst>
          </p:cNvPr>
          <p:cNvSpPr/>
          <p:nvPr/>
        </p:nvSpPr>
        <p:spPr>
          <a:xfrm>
            <a:off x="838201" y="1753138"/>
            <a:ext cx="5519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Метод анализа иерархий с применением девятибалльной шкалы по следующим критериям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08448AB2-6B6B-7AAF-4DCA-A9686388AFF3}"/>
              </a:ext>
            </a:extLst>
          </p:cNvPr>
          <p:cNvSpPr/>
          <p:nvPr/>
        </p:nvSpPr>
        <p:spPr>
          <a:xfrm>
            <a:off x="838200" y="2953467"/>
            <a:ext cx="55198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Архитектура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Поддерживаемые типы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Поддерживаемые индексы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Производительность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Безопасность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Поддержка</a:t>
            </a: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940F0E0F-5B3E-72A9-AF44-826B8B211FFD}"/>
              </a:ext>
            </a:extLst>
          </p:cNvPr>
          <p:cNvSpPr/>
          <p:nvPr/>
        </p:nvSpPr>
        <p:spPr>
          <a:xfrm>
            <a:off x="838200" y="5261791"/>
            <a:ext cx="5519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PostgreSQL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является наиболее предпочтительным вариантом.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48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439</Words>
  <Application>Microsoft Macintosh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Анализ типовых CRM-систем и определение оптимального инструментария для их разработки</vt:lpstr>
      <vt:lpstr>АКТУАЛЬНОСТЬ ТЕМЫ</vt:lpstr>
      <vt:lpstr>ЗАДАЧИ ВЫПУСКНОЙ КВАЛИФИЦИРОВАННОЙ РАБОТЫ</vt:lpstr>
      <vt:lpstr>ТИПЫ CRM-СИСТЕМ</vt:lpstr>
      <vt:lpstr>СТРУКТУРА CRM-СИСТЕМЫ</vt:lpstr>
      <vt:lpstr>АРХИТЕКТУРА</vt:lpstr>
      <vt:lpstr>МЕХАНИЗМЫ ИНФОРМАЦИОННОЙ БЕЗОПАСНОСТИ</vt:lpstr>
      <vt:lpstr>ТЕХНОЛОГИИ</vt:lpstr>
      <vt:lpstr>БАЗА ДАННЫХ</vt:lpstr>
      <vt:lpstr>REPOSITORY PATTERN</vt:lpstr>
      <vt:lpstr>FRONTEND</vt:lpstr>
      <vt:lpstr>ТЕХНИЧЕСКОЕ ЗАДАНИЕ</vt:lpstr>
      <vt:lpstr>ОГАНИЗАЦИЯ ПРОЦЕССА РАЗРАБОТКИ</vt:lpstr>
      <vt:lpstr>КОМПОНЕНТЫ ИНТЕРФЕЙСА</vt:lpstr>
      <vt:lpstr>ФОРМЫ</vt:lpstr>
      <vt:lpstr>ФИНАЛЬНЫЙ ИНТЕРФЕЙС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типовых CRM</dc:title>
  <dc:creator>Олег Взюков</dc:creator>
  <cp:lastModifiedBy>Олег Взюков</cp:lastModifiedBy>
  <cp:revision>143</cp:revision>
  <dcterms:created xsi:type="dcterms:W3CDTF">2022-05-22T18:06:12Z</dcterms:created>
  <dcterms:modified xsi:type="dcterms:W3CDTF">2022-06-15T16:46:49Z</dcterms:modified>
</cp:coreProperties>
</file>