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956" r:id="rId3"/>
    <p:sldId id="958" r:id="rId4"/>
    <p:sldId id="957" r:id="rId5"/>
    <p:sldId id="939" r:id="rId6"/>
    <p:sldId id="257" r:id="rId7"/>
    <p:sldId id="940" r:id="rId8"/>
    <p:sldId id="952" r:id="rId9"/>
    <p:sldId id="259" r:id="rId10"/>
    <p:sldId id="264" r:id="rId11"/>
    <p:sldId id="281" r:id="rId12"/>
    <p:sldId id="941" r:id="rId13"/>
    <p:sldId id="942" r:id="rId14"/>
    <p:sldId id="943" r:id="rId15"/>
    <p:sldId id="953" r:id="rId16"/>
    <p:sldId id="945" r:id="rId17"/>
    <p:sldId id="948" r:id="rId18"/>
    <p:sldId id="944" r:id="rId19"/>
    <p:sldId id="954" r:id="rId20"/>
    <p:sldId id="955" r:id="rId21"/>
    <p:sldId id="947" r:id="rId22"/>
    <p:sldId id="946" r:id="rId23"/>
    <p:sldId id="949" r:id="rId24"/>
    <p:sldId id="950" r:id="rId25"/>
    <p:sldId id="95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56"/>
            <p14:sldId id="958"/>
            <p14:sldId id="957"/>
            <p14:sldId id="939"/>
            <p14:sldId id="257"/>
            <p14:sldId id="940"/>
            <p14:sldId id="952"/>
            <p14:sldId id="259"/>
            <p14:sldId id="264"/>
            <p14:sldId id="281"/>
            <p14:sldId id="941"/>
            <p14:sldId id="942"/>
            <p14:sldId id="943"/>
            <p14:sldId id="953"/>
            <p14:sldId id="945"/>
            <p14:sldId id="948"/>
            <p14:sldId id="944"/>
            <p14:sldId id="954"/>
            <p14:sldId id="955"/>
            <p14:sldId id="947"/>
            <p14:sldId id="946"/>
            <p14:sldId id="949"/>
            <p14:sldId id="950"/>
            <p14:sldId id="951"/>
          </p14:sldIdLst>
        </p14:section>
        <p14:section name="Body" id="{7C644759-45B7-764F-8741-7D4FFBBBA371}">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73197"/>
  </p:normalViewPr>
  <p:slideViewPr>
    <p:cSldViewPr snapToGrid="0" snapToObjects="1">
      <p:cViewPr varScale="1">
        <p:scale>
          <a:sx n="92" d="100"/>
          <a:sy n="92" d="100"/>
        </p:scale>
        <p:origin x="336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Avenir Book" panose="02000503020000020003" pitchFamily="2" charset="0"/>
                <a:ea typeface="+mn-ea"/>
                <a:cs typeface="+mn-cs"/>
              </a:rPr>
              <a:t>Why do we do land acknowledgements?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kern="1200" dirty="0">
                <a:solidFill>
                  <a:schemeClr val="tx1"/>
                </a:solidFill>
                <a:effectLst/>
                <a:latin typeface="Avenir Book" panose="02000503020000020003" pitchFamily="2" charset="0"/>
                <a:ea typeface="+mn-ea"/>
                <a:cs typeface="+mn-cs"/>
              </a:rPr>
              <a:t>they are a practice, but they are also part of a larger process that we are undertaking, as individuals and as an organization, towards conciliation between non-Indigenous and Indigenous Peoples in Canada.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kern="1200" dirty="0">
                <a:solidFill>
                  <a:schemeClr val="tx1"/>
                </a:solidFill>
                <a:effectLst/>
                <a:latin typeface="Avenir Book" panose="02000503020000020003" pitchFamily="2" charset="0"/>
                <a:ea typeface="+mn-ea"/>
                <a:cs typeface="+mn-cs"/>
              </a:rPr>
              <a:t>the reality is that Indigenous people are underrepresented within the computing, especially </a:t>
            </a:r>
            <a:r>
              <a:rPr lang="en-CA" sz="1800" dirty="0">
                <a:latin typeface="Avenir Book" panose="02000503020000020003" pitchFamily="2" charset="0"/>
              </a:rPr>
              <a:t>computing in the university setting </a:t>
            </a:r>
            <a:r>
              <a:rPr lang="en-CA" sz="1800" kern="1200" dirty="0">
                <a:solidFill>
                  <a:schemeClr val="tx1"/>
                </a:solidFill>
                <a:effectLst/>
                <a:latin typeface="Avenir Book" panose="02000503020000020003" pitchFamily="2" charset="0"/>
                <a:ea typeface="+mn-ea"/>
                <a:cs typeface="+mn-cs"/>
              </a:rPr>
              <a:t>in the majority of our learning environments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kern="1200" dirty="0">
                <a:solidFill>
                  <a:schemeClr val="tx1"/>
                </a:solidFill>
                <a:effectLst/>
                <a:latin typeface="Avenir Book" panose="02000503020000020003" pitchFamily="2" charset="0"/>
                <a:ea typeface="+mn-ea"/>
                <a:cs typeface="+mn-cs"/>
              </a:rPr>
              <a:t>I want to be careful to not appropriate the traditional land acknowledgement practice in an empty and disconnected  way.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kern="1200" dirty="0">
                <a:solidFill>
                  <a:schemeClr val="tx1"/>
                </a:solidFill>
                <a:effectLst/>
                <a:latin typeface="Avenir Book" panose="02000503020000020003" pitchFamily="2" charset="0"/>
                <a:ea typeface="+mn-ea"/>
                <a:cs typeface="+mn-cs"/>
              </a:rPr>
              <a:t>I personally support the practices of land acknowledgements in order to: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kern="1200" dirty="0">
                <a:solidFill>
                  <a:schemeClr val="tx1"/>
                </a:solidFill>
                <a:effectLst/>
                <a:latin typeface="Avenir Book" panose="02000503020000020003" pitchFamily="2" charset="0"/>
                <a:ea typeface="+mn-ea"/>
                <a:cs typeface="+mn-cs"/>
              </a:rPr>
              <a:t>Acknowledge our presence on the land as visitors and as a part of colonial history.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kern="1200" dirty="0">
                <a:solidFill>
                  <a:schemeClr val="tx1"/>
                </a:solidFill>
                <a:effectLst/>
                <a:latin typeface="Avenir Book" panose="02000503020000020003" pitchFamily="2" charset="0"/>
                <a:ea typeface="+mn-ea"/>
                <a:cs typeface="+mn-cs"/>
              </a:rPr>
              <a:t>Raise awareness of Indigenous presence and land rights in everyday life.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kern="1200" dirty="0">
                <a:solidFill>
                  <a:schemeClr val="tx1"/>
                </a:solidFill>
                <a:effectLst/>
                <a:latin typeface="Avenir Book" panose="02000503020000020003" pitchFamily="2" charset="0"/>
                <a:ea typeface="+mn-ea"/>
                <a:cs typeface="+mn-cs"/>
              </a:rPr>
              <a:t>Recognize the history of colonialism and harms done by settlers to Indigenous communities, including to acknowledge the detrimental impacts that the computing profession has had on Indigenous communities.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kern="1200" dirty="0">
                <a:solidFill>
                  <a:schemeClr val="tx1"/>
                </a:solidFill>
                <a:effectLst/>
                <a:latin typeface="Avenir Book" panose="02000503020000020003" pitchFamily="2" charset="0"/>
                <a:ea typeface="+mn-ea"/>
                <a:cs typeface="+mn-cs"/>
              </a:rPr>
              <a:t>If this course were “Research Practices in Engineering through discriminatory practices and disregard for Indigenous rights, traditions and knowledge; where decision-making that directly impacts Indigenous communities  has ignored the rights of Indigenous Peoples to be stewards of their own land; where there has  been a lack of free, prior and informed consent from Indigenous communities with regards to  natural resource projects.</a:t>
            </a:r>
            <a:endParaRPr lang="en-US" sz="1800" dirty="0">
              <a:latin typeface="Avenir Book" panose="02000503020000020003" pitchFamily="2" charset="0"/>
            </a:endParaRPr>
          </a:p>
          <a:p>
            <a:endParaRPr lang="en-US" sz="1800" dirty="0">
              <a:latin typeface="Avenir Book" panose="02000503020000020003" pitchFamily="2" charset="0"/>
            </a:endParaRPr>
          </a:p>
        </p:txBody>
      </p:sp>
    </p:spTree>
    <p:extLst>
      <p:ext uri="{BB962C8B-B14F-4D97-AF65-F5344CB8AC3E}">
        <p14:creationId xmlns:p14="http://schemas.microsoft.com/office/powerpoint/2010/main" val="507678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1721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ebookcentral.proquest.com/lib/york/reader.action?docID=6282070&amp;ppg=13"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Sprint 00: Introduction and Getting Started</a:t>
            </a:r>
            <a:br>
              <a:rPr lang="en-CA" dirty="0"/>
            </a:br>
            <a:r>
              <a:rPr lang="en-CA" dirty="0"/>
              <a:t>Class Meeting 01</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r>
              <a:rPr lang="en-US" dirty="0"/>
              <a:t>Wed, Sep 8 &amp; Fri, Sep 10, 2021</a:t>
            </a:r>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21F9C-E610-5444-9E2E-2391AF2FCE5E}"/>
              </a:ext>
            </a:extLst>
          </p:cNvPr>
          <p:cNvSpPr>
            <a:spLocks noGrp="1"/>
          </p:cNvSpPr>
          <p:nvPr>
            <p:ph idx="1"/>
          </p:nvPr>
        </p:nvSpPr>
        <p:spPr>
          <a:xfrm>
            <a:off x="3170489" y="2048911"/>
            <a:ext cx="4813312" cy="4809089"/>
          </a:xfrm>
        </p:spPr>
        <p:txBody>
          <a:bodyPr/>
          <a:lstStyle/>
          <a:p>
            <a:pPr marL="0" lvl="0" indent="0">
              <a:buNone/>
            </a:pPr>
            <a:r>
              <a:rPr lang="en-US" dirty="0"/>
              <a:t> </a:t>
            </a:r>
          </a:p>
        </p:txBody>
      </p:sp>
      <p:sp>
        <p:nvSpPr>
          <p:cNvPr id="3" name="Slide Number Placeholder 2">
            <a:extLst>
              <a:ext uri="{FF2B5EF4-FFF2-40B4-BE49-F238E27FC236}">
                <a16:creationId xmlns:a16="http://schemas.microsoft.com/office/drawing/2014/main" id="{49188B29-84F0-5847-9978-BE1DC94AF7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78954363-D7B4-E145-ADF0-8DF9D6A29EF7}"/>
              </a:ext>
            </a:extLst>
          </p:cNvPr>
          <p:cNvSpPr>
            <a:spLocks noGrp="1"/>
          </p:cNvSpPr>
          <p:nvPr>
            <p:ph type="title"/>
          </p:nvPr>
        </p:nvSpPr>
        <p:spPr>
          <a:xfrm>
            <a:off x="3170490" y="1241340"/>
            <a:ext cx="4813312" cy="807571"/>
          </a:xfrm>
        </p:spPr>
        <p:txBody>
          <a:bodyPr/>
          <a:lstStyle/>
          <a:p>
            <a:r>
              <a:rPr lang="en-US" dirty="0"/>
              <a:t>About you, the students</a:t>
            </a:r>
          </a:p>
        </p:txBody>
      </p:sp>
      <p:pic>
        <p:nvPicPr>
          <p:cNvPr id="5" name="Picture 4">
            <a:extLst>
              <a:ext uri="{FF2B5EF4-FFF2-40B4-BE49-F238E27FC236}">
                <a16:creationId xmlns:a16="http://schemas.microsoft.com/office/drawing/2014/main" id="{AD520BED-2D03-E940-8B08-CA48C79A0C3F}"/>
              </a:ext>
            </a:extLst>
          </p:cNvPr>
          <p:cNvPicPr>
            <a:picLocks noChangeAspect="1"/>
          </p:cNvPicPr>
          <p:nvPr/>
        </p:nvPicPr>
        <p:blipFill rotWithShape="1">
          <a:blip r:embed="rId2"/>
          <a:srcRect l="68815"/>
          <a:stretch/>
        </p:blipFill>
        <p:spPr>
          <a:xfrm>
            <a:off x="0" y="-2663"/>
            <a:ext cx="2995288" cy="6858000"/>
          </a:xfrm>
          <a:prstGeom prst="rect">
            <a:avLst/>
          </a:prstGeom>
        </p:spPr>
      </p:pic>
      <p:sp>
        <p:nvSpPr>
          <p:cNvPr id="6" name="Rectangle 5">
            <a:extLst>
              <a:ext uri="{FF2B5EF4-FFF2-40B4-BE49-F238E27FC236}">
                <a16:creationId xmlns:a16="http://schemas.microsoft.com/office/drawing/2014/main" id="{1AEABB6D-2CF6-E243-AB74-FB573CCB9430}"/>
              </a:ext>
            </a:extLst>
          </p:cNvPr>
          <p:cNvSpPr/>
          <p:nvPr/>
        </p:nvSpPr>
        <p:spPr>
          <a:xfrm>
            <a:off x="3170489" y="2652962"/>
            <a:ext cx="5314275" cy="1200329"/>
          </a:xfrm>
          <a:prstGeom prst="rect">
            <a:avLst/>
          </a:prstGeom>
        </p:spPr>
        <p:txBody>
          <a:bodyPr wrap="none">
            <a:spAutoFit/>
          </a:bodyPr>
          <a:lstStyle/>
          <a:p>
            <a:pPr marL="285750" indent="-285750">
              <a:buFont typeface="Arial" panose="020B0604020202020204" pitchFamily="34" charset="0"/>
              <a:buChar char="•"/>
            </a:pPr>
            <a:r>
              <a:rPr lang="en-CA" dirty="0"/>
              <a:t>most students level 3, some level 2 or level 4</a:t>
            </a:r>
          </a:p>
          <a:p>
            <a:pPr marL="285750" indent="-285750">
              <a:buFont typeface="Arial" panose="020B0604020202020204" pitchFamily="34" charset="0"/>
              <a:buChar char="•"/>
            </a:pPr>
            <a:r>
              <a:rPr lang="en-CA" dirty="0"/>
              <a:t>~60% students in BSc, ~35% BA, ~5% other</a:t>
            </a:r>
          </a:p>
          <a:p>
            <a:pPr marL="285750" indent="-285750">
              <a:buFont typeface="Arial" panose="020B0604020202020204" pitchFamily="34" charset="0"/>
              <a:buChar char="•"/>
            </a:pPr>
            <a:r>
              <a:rPr lang="en-CA" dirty="0"/>
              <a:t>~75% students COSC, ~20% DIGM, ~5% other</a:t>
            </a:r>
          </a:p>
          <a:p>
            <a:endParaRPr lang="en-CA" dirty="0"/>
          </a:p>
        </p:txBody>
      </p:sp>
    </p:spTree>
    <p:extLst>
      <p:ext uri="{BB962C8B-B14F-4D97-AF65-F5344CB8AC3E}">
        <p14:creationId xmlns:p14="http://schemas.microsoft.com/office/powerpoint/2010/main" val="192628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Introduces user interfaces and the tools and mechanisms to create and prototype them. Students work in small groups and learn how to design user interfaces, how to realize them and how to evaluate the end result.</a:t>
            </a:r>
          </a:p>
        </p:txBody>
      </p:sp>
      <p:sp>
        <p:nvSpPr>
          <p:cNvPr id="2" name="Title 1"/>
          <p:cNvSpPr>
            <a:spLocks noGrp="1"/>
          </p:cNvSpPr>
          <p:nvPr>
            <p:ph type="title"/>
          </p:nvPr>
        </p:nvSpPr>
        <p:spPr/>
        <p:txBody>
          <a:bodyPr/>
          <a:lstStyle/>
          <a:p>
            <a:r>
              <a:rPr lang="en-US" b="1" dirty="0"/>
              <a:t>Course Description</a:t>
            </a:r>
            <a:br>
              <a:rPr lang="en-US" b="1" dirty="0"/>
            </a:br>
            <a:r>
              <a:rPr lang="en-US" sz="2400" dirty="0"/>
              <a:t>Official Course Description (Registrar’s Office)</a:t>
            </a:r>
          </a:p>
        </p:txBody>
      </p:sp>
    </p:spTree>
    <p:extLst>
      <p:ext uri="{BB962C8B-B14F-4D97-AF65-F5344CB8AC3E}">
        <p14:creationId xmlns:p14="http://schemas.microsoft.com/office/powerpoint/2010/main" val="133713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endParaRPr lang="en-US" dirty="0"/>
          </a:p>
          <a:p>
            <a:pPr marL="457200" indent="-457200">
              <a:buFont typeface="+mj-lt"/>
              <a:buAutoNum type="arabicPeriod"/>
            </a:pPr>
            <a:r>
              <a:rPr lang="en-US" dirty="0"/>
              <a:t>Explain the capabilities of both humans and computers from a sociotechnical systems perspective</a:t>
            </a:r>
          </a:p>
          <a:p>
            <a:pPr marL="457200" indent="-457200">
              <a:buFont typeface="+mj-lt"/>
              <a:buAutoNum type="arabicPeriod"/>
            </a:pPr>
            <a:r>
              <a:rPr lang="en-US" dirty="0"/>
              <a:t>Describe and critically evaluate typical human–computer interaction (HCI) models, styles, and various historic HCI paradigms.</a:t>
            </a:r>
          </a:p>
          <a:p>
            <a:pPr marL="457200" indent="-457200">
              <a:buFont typeface="+mj-lt"/>
              <a:buAutoNum type="arabicPeriod"/>
            </a:pPr>
            <a:r>
              <a:rPr lang="en-US" dirty="0"/>
              <a:t>Apply an interactive design process and universal design principles to designing HCI systems.</a:t>
            </a:r>
          </a:p>
          <a:p>
            <a:pPr marL="457200" indent="-457200">
              <a:buFont typeface="+mj-lt"/>
              <a:buAutoNum type="arabicPeriod"/>
            </a:pPr>
            <a:r>
              <a:rPr lang="en-US" dirty="0"/>
              <a:t>Describe and apply HCI design principles, standards and guidelines.</a:t>
            </a:r>
          </a:p>
          <a:p>
            <a:pPr marL="457200" indent="-457200">
              <a:buFont typeface="+mj-lt"/>
              <a:buAutoNum type="arabicPeriod"/>
            </a:pPr>
            <a:r>
              <a:rPr lang="en-US" dirty="0" err="1"/>
              <a:t>Analyse</a:t>
            </a:r>
            <a:r>
              <a:rPr lang="en-US" dirty="0"/>
              <a:t>, identify and critically evaluate user models, user support, socio-organizational issues, and stakeholder requirements of HCI systems.</a:t>
            </a:r>
          </a:p>
          <a:p>
            <a:pPr marL="457200" indent="-457200">
              <a:buFont typeface="+mj-lt"/>
              <a:buAutoNum type="arabicPeriod"/>
            </a:pPr>
            <a:r>
              <a:rPr lang="en-US" dirty="0" err="1"/>
              <a:t>Analyse</a:t>
            </a:r>
            <a:r>
              <a:rPr lang="en-US" dirty="0"/>
              <a:t>, discuss and critically evaluate HCI issues in various application domains (e.g., groupware, ubiquitous computing, virtual reality, multimedia, and web-based applications).</a:t>
            </a:r>
          </a:p>
        </p:txBody>
      </p:sp>
      <p:sp>
        <p:nvSpPr>
          <p:cNvPr id="2" name="Title 1"/>
          <p:cNvSpPr>
            <a:spLocks noGrp="1"/>
          </p:cNvSpPr>
          <p:nvPr>
            <p:ph type="title"/>
          </p:nvPr>
        </p:nvSpPr>
        <p:spPr/>
        <p:txBody>
          <a:bodyPr/>
          <a:lstStyle/>
          <a:p>
            <a:r>
              <a:rPr lang="en-US" b="1" dirty="0"/>
              <a:t>Course Description</a:t>
            </a:r>
            <a:br>
              <a:rPr lang="en-US" b="1" dirty="0"/>
            </a:br>
            <a:r>
              <a:rPr lang="en-US" sz="2000" dirty="0"/>
              <a:t>Supplemental Calendar</a:t>
            </a:r>
            <a:endParaRPr lang="en-US" dirty="0"/>
          </a:p>
        </p:txBody>
      </p:sp>
    </p:spTree>
    <p:extLst>
      <p:ext uri="{BB962C8B-B14F-4D97-AF65-F5344CB8AC3E}">
        <p14:creationId xmlns:p14="http://schemas.microsoft.com/office/powerpoint/2010/main" val="418747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A15690-1D63-3844-B967-830442C1CDDF}"/>
              </a:ext>
            </a:extLst>
          </p:cNvPr>
          <p:cNvSpPr>
            <a:spLocks noGrp="1"/>
          </p:cNvSpPr>
          <p:nvPr>
            <p:ph idx="1"/>
          </p:nvPr>
        </p:nvSpPr>
        <p:spPr/>
        <p:txBody>
          <a:bodyPr/>
          <a:lstStyle/>
          <a:p>
            <a:endParaRPr lang="en-US" dirty="0"/>
          </a:p>
          <a:p>
            <a:pPr marL="0" indent="0">
              <a:buNone/>
            </a:pPr>
            <a:r>
              <a:rPr lang="en-US" dirty="0"/>
              <a:t>how I want to talk about the course design vs how students want to hear about the course design….</a:t>
            </a:r>
          </a:p>
        </p:txBody>
      </p:sp>
      <p:sp>
        <p:nvSpPr>
          <p:cNvPr id="3" name="Slide Number Placeholder 2">
            <a:extLst>
              <a:ext uri="{FF2B5EF4-FFF2-40B4-BE49-F238E27FC236}">
                <a16:creationId xmlns:a16="http://schemas.microsoft.com/office/drawing/2014/main" id="{E9AFFF01-CDE5-3840-B5FE-4B7EE6C5388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D724A0B-C25A-D94C-8C31-D269D54E53AC}"/>
              </a:ext>
            </a:extLst>
          </p:cNvPr>
          <p:cNvSpPr>
            <a:spLocks noGrp="1"/>
          </p:cNvSpPr>
          <p:nvPr>
            <p:ph type="title"/>
          </p:nvPr>
        </p:nvSpPr>
        <p:spPr/>
        <p:txBody>
          <a:bodyPr/>
          <a:lstStyle/>
          <a:p>
            <a:r>
              <a:rPr lang="en-US" dirty="0"/>
              <a:t>How Is This Course Designed?</a:t>
            </a:r>
          </a:p>
        </p:txBody>
      </p:sp>
    </p:spTree>
    <p:extLst>
      <p:ext uri="{BB962C8B-B14F-4D97-AF65-F5344CB8AC3E}">
        <p14:creationId xmlns:p14="http://schemas.microsoft.com/office/powerpoint/2010/main" val="353147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9402-22C8-9540-B2F3-26493C596184}"/>
              </a:ext>
            </a:extLst>
          </p:cNvPr>
          <p:cNvSpPr>
            <a:spLocks noGrp="1"/>
          </p:cNvSpPr>
          <p:nvPr>
            <p:ph idx="1"/>
          </p:nvPr>
        </p:nvSpPr>
        <p:spPr/>
        <p:txBody>
          <a:bodyPr/>
          <a:lstStyle/>
          <a:p>
            <a:endParaRPr lang="en-CA" dirty="0"/>
          </a:p>
          <a:p>
            <a:r>
              <a:rPr lang="en-CA" dirty="0"/>
              <a:t>There is no final exam.</a:t>
            </a:r>
          </a:p>
          <a:p>
            <a:r>
              <a:rPr lang="en-CA" dirty="0"/>
              <a:t>10 modules get marked, worth 10% each</a:t>
            </a:r>
          </a:p>
          <a:p>
            <a:r>
              <a:rPr lang="en-CA" dirty="0"/>
              <a:t>module graded activities:</a:t>
            </a:r>
          </a:p>
          <a:p>
            <a:pPr lvl="1"/>
            <a:r>
              <a:rPr lang="en-CA" dirty="0"/>
              <a:t>quizzes</a:t>
            </a:r>
          </a:p>
          <a:p>
            <a:pPr lvl="1"/>
            <a:r>
              <a:rPr lang="en-CA" dirty="0"/>
              <a:t>assignments</a:t>
            </a:r>
          </a:p>
          <a:p>
            <a:pPr lvl="1"/>
            <a:r>
              <a:rPr lang="en-CA" dirty="0"/>
              <a:t>project components</a:t>
            </a:r>
          </a:p>
          <a:p>
            <a:pPr lvl="1"/>
            <a:r>
              <a:rPr lang="en-CA" dirty="0"/>
              <a:t>exercise sets</a:t>
            </a:r>
          </a:p>
          <a:p>
            <a:pPr lvl="1"/>
            <a:r>
              <a:rPr lang="en-CA" dirty="0"/>
              <a:t>critiques</a:t>
            </a:r>
          </a:p>
          <a:p>
            <a:pPr lvl="1"/>
            <a:endParaRPr lang="en-CA" dirty="0"/>
          </a:p>
          <a:p>
            <a:pPr lvl="1"/>
            <a:r>
              <a:rPr lang="en-CA" dirty="0"/>
              <a:t>individual and groupwork</a:t>
            </a:r>
          </a:p>
          <a:p>
            <a:endParaRPr lang="en-CA" dirty="0"/>
          </a:p>
        </p:txBody>
      </p:sp>
      <p:sp>
        <p:nvSpPr>
          <p:cNvPr id="3" name="Slide Number Placeholder 2">
            <a:extLst>
              <a:ext uri="{FF2B5EF4-FFF2-40B4-BE49-F238E27FC236}">
                <a16:creationId xmlns:a16="http://schemas.microsoft.com/office/drawing/2014/main" id="{DFF93882-2FD5-634B-B8BD-7AE60915B2A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146CDBC-74B5-C14B-93D5-4AC33F5284FA}"/>
              </a:ext>
            </a:extLst>
          </p:cNvPr>
          <p:cNvSpPr>
            <a:spLocks noGrp="1"/>
          </p:cNvSpPr>
          <p:nvPr>
            <p:ph type="title"/>
          </p:nvPr>
        </p:nvSpPr>
        <p:spPr/>
        <p:txBody>
          <a:bodyPr/>
          <a:lstStyle/>
          <a:p>
            <a:r>
              <a:rPr lang="en-US" dirty="0"/>
              <a:t>Course Design </a:t>
            </a:r>
            <a:br>
              <a:rPr lang="en-US" dirty="0"/>
            </a:br>
            <a:r>
              <a:rPr lang="en-US" dirty="0"/>
              <a:t>(what I think students want to hear) </a:t>
            </a:r>
          </a:p>
        </p:txBody>
      </p:sp>
    </p:spTree>
    <p:extLst>
      <p:ext uri="{BB962C8B-B14F-4D97-AF65-F5344CB8AC3E}">
        <p14:creationId xmlns:p14="http://schemas.microsoft.com/office/powerpoint/2010/main" val="397389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9402-22C8-9540-B2F3-26493C596184}"/>
              </a:ext>
            </a:extLst>
          </p:cNvPr>
          <p:cNvSpPr>
            <a:spLocks noGrp="1"/>
          </p:cNvSpPr>
          <p:nvPr>
            <p:ph idx="1"/>
          </p:nvPr>
        </p:nvSpPr>
        <p:spPr/>
        <p:txBody>
          <a:bodyPr/>
          <a:lstStyle/>
          <a:p>
            <a:endParaRPr lang="en-CA" dirty="0"/>
          </a:p>
          <a:p>
            <a:r>
              <a:rPr lang="en-CA" dirty="0"/>
              <a:t>The course learning objectives are accomplished through demonstration of student knowledge through:</a:t>
            </a:r>
          </a:p>
          <a:p>
            <a:pPr lvl="1"/>
            <a:r>
              <a:rPr lang="en-CA" dirty="0"/>
              <a:t>quizzes</a:t>
            </a:r>
          </a:p>
          <a:p>
            <a:pPr lvl="1"/>
            <a:r>
              <a:rPr lang="en-CA" dirty="0"/>
              <a:t>assignments</a:t>
            </a:r>
          </a:p>
          <a:p>
            <a:pPr lvl="1"/>
            <a:r>
              <a:rPr lang="en-CA" dirty="0"/>
              <a:t>project components</a:t>
            </a:r>
          </a:p>
          <a:p>
            <a:pPr lvl="1"/>
            <a:r>
              <a:rPr lang="en-CA" dirty="0"/>
              <a:t>exercise sets</a:t>
            </a:r>
          </a:p>
          <a:p>
            <a:pPr lvl="1"/>
            <a:r>
              <a:rPr lang="en-CA" dirty="0"/>
              <a:t>critiques</a:t>
            </a:r>
          </a:p>
          <a:p>
            <a:pPr lvl="1"/>
            <a:endParaRPr lang="en-CA" dirty="0"/>
          </a:p>
          <a:p>
            <a:r>
              <a:rPr lang="en-CA" dirty="0"/>
              <a:t>We expect you to spend ~9 hours of work per week on this course</a:t>
            </a:r>
          </a:p>
          <a:p>
            <a:pPr lvl="1"/>
            <a:endParaRPr lang="en-CA" dirty="0"/>
          </a:p>
          <a:p>
            <a:pPr marL="414000" lvl="1" indent="0">
              <a:buNone/>
            </a:pPr>
            <a:endParaRPr lang="en-CA" dirty="0"/>
          </a:p>
          <a:p>
            <a:endParaRPr lang="en-CA" dirty="0"/>
          </a:p>
        </p:txBody>
      </p:sp>
      <p:sp>
        <p:nvSpPr>
          <p:cNvPr id="3" name="Slide Number Placeholder 2">
            <a:extLst>
              <a:ext uri="{FF2B5EF4-FFF2-40B4-BE49-F238E27FC236}">
                <a16:creationId xmlns:a16="http://schemas.microsoft.com/office/drawing/2014/main" id="{DFF93882-2FD5-634B-B8BD-7AE60915B2A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146CDBC-74B5-C14B-93D5-4AC33F5284FA}"/>
              </a:ext>
            </a:extLst>
          </p:cNvPr>
          <p:cNvSpPr>
            <a:spLocks noGrp="1"/>
          </p:cNvSpPr>
          <p:nvPr>
            <p:ph type="title"/>
          </p:nvPr>
        </p:nvSpPr>
        <p:spPr/>
        <p:txBody>
          <a:bodyPr/>
          <a:lstStyle/>
          <a:p>
            <a:r>
              <a:rPr lang="en-US" dirty="0"/>
              <a:t>Course Design </a:t>
            </a:r>
            <a:br>
              <a:rPr lang="en-US" dirty="0"/>
            </a:br>
            <a:r>
              <a:rPr lang="en-US" dirty="0"/>
              <a:t>(top-down description) </a:t>
            </a:r>
          </a:p>
        </p:txBody>
      </p:sp>
    </p:spTree>
    <p:extLst>
      <p:ext uri="{BB962C8B-B14F-4D97-AF65-F5344CB8AC3E}">
        <p14:creationId xmlns:p14="http://schemas.microsoft.com/office/powerpoint/2010/main" val="182456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9402-22C8-9540-B2F3-26493C596184}"/>
              </a:ext>
            </a:extLst>
          </p:cNvPr>
          <p:cNvSpPr>
            <a:spLocks noGrp="1"/>
          </p:cNvSpPr>
          <p:nvPr>
            <p:ph idx="1"/>
          </p:nvPr>
        </p:nvSpPr>
        <p:spPr/>
        <p:txBody>
          <a:bodyPr/>
          <a:lstStyle/>
          <a:p>
            <a:pPr lvl="0"/>
            <a:r>
              <a:rPr lang="en-CA" dirty="0"/>
              <a:t>The course is organized into a sequence of modules.  </a:t>
            </a:r>
          </a:p>
          <a:p>
            <a:pPr lvl="0"/>
            <a:r>
              <a:rPr lang="en-CA" dirty="0"/>
              <a:t>One module per week (approx.)</a:t>
            </a:r>
          </a:p>
          <a:p>
            <a:pPr lvl="1"/>
            <a:r>
              <a:rPr lang="en-CA" dirty="0"/>
              <a:t>All module activities get started and completed within the module. </a:t>
            </a:r>
          </a:p>
          <a:p>
            <a:pPr lvl="1"/>
            <a:r>
              <a:rPr lang="en-CA" dirty="0"/>
              <a:t>Every module has one or more graded activity.</a:t>
            </a:r>
          </a:p>
          <a:p>
            <a:pPr lvl="1"/>
            <a:r>
              <a:rPr lang="en-CA" dirty="0"/>
              <a:t>Other module activities not graded, but you need to do them in order to complete the graded activities</a:t>
            </a:r>
          </a:p>
          <a:p>
            <a:endParaRPr lang="en-CA" dirty="0"/>
          </a:p>
        </p:txBody>
      </p:sp>
      <p:sp>
        <p:nvSpPr>
          <p:cNvPr id="3" name="Slide Number Placeholder 2">
            <a:extLst>
              <a:ext uri="{FF2B5EF4-FFF2-40B4-BE49-F238E27FC236}">
                <a16:creationId xmlns:a16="http://schemas.microsoft.com/office/drawing/2014/main" id="{DFF93882-2FD5-634B-B8BD-7AE60915B2A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146CDBC-74B5-C14B-93D5-4AC33F5284FA}"/>
              </a:ext>
            </a:extLst>
          </p:cNvPr>
          <p:cNvSpPr>
            <a:spLocks noGrp="1"/>
          </p:cNvSpPr>
          <p:nvPr>
            <p:ph type="title"/>
          </p:nvPr>
        </p:nvSpPr>
        <p:spPr/>
        <p:txBody>
          <a:bodyPr/>
          <a:lstStyle/>
          <a:p>
            <a:r>
              <a:rPr lang="en-US" dirty="0"/>
              <a:t>Course Design : Modules</a:t>
            </a:r>
          </a:p>
        </p:txBody>
      </p:sp>
    </p:spTree>
    <p:extLst>
      <p:ext uri="{BB962C8B-B14F-4D97-AF65-F5344CB8AC3E}">
        <p14:creationId xmlns:p14="http://schemas.microsoft.com/office/powerpoint/2010/main" val="3253541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1980C4-587C-4944-A20D-A5F3457ADA06}"/>
              </a:ext>
            </a:extLst>
          </p:cNvPr>
          <p:cNvSpPr>
            <a:spLocks noGrp="1"/>
          </p:cNvSpPr>
          <p:nvPr>
            <p:ph idx="1"/>
          </p:nvPr>
        </p:nvSpPr>
        <p:spPr/>
        <p:txBody>
          <a:bodyPr>
            <a:normAutofit fontScale="85000" lnSpcReduction="10000"/>
          </a:bodyPr>
          <a:lstStyle/>
          <a:p>
            <a:pPr lvl="0"/>
            <a:r>
              <a:rPr lang="en-CA" dirty="0"/>
              <a:t>The course grade is based on the graded activities within each module</a:t>
            </a:r>
          </a:p>
          <a:p>
            <a:r>
              <a:rPr lang="en-CA" b="1" dirty="0"/>
              <a:t>There are 10 modules, each worth 10%</a:t>
            </a:r>
          </a:p>
          <a:p>
            <a:r>
              <a:rPr lang="en-CA" dirty="0"/>
              <a:t>Modules run from Tuesday to Monday (with a few exceptions)</a:t>
            </a:r>
          </a:p>
          <a:p>
            <a:r>
              <a:rPr lang="en-CA" dirty="0"/>
              <a:t>The content of each modules gets released before the start of week </a:t>
            </a:r>
          </a:p>
          <a:p>
            <a:r>
              <a:rPr lang="en-CA" dirty="0"/>
              <a:t>Content:</a:t>
            </a:r>
          </a:p>
          <a:p>
            <a:pPr lvl="1"/>
            <a:r>
              <a:rPr lang="en-CA" dirty="0"/>
              <a:t>the prep work required (video lectures, readings, </a:t>
            </a:r>
            <a:r>
              <a:rPr lang="en-CA" dirty="0" err="1"/>
              <a:t>etc</a:t>
            </a:r>
            <a:r>
              <a:rPr lang="en-CA" dirty="0"/>
              <a:t>)</a:t>
            </a:r>
          </a:p>
          <a:p>
            <a:pPr lvl="1"/>
            <a:r>
              <a:rPr lang="en-CA" dirty="0"/>
              <a:t>the activities and their due dates</a:t>
            </a:r>
          </a:p>
          <a:p>
            <a:pPr lvl="2"/>
            <a:r>
              <a:rPr lang="en-CA" dirty="0"/>
              <a:t>quizzes</a:t>
            </a:r>
          </a:p>
          <a:p>
            <a:pPr lvl="2"/>
            <a:r>
              <a:rPr lang="en-CA" dirty="0"/>
              <a:t>assignments</a:t>
            </a:r>
          </a:p>
          <a:p>
            <a:pPr lvl="2"/>
            <a:r>
              <a:rPr lang="en-CA" dirty="0"/>
              <a:t>exercise sets</a:t>
            </a:r>
          </a:p>
          <a:p>
            <a:pPr lvl="2"/>
            <a:r>
              <a:rPr lang="en-CA" dirty="0"/>
              <a:t>peer assessments</a:t>
            </a:r>
          </a:p>
          <a:p>
            <a:r>
              <a:rPr lang="en-CA" i="1" dirty="0"/>
              <a:t>You should assume that you have one or more graded activities to complete each week</a:t>
            </a:r>
          </a:p>
          <a:p>
            <a:endParaRPr lang="en-US" dirty="0"/>
          </a:p>
        </p:txBody>
      </p:sp>
      <p:sp>
        <p:nvSpPr>
          <p:cNvPr id="3" name="Slide Number Placeholder 2">
            <a:extLst>
              <a:ext uri="{FF2B5EF4-FFF2-40B4-BE49-F238E27FC236}">
                <a16:creationId xmlns:a16="http://schemas.microsoft.com/office/drawing/2014/main" id="{5A77339F-8C75-7A4E-A4A7-DE8D0BF9F9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E60724D-A84C-C34A-BE32-5ACB2285153C}"/>
              </a:ext>
            </a:extLst>
          </p:cNvPr>
          <p:cNvSpPr>
            <a:spLocks noGrp="1"/>
          </p:cNvSpPr>
          <p:nvPr>
            <p:ph type="title"/>
          </p:nvPr>
        </p:nvSpPr>
        <p:spPr/>
        <p:txBody>
          <a:bodyPr/>
          <a:lstStyle/>
          <a:p>
            <a:r>
              <a:rPr lang="en-US" dirty="0"/>
              <a:t>Course Grades</a:t>
            </a:r>
          </a:p>
        </p:txBody>
      </p:sp>
    </p:spTree>
    <p:extLst>
      <p:ext uri="{BB962C8B-B14F-4D97-AF65-F5344CB8AC3E}">
        <p14:creationId xmlns:p14="http://schemas.microsoft.com/office/powerpoint/2010/main" val="1078426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2922D-40F0-774D-9857-85F84F96DA8F}"/>
              </a:ext>
            </a:extLst>
          </p:cNvPr>
          <p:cNvSpPr>
            <a:spLocks noGrp="1"/>
          </p:cNvSpPr>
          <p:nvPr>
            <p:ph idx="1"/>
          </p:nvPr>
        </p:nvSpPr>
        <p:spPr>
          <a:xfrm>
            <a:off x="1160200" y="2048911"/>
            <a:ext cx="6823602" cy="4676629"/>
          </a:xfrm>
        </p:spPr>
        <p:txBody>
          <a:bodyPr>
            <a:normAutofit/>
          </a:bodyPr>
          <a:lstStyle/>
          <a:p>
            <a:r>
              <a:rPr lang="en-CA" dirty="0"/>
              <a:t>flipped classroom:</a:t>
            </a:r>
          </a:p>
          <a:p>
            <a:pPr lvl="1"/>
            <a:r>
              <a:rPr lang="en-CA" dirty="0"/>
              <a:t>each module has pre-recorded lectures and/or other materials (e.g., “Resource Packs”)</a:t>
            </a:r>
          </a:p>
          <a:p>
            <a:pPr lvl="1"/>
            <a:r>
              <a:rPr lang="en-CA" dirty="0"/>
              <a:t>you will need to approx. 1-2 of prep before the start of each module</a:t>
            </a:r>
          </a:p>
          <a:p>
            <a:r>
              <a:rPr lang="en-CA" dirty="0"/>
              <a:t>scheduled class meeting times</a:t>
            </a:r>
          </a:p>
          <a:p>
            <a:pPr lvl="1"/>
            <a:r>
              <a:rPr lang="en-CA" dirty="0"/>
              <a:t>use the time for active learning (problem solving, tasks, </a:t>
            </a:r>
            <a:r>
              <a:rPr lang="en-CA" dirty="0" err="1"/>
              <a:t>etc</a:t>
            </a:r>
            <a:r>
              <a:rPr lang="en-CA" dirty="0"/>
              <a:t>)</a:t>
            </a:r>
          </a:p>
          <a:p>
            <a:pPr lvl="1"/>
            <a:r>
              <a:rPr lang="en-CA" dirty="0"/>
              <a:t>whole class attends</a:t>
            </a:r>
          </a:p>
          <a:p>
            <a:pPr lvl="1"/>
            <a:r>
              <a:rPr lang="en-CA" dirty="0"/>
              <a:t>agenda will depend on the module</a:t>
            </a:r>
          </a:p>
        </p:txBody>
      </p:sp>
      <p:sp>
        <p:nvSpPr>
          <p:cNvPr id="3" name="Slide Number Placeholder 2">
            <a:extLst>
              <a:ext uri="{FF2B5EF4-FFF2-40B4-BE49-F238E27FC236}">
                <a16:creationId xmlns:a16="http://schemas.microsoft.com/office/drawing/2014/main" id="{07CBC6B1-E848-E940-8EAB-4FD77A2BD7A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7C13190-1819-1445-B2FE-7870CB2761C9}"/>
              </a:ext>
            </a:extLst>
          </p:cNvPr>
          <p:cNvSpPr>
            <a:spLocks noGrp="1"/>
          </p:cNvSpPr>
          <p:nvPr>
            <p:ph type="title"/>
          </p:nvPr>
        </p:nvSpPr>
        <p:spPr/>
        <p:txBody>
          <a:bodyPr/>
          <a:lstStyle/>
          <a:p>
            <a:r>
              <a:rPr lang="en-US" dirty="0"/>
              <a:t>Flipped Classroom</a:t>
            </a:r>
          </a:p>
        </p:txBody>
      </p:sp>
    </p:spTree>
    <p:extLst>
      <p:ext uri="{BB962C8B-B14F-4D97-AF65-F5344CB8AC3E}">
        <p14:creationId xmlns:p14="http://schemas.microsoft.com/office/powerpoint/2010/main" val="248049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2922D-40F0-774D-9857-85F84F96DA8F}"/>
              </a:ext>
            </a:extLst>
          </p:cNvPr>
          <p:cNvSpPr>
            <a:spLocks noGrp="1"/>
          </p:cNvSpPr>
          <p:nvPr>
            <p:ph idx="1"/>
          </p:nvPr>
        </p:nvSpPr>
        <p:spPr>
          <a:xfrm>
            <a:off x="1160200" y="2048911"/>
            <a:ext cx="6823602" cy="4676629"/>
          </a:xfrm>
        </p:spPr>
        <p:txBody>
          <a:bodyPr>
            <a:normAutofit/>
          </a:bodyPr>
          <a:lstStyle/>
          <a:p>
            <a:r>
              <a:rPr lang="en-CA" dirty="0"/>
              <a:t>discussions</a:t>
            </a:r>
          </a:p>
          <a:p>
            <a:pPr lvl="1"/>
            <a:r>
              <a:rPr lang="en-CA" b="1" dirty="0"/>
              <a:t>what</a:t>
            </a:r>
            <a:r>
              <a:rPr lang="en-CA" dirty="0"/>
              <a:t>: discusses material, answer questions</a:t>
            </a:r>
          </a:p>
          <a:p>
            <a:pPr lvl="1"/>
            <a:r>
              <a:rPr lang="en-CA" b="1" dirty="0"/>
              <a:t>when</a:t>
            </a:r>
            <a:r>
              <a:rPr lang="en-CA" dirty="0"/>
              <a:t>: given synchronously during class meetings (recorded and provided after class, echo360</a:t>
            </a:r>
          </a:p>
          <a:p>
            <a:pPr lvl="1"/>
            <a:r>
              <a:rPr lang="en-CA" b="1" dirty="0"/>
              <a:t>format</a:t>
            </a:r>
            <a:r>
              <a:rPr lang="en-CA" dirty="0"/>
              <a:t>: unstructured</a:t>
            </a:r>
          </a:p>
          <a:p>
            <a:pPr lvl="1"/>
            <a:r>
              <a:rPr lang="en-CA" b="1" dirty="0"/>
              <a:t>weight</a:t>
            </a:r>
            <a:r>
              <a:rPr lang="en-CA" dirty="0"/>
              <a:t>: none</a:t>
            </a:r>
          </a:p>
          <a:p>
            <a:r>
              <a:rPr lang="en-CA" dirty="0"/>
              <a:t>instructor-led class activities</a:t>
            </a:r>
          </a:p>
          <a:p>
            <a:pPr lvl="1"/>
            <a:r>
              <a:rPr lang="en-CA" b="1" dirty="0"/>
              <a:t>what</a:t>
            </a:r>
            <a:r>
              <a:rPr lang="en-CA" dirty="0"/>
              <a:t>: short activities done by students (up to 30 min), directly guided by the instructor or TAs</a:t>
            </a:r>
          </a:p>
          <a:p>
            <a:pPr lvl="1"/>
            <a:r>
              <a:rPr lang="en-CA" b="1" dirty="0"/>
              <a:t>when</a:t>
            </a:r>
            <a:r>
              <a:rPr lang="en-CA" dirty="0"/>
              <a:t>: take place during class meetings with short deadline (students can still complete after class)</a:t>
            </a:r>
          </a:p>
          <a:p>
            <a:pPr lvl="1"/>
            <a:r>
              <a:rPr lang="en-CA" b="1" dirty="0"/>
              <a:t>format</a:t>
            </a:r>
            <a:r>
              <a:rPr lang="en-CA" dirty="0"/>
              <a:t>: individual or group based</a:t>
            </a:r>
          </a:p>
          <a:p>
            <a:pPr lvl="1"/>
            <a:r>
              <a:rPr lang="en-CA" b="1" dirty="0"/>
              <a:t>weight</a:t>
            </a:r>
            <a:r>
              <a:rPr lang="en-CA" dirty="0"/>
              <a:t>: generally, 1-2% per activity, not all activities graded</a:t>
            </a:r>
          </a:p>
          <a:p>
            <a:endParaRPr lang="en-US" dirty="0"/>
          </a:p>
        </p:txBody>
      </p:sp>
      <p:sp>
        <p:nvSpPr>
          <p:cNvPr id="3" name="Slide Number Placeholder 2">
            <a:extLst>
              <a:ext uri="{FF2B5EF4-FFF2-40B4-BE49-F238E27FC236}">
                <a16:creationId xmlns:a16="http://schemas.microsoft.com/office/drawing/2014/main" id="{07CBC6B1-E848-E940-8EAB-4FD77A2BD7A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7C13190-1819-1445-B2FE-7870CB2761C9}"/>
              </a:ext>
            </a:extLst>
          </p:cNvPr>
          <p:cNvSpPr>
            <a:spLocks noGrp="1"/>
          </p:cNvSpPr>
          <p:nvPr>
            <p:ph type="title"/>
          </p:nvPr>
        </p:nvSpPr>
        <p:spPr/>
        <p:txBody>
          <a:bodyPr/>
          <a:lstStyle/>
          <a:p>
            <a:r>
              <a:rPr lang="en-US" dirty="0"/>
              <a:t>In-Class Activities</a:t>
            </a:r>
          </a:p>
        </p:txBody>
      </p:sp>
    </p:spTree>
    <p:extLst>
      <p:ext uri="{BB962C8B-B14F-4D97-AF65-F5344CB8AC3E}">
        <p14:creationId xmlns:p14="http://schemas.microsoft.com/office/powerpoint/2010/main" val="324601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5625D8C-E017-C04A-B9F0-B308233E4F13}"/>
              </a:ext>
            </a:extLst>
          </p:cNvPr>
          <p:cNvSpPr>
            <a:spLocks noGrp="1"/>
          </p:cNvSpPr>
          <p:nvPr>
            <p:ph idx="1"/>
          </p:nvPr>
        </p:nvSpPr>
        <p:spPr/>
        <p:txBody>
          <a:bodyPr>
            <a:normAutofit fontScale="70000" lnSpcReduction="20000"/>
          </a:bodyPr>
          <a:lstStyle/>
          <a:p>
            <a:pPr marL="0" indent="0">
              <a:buNone/>
            </a:pPr>
            <a:r>
              <a:rPr lang="en-US" dirty="0"/>
              <a:t>This meeting is taking place on-line and because of that, we are not all actually gathered in the same physical space.</a:t>
            </a:r>
            <a:endParaRPr lang="en-CA" dirty="0"/>
          </a:p>
          <a:p>
            <a:pPr marL="0" indent="0">
              <a:buNone/>
            </a:pPr>
            <a:r>
              <a:rPr lang="en-US" dirty="0"/>
              <a:t>York Land's Acknowledgement is predicated on a certain assumption of place, and this assumption might not hold depending on your current location.  </a:t>
            </a:r>
            <a:endParaRPr lang="en-CA" dirty="0"/>
          </a:p>
          <a:p>
            <a:pPr marL="0" indent="0">
              <a:buNone/>
            </a:pPr>
            <a:r>
              <a:rPr lang="en-US" dirty="0"/>
              <a:t>I would ask that you each take the responsibility to think about the territory that you are on. If you are physically in Canada right now, I ask you to not assume that all land is ceded, and if you are on ceded territory, to acknowledge the current treaty holders.  </a:t>
            </a:r>
          </a:p>
          <a:p>
            <a:pPr marL="0" indent="0">
              <a:buNone/>
            </a:pPr>
            <a:r>
              <a:rPr lang="en-US" dirty="0"/>
              <a:t>As a faculty member, instructor of this course, and a member of York university community, I recognize that many Indigenous Nations have long standing relationships with the territories upon which York University campuses are located, and these relationships proceed the establishment of York University. </a:t>
            </a:r>
          </a:p>
          <a:p>
            <a:pPr marL="0" indent="0">
              <a:buNone/>
            </a:pPr>
            <a:r>
              <a:rPr lang="en-US" dirty="0"/>
              <a:t>We acknowledge our presence on the traditional territory of many Indigenous Nations. The area known as </a:t>
            </a:r>
            <a:r>
              <a:rPr lang="en-US" dirty="0" err="1"/>
              <a:t>Tkaronto</a:t>
            </a:r>
            <a:r>
              <a:rPr lang="en-US" dirty="0"/>
              <a:t> has been care taken by the Anishinabek Nation, the Haudenosaunee Confederacy, the Huron-Wendat, and the Métis. It is now home to many Indigenous Peoples. We acknowledge the current treaty holders, the </a:t>
            </a:r>
            <a:r>
              <a:rPr lang="en-US" dirty="0" err="1"/>
              <a:t>Mississaugas</a:t>
            </a:r>
            <a:r>
              <a:rPr lang="en-US" dirty="0"/>
              <a:t> of the Credit First Nation. This territory is subject of the Dish With One Spoon Wampum Belt Covenant, an agreement to peaceably share and care for the Great Lakes region.</a:t>
            </a:r>
            <a:endParaRPr lang="en-CA" dirty="0"/>
          </a:p>
        </p:txBody>
      </p:sp>
      <p:sp>
        <p:nvSpPr>
          <p:cNvPr id="3" name="Title 2">
            <a:extLst>
              <a:ext uri="{FF2B5EF4-FFF2-40B4-BE49-F238E27FC236}">
                <a16:creationId xmlns:a16="http://schemas.microsoft.com/office/drawing/2014/main" id="{1CE5CE52-0D21-1F43-A0BB-B07F4B65F45D}"/>
              </a:ext>
            </a:extLst>
          </p:cNvPr>
          <p:cNvSpPr>
            <a:spLocks noGrp="1"/>
          </p:cNvSpPr>
          <p:nvPr>
            <p:ph type="title"/>
          </p:nvPr>
        </p:nvSpPr>
        <p:spPr/>
        <p:txBody>
          <a:bodyPr/>
          <a:lstStyle/>
          <a:p>
            <a:r>
              <a:rPr lang="en-US" dirty="0"/>
              <a:t>Land Acknowledgement</a:t>
            </a:r>
          </a:p>
        </p:txBody>
      </p:sp>
    </p:spTree>
    <p:extLst>
      <p:ext uri="{BB962C8B-B14F-4D97-AF65-F5344CB8AC3E}">
        <p14:creationId xmlns:p14="http://schemas.microsoft.com/office/powerpoint/2010/main" val="1863472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2922D-40F0-774D-9857-85F84F96DA8F}"/>
              </a:ext>
            </a:extLst>
          </p:cNvPr>
          <p:cNvSpPr>
            <a:spLocks noGrp="1"/>
          </p:cNvSpPr>
          <p:nvPr>
            <p:ph idx="1"/>
          </p:nvPr>
        </p:nvSpPr>
        <p:spPr>
          <a:xfrm>
            <a:off x="1160200" y="2048911"/>
            <a:ext cx="6823602" cy="4676629"/>
          </a:xfrm>
        </p:spPr>
        <p:txBody>
          <a:bodyPr>
            <a:normAutofit/>
          </a:bodyPr>
          <a:lstStyle/>
          <a:p>
            <a:r>
              <a:rPr lang="en-CA" dirty="0"/>
              <a:t>student activities with instructor/TA support</a:t>
            </a:r>
          </a:p>
          <a:p>
            <a:pPr lvl="1"/>
            <a:r>
              <a:rPr lang="en-CA" b="1" dirty="0"/>
              <a:t>what:</a:t>
            </a:r>
            <a:r>
              <a:rPr lang="en-CA" dirty="0"/>
              <a:t> assignments, exercise sets; peer assessments</a:t>
            </a:r>
          </a:p>
          <a:p>
            <a:pPr lvl="1"/>
            <a:r>
              <a:rPr lang="en-CA" b="1" dirty="0"/>
              <a:t>when</a:t>
            </a:r>
            <a:r>
              <a:rPr lang="en-CA" dirty="0"/>
              <a:t>: done over a period of days or a week, completed within the sprint</a:t>
            </a:r>
          </a:p>
          <a:p>
            <a:pPr lvl="1"/>
            <a:r>
              <a:rPr lang="en-CA" b="1" dirty="0"/>
              <a:t>format</a:t>
            </a:r>
            <a:r>
              <a:rPr lang="en-CA" dirty="0"/>
              <a:t>: individual or groups based</a:t>
            </a:r>
          </a:p>
          <a:p>
            <a:pPr lvl="1"/>
            <a:r>
              <a:rPr lang="en-CA" b="1" dirty="0"/>
              <a:t>weight:</a:t>
            </a:r>
            <a:r>
              <a:rPr lang="en-CA" dirty="0"/>
              <a:t> generally, 4-10% per activity</a:t>
            </a:r>
          </a:p>
          <a:p>
            <a:pPr marL="414000" lvl="1" indent="0">
              <a:buNone/>
            </a:pPr>
            <a:endParaRPr lang="en-CA" dirty="0"/>
          </a:p>
          <a:p>
            <a:endParaRPr lang="en-US" dirty="0"/>
          </a:p>
        </p:txBody>
      </p:sp>
      <p:sp>
        <p:nvSpPr>
          <p:cNvPr id="3" name="Slide Number Placeholder 2">
            <a:extLst>
              <a:ext uri="{FF2B5EF4-FFF2-40B4-BE49-F238E27FC236}">
                <a16:creationId xmlns:a16="http://schemas.microsoft.com/office/drawing/2014/main" id="{07CBC6B1-E848-E940-8EAB-4FD77A2BD7A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7C13190-1819-1445-B2FE-7870CB2761C9}"/>
              </a:ext>
            </a:extLst>
          </p:cNvPr>
          <p:cNvSpPr>
            <a:spLocks noGrp="1"/>
          </p:cNvSpPr>
          <p:nvPr>
            <p:ph type="title"/>
          </p:nvPr>
        </p:nvSpPr>
        <p:spPr/>
        <p:txBody>
          <a:bodyPr/>
          <a:lstStyle/>
          <a:p>
            <a:r>
              <a:rPr lang="en-US" dirty="0"/>
              <a:t>In-Class Activities</a:t>
            </a:r>
          </a:p>
        </p:txBody>
      </p:sp>
    </p:spTree>
    <p:extLst>
      <p:ext uri="{BB962C8B-B14F-4D97-AF65-F5344CB8AC3E}">
        <p14:creationId xmlns:p14="http://schemas.microsoft.com/office/powerpoint/2010/main" val="3171382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32922D-40F0-774D-9857-85F84F96DA8F}"/>
              </a:ext>
            </a:extLst>
          </p:cNvPr>
          <p:cNvSpPr>
            <a:spLocks noGrp="1"/>
          </p:cNvSpPr>
          <p:nvPr>
            <p:ph idx="1"/>
          </p:nvPr>
        </p:nvSpPr>
        <p:spPr>
          <a:xfrm>
            <a:off x="1160200" y="2048911"/>
            <a:ext cx="6823602" cy="4676629"/>
          </a:xfrm>
        </p:spPr>
        <p:txBody>
          <a:bodyPr>
            <a:normAutofit/>
          </a:bodyPr>
          <a:lstStyle/>
          <a:p>
            <a:r>
              <a:rPr lang="en-CA" dirty="0"/>
              <a:t>quizzes</a:t>
            </a:r>
          </a:p>
          <a:p>
            <a:pPr lvl="1"/>
            <a:r>
              <a:rPr lang="en-CA" b="1" dirty="0"/>
              <a:t>what:</a:t>
            </a:r>
            <a:r>
              <a:rPr lang="en-CA" dirty="0"/>
              <a:t> short set of questions (multiple choice, short or medium answer)</a:t>
            </a:r>
          </a:p>
          <a:p>
            <a:pPr lvl="1"/>
            <a:r>
              <a:rPr lang="en-CA" b="1" dirty="0"/>
              <a:t>when:</a:t>
            </a:r>
            <a:r>
              <a:rPr lang="en-CA" dirty="0"/>
              <a:t> at the end of each module</a:t>
            </a:r>
          </a:p>
          <a:p>
            <a:pPr lvl="2"/>
            <a:r>
              <a:rPr lang="en-CA" dirty="0"/>
              <a:t>the quiz is made available for 24 hours, students have 60 minutes to complete it once they open it</a:t>
            </a:r>
          </a:p>
          <a:p>
            <a:pPr lvl="1"/>
            <a:r>
              <a:rPr lang="en-CA" b="1" dirty="0"/>
              <a:t>format:</a:t>
            </a:r>
            <a:r>
              <a:rPr lang="en-CA" dirty="0"/>
              <a:t> individual</a:t>
            </a:r>
          </a:p>
          <a:p>
            <a:pPr lvl="1"/>
            <a:r>
              <a:rPr lang="en-CA" b="1" dirty="0"/>
              <a:t>weight</a:t>
            </a:r>
            <a:r>
              <a:rPr lang="en-CA" dirty="0"/>
              <a:t>: 1-4% each (depending on module)</a:t>
            </a:r>
          </a:p>
          <a:p>
            <a:pPr lvl="1"/>
            <a:endParaRPr lang="en-CA" dirty="0"/>
          </a:p>
          <a:p>
            <a:endParaRPr lang="en-US" dirty="0"/>
          </a:p>
        </p:txBody>
      </p:sp>
      <p:sp>
        <p:nvSpPr>
          <p:cNvPr id="3" name="Slide Number Placeholder 2">
            <a:extLst>
              <a:ext uri="{FF2B5EF4-FFF2-40B4-BE49-F238E27FC236}">
                <a16:creationId xmlns:a16="http://schemas.microsoft.com/office/drawing/2014/main" id="{07CBC6B1-E848-E940-8EAB-4FD77A2BD7A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7C13190-1819-1445-B2FE-7870CB2761C9}"/>
              </a:ext>
            </a:extLst>
          </p:cNvPr>
          <p:cNvSpPr>
            <a:spLocks noGrp="1"/>
          </p:cNvSpPr>
          <p:nvPr>
            <p:ph type="title"/>
          </p:nvPr>
        </p:nvSpPr>
        <p:spPr/>
        <p:txBody>
          <a:bodyPr/>
          <a:lstStyle/>
          <a:p>
            <a:r>
              <a:rPr lang="en-US" dirty="0"/>
              <a:t>Outside-Class Activities</a:t>
            </a:r>
          </a:p>
        </p:txBody>
      </p:sp>
    </p:spTree>
    <p:extLst>
      <p:ext uri="{BB962C8B-B14F-4D97-AF65-F5344CB8AC3E}">
        <p14:creationId xmlns:p14="http://schemas.microsoft.com/office/powerpoint/2010/main" val="3508081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C85A5-CA45-F445-B69F-34502B66AF52}"/>
              </a:ext>
            </a:extLst>
          </p:cNvPr>
          <p:cNvSpPr>
            <a:spLocks noGrp="1"/>
          </p:cNvSpPr>
          <p:nvPr>
            <p:ph idx="1"/>
          </p:nvPr>
        </p:nvSpPr>
        <p:spPr/>
        <p:txBody>
          <a:bodyPr/>
          <a:lstStyle/>
          <a:p>
            <a:pPr lvl="0"/>
            <a:r>
              <a:rPr lang="en-CA" dirty="0"/>
              <a:t>Students will work in groups for some activities.  </a:t>
            </a:r>
          </a:p>
          <a:p>
            <a:r>
              <a:rPr lang="en-CA" dirty="0"/>
              <a:t>we will make use of a </a:t>
            </a:r>
            <a:r>
              <a:rPr lang="en-CA" b="1" dirty="0"/>
              <a:t>framework</a:t>
            </a:r>
            <a:r>
              <a:rPr lang="en-CA" dirty="0"/>
              <a:t> for groupwork</a:t>
            </a:r>
          </a:p>
          <a:p>
            <a:r>
              <a:rPr lang="en-CA" dirty="0"/>
              <a:t>issues addressed by the framework:</a:t>
            </a:r>
          </a:p>
          <a:p>
            <a:pPr lvl="1"/>
            <a:r>
              <a:rPr lang="en-CA" dirty="0"/>
              <a:t>how groups get formed</a:t>
            </a:r>
          </a:p>
          <a:p>
            <a:pPr lvl="1"/>
            <a:r>
              <a:rPr lang="en-CA" dirty="0"/>
              <a:t>effective group work practices</a:t>
            </a:r>
          </a:p>
          <a:p>
            <a:pPr lvl="1"/>
            <a:r>
              <a:rPr lang="en-CA" dirty="0"/>
              <a:t>academic integrity, especially plagiarism</a:t>
            </a:r>
          </a:p>
          <a:p>
            <a:pPr lvl="1"/>
            <a:r>
              <a:rPr lang="en-CA" dirty="0"/>
              <a:t>fairness</a:t>
            </a:r>
          </a:p>
          <a:p>
            <a:r>
              <a:rPr lang="en-CA" dirty="0"/>
              <a:t>size and configuration of the groups will vary over the term </a:t>
            </a:r>
          </a:p>
          <a:p>
            <a:pPr lvl="1"/>
            <a:r>
              <a:rPr lang="en-CA" dirty="0"/>
              <a:t>you will have the chance to work with different people</a:t>
            </a:r>
          </a:p>
          <a:p>
            <a:endParaRPr lang="en-US" dirty="0"/>
          </a:p>
        </p:txBody>
      </p:sp>
      <p:sp>
        <p:nvSpPr>
          <p:cNvPr id="3" name="Slide Number Placeholder 2">
            <a:extLst>
              <a:ext uri="{FF2B5EF4-FFF2-40B4-BE49-F238E27FC236}">
                <a16:creationId xmlns:a16="http://schemas.microsoft.com/office/drawing/2014/main" id="{ED2E75E1-CB9C-DD43-8924-099B6D6F26A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7A540E3-4251-F340-A5FF-6E7C5C845005}"/>
              </a:ext>
            </a:extLst>
          </p:cNvPr>
          <p:cNvSpPr>
            <a:spLocks noGrp="1"/>
          </p:cNvSpPr>
          <p:nvPr>
            <p:ph type="title"/>
          </p:nvPr>
        </p:nvSpPr>
        <p:spPr/>
        <p:txBody>
          <a:bodyPr/>
          <a:lstStyle/>
          <a:p>
            <a:r>
              <a:rPr lang="en-US" dirty="0"/>
              <a:t>Groupwork</a:t>
            </a:r>
          </a:p>
        </p:txBody>
      </p:sp>
    </p:spTree>
    <p:extLst>
      <p:ext uri="{BB962C8B-B14F-4D97-AF65-F5344CB8AC3E}">
        <p14:creationId xmlns:p14="http://schemas.microsoft.com/office/powerpoint/2010/main" val="385070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27358-6732-AE49-9060-A00DEF44CA95}"/>
              </a:ext>
            </a:extLst>
          </p:cNvPr>
          <p:cNvSpPr>
            <a:spLocks noGrp="1"/>
          </p:cNvSpPr>
          <p:nvPr>
            <p:ph idx="1"/>
          </p:nvPr>
        </p:nvSpPr>
        <p:spPr/>
        <p:txBody>
          <a:bodyPr/>
          <a:lstStyle/>
          <a:p>
            <a:r>
              <a:rPr lang="en-US" dirty="0"/>
              <a:t>For many class activities, we will break into smaller groups (learning pods)</a:t>
            </a:r>
          </a:p>
          <a:p>
            <a:r>
              <a:rPr lang="en-US" dirty="0"/>
              <a:t>Each pod is approx. 15 students.</a:t>
            </a:r>
          </a:p>
          <a:p>
            <a:r>
              <a:rPr lang="en-US" dirty="0"/>
              <a:t>You have been randomly assigned to a learning pod.</a:t>
            </a:r>
          </a:p>
          <a:p>
            <a:endParaRPr lang="en-US" dirty="0"/>
          </a:p>
          <a:p>
            <a:endParaRPr lang="en-US" dirty="0"/>
          </a:p>
        </p:txBody>
      </p:sp>
      <p:sp>
        <p:nvSpPr>
          <p:cNvPr id="3" name="Slide Number Placeholder 2">
            <a:extLst>
              <a:ext uri="{FF2B5EF4-FFF2-40B4-BE49-F238E27FC236}">
                <a16:creationId xmlns:a16="http://schemas.microsoft.com/office/drawing/2014/main" id="{31A94BD9-6CA0-C045-A125-035DEC2F297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604D67E-F22D-5040-98C5-4C593DDAF3A5}"/>
              </a:ext>
            </a:extLst>
          </p:cNvPr>
          <p:cNvSpPr>
            <a:spLocks noGrp="1"/>
          </p:cNvSpPr>
          <p:nvPr>
            <p:ph type="title"/>
          </p:nvPr>
        </p:nvSpPr>
        <p:spPr/>
        <p:txBody>
          <a:bodyPr/>
          <a:lstStyle/>
          <a:p>
            <a:r>
              <a:rPr lang="en-US" dirty="0"/>
              <a:t>Learning Pods</a:t>
            </a:r>
          </a:p>
        </p:txBody>
      </p:sp>
    </p:spTree>
    <p:extLst>
      <p:ext uri="{BB962C8B-B14F-4D97-AF65-F5344CB8AC3E}">
        <p14:creationId xmlns:p14="http://schemas.microsoft.com/office/powerpoint/2010/main" val="3818377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DB136E-D243-5E48-B157-12F39DCB0BD0}"/>
              </a:ext>
            </a:extLst>
          </p:cNvPr>
          <p:cNvSpPr>
            <a:spLocks noGrp="1"/>
          </p:cNvSpPr>
          <p:nvPr>
            <p:ph idx="1"/>
          </p:nvPr>
        </p:nvSpPr>
        <p:spPr/>
        <p:txBody>
          <a:bodyPr>
            <a:normAutofit/>
          </a:bodyPr>
          <a:lstStyle/>
          <a:p>
            <a:endParaRPr lang="en-US" dirty="0"/>
          </a:p>
          <a:p>
            <a:endParaRPr lang="en-US" dirty="0"/>
          </a:p>
          <a:p>
            <a:r>
              <a:rPr lang="en-US" dirty="0"/>
              <a:t>Q&amp;A</a:t>
            </a:r>
          </a:p>
        </p:txBody>
      </p:sp>
      <p:sp>
        <p:nvSpPr>
          <p:cNvPr id="3" name="Slide Number Placeholder 2">
            <a:extLst>
              <a:ext uri="{FF2B5EF4-FFF2-40B4-BE49-F238E27FC236}">
                <a16:creationId xmlns:a16="http://schemas.microsoft.com/office/drawing/2014/main" id="{08048E63-32EA-934A-BB9A-605E43FD42E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B2ED028-38A4-5D41-89F9-7A1A25C1B9D0}"/>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175140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B9566-BD31-FC4B-8056-E99804DE032A}"/>
              </a:ext>
            </a:extLst>
          </p:cNvPr>
          <p:cNvSpPr>
            <a:spLocks noGrp="1"/>
          </p:cNvSpPr>
          <p:nvPr>
            <p:ph idx="1"/>
          </p:nvPr>
        </p:nvSpPr>
        <p:spPr/>
        <p:txBody>
          <a:bodyPr/>
          <a:lstStyle/>
          <a:p>
            <a:endParaRPr lang="en-US" dirty="0"/>
          </a:p>
          <a:p>
            <a:r>
              <a:rPr lang="en-US" dirty="0"/>
              <a:t>we’re done for today</a:t>
            </a:r>
          </a:p>
          <a:p>
            <a:r>
              <a:rPr lang="en-US" dirty="0"/>
              <a:t>questions?</a:t>
            </a:r>
          </a:p>
          <a:p>
            <a:r>
              <a:rPr lang="en-US" dirty="0"/>
              <a:t>see you on Monday</a:t>
            </a:r>
          </a:p>
        </p:txBody>
      </p:sp>
      <p:sp>
        <p:nvSpPr>
          <p:cNvPr id="3" name="Slide Number Placeholder 2">
            <a:extLst>
              <a:ext uri="{FF2B5EF4-FFF2-40B4-BE49-F238E27FC236}">
                <a16:creationId xmlns:a16="http://schemas.microsoft.com/office/drawing/2014/main" id="{339A8E22-D031-3640-887A-8DEC3AC667D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882E761-8B0D-9A46-948D-830EA6113609}"/>
              </a:ext>
            </a:extLst>
          </p:cNvPr>
          <p:cNvSpPr>
            <a:spLocks noGrp="1"/>
          </p:cNvSpPr>
          <p:nvPr>
            <p:ph type="title"/>
          </p:nvPr>
        </p:nvSpPr>
        <p:spPr/>
        <p:txBody>
          <a:bodyPr/>
          <a:lstStyle/>
          <a:p>
            <a:r>
              <a:rPr lang="en-US" dirty="0"/>
              <a:t>Wrap Up</a:t>
            </a:r>
          </a:p>
        </p:txBody>
      </p:sp>
    </p:spTree>
    <p:extLst>
      <p:ext uri="{BB962C8B-B14F-4D97-AF65-F5344CB8AC3E}">
        <p14:creationId xmlns:p14="http://schemas.microsoft.com/office/powerpoint/2010/main" val="362262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6CAAA1-59BF-494E-A92E-C797E0DCBE8F}"/>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3B9DC4E3-4F0C-D245-9C7E-C246BE9E63A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65458CF-1594-9943-BE36-B79DDBB6224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21910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451172-E62F-3E49-BA3F-A482B6976EA2}"/>
              </a:ext>
            </a:extLst>
          </p:cNvPr>
          <p:cNvSpPr>
            <a:spLocks noGrp="1"/>
          </p:cNvSpPr>
          <p:nvPr>
            <p:ph idx="1"/>
          </p:nvPr>
        </p:nvSpPr>
        <p:spPr/>
        <p:txBody>
          <a:bodyPr/>
          <a:lstStyle/>
          <a:p>
            <a:endParaRPr lang="en-US" dirty="0"/>
          </a:p>
          <a:p>
            <a:pPr marL="0" indent="0">
              <a:buNone/>
            </a:pPr>
            <a:endParaRPr lang="en-US" dirty="0">
              <a:hlinkClick r:id="rId2"/>
            </a:endParaRPr>
          </a:p>
          <a:p>
            <a:pPr marL="0" indent="0">
              <a:buNone/>
            </a:pPr>
            <a:r>
              <a:rPr lang="en-CA" dirty="0"/>
              <a:t>Decolonizing and Indigenizing Education in Canada, edited by Sheila Cote-Meek, and </a:t>
            </a:r>
            <a:r>
              <a:rPr lang="en-CA" dirty="0" err="1"/>
              <a:t>Taima</a:t>
            </a:r>
            <a:r>
              <a:rPr lang="en-CA" dirty="0"/>
              <a:t> </a:t>
            </a:r>
            <a:r>
              <a:rPr lang="en-CA" dirty="0" err="1"/>
              <a:t>Moeke</a:t>
            </a:r>
            <a:r>
              <a:rPr lang="en-CA" dirty="0"/>
              <a:t>-Pickering, Canadian Scholars, 2020.</a:t>
            </a:r>
          </a:p>
          <a:p>
            <a:pPr marL="0" indent="0">
              <a:buNone/>
            </a:pPr>
            <a:r>
              <a:rPr lang="en-CA" dirty="0"/>
              <a:t>ProQuest </a:t>
            </a:r>
            <a:r>
              <a:rPr lang="en-CA" dirty="0" err="1"/>
              <a:t>Ebook</a:t>
            </a:r>
            <a:r>
              <a:rPr lang="en-CA" dirty="0"/>
              <a:t> Central, </a:t>
            </a:r>
            <a:r>
              <a:rPr lang="en-US" dirty="0">
                <a:hlinkClick r:id="rId2"/>
              </a:rPr>
              <a:t>https://ebookcentral.proquest.com/lib/york/reader.action?docID=6282070&amp;ppg=13</a:t>
            </a:r>
            <a:endParaRPr lang="en-US" dirty="0"/>
          </a:p>
          <a:p>
            <a:endParaRPr lang="en-US" dirty="0"/>
          </a:p>
        </p:txBody>
      </p:sp>
      <p:sp>
        <p:nvSpPr>
          <p:cNvPr id="3" name="Slide Number Placeholder 2">
            <a:extLst>
              <a:ext uri="{FF2B5EF4-FFF2-40B4-BE49-F238E27FC236}">
                <a16:creationId xmlns:a16="http://schemas.microsoft.com/office/drawing/2014/main" id="{286CD599-99C8-254A-86FC-F4B74F05A6C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24339A8-042F-BF4B-8345-C3E7E81EBACD}"/>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261544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5625D8C-E017-C04A-B9F0-B308233E4F13}"/>
              </a:ext>
            </a:extLst>
          </p:cNvPr>
          <p:cNvSpPr>
            <a:spLocks noGrp="1"/>
          </p:cNvSpPr>
          <p:nvPr>
            <p:ph idx="1"/>
          </p:nvPr>
        </p:nvSpPr>
        <p:spPr/>
        <p:txBody>
          <a:bodyPr>
            <a:normAutofit fontScale="70000" lnSpcReduction="20000"/>
          </a:bodyPr>
          <a:lstStyle/>
          <a:p>
            <a:pPr marL="0" indent="0">
              <a:buNone/>
            </a:pPr>
            <a:r>
              <a:rPr lang="en-US" dirty="0"/>
              <a:t>This meeting is taking place on-line and because of that, we are not all actually gathered in the same physical space.</a:t>
            </a:r>
            <a:endParaRPr lang="en-CA" dirty="0"/>
          </a:p>
          <a:p>
            <a:pPr marL="0" indent="0">
              <a:buNone/>
            </a:pPr>
            <a:r>
              <a:rPr lang="en-US" dirty="0"/>
              <a:t>York Land's Acknowledgement is predicated on a certain assumption of place, and this assumption might not hold depending on your current location.  </a:t>
            </a:r>
            <a:endParaRPr lang="en-CA" dirty="0"/>
          </a:p>
          <a:p>
            <a:pPr marL="0" indent="0">
              <a:buNone/>
            </a:pPr>
            <a:r>
              <a:rPr lang="en-US" dirty="0"/>
              <a:t>I would ask that you each take the responsibility to think about the territory that you are on. If you are physically in Canada right now, I ask you to not assume that all land is ceded, and if you are on ceded territory, to acknowledge the current treaty holders.  </a:t>
            </a:r>
          </a:p>
          <a:p>
            <a:pPr marL="0" indent="0">
              <a:buNone/>
            </a:pPr>
            <a:r>
              <a:rPr lang="en-US" dirty="0"/>
              <a:t>As a faculty member, instructor of this course, and a member of York university community, I recognize that many Indigenous Nations have long standing relationships with the territories upon which York University campuses are located, and these relationships proceed the establishment of York University. </a:t>
            </a:r>
          </a:p>
          <a:p>
            <a:pPr marL="0" indent="0">
              <a:buNone/>
            </a:pPr>
            <a:r>
              <a:rPr lang="en-US" dirty="0"/>
              <a:t>We acknowledge our presence on the traditional territory of many Indigenous Nations. The area known as </a:t>
            </a:r>
            <a:r>
              <a:rPr lang="en-US" dirty="0" err="1"/>
              <a:t>Tkaronto</a:t>
            </a:r>
            <a:r>
              <a:rPr lang="en-US" dirty="0"/>
              <a:t> has been care taken by the Anishinabek Nation, the Haudenosaunee Confederacy, the Huron-Wendat, and the Métis. It is now home to many Indigenous Peoples. We acknowledge the current treaty holders, the </a:t>
            </a:r>
            <a:r>
              <a:rPr lang="en-US" dirty="0" err="1"/>
              <a:t>Mississaugas</a:t>
            </a:r>
            <a:r>
              <a:rPr lang="en-US" dirty="0"/>
              <a:t> of the Credit First Nation. This territory is subject of the Dish With One Spoon Wampum Belt Covenant, an agreement to peaceably share and care for the Great Lakes region.</a:t>
            </a:r>
            <a:endParaRPr lang="en-CA" dirty="0"/>
          </a:p>
        </p:txBody>
      </p:sp>
      <p:sp>
        <p:nvSpPr>
          <p:cNvPr id="3" name="Title 2">
            <a:extLst>
              <a:ext uri="{FF2B5EF4-FFF2-40B4-BE49-F238E27FC236}">
                <a16:creationId xmlns:a16="http://schemas.microsoft.com/office/drawing/2014/main" id="{1CE5CE52-0D21-1F43-A0BB-B07F4B65F45D}"/>
              </a:ext>
            </a:extLst>
          </p:cNvPr>
          <p:cNvSpPr>
            <a:spLocks noGrp="1"/>
          </p:cNvSpPr>
          <p:nvPr>
            <p:ph type="title"/>
          </p:nvPr>
        </p:nvSpPr>
        <p:spPr/>
        <p:txBody>
          <a:bodyPr/>
          <a:lstStyle/>
          <a:p>
            <a:r>
              <a:rPr lang="en-US" dirty="0"/>
              <a:t>Land Acknowledgement</a:t>
            </a:r>
          </a:p>
        </p:txBody>
      </p:sp>
    </p:spTree>
    <p:extLst>
      <p:ext uri="{BB962C8B-B14F-4D97-AF65-F5344CB8AC3E}">
        <p14:creationId xmlns:p14="http://schemas.microsoft.com/office/powerpoint/2010/main" val="396310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endParaRPr lang="en-CA" dirty="0"/>
          </a:p>
          <a:p>
            <a:pPr marL="0" indent="0">
              <a:buNone/>
            </a:pPr>
            <a:endParaRPr lang="en-CA" dirty="0"/>
          </a:p>
          <a:p>
            <a:pPr marL="0" indent="0">
              <a:buNone/>
            </a:pPr>
            <a:r>
              <a:rPr lang="en-CA" dirty="0"/>
              <a:t>Team Teaching!</a:t>
            </a:r>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01718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endParaRPr lang="en-CA" dirty="0"/>
          </a:p>
          <a:p>
            <a:pPr marL="0" indent="0">
              <a:buNone/>
            </a:pPr>
            <a:r>
              <a:rPr lang="en-CA" dirty="0"/>
              <a:t>Here instructors will provide a bit of background about themselves</a:t>
            </a:r>
          </a:p>
          <a:p>
            <a:r>
              <a:rPr lang="en-CA" dirty="0"/>
              <a:t>Mana </a:t>
            </a:r>
            <a:r>
              <a:rPr lang="en-CA" dirty="0" err="1"/>
              <a:t>Poustizadeh</a:t>
            </a:r>
            <a:endParaRPr lang="en-CA" dirty="0"/>
          </a:p>
          <a:p>
            <a:r>
              <a:rPr lang="en-CA"/>
              <a:t>Prof </a:t>
            </a:r>
            <a:r>
              <a:rPr lang="en-CA" dirty="0"/>
              <a:t>Melanie </a:t>
            </a:r>
            <a:r>
              <a:rPr lang="en-CA" dirty="0" err="1"/>
              <a:t>Baljko</a:t>
            </a:r>
            <a:endParaRPr lang="en-CA"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Instructor Introductions</a:t>
            </a:r>
          </a:p>
        </p:txBody>
      </p:sp>
    </p:spTree>
    <p:extLst>
      <p:ext uri="{BB962C8B-B14F-4D97-AF65-F5344CB8AC3E}">
        <p14:creationId xmlns:p14="http://schemas.microsoft.com/office/powerpoint/2010/main" val="352771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endParaRPr lang="en-CA" dirty="0"/>
          </a:p>
          <a:p>
            <a:pPr marL="0" indent="0">
              <a:buNone/>
            </a:pPr>
            <a:r>
              <a:rPr lang="en-CA" dirty="0"/>
              <a:t>The Teaching Assistants are important members of the teaching team.  We’ll introduce them in the next classes.</a:t>
            </a:r>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TA Introductions</a:t>
            </a:r>
          </a:p>
        </p:txBody>
      </p:sp>
    </p:spTree>
    <p:extLst>
      <p:ext uri="{BB962C8B-B14F-4D97-AF65-F5344CB8AC3E}">
        <p14:creationId xmlns:p14="http://schemas.microsoft.com/office/powerpoint/2010/main" val="1132815292"/>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4480</TotalTime>
  <Words>1852</Words>
  <Application>Microsoft Macintosh PowerPoint</Application>
  <PresentationFormat>On-screen Show (4:3)</PresentationFormat>
  <Paragraphs>181</Paragraphs>
  <Slides>25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Avenir Book</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Land Acknowledgement</vt:lpstr>
      <vt:lpstr>PowerPoint Presentation</vt:lpstr>
      <vt:lpstr> </vt:lpstr>
      <vt:lpstr>Intellectual Property Notice</vt:lpstr>
      <vt:lpstr>Land Acknowledgement</vt:lpstr>
      <vt:lpstr>PowerPoint Presentation</vt:lpstr>
      <vt:lpstr>Instructor Introductions</vt:lpstr>
      <vt:lpstr>TA Introductions</vt:lpstr>
      <vt:lpstr>About you, the students</vt:lpstr>
      <vt:lpstr>Course Description Official Course Description (Registrar’s Office)</vt:lpstr>
      <vt:lpstr>Course Description Supplemental Calendar</vt:lpstr>
      <vt:lpstr>How Is This Course Designed?</vt:lpstr>
      <vt:lpstr>Course Design  (what I think students want to hear) </vt:lpstr>
      <vt:lpstr>Course Design  (top-down description) </vt:lpstr>
      <vt:lpstr>Course Design : Modules</vt:lpstr>
      <vt:lpstr>Course Grades</vt:lpstr>
      <vt:lpstr>Flipped Classroom</vt:lpstr>
      <vt:lpstr>In-Class Activities</vt:lpstr>
      <vt:lpstr>In-Class Activities</vt:lpstr>
      <vt:lpstr>Outside-Class Activities</vt:lpstr>
      <vt:lpstr>Groupwork</vt:lpstr>
      <vt:lpstr>Learning Pods</vt:lpstr>
      <vt:lpstr>Questions</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1061</cp:revision>
  <cp:lastPrinted>2020-01-11T00:58:20Z</cp:lastPrinted>
  <dcterms:created xsi:type="dcterms:W3CDTF">2020-01-08T18:20:23Z</dcterms:created>
  <dcterms:modified xsi:type="dcterms:W3CDTF">2021-09-15T22:00:30Z</dcterms:modified>
</cp:coreProperties>
</file>