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939" r:id="rId3"/>
    <p:sldId id="951" r:id="rId4"/>
    <p:sldId id="957" r:id="rId5"/>
    <p:sldId id="953" r:id="rId6"/>
    <p:sldId id="958" r:id="rId7"/>
    <p:sldId id="959" r:id="rId8"/>
    <p:sldId id="960" r:id="rId9"/>
    <p:sldId id="95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1"/>
            <p14:sldId id="957"/>
            <p14:sldId id="953"/>
            <p14:sldId id="958"/>
            <p14:sldId id="959"/>
            <p14:sldId id="960"/>
            <p14:sldId id="952"/>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Module 01: Basic Concepts &amp; Dark Patterns</a:t>
            </a:r>
            <a:br>
              <a:rPr lang="en-CA" dirty="0"/>
            </a:br>
            <a:r>
              <a:rPr lang="en-CA" dirty="0"/>
              <a:t>Class Meeting 04</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r>
              <a:rPr lang="en-US" dirty="0"/>
              <a:t>Mon, Sep 20 2021</a:t>
            </a:r>
          </a:p>
        </p:txBody>
      </p:sp>
    </p:spTree>
    <p:extLst>
      <p:ext uri="{BB962C8B-B14F-4D97-AF65-F5344CB8AC3E}">
        <p14:creationId xmlns:p14="http://schemas.microsoft.com/office/powerpoint/2010/main" val="39120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normAutofit lnSpcReduction="10000"/>
          </a:bodyPr>
          <a:lstStyle/>
          <a:p>
            <a:r>
              <a:rPr lang="en-CA" dirty="0"/>
              <a:t>[5 min] Calendar Review → review of what is due when</a:t>
            </a:r>
          </a:p>
          <a:p>
            <a:r>
              <a:rPr lang="en-CA" dirty="0"/>
              <a:t>[2 min] Module02 is flipped → prep materials will be posted by 8pm on Monday</a:t>
            </a:r>
          </a:p>
          <a:p>
            <a:r>
              <a:rPr lang="en-CA" dirty="0"/>
              <a:t>[5 min] Discussion of Mod01 Reflection</a:t>
            </a:r>
          </a:p>
          <a:p>
            <a:r>
              <a:rPr lang="en-CA" dirty="0"/>
              <a:t>[5 min] Discussion of Mod01 Quiz</a:t>
            </a:r>
          </a:p>
          <a:p>
            <a:r>
              <a:rPr lang="en-CA" dirty="0"/>
              <a:t>[10 min] Recap of Phases for pod-based activities: Planning, Doing, Submitting</a:t>
            </a:r>
          </a:p>
          <a:p>
            <a:pPr lvl="1"/>
            <a:r>
              <a:rPr lang="en-CA" dirty="0"/>
              <a:t>[next slide] phase checklist</a:t>
            </a:r>
          </a:p>
          <a:p>
            <a:pPr lvl="1"/>
            <a:r>
              <a:rPr lang="en-CA" dirty="0"/>
              <a:t>document management → o360 suite vs google</a:t>
            </a:r>
          </a:p>
          <a:p>
            <a:r>
              <a:rPr lang="en-CA" dirty="0"/>
              <a:t>[50 min] Pods go into Breakout rooms</a:t>
            </a:r>
          </a:p>
          <a:p>
            <a:pPr lvl="1"/>
            <a:r>
              <a:rPr lang="en-CA" dirty="0"/>
              <a:t>complete the checklist, coordinate re: remaining activities</a:t>
            </a:r>
          </a:p>
          <a:p>
            <a:pPr lvl="1"/>
            <a:r>
              <a:rPr lang="en-CA" dirty="0"/>
              <a:t>pod-based time to work on Mod01 Dark Pattern Analysis</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Agenda for this class meeting</a:t>
            </a:r>
          </a:p>
        </p:txBody>
      </p:sp>
    </p:spTree>
    <p:extLst>
      <p:ext uri="{BB962C8B-B14F-4D97-AF65-F5344CB8AC3E}">
        <p14:creationId xmlns:p14="http://schemas.microsoft.com/office/powerpoint/2010/main" val="36226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F3B180-7387-CA4C-BA0F-0D98E989F257}"/>
              </a:ext>
            </a:extLst>
          </p:cNvPr>
          <p:cNvSpPr>
            <a:spLocks noGrp="1"/>
          </p:cNvSpPr>
          <p:nvPr>
            <p:ph idx="1"/>
          </p:nvPr>
        </p:nvSpPr>
        <p:spPr/>
        <p:txBody>
          <a:bodyPr/>
          <a:lstStyle/>
          <a:p>
            <a:endParaRPr lang="en-US" dirty="0"/>
          </a:p>
          <a:p>
            <a:endParaRPr lang="en-US" dirty="0"/>
          </a:p>
          <a:p>
            <a:r>
              <a:rPr lang="en-US" dirty="0"/>
              <a:t>also available on </a:t>
            </a:r>
            <a:r>
              <a:rPr lang="en-US" dirty="0" err="1"/>
              <a:t>eclass</a:t>
            </a:r>
            <a:endParaRPr lang="en-US" dirty="0"/>
          </a:p>
          <a:p>
            <a:pPr marL="0" indent="0">
              <a:buNone/>
            </a:pPr>
            <a:r>
              <a:rPr lang="en-US" dirty="0"/>
              <a:t>“Mod01 Dark Pattern Analysis : Checklist for </a:t>
            </a:r>
            <a:r>
              <a:rPr lang="en-US"/>
              <a:t>Phases”</a:t>
            </a:r>
            <a:endParaRPr lang="en-US" dirty="0"/>
          </a:p>
        </p:txBody>
      </p:sp>
      <p:sp>
        <p:nvSpPr>
          <p:cNvPr id="3" name="Slide Number Placeholder 2">
            <a:extLst>
              <a:ext uri="{FF2B5EF4-FFF2-40B4-BE49-F238E27FC236}">
                <a16:creationId xmlns:a16="http://schemas.microsoft.com/office/drawing/2014/main" id="{723AB936-87A3-554D-B84D-4F0B2F4E2E5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D71D4C6-5C8D-8F4A-A519-D9BB47333DCB}"/>
              </a:ext>
            </a:extLst>
          </p:cNvPr>
          <p:cNvSpPr>
            <a:spLocks noGrp="1"/>
          </p:cNvSpPr>
          <p:nvPr>
            <p:ph type="title"/>
          </p:nvPr>
        </p:nvSpPr>
        <p:spPr/>
        <p:txBody>
          <a:bodyPr/>
          <a:lstStyle/>
          <a:p>
            <a:r>
              <a:rPr lang="en-US" dirty="0"/>
              <a:t>Mod01 Dark Pattern Analysis Activity: Checklist for Phases</a:t>
            </a:r>
            <a:br>
              <a:rPr lang="en-US" dirty="0"/>
            </a:br>
            <a:endParaRPr lang="en-US" dirty="0"/>
          </a:p>
        </p:txBody>
      </p:sp>
    </p:spTree>
    <p:extLst>
      <p:ext uri="{BB962C8B-B14F-4D97-AF65-F5344CB8AC3E}">
        <p14:creationId xmlns:p14="http://schemas.microsoft.com/office/powerpoint/2010/main" val="67479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pPr marL="234000" indent="-234000">
              <a:spcBef>
                <a:spcPts val="0"/>
              </a:spcBef>
              <a:spcAft>
                <a:spcPts val="600"/>
              </a:spcAft>
              <a:buFont typeface="Wingdings" pitchFamily="2" charset="2"/>
              <a:buChar char="q"/>
            </a:pPr>
            <a:r>
              <a:rPr lang="en-CA" dirty="0"/>
              <a:t>does everyone know one another?</a:t>
            </a:r>
          </a:p>
          <a:p>
            <a:pPr marL="234000" indent="-234000">
              <a:spcBef>
                <a:spcPts val="0"/>
              </a:spcBef>
              <a:spcAft>
                <a:spcPts val="600"/>
              </a:spcAft>
              <a:buFont typeface="Wingdings" pitchFamily="2" charset="2"/>
              <a:buChar char="q"/>
            </a:pPr>
            <a:r>
              <a:rPr lang="en-CA" dirty="0"/>
              <a:t>are all pod members connected with one another? </a:t>
            </a:r>
          </a:p>
          <a:p>
            <a:pPr marL="234000" indent="-234000">
              <a:spcBef>
                <a:spcPts val="0"/>
              </a:spcBef>
              <a:spcAft>
                <a:spcPts val="600"/>
              </a:spcAft>
              <a:buFont typeface="Wingdings" pitchFamily="2" charset="2"/>
              <a:buChar char="q"/>
            </a:pPr>
            <a:r>
              <a:rPr lang="en-CA" dirty="0"/>
              <a:t>missing pod members? good-faith effort to reach out?</a:t>
            </a:r>
          </a:p>
          <a:p>
            <a:pPr marL="234000" indent="-234000">
              <a:spcBef>
                <a:spcPts val="0"/>
              </a:spcBef>
              <a:spcAft>
                <a:spcPts val="600"/>
              </a:spcAft>
              <a:buFont typeface="Wingdings" pitchFamily="2" charset="2"/>
              <a:buChar char="q"/>
            </a:pPr>
            <a:r>
              <a:rPr lang="en-CA" dirty="0"/>
              <a:t>has a strategy been selected for dividing up the work?</a:t>
            </a:r>
          </a:p>
          <a:p>
            <a:pPr marL="234000" indent="-234000">
              <a:spcBef>
                <a:spcPts val="0"/>
              </a:spcBef>
              <a:spcAft>
                <a:spcPts val="600"/>
              </a:spcAft>
              <a:buFont typeface="Wingdings" pitchFamily="2" charset="2"/>
              <a:buChar char="q"/>
            </a:pPr>
            <a:r>
              <a:rPr lang="en-CA" dirty="0"/>
              <a:t>are the roles established and mutually understood? workers, checkers, coordinator (leader), submitter</a:t>
            </a:r>
          </a:p>
          <a:p>
            <a:pPr marL="234000" indent="-234000">
              <a:spcBef>
                <a:spcPts val="0"/>
              </a:spcBef>
              <a:spcAft>
                <a:spcPts val="600"/>
              </a:spcAft>
              <a:buFont typeface="Wingdings" pitchFamily="2" charset="2"/>
              <a:buChar char="q"/>
            </a:pPr>
            <a:r>
              <a:rPr lang="en-CA" dirty="0"/>
              <a:t>is the timeline established? is there a clearly understood wrap-up time for each of the planning, doing, submitting phases</a:t>
            </a:r>
          </a:p>
          <a:p>
            <a:pPr marL="234000" indent="-234000">
              <a:spcBef>
                <a:spcPts val="0"/>
              </a:spcBef>
              <a:spcAft>
                <a:spcPts val="600"/>
              </a:spcAft>
              <a:buFont typeface="Wingdings" pitchFamily="2" charset="2"/>
              <a:buChar char="q"/>
            </a:pPr>
            <a:r>
              <a:rPr lang="en-CA" dirty="0"/>
              <a:t>how will the pod communicate? (expectations re: responsiveness?)</a:t>
            </a:r>
          </a:p>
          <a:p>
            <a:pPr marL="234000" indent="-234000">
              <a:spcBef>
                <a:spcPts val="0"/>
              </a:spcBef>
              <a:spcAft>
                <a:spcPts val="600"/>
              </a:spcAft>
              <a:buFont typeface="Wingdings" pitchFamily="2" charset="2"/>
              <a:buChar char="q"/>
            </a:pPr>
            <a:r>
              <a:rPr lang="en-CA" dirty="0"/>
              <a:t>how will the pod manage content? shared documents?</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CA" dirty="0"/>
              <a:t>Planning</a:t>
            </a:r>
            <a:endParaRPr lang="en-US" dirty="0"/>
          </a:p>
        </p:txBody>
      </p:sp>
    </p:spTree>
    <p:extLst>
      <p:ext uri="{BB962C8B-B14F-4D97-AF65-F5344CB8AC3E}">
        <p14:creationId xmlns:p14="http://schemas.microsoft.com/office/powerpoint/2010/main" val="93070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pPr marL="234000" indent="-234000">
              <a:spcBef>
                <a:spcPts val="0"/>
              </a:spcBef>
              <a:spcAft>
                <a:spcPts val="600"/>
              </a:spcAft>
              <a:buFont typeface="Wingdings" pitchFamily="2" charset="2"/>
              <a:buChar char="q"/>
            </a:pPr>
            <a:r>
              <a:rPr lang="en-CA" dirty="0"/>
              <a:t>have all records been coded? are comments added where needed?</a:t>
            </a:r>
          </a:p>
          <a:p>
            <a:pPr marL="234000" indent="-234000">
              <a:spcBef>
                <a:spcPts val="0"/>
              </a:spcBef>
              <a:spcAft>
                <a:spcPts val="600"/>
              </a:spcAft>
              <a:buFont typeface="Wingdings" pitchFamily="2" charset="2"/>
              <a:buChar char="q"/>
            </a:pPr>
            <a:r>
              <a:rPr lang="en-CA" dirty="0"/>
              <a:t>have all codes and comments been checked by another person?</a:t>
            </a:r>
          </a:p>
          <a:p>
            <a:pPr marL="234000" indent="-234000">
              <a:spcBef>
                <a:spcPts val="0"/>
              </a:spcBef>
              <a:spcAft>
                <a:spcPts val="600"/>
              </a:spcAft>
              <a:buFont typeface="Wingdings" pitchFamily="2" charset="2"/>
              <a:buChar char="q"/>
            </a:pPr>
            <a:r>
              <a:rPr lang="en-CA" dirty="0"/>
              <a:t>have lists been built for each dark pattern type?</a:t>
            </a:r>
          </a:p>
          <a:p>
            <a:pPr marL="234000" indent="-234000">
              <a:spcBef>
                <a:spcPts val="0"/>
              </a:spcBef>
              <a:spcAft>
                <a:spcPts val="600"/>
              </a:spcAft>
              <a:buFont typeface="Wingdings" pitchFamily="2" charset="2"/>
              <a:buChar char="q"/>
            </a:pPr>
            <a:r>
              <a:rPr lang="en-CA" dirty="0"/>
              <a:t>has the best illustration been selected for each dark pattern type?</a:t>
            </a:r>
          </a:p>
          <a:p>
            <a:pPr marL="234000" indent="-234000">
              <a:spcBef>
                <a:spcPts val="0"/>
              </a:spcBef>
              <a:spcAft>
                <a:spcPts val="600"/>
              </a:spcAft>
              <a:buFont typeface="Wingdings" pitchFamily="2" charset="2"/>
              <a:buChar char="q"/>
            </a:pPr>
            <a:r>
              <a:rPr lang="en-CA" dirty="0"/>
              <a:t>has the teamwork planning work been captured into a document?</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CA" dirty="0"/>
              <a:t>Doing - foundational</a:t>
            </a:r>
            <a:endParaRPr lang="en-US" dirty="0"/>
          </a:p>
        </p:txBody>
      </p:sp>
    </p:spTree>
    <p:extLst>
      <p:ext uri="{BB962C8B-B14F-4D97-AF65-F5344CB8AC3E}">
        <p14:creationId xmlns:p14="http://schemas.microsoft.com/office/powerpoint/2010/main" val="50325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pPr marL="234000" indent="-234000">
              <a:spcBef>
                <a:spcPts val="0"/>
              </a:spcBef>
              <a:spcAft>
                <a:spcPts val="600"/>
              </a:spcAft>
              <a:buFont typeface="Wingdings" pitchFamily="2" charset="2"/>
              <a:buChar char="q"/>
            </a:pPr>
            <a:r>
              <a:rPr lang="en-CA" dirty="0"/>
              <a:t>is data workbook ready for submission? has the document been checked for conformance?</a:t>
            </a:r>
          </a:p>
          <a:p>
            <a:pPr marL="234000" indent="-234000">
              <a:spcBef>
                <a:spcPts val="0"/>
              </a:spcBef>
              <a:spcAft>
                <a:spcPts val="600"/>
              </a:spcAft>
              <a:buFont typeface="Wingdings" pitchFamily="2" charset="2"/>
              <a:buChar char="q"/>
            </a:pPr>
            <a:r>
              <a:rPr lang="en-CA" dirty="0"/>
              <a:t>is gallery ready for submission? does it include the required elements? has the document been checked for conformance?</a:t>
            </a:r>
          </a:p>
          <a:p>
            <a:pPr marL="234000" indent="-234000">
              <a:spcBef>
                <a:spcPts val="0"/>
              </a:spcBef>
              <a:spcAft>
                <a:spcPts val="600"/>
              </a:spcAft>
              <a:buFont typeface="Wingdings" pitchFamily="2" charset="2"/>
              <a:buChar char="q"/>
            </a:pPr>
            <a:r>
              <a:rPr lang="en-CA" dirty="0"/>
              <a:t>is the teamwork planning work document ready for submission? has the document been checked for conformance?</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CA" dirty="0"/>
              <a:t>Doing – assembling/checking</a:t>
            </a:r>
          </a:p>
        </p:txBody>
      </p:sp>
    </p:spTree>
    <p:extLst>
      <p:ext uri="{BB962C8B-B14F-4D97-AF65-F5344CB8AC3E}">
        <p14:creationId xmlns:p14="http://schemas.microsoft.com/office/powerpoint/2010/main" val="299327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pPr marL="234000" indent="-234000">
              <a:spcBef>
                <a:spcPts val="0"/>
              </a:spcBef>
              <a:spcAft>
                <a:spcPts val="600"/>
              </a:spcAft>
              <a:buFont typeface="Wingdings" pitchFamily="2" charset="2"/>
              <a:buChar char="q"/>
            </a:pPr>
            <a:r>
              <a:rPr lang="en-CA" dirty="0"/>
              <a:t>does the submitter have access to all of the polished documents by the start of the submission phase?</a:t>
            </a:r>
          </a:p>
          <a:p>
            <a:pPr marL="234000" indent="-234000">
              <a:spcBef>
                <a:spcPts val="0"/>
              </a:spcBef>
              <a:spcAft>
                <a:spcPts val="600"/>
              </a:spcAft>
              <a:buFont typeface="Wingdings" pitchFamily="2" charset="2"/>
              <a:buChar char="q"/>
            </a:pPr>
            <a:r>
              <a:rPr lang="en-CA" dirty="0"/>
              <a:t>does the pod have any members who did not contribute to the deliverables?</a:t>
            </a:r>
          </a:p>
          <a:p>
            <a:pPr marL="234000" indent="-234000">
              <a:spcBef>
                <a:spcPts val="0"/>
              </a:spcBef>
              <a:spcAft>
                <a:spcPts val="600"/>
              </a:spcAft>
              <a:buFont typeface="Wingdings" pitchFamily="2" charset="2"/>
              <a:buChar char="q"/>
            </a:pPr>
            <a:r>
              <a:rPr lang="en-CA" dirty="0"/>
              <a:t>has the submitter completed the submission of all files on behalf of the pod?</a:t>
            </a:r>
          </a:p>
          <a:p>
            <a:pPr marL="234000" indent="-234000">
              <a:spcBef>
                <a:spcPts val="0"/>
              </a:spcBef>
              <a:spcAft>
                <a:spcPts val="600"/>
              </a:spcAft>
              <a:buFont typeface="Wingdings" pitchFamily="2" charset="2"/>
              <a:buChar char="q"/>
            </a:pPr>
            <a:r>
              <a:rPr lang="en-CA" dirty="0"/>
              <a:t>has the submitter sent a message to the pod members to confirm submission? (preferably with screen shot)</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CA" dirty="0"/>
              <a:t>Submitting</a:t>
            </a:r>
          </a:p>
        </p:txBody>
      </p:sp>
    </p:spTree>
    <p:extLst>
      <p:ext uri="{BB962C8B-B14F-4D97-AF65-F5344CB8AC3E}">
        <p14:creationId xmlns:p14="http://schemas.microsoft.com/office/powerpoint/2010/main" val="138963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endParaRPr lang="en-US" dirty="0"/>
          </a:p>
          <a:p>
            <a:r>
              <a:rPr lang="en-US" dirty="0"/>
              <a:t>we’re done for today</a:t>
            </a:r>
          </a:p>
          <a:p>
            <a:r>
              <a:rPr lang="en-US" dirty="0"/>
              <a:t>questions?</a:t>
            </a:r>
          </a:p>
          <a:p>
            <a:r>
              <a:rPr lang="en-US" dirty="0"/>
              <a:t>see you next class</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a:xfrm>
            <a:off x="1160200" y="1230830"/>
            <a:ext cx="6823602" cy="807571"/>
          </a:xfrm>
        </p:spPr>
        <p:txBody>
          <a:bodyPr/>
          <a:lstStyle/>
          <a:p>
            <a:r>
              <a:rPr lang="en-US" dirty="0"/>
              <a:t>Wrap Up</a:t>
            </a:r>
          </a:p>
        </p:txBody>
      </p:sp>
    </p:spTree>
    <p:extLst>
      <p:ext uri="{BB962C8B-B14F-4D97-AF65-F5344CB8AC3E}">
        <p14:creationId xmlns:p14="http://schemas.microsoft.com/office/powerpoint/2010/main" val="78477409"/>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5022</TotalTime>
  <Words>617</Words>
  <Application>Microsoft Macintosh PowerPoint</Application>
  <PresentationFormat>On-screen Show (4:3)</PresentationFormat>
  <Paragraphs>61</Paragraphs>
  <Slides>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Avenir Next Regular</vt:lpstr>
      <vt:lpstr>Calibri</vt:lpstr>
      <vt:lpstr>Garamond</vt:lpstr>
      <vt:lpstr>Gill Sans</vt:lpstr>
      <vt:lpstr>Gill Sans MT</vt:lpstr>
      <vt:lpstr>Palatino Linotype</vt:lpstr>
      <vt:lpstr>Source Sans Pro</vt:lpstr>
      <vt:lpstr>Wingdings</vt:lpstr>
      <vt:lpstr>Wingdings 2</vt:lpstr>
      <vt:lpstr>3461w20</vt:lpstr>
      <vt:lpstr>PowerPoint Presentation</vt:lpstr>
      <vt:lpstr>Intellectual Property Notice</vt:lpstr>
      <vt:lpstr>Agenda for this class meeting</vt:lpstr>
      <vt:lpstr>Mod01 Dark Pattern Analysis Activity: Checklist for Phases </vt:lpstr>
      <vt:lpstr>Planning</vt:lpstr>
      <vt:lpstr>Doing - foundational</vt:lpstr>
      <vt:lpstr>Doing – assembling/checking</vt:lpstr>
      <vt:lpstr>Submitting</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1088</cp:revision>
  <cp:lastPrinted>2021-09-15T17:24:31Z</cp:lastPrinted>
  <dcterms:created xsi:type="dcterms:W3CDTF">2020-01-08T18:20:23Z</dcterms:created>
  <dcterms:modified xsi:type="dcterms:W3CDTF">2021-09-19T19:39:36Z</dcterms:modified>
</cp:coreProperties>
</file>