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939" r:id="rId3"/>
    <p:sldId id="970" r:id="rId4"/>
    <p:sldId id="968" r:id="rId5"/>
    <p:sldId id="954"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70"/>
            <p14:sldId id="968"/>
            <p14:sldId id="954"/>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4"/>
    <p:restoredTop sz="94830"/>
  </p:normalViewPr>
  <p:slideViewPr>
    <p:cSldViewPr snapToGrid="0" snapToObjects="1">
      <p:cViewPr>
        <p:scale>
          <a:sx n="122" d="100"/>
          <a:sy n="122"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Module 03</a:t>
            </a:r>
            <a:br>
              <a:rPr lang="en-CA" dirty="0"/>
            </a:br>
            <a:r>
              <a:rPr lang="en-CA" dirty="0"/>
              <a:t>Elicitation Activity: “Situations”</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a:bodyPr>
          <a:lstStyle/>
          <a:p>
            <a:r>
              <a:rPr lang="en-US" dirty="0"/>
              <a:t>we’re going to do group activity</a:t>
            </a:r>
          </a:p>
          <a:p>
            <a:r>
              <a:rPr lang="en-US" dirty="0"/>
              <a:t>I will review the ground rules, the activity description</a:t>
            </a:r>
          </a:p>
          <a:p>
            <a:r>
              <a:rPr lang="en-US" dirty="0"/>
              <a:t>think, reflect – then I will release a Miro board</a:t>
            </a:r>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p:txBody>
          <a:bodyPr/>
          <a:lstStyle/>
          <a:p>
            <a:r>
              <a:rPr lang="en-US" dirty="0"/>
              <a:t>What we will be doing…</a:t>
            </a:r>
          </a:p>
        </p:txBody>
      </p:sp>
    </p:spTree>
    <p:extLst>
      <p:ext uri="{BB962C8B-B14F-4D97-AF65-F5344CB8AC3E}">
        <p14:creationId xmlns:p14="http://schemas.microsoft.com/office/powerpoint/2010/main" val="68076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at a given point in time, capture </a:t>
            </a:r>
            <a:r>
              <a:rPr lang="en-US" i="1" dirty="0"/>
              <a:t>all</a:t>
            </a:r>
            <a:r>
              <a:rPr lang="en-US" dirty="0"/>
              <a:t> of the ideas that are getting generated</a:t>
            </a:r>
          </a:p>
          <a:p>
            <a:pPr lvl="1"/>
            <a:r>
              <a:rPr lang="en-US" dirty="0"/>
              <a:t>even if the generated ideas seem to be impractical, impossible or non-sensical, still capture them; don’t filter or respond</a:t>
            </a:r>
          </a:p>
          <a:p>
            <a:pPr marL="457200" indent="-457200">
              <a:buFont typeface="+mj-lt"/>
              <a:buAutoNum type="arabicPeriod"/>
            </a:pPr>
            <a:r>
              <a:rPr lang="en-US" dirty="0"/>
              <a:t>persist: stay in focus even when productivity is low</a:t>
            </a:r>
          </a:p>
          <a:p>
            <a:pPr marL="457200" indent="-457200">
              <a:buFont typeface="+mj-lt"/>
              <a:buAutoNum type="arabicPeriod"/>
            </a:pPr>
            <a:r>
              <a:rPr lang="en-US" dirty="0"/>
              <a:t>don’t skip ahead</a:t>
            </a:r>
          </a:p>
          <a:p>
            <a:pPr lvl="1"/>
            <a:r>
              <a:rPr lang="en-US" dirty="0"/>
              <a:t>can go back and fill in ideas that arise afterwards</a:t>
            </a:r>
          </a:p>
          <a:p>
            <a:pPr marL="457200" indent="-457200">
              <a:buFont typeface="+mj-lt"/>
              <a:buAutoNum type="arabicPeriod"/>
            </a:pPr>
            <a:r>
              <a:rPr lang="en-US" dirty="0"/>
              <a:t>don’t pay attention only to yourself, pay attention to others </a:t>
            </a:r>
          </a:p>
          <a:p>
            <a:pPr lvl="1"/>
            <a:r>
              <a:rPr lang="en-US" dirty="0"/>
              <a:t>suggested approach: have others (not you) write down your own ideas</a:t>
            </a:r>
          </a:p>
          <a:p>
            <a:pPr marL="457200" indent="-457200">
              <a:buFont typeface="+mj-lt"/>
              <a:buAutoNum type="arabicPeriod"/>
            </a:pPr>
            <a:r>
              <a:rPr lang="en-US" dirty="0"/>
              <a:t>take breaks and pauses, don’t rush; give people time to think things through</a:t>
            </a:r>
          </a:p>
          <a:p>
            <a:pPr marL="457200" indent="-457200">
              <a:buFont typeface="+mj-lt"/>
              <a:buAutoNum type="arabicPeriod"/>
            </a:pPr>
            <a:r>
              <a:rPr lang="en-US" dirty="0"/>
              <a:t>provide facilitation within the session</a:t>
            </a:r>
          </a:p>
          <a:p>
            <a:pPr lvl="1"/>
            <a:r>
              <a:rPr lang="en-US" dirty="0"/>
              <a:t>motivate one another; correct misunderstandings; provide a clear standard of work; keep track of ideas and ensure they are all captured; stick to the rules</a:t>
            </a:r>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p:txBody>
          <a:bodyPr/>
          <a:lstStyle/>
          <a:p>
            <a:r>
              <a:rPr lang="en-US" dirty="0"/>
              <a:t>Basic Ground Rules</a:t>
            </a:r>
          </a:p>
        </p:txBody>
      </p:sp>
    </p:spTree>
    <p:extLst>
      <p:ext uri="{BB962C8B-B14F-4D97-AF65-F5344CB8AC3E}">
        <p14:creationId xmlns:p14="http://schemas.microsoft.com/office/powerpoint/2010/main" val="167049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8F96B-0EBA-DD45-BE8E-95F33952DF50}"/>
              </a:ext>
            </a:extLst>
          </p:cNvPr>
          <p:cNvSpPr>
            <a:spLocks noGrp="1"/>
          </p:cNvSpPr>
          <p:nvPr>
            <p:ph idx="1"/>
          </p:nvPr>
        </p:nvSpPr>
        <p:spPr/>
        <p:txBody>
          <a:bodyPr>
            <a:normAutofit lnSpcReduction="10000"/>
          </a:bodyPr>
          <a:lstStyle/>
          <a:p>
            <a:pPr marL="0" indent="0">
              <a:buNone/>
            </a:pPr>
            <a:r>
              <a:rPr lang="en-US" dirty="0"/>
              <a:t>Let’s generate examples of the following</a:t>
            </a:r>
          </a:p>
          <a:p>
            <a:pPr marL="457200" indent="-457200">
              <a:buFont typeface="+mj-lt"/>
              <a:buAutoNum type="arabicPeriod"/>
            </a:pPr>
            <a:r>
              <a:rPr lang="en-US" dirty="0"/>
              <a:t>a situation that impacts you, as an undergraduate student at York</a:t>
            </a:r>
          </a:p>
          <a:p>
            <a:pPr marL="457200" indent="-457200">
              <a:buFont typeface="+mj-lt"/>
              <a:buAutoNum type="arabicPeriod"/>
            </a:pPr>
            <a:r>
              <a:rPr lang="en-US" dirty="0"/>
              <a:t>the situation can pertain to </a:t>
            </a:r>
            <a:r>
              <a:rPr lang="en-US" i="1" dirty="0"/>
              <a:t>any aspect of your life as you are working towards your degree</a:t>
            </a:r>
          </a:p>
          <a:p>
            <a:pPr marL="457200" indent="-457200">
              <a:buFont typeface="+mj-lt"/>
              <a:buAutoNum type="arabicPeriod"/>
            </a:pPr>
            <a:r>
              <a:rPr lang="en-US" dirty="0"/>
              <a:t>the situation can be a negative or positive</a:t>
            </a:r>
          </a:p>
          <a:p>
            <a:pPr lvl="1"/>
            <a:r>
              <a:rPr lang="en-US" dirty="0"/>
              <a:t>positive -&gt; blessings, pieces of fortune, enjoyments, </a:t>
            </a:r>
            <a:r>
              <a:rPr lang="en-US" dirty="0" err="1"/>
              <a:t>etc</a:t>
            </a:r>
            <a:endParaRPr lang="en-US" dirty="0"/>
          </a:p>
          <a:p>
            <a:pPr lvl="1"/>
            <a:r>
              <a:rPr lang="en-US" dirty="0"/>
              <a:t>negative -&gt; problems, challenges, frustrations, </a:t>
            </a:r>
            <a:r>
              <a:rPr lang="en-US" dirty="0" err="1"/>
              <a:t>etc</a:t>
            </a:r>
            <a:endParaRPr lang="en-US" dirty="0"/>
          </a:p>
          <a:p>
            <a:pPr marL="457200" indent="-457200">
              <a:buFont typeface="+mj-lt"/>
              <a:buAutoNum type="arabicPeriod"/>
            </a:pPr>
            <a:r>
              <a:rPr lang="en-US" dirty="0"/>
              <a:t>there is some sort of “impetus” in connection the situation</a:t>
            </a:r>
          </a:p>
          <a:p>
            <a:pPr lvl="1"/>
            <a:r>
              <a:rPr lang="en-US" dirty="0"/>
              <a:t>an energy around wanting to “do something”</a:t>
            </a:r>
          </a:p>
          <a:p>
            <a:pPr lvl="1"/>
            <a:r>
              <a:rPr lang="en-US" dirty="0"/>
              <a:t>key driving forces: want to help, want to share, want to improve, </a:t>
            </a:r>
            <a:r>
              <a:rPr lang="en-US" dirty="0" err="1"/>
              <a:t>etc</a:t>
            </a:r>
            <a:endParaRPr lang="en-US" dirty="0"/>
          </a:p>
          <a:p>
            <a:pPr lvl="1"/>
            <a:endParaRPr lang="en-US" dirty="0"/>
          </a:p>
          <a:p>
            <a:pPr marL="414000" lvl="1" indent="0">
              <a:buNone/>
            </a:pPr>
            <a:endParaRPr lang="en-US" dirty="0"/>
          </a:p>
        </p:txBody>
      </p:sp>
      <p:sp>
        <p:nvSpPr>
          <p:cNvPr id="3" name="Slide Number Placeholder 2">
            <a:extLst>
              <a:ext uri="{FF2B5EF4-FFF2-40B4-BE49-F238E27FC236}">
                <a16:creationId xmlns:a16="http://schemas.microsoft.com/office/drawing/2014/main" id="{0E6A25D4-D34A-4B4F-BD6B-BF80D7700EE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A8F7DD7-54C6-5E47-BC0B-B8B76E83C912}"/>
              </a:ext>
            </a:extLst>
          </p:cNvPr>
          <p:cNvSpPr>
            <a:spLocks noGrp="1"/>
          </p:cNvSpPr>
          <p:nvPr>
            <p:ph type="title"/>
          </p:nvPr>
        </p:nvSpPr>
        <p:spPr/>
        <p:txBody>
          <a:bodyPr/>
          <a:lstStyle/>
          <a:p>
            <a:r>
              <a:rPr lang="en-US" dirty="0"/>
              <a:t>Exercise:</a:t>
            </a:r>
          </a:p>
        </p:txBody>
      </p:sp>
    </p:spTree>
    <p:extLst>
      <p:ext uri="{BB962C8B-B14F-4D97-AF65-F5344CB8AC3E}">
        <p14:creationId xmlns:p14="http://schemas.microsoft.com/office/powerpoint/2010/main" val="1786453412"/>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9056</TotalTime>
  <Words>451</Words>
  <Application>Microsoft Macintosh PowerPoint</Application>
  <PresentationFormat>On-screen Show (4:3)</PresentationFormat>
  <Paragraphs>36</Paragraphs>
  <Slides>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What we will be doing…</vt:lpstr>
      <vt:lpstr>Basic Ground Rules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1212</cp:revision>
  <cp:lastPrinted>2021-09-22T16:25:21Z</cp:lastPrinted>
  <dcterms:created xsi:type="dcterms:W3CDTF">2020-01-08T18:20:23Z</dcterms:created>
  <dcterms:modified xsi:type="dcterms:W3CDTF">2021-09-29T13:51:43Z</dcterms:modified>
</cp:coreProperties>
</file>