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939" r:id="rId3"/>
    <p:sldId id="951" r:id="rId4"/>
    <p:sldId id="952" r:id="rId5"/>
    <p:sldId id="953" r:id="rId6"/>
    <p:sldId id="954" r:id="rId7"/>
    <p:sldId id="955" r:id="rId8"/>
    <p:sldId id="967" r:id="rId9"/>
    <p:sldId id="966" r:id="rId10"/>
    <p:sldId id="956" r:id="rId11"/>
    <p:sldId id="959" r:id="rId12"/>
    <p:sldId id="960" r:id="rId13"/>
    <p:sldId id="965" r:id="rId14"/>
    <p:sldId id="961" r:id="rId15"/>
    <p:sldId id="962" r:id="rId16"/>
    <p:sldId id="9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 id="953"/>
            <p14:sldId id="954"/>
            <p14:sldId id="955"/>
            <p14:sldId id="967"/>
            <p14:sldId id="966"/>
            <p14:sldId id="956"/>
            <p14:sldId id="959"/>
            <p14:sldId id="960"/>
            <p14:sldId id="965"/>
            <p14:sldId id="961"/>
            <p14:sldId id="962"/>
            <p14:sldId id="963"/>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4"/>
    <p:restoredTop sz="94830"/>
  </p:normalViewPr>
  <p:slideViewPr>
    <p:cSldViewPr snapToGrid="0" snapToObjects="1">
      <p:cViewPr>
        <p:scale>
          <a:sx n="122" d="100"/>
          <a:sy n="122"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R-Design-IV</a:t>
            </a:r>
            <a:br>
              <a:rPr lang="en-CA" dirty="0"/>
            </a:br>
            <a:r>
              <a:rPr lang="en-CA" dirty="0"/>
              <a:t>The SCAMPER Technique</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were to be substituted?</a:t>
            </a:r>
          </a:p>
          <a:p>
            <a:r>
              <a:rPr lang="en-CA" dirty="0"/>
              <a:t>What if one part of the situation were to be substituted or changed for another part?</a:t>
            </a:r>
          </a:p>
          <a:p>
            <a:r>
              <a:rPr lang="en-CA" dirty="0"/>
              <a:t>What if someone involved were to be replaced?</a:t>
            </a:r>
          </a:p>
          <a:p>
            <a:r>
              <a:rPr lang="en-CA" dirty="0"/>
              <a:t>What if the rules of the situation were to be changed?</a:t>
            </a:r>
          </a:p>
          <a:p>
            <a:r>
              <a:rPr lang="en-CA" dirty="0"/>
              <a:t>What if the name of the situation were to be changed?</a:t>
            </a:r>
          </a:p>
          <a:p>
            <a:r>
              <a:rPr lang="en-CA" dirty="0"/>
              <a:t>What if other processes or procedures were to be used?</a:t>
            </a:r>
          </a:p>
          <a:p>
            <a:r>
              <a:rPr lang="en-CA" dirty="0"/>
              <a:t>What if my feelings or attitude towards the situation were to be changed?</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1026" name="Picture 2">
            <a:extLst>
              <a:ext uri="{FF2B5EF4-FFF2-40B4-BE49-F238E27FC236}">
                <a16:creationId xmlns:a16="http://schemas.microsoft.com/office/drawing/2014/main" id="{394C4266-08E6-AC49-877B-750F5E8AA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190" y="0"/>
            <a:ext cx="4585619" cy="1682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CF77B1-08E9-EF4F-890A-9B28B839A8B2}"/>
              </a:ext>
            </a:extLst>
          </p:cNvPr>
          <p:cNvSpPr txBox="1"/>
          <p:nvPr/>
        </p:nvSpPr>
        <p:spPr>
          <a:xfrm>
            <a:off x="590860" y="652889"/>
            <a:ext cx="1128835" cy="369332"/>
          </a:xfrm>
          <a:prstGeom prst="rect">
            <a:avLst/>
          </a:prstGeom>
          <a:noFill/>
        </p:spPr>
        <p:txBody>
          <a:bodyPr wrap="none" rtlCol="0">
            <a:spAutoFit/>
          </a:bodyPr>
          <a:lstStyle/>
          <a:p>
            <a:r>
              <a:rPr lang="en-US" b="1" dirty="0">
                <a:solidFill>
                  <a:srgbClr val="FF0000"/>
                </a:solidFill>
                <a:latin typeface="Gill Sans Nova Light" panose="020B0302020104020203" pitchFamily="34" charset="0"/>
              </a:rPr>
              <a:t>S</a:t>
            </a:r>
            <a:r>
              <a:rPr lang="en-US" b="1" dirty="0">
                <a:latin typeface="Gill Sans Nova Light" panose="020B0302020104020203" pitchFamily="34" charset="0"/>
              </a:rPr>
              <a:t>CAMPER</a:t>
            </a:r>
          </a:p>
        </p:txBody>
      </p:sp>
    </p:spTree>
    <p:extLst>
      <p:ext uri="{BB962C8B-B14F-4D97-AF65-F5344CB8AC3E}">
        <p14:creationId xmlns:p14="http://schemas.microsoft.com/office/powerpoint/2010/main" val="255886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a:t>
            </a:r>
            <a:r>
              <a:rPr lang="en-CA" dirty="0" err="1"/>
              <a:t>etc</a:t>
            </a:r>
            <a:r>
              <a:rPr lang="en-CA" dirty="0"/>
              <a:t>) were to be combined or merged?</a:t>
            </a:r>
          </a:p>
          <a:p>
            <a:r>
              <a:rPr lang="en-CA" dirty="0"/>
              <a:t>What elements could be combined so as to maximize the number of uses?</a:t>
            </a:r>
          </a:p>
          <a:p>
            <a:r>
              <a:rPr lang="en-CA" dirty="0"/>
              <a:t>Where could synergies be achieved? (“kill two birds with one stone”)</a:t>
            </a:r>
          </a:p>
          <a:p>
            <a:r>
              <a:rPr lang="en-CA" dirty="0"/>
              <a:t>Which are the best elements that could be brought together so as to achieve a particular result?</a:t>
            </a:r>
          </a:p>
          <a:p>
            <a:r>
              <a:rPr lang="en-CA" dirty="0"/>
              <a:t>What can be combined (in ‘this or that way’) in order to bring about ‘such-and-such’ result?</a:t>
            </a:r>
          </a:p>
          <a:p>
            <a:endParaRPr lang="en-CA" dirty="0"/>
          </a:p>
          <a:p>
            <a:pPr marL="0" indent="0">
              <a:buNone/>
            </a:pPr>
            <a:endParaRPr lang="en-US"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2050" name="Picture 2">
            <a:extLst>
              <a:ext uri="{FF2B5EF4-FFF2-40B4-BE49-F238E27FC236}">
                <a16:creationId xmlns:a16="http://schemas.microsoft.com/office/drawing/2014/main" id="{07130BCF-DE9C-BE41-BC3B-01BE3EDEE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787" y="11024"/>
            <a:ext cx="4494680" cy="1649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36BEC9-14B9-214B-89A3-230A37228C3C}"/>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a:t>
            </a:r>
            <a:r>
              <a:rPr lang="en-US" b="1" dirty="0">
                <a:solidFill>
                  <a:srgbClr val="FF0000"/>
                </a:solidFill>
                <a:latin typeface="Gill Sans Nova Light" panose="020B0302020104020203" pitchFamily="34" charset="0"/>
              </a:rPr>
              <a:t>C</a:t>
            </a:r>
            <a:r>
              <a:rPr lang="en-US" b="1" dirty="0">
                <a:latin typeface="Gill Sans Nova Light" panose="020B0302020104020203" pitchFamily="34" charset="0"/>
              </a:rPr>
              <a:t>AMPER</a:t>
            </a:r>
          </a:p>
        </p:txBody>
      </p:sp>
    </p:spTree>
    <p:extLst>
      <p:ext uri="{BB962C8B-B14F-4D97-AF65-F5344CB8AC3E}">
        <p14:creationId xmlns:p14="http://schemas.microsoft.com/office/powerpoint/2010/main" val="290258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What if elements (places, times, materials, people, </a:t>
            </a:r>
            <a:r>
              <a:rPr lang="en-CA" dirty="0" err="1"/>
              <a:t>etc</a:t>
            </a:r>
            <a:r>
              <a:rPr lang="en-CA" dirty="0"/>
              <a:t>) were to be adapted? </a:t>
            </a:r>
          </a:p>
          <a:p>
            <a:r>
              <a:rPr lang="en-CA" dirty="0"/>
              <a:t>What processes within the situation were to be adapted?</a:t>
            </a:r>
          </a:p>
          <a:p>
            <a:r>
              <a:rPr lang="en-CA" dirty="0"/>
              <a:t>What could another situation from a different context were to serve as inspiration for this situation?</a:t>
            </a:r>
          </a:p>
          <a:p>
            <a:r>
              <a:rPr lang="en-CA" dirty="0"/>
              <a:t>Does history offer any insights to the situation?</a:t>
            </a:r>
          </a:p>
          <a:p>
            <a:r>
              <a:rPr lang="en-CA" dirty="0"/>
              <a:t>Which ideas could I adapt, copy, or borrow from other people’s situations?</a:t>
            </a:r>
          </a:p>
          <a:p>
            <a:r>
              <a:rPr lang="en-CA" dirty="0"/>
              <a:t>What if the situation were to be adapted to a different context or a different group of individuals?</a:t>
            </a:r>
          </a:p>
          <a:p>
            <a:r>
              <a:rPr lang="en-CA" dirty="0"/>
              <a:t>What can be adapted (in ‘this or that way’) in order to bring about ‘such-and-such’ result?</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3074" name="Picture 2">
            <a:extLst>
              <a:ext uri="{FF2B5EF4-FFF2-40B4-BE49-F238E27FC236}">
                <a16:creationId xmlns:a16="http://schemas.microsoft.com/office/drawing/2014/main" id="{DB6CF0D8-B9A0-0F48-AB03-25E3B35D2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551" y="0"/>
            <a:ext cx="4466897" cy="1639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693EA7E-C8C8-1941-B978-65984CA13775}"/>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t>
            </a:r>
            <a:r>
              <a:rPr lang="en-US" b="1" dirty="0">
                <a:solidFill>
                  <a:srgbClr val="FF0000"/>
                </a:solidFill>
                <a:latin typeface="Gill Sans Nova Light" panose="020B0302020104020203" pitchFamily="34" charset="0"/>
              </a:rPr>
              <a:t>A</a:t>
            </a:r>
            <a:r>
              <a:rPr lang="en-US" b="1" dirty="0">
                <a:latin typeface="Gill Sans Nova Light" panose="020B0302020104020203" pitchFamily="34" charset="0"/>
              </a:rPr>
              <a:t>MPER</a:t>
            </a:r>
          </a:p>
        </p:txBody>
      </p:sp>
    </p:spTree>
    <p:extLst>
      <p:ext uri="{BB962C8B-B14F-4D97-AF65-F5344CB8AC3E}">
        <p14:creationId xmlns:p14="http://schemas.microsoft.com/office/powerpoint/2010/main" val="130699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a:bodyPr>
          <a:lstStyle/>
          <a:p>
            <a:r>
              <a:rPr lang="en-CA" dirty="0"/>
              <a:t>What if elements (places, times, materials, people, </a:t>
            </a:r>
            <a:r>
              <a:rPr lang="en-CA" dirty="0" err="1"/>
              <a:t>etc</a:t>
            </a:r>
            <a:r>
              <a:rPr lang="en-CA" dirty="0"/>
              <a:t>) were to be magnified or minimized? </a:t>
            </a:r>
          </a:p>
          <a:p>
            <a:pPr lvl="1"/>
            <a:r>
              <a:rPr lang="en-CA" dirty="0"/>
              <a:t>higher/lower? bigger/smaller? stronger/weaker? faster/slower? more/less frequent? condensed/expanded? taller/shorter? heavier/lighter? streamlined/complicated? compacted/divided?</a:t>
            </a:r>
          </a:p>
          <a:p>
            <a:r>
              <a:rPr lang="en-CA" dirty="0"/>
              <a:t>What if the size of the situation were to be made much larger or smaller? </a:t>
            </a:r>
          </a:p>
          <a:p>
            <a:r>
              <a:rPr lang="en-CA" dirty="0"/>
              <a:t>What if extra elements were to be added into the situation? </a:t>
            </a:r>
          </a:p>
          <a:p>
            <a:r>
              <a:rPr lang="en-CA" dirty="0"/>
              <a:t>What could be modified (in ’this way or that way’) so as to achieve ‘such-and-such’ result?</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8194" name="Picture 2">
            <a:extLst>
              <a:ext uri="{FF2B5EF4-FFF2-40B4-BE49-F238E27FC236}">
                <a16:creationId xmlns:a16="http://schemas.microsoft.com/office/drawing/2014/main" id="{6B71A256-3BDA-084C-B0EB-E072024F0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496079" cy="1650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A9F1C9-01CA-3843-B5EF-3B5F184C6F69}"/>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a:t>
            </a:r>
            <a:r>
              <a:rPr lang="en-US" b="1" dirty="0">
                <a:solidFill>
                  <a:srgbClr val="FF0000"/>
                </a:solidFill>
                <a:latin typeface="Gill Sans Nova Light" panose="020B0302020104020203" pitchFamily="34" charset="0"/>
              </a:rPr>
              <a:t>M</a:t>
            </a:r>
            <a:r>
              <a:rPr lang="en-US" b="1" dirty="0">
                <a:latin typeface="Gill Sans Nova Light" panose="020B0302020104020203" pitchFamily="34" charset="0"/>
              </a:rPr>
              <a:t>PER</a:t>
            </a:r>
          </a:p>
        </p:txBody>
      </p:sp>
      <p:sp>
        <p:nvSpPr>
          <p:cNvPr id="8" name="TextBox 7">
            <a:extLst>
              <a:ext uri="{FF2B5EF4-FFF2-40B4-BE49-F238E27FC236}">
                <a16:creationId xmlns:a16="http://schemas.microsoft.com/office/drawing/2014/main" id="{2D42715D-0A44-C244-A33E-8343A4109105}"/>
              </a:ext>
            </a:extLst>
          </p:cNvPr>
          <p:cNvSpPr txBox="1"/>
          <p:nvPr/>
        </p:nvSpPr>
        <p:spPr>
          <a:xfrm>
            <a:off x="7134803" y="284805"/>
            <a:ext cx="1900457" cy="369332"/>
          </a:xfrm>
          <a:prstGeom prst="rect">
            <a:avLst/>
          </a:prstGeom>
          <a:noFill/>
        </p:spPr>
        <p:txBody>
          <a:bodyPr wrap="none" rtlCol="0">
            <a:spAutoFit/>
          </a:bodyPr>
          <a:lstStyle/>
          <a:p>
            <a:r>
              <a:rPr lang="en-US" b="1" dirty="0">
                <a:latin typeface="Gill Sans Nova Light" panose="020B0302020104020203" pitchFamily="34" charset="0"/>
              </a:rPr>
              <a:t>also Magnify, Minify</a:t>
            </a:r>
          </a:p>
        </p:txBody>
      </p:sp>
    </p:spTree>
    <p:extLst>
      <p:ext uri="{BB962C8B-B14F-4D97-AF65-F5344CB8AC3E}">
        <p14:creationId xmlns:p14="http://schemas.microsoft.com/office/powerpoint/2010/main" val="283750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For whom else does this situation apply? </a:t>
            </a:r>
          </a:p>
          <a:p>
            <a:r>
              <a:rPr lang="en-CA" dirty="0"/>
              <a:t>How would others find themselves if in this situation? a child, an older person, a person with disabilities, a novice, an expert, …</a:t>
            </a:r>
          </a:p>
          <a:p>
            <a:r>
              <a:rPr lang="en-CA" dirty="0"/>
              <a:t>How would this situation apply or unfold in another context?</a:t>
            </a:r>
          </a:p>
          <a:p>
            <a:r>
              <a:rPr lang="en-CA" dirty="0"/>
              <a:t>Could the outputs or by-products of this situation be put to use elsewhere?</a:t>
            </a:r>
          </a:p>
          <a:p>
            <a:r>
              <a:rPr lang="en-CA" dirty="0"/>
              <a:t>What other situations are captured or represented by this situation?</a:t>
            </a:r>
          </a:p>
          <a:p>
            <a:r>
              <a:rPr lang="en-CA" dirty="0"/>
              <a:t>Are there new ways of thinking about this situation in its current shape or form?</a:t>
            </a:r>
          </a:p>
          <a:p>
            <a:pPr marL="0" indent="0">
              <a:buNone/>
            </a:pPr>
            <a:endParaRPr lang="en-CA"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4098" name="Picture 2">
            <a:extLst>
              <a:ext uri="{FF2B5EF4-FFF2-40B4-BE49-F238E27FC236}">
                <a16:creationId xmlns:a16="http://schemas.microsoft.com/office/drawing/2014/main" id="{1647CC8D-BF95-FB40-A0B0-61CBCEE3A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551" y="0"/>
            <a:ext cx="4466897" cy="1639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711584-E934-BD48-91D0-ED8543FC789F}"/>
              </a:ext>
            </a:extLst>
          </p:cNvPr>
          <p:cNvSpPr txBox="1"/>
          <p:nvPr/>
        </p:nvSpPr>
        <p:spPr>
          <a:xfrm>
            <a:off x="590860" y="652889"/>
            <a:ext cx="1027845" cy="369332"/>
          </a:xfrm>
          <a:prstGeom prst="rect">
            <a:avLst/>
          </a:prstGeom>
          <a:noFill/>
        </p:spPr>
        <p:txBody>
          <a:bodyPr wrap="none" rtlCol="0">
            <a:spAutoFit/>
          </a:bodyPr>
          <a:lstStyle/>
          <a:p>
            <a:r>
              <a:rPr lang="en-US" b="1" dirty="0">
                <a:latin typeface="Gill Sans Nova Light" panose="020B0302020104020203" pitchFamily="34" charset="0"/>
              </a:rPr>
              <a:t>CAM</a:t>
            </a:r>
            <a:r>
              <a:rPr lang="en-US" b="1" dirty="0">
                <a:solidFill>
                  <a:srgbClr val="FF0000"/>
                </a:solidFill>
                <a:latin typeface="Gill Sans Nova Light" panose="020B0302020104020203" pitchFamily="34" charset="0"/>
              </a:rPr>
              <a:t>P</a:t>
            </a:r>
            <a:r>
              <a:rPr lang="en-US" b="1" dirty="0">
                <a:latin typeface="Gill Sans Nova Light" panose="020B0302020104020203" pitchFamily="34" charset="0"/>
              </a:rPr>
              <a:t>ER</a:t>
            </a:r>
          </a:p>
        </p:txBody>
      </p:sp>
    </p:spTree>
    <p:extLst>
      <p:ext uri="{BB962C8B-B14F-4D97-AF65-F5344CB8AC3E}">
        <p14:creationId xmlns:p14="http://schemas.microsoft.com/office/powerpoint/2010/main" val="125532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a:t>
            </a:r>
            <a:r>
              <a:rPr lang="en-CA" dirty="0" err="1"/>
              <a:t>etc</a:t>
            </a:r>
            <a:r>
              <a:rPr lang="en-CA" dirty="0"/>
              <a:t>) were to be removed? </a:t>
            </a:r>
          </a:p>
          <a:p>
            <a:r>
              <a:rPr lang="en-CA" dirty="0"/>
              <a:t>What if effort were to be eliminated?</a:t>
            </a:r>
          </a:p>
          <a:p>
            <a:r>
              <a:rPr lang="en-CA" dirty="0"/>
              <a:t>What if cost were to be eliminated?</a:t>
            </a:r>
          </a:p>
          <a:p>
            <a:r>
              <a:rPr lang="en-CA" dirty="0"/>
              <a:t>What’s non-essential or unnecessary?</a:t>
            </a:r>
          </a:p>
          <a:p>
            <a:r>
              <a:rPr lang="en-CA" dirty="0"/>
              <a:t>What if the rules were to be eliminated?</a:t>
            </a:r>
          </a:p>
          <a:p>
            <a:r>
              <a:rPr lang="en-CA" dirty="0"/>
              <a:t>What if the situation were to be split into parts? </a:t>
            </a:r>
          </a:p>
          <a:p>
            <a:r>
              <a:rPr lang="en-CA" dirty="0"/>
              <a:t>What can be eliminated (in ‘this way and that way’) to bring about ‘such-and-such’ result?</a:t>
            </a:r>
          </a:p>
          <a:p>
            <a:endParaRPr lang="en-CA"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5122" name="Picture 2">
            <a:extLst>
              <a:ext uri="{FF2B5EF4-FFF2-40B4-BE49-F238E27FC236}">
                <a16:creationId xmlns:a16="http://schemas.microsoft.com/office/drawing/2014/main" id="{C8A256E7-62E9-8A4C-B1E8-9482E46E0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41" y="-13783"/>
            <a:ext cx="4487917" cy="1647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27D077-AC67-304F-8989-55E57B30036D}"/>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SCAMP</a:t>
            </a:r>
            <a:r>
              <a:rPr lang="en-US" b="1" dirty="0">
                <a:solidFill>
                  <a:srgbClr val="FF0000"/>
                </a:solidFill>
                <a:latin typeface="Gill Sans Nova Light" panose="020B0302020104020203" pitchFamily="34" charset="0"/>
              </a:rPr>
              <a:t>E</a:t>
            </a:r>
            <a:r>
              <a:rPr lang="en-US" b="1" dirty="0">
                <a:latin typeface="Gill Sans Nova Light" panose="020B0302020104020203" pitchFamily="34" charset="0"/>
              </a:rPr>
              <a:t>R</a:t>
            </a:r>
          </a:p>
        </p:txBody>
      </p:sp>
    </p:spTree>
    <p:extLst>
      <p:ext uri="{BB962C8B-B14F-4D97-AF65-F5344CB8AC3E}">
        <p14:creationId xmlns:p14="http://schemas.microsoft.com/office/powerpoint/2010/main" val="165639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What if elements (places, times, materials, people, </a:t>
            </a:r>
            <a:r>
              <a:rPr lang="en-CA" dirty="0" err="1"/>
              <a:t>etc</a:t>
            </a:r>
            <a:r>
              <a:rPr lang="en-CA" dirty="0"/>
              <a:t>) were to be rearranged in some way?</a:t>
            </a:r>
          </a:p>
          <a:p>
            <a:r>
              <a:rPr lang="en-CA" dirty="0"/>
              <a:t>What if roles were to be reversed or swapped in the situation?</a:t>
            </a:r>
          </a:p>
          <a:p>
            <a:r>
              <a:rPr lang="en-CA" dirty="0"/>
              <a:t>What if any components or patterns in the situation were to be interchanged?</a:t>
            </a:r>
          </a:p>
          <a:p>
            <a:r>
              <a:rPr lang="en-CA" dirty="0"/>
              <a:t>What if the elements of the situation be sequenced differently?</a:t>
            </a:r>
          </a:p>
          <a:p>
            <a:r>
              <a:rPr lang="en-CA" dirty="0"/>
              <a:t>What if the situation were to unfold in reverse?</a:t>
            </a:r>
          </a:p>
          <a:p>
            <a:r>
              <a:rPr lang="en-CA" dirty="0"/>
              <a:t>What if the the pace or schedule were to be changed?</a:t>
            </a:r>
          </a:p>
          <a:p>
            <a:r>
              <a:rPr lang="en-CA" dirty="0"/>
              <a:t>What can be rearranged (in ‘this way and that way’) to bring about ‘such-and-such’ result?</a:t>
            </a:r>
          </a:p>
          <a:p>
            <a:pPr marL="0" indent="0">
              <a:buNone/>
            </a:pPr>
            <a:endParaRPr lang="en-US"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6146" name="Picture 2">
            <a:extLst>
              <a:ext uri="{FF2B5EF4-FFF2-40B4-BE49-F238E27FC236}">
                <a16:creationId xmlns:a16="http://schemas.microsoft.com/office/drawing/2014/main" id="{E51A244D-A5A3-294D-85D1-F8E3C988E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44" y="0"/>
            <a:ext cx="4548311"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8BF01C-2AFF-8148-9B2E-3A1077A286F1}"/>
              </a:ext>
            </a:extLst>
          </p:cNvPr>
          <p:cNvSpPr txBox="1"/>
          <p:nvPr/>
        </p:nvSpPr>
        <p:spPr>
          <a:xfrm>
            <a:off x="590860" y="652889"/>
            <a:ext cx="1128835" cy="369332"/>
          </a:xfrm>
          <a:prstGeom prst="rect">
            <a:avLst/>
          </a:prstGeom>
          <a:noFill/>
        </p:spPr>
        <p:txBody>
          <a:bodyPr wrap="none" rtlCol="0">
            <a:spAutoFit/>
          </a:bodyPr>
          <a:lstStyle/>
          <a:p>
            <a:r>
              <a:rPr lang="en-US" b="1" dirty="0">
                <a:latin typeface="Gill Sans Nova Light" panose="020B0302020104020203" pitchFamily="34" charset="0"/>
              </a:rPr>
              <a:t>SCAMPE</a:t>
            </a:r>
            <a:r>
              <a:rPr lang="en-US" b="1" dirty="0">
                <a:solidFill>
                  <a:srgbClr val="FF0000"/>
                </a:solidFill>
                <a:latin typeface="Gill Sans Nova Light" panose="020B0302020104020203" pitchFamily="34" charset="0"/>
              </a:rPr>
              <a:t>R</a:t>
            </a:r>
          </a:p>
        </p:txBody>
      </p:sp>
    </p:spTree>
    <p:extLst>
      <p:ext uri="{BB962C8B-B14F-4D97-AF65-F5344CB8AC3E}">
        <p14:creationId xmlns:p14="http://schemas.microsoft.com/office/powerpoint/2010/main" val="88403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SCAMPER is, at its core, an activity-based thinking process</a:t>
            </a:r>
          </a:p>
          <a:p>
            <a:r>
              <a:rPr lang="en-CA" dirty="0"/>
              <a:t>it is used to boost innovative thinking </a:t>
            </a:r>
            <a:r>
              <a:rPr lang="en-CA" i="1" dirty="0"/>
              <a:t>in response to a probe</a:t>
            </a:r>
          </a:p>
          <a:p>
            <a:r>
              <a:rPr lang="en-CA" dirty="0"/>
              <a:t>the technique is used to generates many new ideas that “riff” on the probe</a:t>
            </a:r>
          </a:p>
          <a:p>
            <a:r>
              <a:rPr lang="en-CA" dirty="0"/>
              <a:t>the technique is intended to be used by groups, but can also be used on an individual basis</a:t>
            </a:r>
          </a:p>
          <a:p>
            <a:endParaRPr lang="en-CA" dirty="0"/>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What is the SCAMPER technique?</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the components of the technique were first proposed in the field of advertising in the 1950’s</a:t>
            </a:r>
          </a:p>
          <a:p>
            <a:pPr lvl="1"/>
            <a:r>
              <a:rPr lang="en-CA" dirty="0"/>
              <a:t>in 1953, by Alex Osborn, an advertising executive; Osborn is now credited with popularizing the technique of brainstorming</a:t>
            </a:r>
          </a:p>
          <a:p>
            <a:r>
              <a:rPr lang="en-CA" dirty="0"/>
              <a:t>then the technique was further developed in the field of education</a:t>
            </a:r>
          </a:p>
          <a:p>
            <a:pPr lvl="1"/>
            <a:r>
              <a:rPr lang="en-CA" dirty="0"/>
              <a:t>it gained its mnemonic SCAMPER in 1971, by Bob Eberle</a:t>
            </a:r>
          </a:p>
          <a:p>
            <a:r>
              <a:rPr lang="en-CA" dirty="0"/>
              <a:t>SCAMPER is now used extensively in UX Design and ‘Design Thinking’ approaches</a:t>
            </a:r>
          </a:p>
          <a:p>
            <a:r>
              <a:rPr lang="en-CA" dirty="0"/>
              <a:t>SCAMPER gets called a problem solving technique, ideation technique, brain storming technique, </a:t>
            </a:r>
            <a:r>
              <a:rPr lang="en-CA" dirty="0" err="1"/>
              <a:t>etc</a:t>
            </a:r>
            <a:endParaRPr lang="en-CA" dirty="0"/>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History of the SCAMPER technique</a:t>
            </a:r>
          </a:p>
        </p:txBody>
      </p:sp>
    </p:spTree>
    <p:extLst>
      <p:ext uri="{BB962C8B-B14F-4D97-AF65-F5344CB8AC3E}">
        <p14:creationId xmlns:p14="http://schemas.microsoft.com/office/powerpoint/2010/main" val="42743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24FA87-68E1-3F46-9EAA-5AFAF22C7333}"/>
              </a:ext>
            </a:extLst>
          </p:cNvPr>
          <p:cNvSpPr>
            <a:spLocks noGrp="1"/>
          </p:cNvSpPr>
          <p:nvPr>
            <p:ph idx="1"/>
          </p:nvPr>
        </p:nvSpPr>
        <p:spPr/>
        <p:txBody>
          <a:bodyPr/>
          <a:lstStyle/>
          <a:p>
            <a:r>
              <a:rPr lang="en-US" dirty="0"/>
              <a:t>the nature of the SCAMPER technique depends on the type of probe used</a:t>
            </a:r>
          </a:p>
          <a:p>
            <a:r>
              <a:rPr lang="en-CA" dirty="0"/>
              <a:t>examples of probes:</a:t>
            </a:r>
          </a:p>
          <a:p>
            <a:pPr lvl="1"/>
            <a:r>
              <a:rPr lang="en-CA" dirty="0"/>
              <a:t>an existing product</a:t>
            </a:r>
          </a:p>
          <a:p>
            <a:pPr lvl="1"/>
            <a:r>
              <a:rPr lang="en-CA" dirty="0"/>
              <a:t>an existing service </a:t>
            </a:r>
          </a:p>
          <a:p>
            <a:pPr lvl="1"/>
            <a:r>
              <a:rPr lang="en-CA" dirty="0"/>
              <a:t>an existing situation</a:t>
            </a:r>
          </a:p>
          <a:p>
            <a:pPr lvl="1"/>
            <a:r>
              <a:rPr lang="en-CA" dirty="0"/>
              <a:t>a learning topic</a:t>
            </a:r>
          </a:p>
          <a:p>
            <a:pPr lvl="1"/>
            <a:r>
              <a:rPr lang="en-CA" dirty="0"/>
              <a:t>a challenge</a:t>
            </a:r>
          </a:p>
          <a:p>
            <a:pPr lvl="1"/>
            <a:r>
              <a:rPr lang="en-CA" dirty="0"/>
              <a:t>…</a:t>
            </a:r>
            <a:r>
              <a:rPr lang="en-CA" dirty="0" err="1"/>
              <a:t>etc</a:t>
            </a:r>
            <a:endParaRPr lang="en-US" dirty="0"/>
          </a:p>
          <a:p>
            <a:r>
              <a:rPr lang="en-US" dirty="0"/>
              <a:t>Breakout – Develop a list of at least 10 different </a:t>
            </a:r>
            <a:r>
              <a:rPr lang="en-US" b="1" dirty="0"/>
              <a:t>situations</a:t>
            </a:r>
            <a:r>
              <a:rPr lang="en-US" dirty="0"/>
              <a:t> as probes</a:t>
            </a:r>
          </a:p>
          <a:p>
            <a:endParaRPr lang="en-US" dirty="0"/>
          </a:p>
        </p:txBody>
      </p:sp>
      <p:sp>
        <p:nvSpPr>
          <p:cNvPr id="3" name="Slide Number Placeholder 2">
            <a:extLst>
              <a:ext uri="{FF2B5EF4-FFF2-40B4-BE49-F238E27FC236}">
                <a16:creationId xmlns:a16="http://schemas.microsoft.com/office/drawing/2014/main" id="{9F42F327-B92E-8B4F-91C6-1719E92749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CF8B764-EE1D-1A41-B053-BBF3CD6A619F}"/>
              </a:ext>
            </a:extLst>
          </p:cNvPr>
          <p:cNvSpPr>
            <a:spLocks noGrp="1"/>
          </p:cNvSpPr>
          <p:nvPr>
            <p:ph type="title"/>
          </p:nvPr>
        </p:nvSpPr>
        <p:spPr/>
        <p:txBody>
          <a:bodyPr/>
          <a:lstStyle/>
          <a:p>
            <a:r>
              <a:rPr lang="en-US" dirty="0"/>
              <a:t>Probes</a:t>
            </a:r>
          </a:p>
        </p:txBody>
      </p:sp>
    </p:spTree>
    <p:extLst>
      <p:ext uri="{BB962C8B-B14F-4D97-AF65-F5344CB8AC3E}">
        <p14:creationId xmlns:p14="http://schemas.microsoft.com/office/powerpoint/2010/main" val="30749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8F96B-0EBA-DD45-BE8E-95F33952DF50}"/>
              </a:ext>
            </a:extLst>
          </p:cNvPr>
          <p:cNvSpPr>
            <a:spLocks noGrp="1"/>
          </p:cNvSpPr>
          <p:nvPr>
            <p:ph idx="1"/>
          </p:nvPr>
        </p:nvSpPr>
        <p:spPr/>
        <p:txBody>
          <a:bodyPr/>
          <a:lstStyle/>
          <a:p>
            <a:pPr marL="0" indent="0">
              <a:buNone/>
            </a:pPr>
            <a:r>
              <a:rPr lang="en-US" dirty="0"/>
              <a:t>Let’s try to generate examples of the following</a:t>
            </a:r>
          </a:p>
          <a:p>
            <a:pPr marL="457200" indent="-457200">
              <a:buFont typeface="+mj-lt"/>
              <a:buAutoNum type="arabicPeriod"/>
            </a:pPr>
            <a:r>
              <a:rPr lang="en-US" dirty="0"/>
              <a:t>a situation that impacts you, as an undergraduate student at York</a:t>
            </a:r>
          </a:p>
          <a:p>
            <a:pPr marL="457200" indent="-457200">
              <a:buFont typeface="+mj-lt"/>
              <a:buAutoNum type="arabicPeriod"/>
            </a:pPr>
            <a:r>
              <a:rPr lang="en-US" dirty="0"/>
              <a:t>the situation can pertain to any aspect of your life, as it pertains to you working towards your degree</a:t>
            </a:r>
          </a:p>
          <a:p>
            <a:pPr marL="457200" indent="-457200">
              <a:buFont typeface="+mj-lt"/>
              <a:buAutoNum type="arabicPeriod"/>
            </a:pPr>
            <a:r>
              <a:rPr lang="en-US" dirty="0"/>
              <a:t>the situation can be a negative or positive</a:t>
            </a:r>
          </a:p>
          <a:p>
            <a:pPr lvl="1"/>
            <a:r>
              <a:rPr lang="en-US" dirty="0"/>
              <a:t>negative -&gt; problems, challenges, frustrations, </a:t>
            </a:r>
            <a:r>
              <a:rPr lang="en-US" dirty="0" err="1"/>
              <a:t>etc</a:t>
            </a:r>
            <a:endParaRPr lang="en-US" dirty="0"/>
          </a:p>
          <a:p>
            <a:pPr lvl="1"/>
            <a:r>
              <a:rPr lang="en-US" dirty="0"/>
              <a:t>positive -&gt; blessings, pieces of fortune, enjoyments, </a:t>
            </a:r>
            <a:r>
              <a:rPr lang="en-US" dirty="0" err="1"/>
              <a:t>etc</a:t>
            </a:r>
            <a:endParaRPr lang="en-US" dirty="0"/>
          </a:p>
        </p:txBody>
      </p:sp>
      <p:sp>
        <p:nvSpPr>
          <p:cNvPr id="3" name="Slide Number Placeholder 2">
            <a:extLst>
              <a:ext uri="{FF2B5EF4-FFF2-40B4-BE49-F238E27FC236}">
                <a16:creationId xmlns:a16="http://schemas.microsoft.com/office/drawing/2014/main" id="{0E6A25D4-D34A-4B4F-BD6B-BF80D7700EE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A8F7DD7-54C6-5E47-BC0B-B8B76E83C912}"/>
              </a:ext>
            </a:extLst>
          </p:cNvPr>
          <p:cNvSpPr>
            <a:spLocks noGrp="1"/>
          </p:cNvSpPr>
          <p:nvPr>
            <p:ph type="title"/>
          </p:nvPr>
        </p:nvSpPr>
        <p:spPr/>
        <p:txBody>
          <a:bodyPr/>
          <a:lstStyle/>
          <a:p>
            <a:r>
              <a:rPr lang="en-US" dirty="0"/>
              <a:t>Exercise: Criteria for Probes</a:t>
            </a:r>
          </a:p>
        </p:txBody>
      </p:sp>
    </p:spTree>
    <p:extLst>
      <p:ext uri="{BB962C8B-B14F-4D97-AF65-F5344CB8AC3E}">
        <p14:creationId xmlns:p14="http://schemas.microsoft.com/office/powerpoint/2010/main" val="178645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lnSpcReduction="10000"/>
          </a:bodyPr>
          <a:lstStyle/>
          <a:p>
            <a:r>
              <a:rPr lang="en-US" dirty="0"/>
              <a:t>given a probe, the team generates responses to 7 different provocations</a:t>
            </a:r>
          </a:p>
          <a:p>
            <a:r>
              <a:rPr lang="en-US" dirty="0"/>
              <a:t>do one provocation at a time</a:t>
            </a:r>
          </a:p>
          <a:p>
            <a:r>
              <a:rPr lang="en-US" dirty="0"/>
              <a:t>capture all of the ideas that get generated</a:t>
            </a:r>
          </a:p>
          <a:p>
            <a:pPr lvl="1"/>
            <a:r>
              <a:rPr lang="en-US" dirty="0"/>
              <a:t>even if the generated ideas might be impractical, impossible or non-sensical, still capture them</a:t>
            </a:r>
          </a:p>
          <a:p>
            <a:r>
              <a:rPr lang="en-US" dirty="0"/>
              <a:t>persist: stay in focus even when productivity is low</a:t>
            </a:r>
          </a:p>
          <a:p>
            <a:r>
              <a:rPr lang="en-US" dirty="0"/>
              <a:t>don’t skip ahead</a:t>
            </a:r>
          </a:p>
          <a:p>
            <a:pPr lvl="1"/>
            <a:r>
              <a:rPr lang="en-US" dirty="0"/>
              <a:t>can go back and fill in ideas that arise afterwards</a:t>
            </a:r>
          </a:p>
          <a:p>
            <a:r>
              <a:rPr lang="en-US" dirty="0"/>
              <a:t>don’t pay attention only to yourself, pay attention to others </a:t>
            </a:r>
          </a:p>
          <a:p>
            <a:pPr lvl="1"/>
            <a:r>
              <a:rPr lang="en-US" dirty="0"/>
              <a:t>suggested approach: have others (not you) write down your own ideas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The SCAMPER Technique</a:t>
            </a:r>
          </a:p>
        </p:txBody>
      </p:sp>
    </p:spTree>
    <p:extLst>
      <p:ext uri="{BB962C8B-B14F-4D97-AF65-F5344CB8AC3E}">
        <p14:creationId xmlns:p14="http://schemas.microsoft.com/office/powerpoint/2010/main" val="142667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a:bodyPr>
          <a:lstStyle/>
          <a:p>
            <a:r>
              <a:rPr lang="en-US" dirty="0"/>
              <a:t>take breaks and pauses, don’t rush; give people time to think things through</a:t>
            </a:r>
          </a:p>
          <a:p>
            <a:r>
              <a:rPr lang="en-US" dirty="0"/>
              <a:t>facilitation within the session</a:t>
            </a:r>
          </a:p>
          <a:p>
            <a:pPr lvl="1"/>
            <a:r>
              <a:rPr lang="en-US" dirty="0"/>
              <a:t>motivation of members, correct misunderstandings, provide clear standard of work, keep track of ideas and ensure they are all captured</a:t>
            </a:r>
          </a:p>
          <a:p>
            <a:pPr lvl="1"/>
            <a:r>
              <a:rPr lang="en-US" dirty="0"/>
              <a:t>the team should stick to the rules</a:t>
            </a:r>
          </a:p>
          <a:p>
            <a:pPr lvl="1"/>
            <a:endParaRPr lang="en-US" dirty="0"/>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The SCAMPER Technique</a:t>
            </a:r>
          </a:p>
        </p:txBody>
      </p:sp>
    </p:spTree>
    <p:extLst>
      <p:ext uri="{BB962C8B-B14F-4D97-AF65-F5344CB8AC3E}">
        <p14:creationId xmlns:p14="http://schemas.microsoft.com/office/powerpoint/2010/main" val="326002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a:bodyPr>
          <a:lstStyle/>
          <a:p>
            <a:r>
              <a:rPr lang="en-US" dirty="0"/>
              <a:t>the provocations are</a:t>
            </a:r>
          </a:p>
          <a:p>
            <a:pPr lvl="1"/>
            <a:r>
              <a:rPr lang="en-CA" b="1" dirty="0"/>
              <a:t>S</a:t>
            </a:r>
            <a:r>
              <a:rPr lang="en-CA" dirty="0"/>
              <a:t>ubstitute</a:t>
            </a:r>
          </a:p>
          <a:p>
            <a:pPr lvl="1"/>
            <a:r>
              <a:rPr lang="en-CA" b="1" dirty="0"/>
              <a:t>C</a:t>
            </a:r>
            <a:r>
              <a:rPr lang="en-CA" dirty="0"/>
              <a:t>ombine</a:t>
            </a:r>
          </a:p>
          <a:p>
            <a:pPr lvl="1"/>
            <a:r>
              <a:rPr lang="en-CA" b="1" dirty="0"/>
              <a:t>A</a:t>
            </a:r>
            <a:r>
              <a:rPr lang="en-CA" dirty="0"/>
              <a:t>dapt</a:t>
            </a:r>
          </a:p>
          <a:p>
            <a:pPr lvl="1"/>
            <a:r>
              <a:rPr lang="en-CA" b="1" dirty="0"/>
              <a:t>M</a:t>
            </a:r>
            <a:r>
              <a:rPr lang="en-CA" dirty="0"/>
              <a:t>odify (Also </a:t>
            </a:r>
            <a:r>
              <a:rPr lang="en-CA" b="1" dirty="0"/>
              <a:t>M</a:t>
            </a:r>
            <a:r>
              <a:rPr lang="en-CA" dirty="0"/>
              <a:t>agnify and </a:t>
            </a:r>
            <a:r>
              <a:rPr lang="en-CA" b="1" dirty="0"/>
              <a:t>M</a:t>
            </a:r>
            <a:r>
              <a:rPr lang="en-CA" dirty="0"/>
              <a:t>inify)</a:t>
            </a:r>
          </a:p>
          <a:p>
            <a:pPr lvl="1"/>
            <a:r>
              <a:rPr lang="en-CA" b="1" dirty="0"/>
              <a:t>P</a:t>
            </a:r>
            <a:r>
              <a:rPr lang="en-CA" dirty="0"/>
              <a:t>ut to another use</a:t>
            </a:r>
          </a:p>
          <a:p>
            <a:pPr lvl="1"/>
            <a:r>
              <a:rPr lang="en-CA" b="1" dirty="0"/>
              <a:t>E</a:t>
            </a:r>
            <a:r>
              <a:rPr lang="en-CA" dirty="0"/>
              <a:t>liminate</a:t>
            </a:r>
          </a:p>
          <a:p>
            <a:pPr lvl="1"/>
            <a:r>
              <a:rPr lang="en-CA" b="1" dirty="0"/>
              <a:t>R</a:t>
            </a:r>
            <a:r>
              <a:rPr lang="en-CA" dirty="0"/>
              <a:t>earrange</a:t>
            </a:r>
          </a:p>
          <a:p>
            <a:pPr marL="0" indent="0">
              <a:buNone/>
            </a:pPr>
            <a:endParaRPr lang="en-US" dirty="0"/>
          </a:p>
          <a:p>
            <a:pPr marL="0" indent="0">
              <a:buNone/>
            </a:pPr>
            <a:r>
              <a:rPr lang="en-US" dirty="0"/>
              <a:t>…here are the provocations (tailored to </a:t>
            </a:r>
            <a:r>
              <a:rPr lang="en-US" i="1" dirty="0"/>
              <a:t>situation </a:t>
            </a:r>
            <a:r>
              <a:rPr lang="en-US" dirty="0"/>
              <a:t>probes)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The SCAMPER Technique</a:t>
            </a:r>
          </a:p>
        </p:txBody>
      </p:sp>
    </p:spTree>
    <p:extLst>
      <p:ext uri="{BB962C8B-B14F-4D97-AF65-F5344CB8AC3E}">
        <p14:creationId xmlns:p14="http://schemas.microsoft.com/office/powerpoint/2010/main" val="208807695"/>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9029</TotalTime>
  <Words>1334</Words>
  <Application>Microsoft Macintosh PowerPoint</Application>
  <PresentationFormat>On-screen Show (4:3)</PresentationFormat>
  <Paragraphs>136</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Avenir Next Regular</vt:lpstr>
      <vt:lpstr>Calibri</vt:lpstr>
      <vt:lpstr>Garamond</vt:lpstr>
      <vt:lpstr>Gill Sans</vt:lpstr>
      <vt:lpstr>Gill Sans MT</vt:lpstr>
      <vt:lpstr>Gill Sans Nova Light</vt:lpstr>
      <vt:lpstr>Palatino Linotype</vt:lpstr>
      <vt:lpstr>Source Sans Pro</vt:lpstr>
      <vt:lpstr>Wingdings 2</vt:lpstr>
      <vt:lpstr>3461w20</vt:lpstr>
      <vt:lpstr>PowerPoint Presentation</vt:lpstr>
      <vt:lpstr>Intellectual Property Notice</vt:lpstr>
      <vt:lpstr>What is the SCAMPER technique?</vt:lpstr>
      <vt:lpstr>History of the SCAMPER technique</vt:lpstr>
      <vt:lpstr>Probes</vt:lpstr>
      <vt:lpstr>Exercise: Criteria for Probes</vt:lpstr>
      <vt:lpstr>The SCAMPER Technique</vt:lpstr>
      <vt:lpstr>The SCAMPER Technique</vt:lpstr>
      <vt:lpstr>The SCAMPER Technique</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1201</cp:revision>
  <cp:lastPrinted>2021-09-22T16:25:21Z</cp:lastPrinted>
  <dcterms:created xsi:type="dcterms:W3CDTF">2020-01-08T18:20:23Z</dcterms:created>
  <dcterms:modified xsi:type="dcterms:W3CDTF">2021-09-29T13:24:26Z</dcterms:modified>
</cp:coreProperties>
</file>