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56" r:id="rId2"/>
    <p:sldId id="939" r:id="rId3"/>
    <p:sldId id="956" r:id="rId4"/>
    <p:sldId id="1089" r:id="rId5"/>
    <p:sldId id="1106" r:id="rId6"/>
    <p:sldId id="959" r:id="rId7"/>
    <p:sldId id="1098" r:id="rId8"/>
    <p:sldId id="1090" r:id="rId9"/>
    <p:sldId id="1107" r:id="rId10"/>
    <p:sldId id="1095" r:id="rId11"/>
    <p:sldId id="1094" r:id="rId12"/>
    <p:sldId id="1097" r:id="rId13"/>
    <p:sldId id="1108" r:id="rId14"/>
    <p:sldId id="1091" r:id="rId15"/>
    <p:sldId id="1092" r:id="rId16"/>
    <p:sldId id="1096" r:id="rId17"/>
    <p:sldId id="1099" r:id="rId18"/>
    <p:sldId id="1100" r:id="rId19"/>
    <p:sldId id="1101" r:id="rId20"/>
    <p:sldId id="1103" r:id="rId21"/>
    <p:sldId id="1104" r:id="rId22"/>
    <p:sldId id="1105" r:id="rId23"/>
    <p:sldId id="110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54CEED6-7874-8E42-8D22-83D30FB20034}">
          <p14:sldIdLst>
            <p14:sldId id="256"/>
            <p14:sldId id="939"/>
            <p14:sldId id="956"/>
            <p14:sldId id="1089"/>
          </p14:sldIdLst>
        </p14:section>
        <p14:section name="Body" id="{7C644759-45B7-764F-8741-7D4FFBBBA371}">
          <p14:sldIdLst>
            <p14:sldId id="1106"/>
            <p14:sldId id="959"/>
            <p14:sldId id="1098"/>
            <p14:sldId id="1090"/>
            <p14:sldId id="1107"/>
            <p14:sldId id="1095"/>
            <p14:sldId id="1094"/>
            <p14:sldId id="1097"/>
            <p14:sldId id="1108"/>
            <p14:sldId id="1091"/>
            <p14:sldId id="1092"/>
            <p14:sldId id="1096"/>
            <p14:sldId id="1099"/>
            <p14:sldId id="1100"/>
            <p14:sldId id="1101"/>
            <p14:sldId id="1103"/>
            <p14:sldId id="1104"/>
            <p14:sldId id="1105"/>
            <p14:sldId id="1109"/>
          </p14:sldIdLst>
        </p14:section>
        <p14:section name="Fin" id="{840572E7-B92E-F644-8CBB-57D56592BCA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31"/>
    <p:restoredTop sz="94830"/>
  </p:normalViewPr>
  <p:slideViewPr>
    <p:cSldViewPr snapToGrid="0" snapToObjects="1">
      <p:cViewPr varScale="1">
        <p:scale>
          <a:sx n="121" d="100"/>
          <a:sy n="121" d="100"/>
        </p:scale>
        <p:origin x="2528" y="176"/>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A0D8F0-D8FC-4D47-9669-7D4170CF7416}" type="slidenum">
              <a:rPr lang="en-US" smtClean="0"/>
              <a:t>‹#›</a:t>
            </a:fld>
            <a:endParaRPr lang="en-US"/>
          </a:p>
        </p:txBody>
      </p:sp>
    </p:spTree>
    <p:extLst>
      <p:ext uri="{BB962C8B-B14F-4D97-AF65-F5344CB8AC3E}">
        <p14:creationId xmlns:p14="http://schemas.microsoft.com/office/powerpoint/2010/main" val="14519887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E94CF1-8AEC-1549-A95C-28843110A93C}" type="slidenum">
              <a:rPr lang="en-US" smtClean="0"/>
              <a:t>‹#›</a:t>
            </a:fld>
            <a:endParaRPr lang="en-US"/>
          </a:p>
        </p:txBody>
      </p:sp>
    </p:spTree>
    <p:extLst>
      <p:ext uri="{BB962C8B-B14F-4D97-AF65-F5344CB8AC3E}">
        <p14:creationId xmlns:p14="http://schemas.microsoft.com/office/powerpoint/2010/main" val="408776692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66859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Shape 39"/>
          <p:cNvSpPr txBox="1"/>
          <p:nvPr/>
        </p:nvSpPr>
        <p:spPr>
          <a:xfrm>
            <a:off x="142546" y="2507508"/>
            <a:ext cx="8902644" cy="940867"/>
          </a:xfrm>
          <a:prstGeom prst="rect">
            <a:avLst/>
          </a:prstGeom>
          <a:noFill/>
          <a:ln>
            <a:noFill/>
          </a:ln>
        </p:spPr>
        <p:txBody>
          <a:bodyPr lIns="45713" tIns="22850" rIns="45713" bIns="22850" anchor="t" anchorCtr="0">
            <a:noAutofit/>
          </a:bodyPr>
          <a:lstStyle/>
          <a:p>
            <a:pPr marL="0" marR="0" lvl="0" indent="0" algn="ctr" rtl="0">
              <a:spcBef>
                <a:spcPts val="0"/>
              </a:spcBef>
              <a:buSzPct val="25000"/>
              <a:buNone/>
            </a:pPr>
            <a:r>
              <a:rPr lang="en-US" sz="4800" b="0" i="0" spc="0" dirty="0">
                <a:solidFill>
                  <a:schemeClr val="dk2"/>
                </a:solidFill>
                <a:latin typeface="Gill Sans MT" panose="020B0502020104020203" pitchFamily="34" charset="77"/>
                <a:ea typeface="Montserrat"/>
                <a:cs typeface="Montserrat"/>
                <a:sym typeface="Montserrat"/>
              </a:rPr>
              <a:t>U s e r   I n t e r f a c e s</a:t>
            </a:r>
          </a:p>
        </p:txBody>
      </p:sp>
      <p:sp>
        <p:nvSpPr>
          <p:cNvPr id="8" name="Shape 38"/>
          <p:cNvSpPr txBox="1"/>
          <p:nvPr/>
        </p:nvSpPr>
        <p:spPr>
          <a:xfrm>
            <a:off x="2902755" y="3458739"/>
            <a:ext cx="3369268" cy="682387"/>
          </a:xfrm>
          <a:prstGeom prst="rect">
            <a:avLst/>
          </a:prstGeom>
          <a:noFill/>
          <a:ln>
            <a:noFill/>
          </a:ln>
        </p:spPr>
        <p:txBody>
          <a:bodyPr lIns="45713" tIns="22850" rIns="45713" bIns="22850" anchor="ctr" anchorCtr="0">
            <a:noAutofit/>
          </a:bodyPr>
          <a:lstStyle/>
          <a:p>
            <a:pPr marL="0" marR="0" lvl="0" indent="0" algn="ctr" rtl="0">
              <a:lnSpc>
                <a:spcPct val="105444"/>
              </a:lnSpc>
              <a:spcBef>
                <a:spcPts val="0"/>
              </a:spcBef>
              <a:buSzPct val="25000"/>
              <a:buNone/>
            </a:pPr>
            <a:r>
              <a:rPr lang="en-US" sz="1800" b="1" dirty="0">
                <a:solidFill>
                  <a:schemeClr val="dk2"/>
                </a:solidFill>
                <a:latin typeface="Gill Sans MT" panose="020B0502020104020203" pitchFamily="34" charset="77"/>
                <a:ea typeface="Montserrat"/>
                <a:cs typeface="Montserrat"/>
                <a:sym typeface="Montserrat"/>
              </a:rPr>
              <a:t>EECS 3461 – Sections A &amp; B</a:t>
            </a:r>
          </a:p>
          <a:p>
            <a:pPr marL="0" marR="0" lvl="0" indent="0" algn="ctr" rtl="0">
              <a:lnSpc>
                <a:spcPct val="105444"/>
              </a:lnSpc>
              <a:spcBef>
                <a:spcPts val="0"/>
              </a:spcBef>
              <a:buSzPct val="25000"/>
              <a:buNone/>
            </a:pPr>
            <a:r>
              <a:rPr lang="en-US" sz="1800" b="1" dirty="0">
                <a:solidFill>
                  <a:schemeClr val="tx1">
                    <a:lumMod val="60000"/>
                    <a:lumOff val="40000"/>
                  </a:schemeClr>
                </a:solidFill>
                <a:latin typeface="Gill Sans MT" panose="020B0502020104020203" pitchFamily="34" charset="77"/>
                <a:ea typeface="Montserrat"/>
                <a:cs typeface="Montserrat"/>
                <a:sym typeface="Montserrat"/>
              </a:rPr>
              <a:t>Fall </a:t>
            </a:r>
            <a:r>
              <a:rPr lang="en-US" sz="1800" b="1" baseline="0" dirty="0">
                <a:solidFill>
                  <a:schemeClr val="tx1">
                    <a:lumMod val="60000"/>
                    <a:lumOff val="40000"/>
                  </a:schemeClr>
                </a:solidFill>
                <a:latin typeface="Gill Sans MT" panose="020B0502020104020203" pitchFamily="34" charset="77"/>
                <a:ea typeface="Montserrat"/>
                <a:cs typeface="Montserrat"/>
                <a:sym typeface="Montserrat"/>
              </a:rPr>
              <a:t>2021</a:t>
            </a:r>
            <a:endParaRPr lang="en-US" sz="1800" b="1" dirty="0">
              <a:solidFill>
                <a:schemeClr val="tx1">
                  <a:lumMod val="60000"/>
                  <a:lumOff val="40000"/>
                </a:schemeClr>
              </a:solidFill>
              <a:latin typeface="Gill Sans MT" panose="020B0502020104020203" pitchFamily="34" charset="77"/>
              <a:ea typeface="Montserrat"/>
              <a:cs typeface="Montserrat"/>
              <a:sym typeface="Montserrat"/>
            </a:endParaRPr>
          </a:p>
        </p:txBody>
      </p:sp>
      <p:pic>
        <p:nvPicPr>
          <p:cNvPr id="9" name="Picture 8"/>
          <p:cNvPicPr>
            <a:picLocks noChangeAspect="1"/>
          </p:cNvPicPr>
          <p:nvPr/>
        </p:nvPicPr>
        <p:blipFill>
          <a:blip r:embed="rId2"/>
          <a:stretch>
            <a:fillRect/>
          </a:stretch>
        </p:blipFill>
        <p:spPr>
          <a:xfrm>
            <a:off x="3968750" y="1288049"/>
            <a:ext cx="1206500" cy="1206500"/>
          </a:xfrm>
          <a:prstGeom prst="rect">
            <a:avLst/>
          </a:prstGeom>
        </p:spPr>
      </p:pic>
      <p:sp>
        <p:nvSpPr>
          <p:cNvPr id="11" name="Text Placeholder 10"/>
          <p:cNvSpPr>
            <a:spLocks noGrp="1"/>
          </p:cNvSpPr>
          <p:nvPr>
            <p:ph type="body" sz="quarter" idx="10"/>
          </p:nvPr>
        </p:nvSpPr>
        <p:spPr>
          <a:xfrm>
            <a:off x="1857595" y="4607614"/>
            <a:ext cx="5428813" cy="622273"/>
          </a:xfrm>
          <a:prstGeom prst="rect">
            <a:avLst/>
          </a:prstGeom>
        </p:spPr>
        <p:txBody>
          <a:bodyPr vert="horz" lIns="45720" tIns="22860" rIns="45720" bIns="22860"/>
          <a:lstStyle>
            <a:lvl1pPr marL="177800" indent="0" algn="ctr">
              <a:buNone/>
              <a:defRPr>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3" name="Text Placeholder 10"/>
          <p:cNvSpPr>
            <a:spLocks noGrp="1"/>
          </p:cNvSpPr>
          <p:nvPr>
            <p:ph type="body" sz="quarter" idx="12"/>
          </p:nvPr>
        </p:nvSpPr>
        <p:spPr>
          <a:xfrm>
            <a:off x="1857593" y="6311788"/>
            <a:ext cx="5428813" cy="465360"/>
          </a:xfrm>
          <a:prstGeom prst="rect">
            <a:avLst/>
          </a:prstGeom>
        </p:spPr>
        <p:txBody>
          <a:bodyPr vert="horz" lIns="45720" tIns="22860" rIns="45720" bIns="22860"/>
          <a:lstStyle>
            <a:lvl1pPr marL="177800" indent="0" algn="ctr">
              <a:buNone/>
              <a:defRPr sz="2400" b="1">
                <a:solidFill>
                  <a:srgbClr val="FF0000"/>
                </a:solidFill>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0" name="Text Placeholder 10">
            <a:extLst>
              <a:ext uri="{FF2B5EF4-FFF2-40B4-BE49-F238E27FC236}">
                <a16:creationId xmlns:a16="http://schemas.microsoft.com/office/drawing/2014/main" id="{3ABD9D62-B7E9-3847-A88A-14783A7E8DA5}"/>
              </a:ext>
            </a:extLst>
          </p:cNvPr>
          <p:cNvSpPr>
            <a:spLocks noGrp="1"/>
          </p:cNvSpPr>
          <p:nvPr>
            <p:ph type="body" sz="quarter" idx="13"/>
          </p:nvPr>
        </p:nvSpPr>
        <p:spPr>
          <a:xfrm>
            <a:off x="1857593" y="5462124"/>
            <a:ext cx="5428813" cy="401594"/>
          </a:xfrm>
          <a:prstGeom prst="rect">
            <a:avLst/>
          </a:prstGeom>
        </p:spPr>
        <p:txBody>
          <a:bodyPr vert="horz" lIns="45720" tIns="22860" rIns="45720" bIns="22860"/>
          <a:lstStyle>
            <a:lvl1pPr marL="177800" indent="0" algn="ctr">
              <a:buNone/>
              <a:defRPr sz="1600">
                <a:solidFill>
                  <a:schemeClr val="accent6">
                    <a:lumMod val="60000"/>
                    <a:lumOff val="40000"/>
                  </a:schemeClr>
                </a:solidFill>
                <a:latin typeface="Gill Sans MT" panose="020B0502020104020203" pitchFamily="34" charset="77"/>
                <a:cs typeface="Gill Sans MT" panose="020B0502020104020203" pitchFamily="34" charset="77"/>
              </a:defRPr>
            </a:lvl1pPr>
          </a:lstStyle>
          <a:p>
            <a:pPr lvl="0"/>
            <a:r>
              <a:rPr lang="en-CA" dirty="0"/>
              <a:t>Click to edit Master text styles</a:t>
            </a:r>
          </a:p>
        </p:txBody>
      </p:sp>
    </p:spTree>
    <p:extLst>
      <p:ext uri="{BB962C8B-B14F-4D97-AF65-F5344CB8AC3E}">
        <p14:creationId xmlns:p14="http://schemas.microsoft.com/office/powerpoint/2010/main" val="402707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heckmark">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818009"/>
            <a:ext cx="6823602" cy="4345786"/>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4121416" y="6400385"/>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a:t>
            </a:fld>
            <a:endParaRPr lang="en-US" sz="1200">
              <a:solidFill>
                <a:srgbClr val="AAAAAA"/>
              </a:solidFill>
              <a:latin typeface="Calibri"/>
              <a:ea typeface="Calibri"/>
              <a:cs typeface="Calibri"/>
              <a:sym typeface="Calibri"/>
            </a:endParaRPr>
          </a:p>
        </p:txBody>
      </p:sp>
    </p:spTree>
    <p:extLst>
      <p:ext uri="{BB962C8B-B14F-4D97-AF65-F5344CB8AC3E}">
        <p14:creationId xmlns:p14="http://schemas.microsoft.com/office/powerpoint/2010/main" val="90381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1_DEFAULT">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1076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G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9374" y="6138136"/>
            <a:ext cx="1399713" cy="441520"/>
          </a:xfrm>
          <a:prstGeom prst="rect">
            <a:avLst/>
          </a:prstGeom>
        </p:spPr>
      </p:pic>
      <p:sp>
        <p:nvSpPr>
          <p:cNvPr id="5" name="Text Placeholder 13"/>
          <p:cNvSpPr txBox="1">
            <a:spLocks/>
          </p:cNvSpPr>
          <p:nvPr userDrawn="1"/>
        </p:nvSpPr>
        <p:spPr>
          <a:xfrm>
            <a:off x="1160200" y="1077655"/>
            <a:ext cx="6823602" cy="4809089"/>
          </a:xfrm>
          <a:prstGeom prst="rect">
            <a:avLst/>
          </a:prstGeom>
        </p:spPr>
        <p:txBody>
          <a:bodyPr/>
          <a:lst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marL="177800" indent="0">
              <a:buFont typeface="Wingdings 2" pitchFamily="18" charset="2"/>
              <a:buNone/>
            </a:pPr>
            <a:r>
              <a:rPr lang="en-US"/>
              <a:t>  </a:t>
            </a:r>
            <a:endParaRPr lang="en-US" dirty="0"/>
          </a:p>
        </p:txBody>
      </p:sp>
      <p:sp>
        <p:nvSpPr>
          <p:cNvPr id="6" name="Slide Number Placeholder 2"/>
          <p:cNvSpPr>
            <a:spLocks noGrp="1"/>
          </p:cNvSpPr>
          <p:nvPr>
            <p:ph type="sldNum" idx="4"/>
          </p:nvPr>
        </p:nvSpPr>
        <p:spPr>
          <a:xfrm>
            <a:off x="8495" y="6401988"/>
            <a:ext cx="901171" cy="45495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7" name="Title 5"/>
          <p:cNvSpPr txBox="1">
            <a:spLocks/>
          </p:cNvSpPr>
          <p:nvPr userDrawn="1"/>
        </p:nvSpPr>
        <p:spPr>
          <a:xfrm>
            <a:off x="1160200" y="270084"/>
            <a:ext cx="6823602" cy="807571"/>
          </a:xfrm>
          <a:prstGeom prst="rect">
            <a:avLst/>
          </a:prstGeom>
        </p:spPr>
        <p:txBody>
          <a:bodyPr/>
          <a:lstStyle>
            <a:lvl1pPr algn="l" defTabSz="914400" rtl="0" eaLnBrk="1" latinLnBrk="0" hangingPunct="1">
              <a:spcBef>
                <a:spcPct val="0"/>
              </a:spcBef>
              <a:buNone/>
              <a:defRPr sz="3600" kern="1200">
                <a:solidFill>
                  <a:schemeClr val="accent1"/>
                </a:solidFill>
                <a:latin typeface="+mj-lt"/>
                <a:ea typeface="+mj-ea"/>
                <a:cs typeface="+mj-cs"/>
              </a:defRPr>
            </a:lvl1pPr>
          </a:lstStyle>
          <a:p>
            <a:r>
              <a:rPr lang="en-US" b="1" dirty="0"/>
              <a:t>Legend: Slide Symbols </a:t>
            </a:r>
          </a:p>
        </p:txBody>
      </p:sp>
      <p:grpSp>
        <p:nvGrpSpPr>
          <p:cNvPr id="8" name="Group 7"/>
          <p:cNvGrpSpPr/>
          <p:nvPr userDrawn="1"/>
        </p:nvGrpSpPr>
        <p:grpSpPr>
          <a:xfrm>
            <a:off x="1564970" y="3020960"/>
            <a:ext cx="4356405" cy="567508"/>
            <a:chOff x="1564970" y="3177230"/>
            <a:chExt cx="4356405" cy="567508"/>
          </a:xfrm>
        </p:grpSpPr>
        <p:sp>
          <p:nvSpPr>
            <p:cNvPr id="9" name="Shape 6040"/>
            <p:cNvSpPr/>
            <p:nvPr userDrawn="1"/>
          </p:nvSpPr>
          <p:spPr>
            <a:xfrm>
              <a:off x="1564970" y="3177230"/>
              <a:ext cx="832314" cy="567508"/>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0" name="TextBox 9"/>
            <p:cNvSpPr txBox="1"/>
            <p:nvPr userDrawn="1"/>
          </p:nvSpPr>
          <p:spPr>
            <a:xfrm>
              <a:off x="2619375" y="322597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to be noted</a:t>
              </a:r>
            </a:p>
          </p:txBody>
        </p:sp>
      </p:grpSp>
      <p:grpSp>
        <p:nvGrpSpPr>
          <p:cNvPr id="11" name="Group 10"/>
          <p:cNvGrpSpPr/>
          <p:nvPr userDrawn="1"/>
        </p:nvGrpSpPr>
        <p:grpSpPr>
          <a:xfrm>
            <a:off x="1434320" y="1839753"/>
            <a:ext cx="4487055" cy="834639"/>
            <a:chOff x="1434320" y="1839753"/>
            <a:chExt cx="4487055" cy="834639"/>
          </a:xfrm>
        </p:grpSpPr>
        <p:sp>
          <p:nvSpPr>
            <p:cNvPr id="12" name="Shape 2594"/>
            <p:cNvSpPr/>
            <p:nvPr userDrawn="1"/>
          </p:nvSpPr>
          <p:spPr>
            <a:xfrm>
              <a:off x="1434320" y="1839753"/>
              <a:ext cx="1023654" cy="834639"/>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3" name="TextBox 12"/>
            <p:cNvSpPr txBox="1"/>
            <p:nvPr userDrawn="1"/>
          </p:nvSpPr>
          <p:spPr>
            <a:xfrm>
              <a:off x="2619375" y="206392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for reference</a:t>
              </a:r>
            </a:p>
          </p:txBody>
        </p:sp>
      </p:grpSp>
      <p:grpSp>
        <p:nvGrpSpPr>
          <p:cNvPr id="14" name="Group 13"/>
          <p:cNvGrpSpPr/>
          <p:nvPr userDrawn="1"/>
        </p:nvGrpSpPr>
        <p:grpSpPr>
          <a:xfrm>
            <a:off x="1564970" y="3935036"/>
            <a:ext cx="6769405" cy="834639"/>
            <a:chOff x="1564970" y="4345252"/>
            <a:chExt cx="6769405" cy="834639"/>
          </a:xfrm>
        </p:grpSpPr>
        <p:sp>
          <p:nvSpPr>
            <p:cNvPr id="15" name="Shape 2572"/>
            <p:cNvSpPr/>
            <p:nvPr userDrawn="1"/>
          </p:nvSpPr>
          <p:spPr>
            <a:xfrm>
              <a:off x="1564970" y="4345252"/>
              <a:ext cx="832314" cy="834639"/>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6" name="TextBox 15"/>
            <p:cNvSpPr txBox="1"/>
            <p:nvPr userDrawn="1"/>
          </p:nvSpPr>
          <p:spPr>
            <a:xfrm>
              <a:off x="2619375" y="4569004"/>
              <a:ext cx="5715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zooming in, probing further</a:t>
              </a:r>
            </a:p>
          </p:txBody>
        </p:sp>
      </p:grpSp>
      <p:grpSp>
        <p:nvGrpSpPr>
          <p:cNvPr id="17" name="Group 16"/>
          <p:cNvGrpSpPr/>
          <p:nvPr userDrawn="1"/>
        </p:nvGrpSpPr>
        <p:grpSpPr>
          <a:xfrm>
            <a:off x="1489405" y="5116243"/>
            <a:ext cx="7225970" cy="857192"/>
            <a:chOff x="1489405" y="5390187"/>
            <a:chExt cx="7225970" cy="857192"/>
          </a:xfrm>
        </p:grpSpPr>
        <p:sp>
          <p:nvSpPr>
            <p:cNvPr id="18" name="Shape 718"/>
            <p:cNvSpPr/>
            <p:nvPr userDrawn="1"/>
          </p:nvSpPr>
          <p:spPr>
            <a:xfrm>
              <a:off x="1489405" y="5390187"/>
              <a:ext cx="942980" cy="857192"/>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9" name="TextBox 18"/>
            <p:cNvSpPr txBox="1"/>
            <p:nvPr userDrawn="1"/>
          </p:nvSpPr>
          <p:spPr>
            <a:xfrm>
              <a:off x="2619375" y="5557926"/>
              <a:ext cx="6096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under discussion, discussion point</a:t>
              </a:r>
            </a:p>
          </p:txBody>
        </p:sp>
      </p:grpSp>
    </p:spTree>
    <p:extLst>
      <p:ext uri="{BB962C8B-B14F-4D97-AF65-F5344CB8AC3E}">
        <p14:creationId xmlns:p14="http://schemas.microsoft.com/office/powerpoint/2010/main" val="217397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with Image and Content, LEFT RED BAR">
    <p:spTree>
      <p:nvGrpSpPr>
        <p:cNvPr id="1" name=""/>
        <p:cNvGrpSpPr/>
        <p:nvPr/>
      </p:nvGrpSpPr>
      <p:grpSpPr>
        <a:xfrm>
          <a:off x="0" y="0"/>
          <a:ext cx="0" cy="0"/>
          <a:chOff x="0" y="0"/>
          <a:chExt cx="0" cy="0"/>
        </a:xfrm>
      </p:grpSpPr>
      <p:sp>
        <p:nvSpPr>
          <p:cNvPr id="12" name="Rectangle 11"/>
          <p:cNvSpPr/>
          <p:nvPr userDrawn="1"/>
        </p:nvSpPr>
        <p:spPr>
          <a:xfrm>
            <a:off x="1" y="0"/>
            <a:ext cx="314680" cy="6858000"/>
          </a:xfrm>
          <a:prstGeom prst="rect">
            <a:avLst/>
          </a:prstGeom>
          <a:solidFill>
            <a:srgbClr val="C3233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685554" y="274638"/>
            <a:ext cx="8159218" cy="1034288"/>
          </a:xfrm>
          <a:prstGeom prst="rect">
            <a:avLst/>
          </a:prstGeom>
        </p:spPr>
        <p:txBody>
          <a:bodyPr/>
          <a:lstStyle>
            <a:lvl1pPr algn="l">
              <a:defRPr sz="3600" b="1" i="0">
                <a:solidFill>
                  <a:schemeClr val="tx1">
                    <a:lumMod val="65000"/>
                    <a:lumOff val="35000"/>
                  </a:schemeClr>
                </a:solidFill>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
        <p:nvSpPr>
          <p:cNvPr id="8" name="Content Placeholder 2"/>
          <p:cNvSpPr>
            <a:spLocks noGrp="1"/>
          </p:cNvSpPr>
          <p:nvPr>
            <p:ph idx="1" hasCustomPrompt="1"/>
          </p:nvPr>
        </p:nvSpPr>
        <p:spPr>
          <a:xfrm>
            <a:off x="685554" y="1308926"/>
            <a:ext cx="8159218" cy="4082066"/>
          </a:xfrm>
          <a:prstGeom prst="rect">
            <a:avLst/>
          </a:prstGeom>
        </p:spPr>
        <p:txBody>
          <a:bodyPr/>
          <a:lstStyle>
            <a:lvl1pPr marL="342900" indent="-342900">
              <a:buClrTx/>
              <a:buFont typeface="Arial"/>
              <a:buChar char="•"/>
              <a:defRPr sz="2400">
                <a:solidFill>
                  <a:schemeClr val="tx1">
                    <a:lumMod val="65000"/>
                    <a:lumOff val="35000"/>
                  </a:schemeClr>
                </a:solidFill>
                <a:latin typeface="Palatino Linotype" panose="02040502050505030304" pitchFamily="18" charset="0"/>
                <a:cs typeface="Palatino Linotype" panose="02040502050505030304" pitchFamily="18" charset="0"/>
              </a:defRPr>
            </a:lvl1pPr>
            <a:lvl2pPr marL="800100" indent="-342900">
              <a:buClrTx/>
              <a:buFont typeface="Arial"/>
              <a:buChar char="•"/>
              <a:defRPr sz="2200" baseline="0">
                <a:solidFill>
                  <a:schemeClr val="tx1">
                    <a:lumMod val="65000"/>
                    <a:lumOff val="35000"/>
                  </a:schemeClr>
                </a:solidFill>
                <a:latin typeface="Palatino Linotype" panose="02040502050505030304" pitchFamily="18" charset="0"/>
                <a:cs typeface="Palatino Linotype" panose="02040502050505030304" pitchFamily="18" charset="0"/>
              </a:defRPr>
            </a:lvl2pPr>
            <a:lvl3pPr marL="1257300" indent="-342900">
              <a:buClrTx/>
              <a:buFont typeface="Arial"/>
              <a:buChar char="•"/>
              <a:defRPr sz="2000">
                <a:solidFill>
                  <a:schemeClr val="tx1">
                    <a:lumMod val="65000"/>
                    <a:lumOff val="35000"/>
                  </a:schemeClr>
                </a:solidFill>
                <a:latin typeface="Palatino Linotype" panose="02040502050505030304" pitchFamily="18" charset="0"/>
                <a:cs typeface="Palatino Linotype" panose="02040502050505030304" pitchFamily="18" charset="0"/>
              </a:defRPr>
            </a:lvl3pPr>
            <a:lvl4pPr marL="1657350" indent="-285750">
              <a:buClrTx/>
              <a:buFont typeface="Arial"/>
              <a:buChar char="•"/>
              <a:defRPr sz="1800">
                <a:solidFill>
                  <a:schemeClr val="tx1">
                    <a:lumMod val="65000"/>
                    <a:lumOff val="35000"/>
                  </a:schemeClr>
                </a:solidFill>
                <a:latin typeface="Palatino Linotype" panose="02040502050505030304" pitchFamily="18" charset="0"/>
                <a:cs typeface="Palatino Linotype" panose="02040502050505030304" pitchFamily="18" charset="0"/>
              </a:defRPr>
            </a:lvl4pPr>
            <a:lvl5pPr marL="2114550" indent="-285750">
              <a:buClrTx/>
              <a:buFont typeface="Arial"/>
              <a:buChar char="•"/>
              <a:defRPr sz="1600">
                <a:solidFill>
                  <a:schemeClr val="tx1">
                    <a:lumMod val="65000"/>
                    <a:lumOff val="35000"/>
                  </a:schemeClr>
                </a:solidFill>
                <a:latin typeface="Palatino Linotype" panose="02040502050505030304" pitchFamily="18" charset="0"/>
                <a:cs typeface="Palatino Linotype" panose="02040502050505030304" pitchFamily="18"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54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layout">
    <p:spTree>
      <p:nvGrpSpPr>
        <p:cNvPr id="1" name="Shape 25"/>
        <p:cNvGrpSpPr/>
        <p:nvPr/>
      </p:nvGrpSpPr>
      <p:grpSpPr>
        <a:xfrm>
          <a:off x="0" y="0"/>
          <a:ext cx="0" cy="0"/>
          <a:chOff x="0" y="0"/>
          <a:chExt cx="0" cy="0"/>
        </a:xfrm>
      </p:grpSpPr>
      <p:sp>
        <p:nvSpPr>
          <p:cNvPr id="4"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Palatino Linotype" panose="02040502050505030304" pitchFamily="18" charset="0"/>
                <a:cs typeface="Palatino Linotype" panose="02040502050505030304" pitchFamily="18" charset="0"/>
              </a:defRPr>
            </a:lvl1pPr>
            <a:lvl2pPr marL="540000" indent="-126000">
              <a:lnSpc>
                <a:spcPct val="100000"/>
              </a:lnSpc>
              <a:spcBef>
                <a:spcPts val="500"/>
              </a:spcBef>
              <a:buSzPct val="70000"/>
              <a:buFont typeface="Arial"/>
              <a:buChar char="•"/>
              <a:defRPr>
                <a:latin typeface="Palatino Linotype" panose="02040502050505030304" pitchFamily="18" charset="0"/>
                <a:cs typeface="Palatino Linotype" panose="02040502050505030304" pitchFamily="18" charset="0"/>
              </a:defRPr>
            </a:lvl2pPr>
            <a:lvl3pPr marL="108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3pPr>
            <a:lvl4pPr marL="1620000" indent="-126000">
              <a:buSzPct val="70000"/>
              <a:buFont typeface="Arial"/>
              <a:buChar char="•"/>
              <a:defRPr>
                <a:latin typeface="Palatino Linotype" panose="02040502050505030304" pitchFamily="18" charset="0"/>
                <a:cs typeface="Palatino Linotype" panose="02040502050505030304" pitchFamily="18" charset="0"/>
              </a:defRPr>
            </a:lvl4pPr>
            <a:lvl5pPr marL="216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GB" dirty="0"/>
          </a:p>
        </p:txBody>
      </p:sp>
      <p:sp>
        <p:nvSpPr>
          <p:cNvPr id="5"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6"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0" i="0">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Tree>
    <p:extLst>
      <p:ext uri="{BB962C8B-B14F-4D97-AF65-F5344CB8AC3E}">
        <p14:creationId xmlns:p14="http://schemas.microsoft.com/office/powerpoint/2010/main" val="311021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lain and larg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077655"/>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2" name="Title 1"/>
          <p:cNvSpPr>
            <a:spLocks noGrp="1"/>
          </p:cNvSpPr>
          <p:nvPr>
            <p:ph type="title"/>
          </p:nvPr>
        </p:nvSpPr>
        <p:spPr>
          <a:xfrm>
            <a:off x="1160200" y="270084"/>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dirty="0"/>
              <a:t>Click to edit Master title style</a:t>
            </a:r>
            <a:endParaRPr lang="en-US" dirty="0"/>
          </a:p>
        </p:txBody>
      </p:sp>
    </p:spTree>
    <p:extLst>
      <p:ext uri="{BB962C8B-B14F-4D97-AF65-F5344CB8AC3E}">
        <p14:creationId xmlns:p14="http://schemas.microsoft.com/office/powerpoint/2010/main" val="83516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ussion bubbl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9" name="Shape 718"/>
          <p:cNvSpPr/>
          <p:nvPr/>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6" name="Shape 718"/>
          <p:cNvSpPr/>
          <p:nvPr userDrawn="1"/>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399713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heckmark">
    <p:spTree>
      <p:nvGrpSpPr>
        <p:cNvPr id="1" name="Shape 23"/>
        <p:cNvGrpSpPr/>
        <p:nvPr/>
      </p:nvGrpSpPr>
      <p:grpSpPr>
        <a:xfrm>
          <a:off x="0" y="0"/>
          <a:ext cx="0" cy="0"/>
          <a:chOff x="0" y="0"/>
          <a:chExt cx="0" cy="0"/>
        </a:xfrm>
      </p:grpSpPr>
      <p:sp>
        <p:nvSpPr>
          <p:cNvPr id="6" name="Shape 6040"/>
          <p:cNvSpPr/>
          <p:nvPr/>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9" name="Shape 6040"/>
          <p:cNvSpPr/>
          <p:nvPr userDrawn="1"/>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72268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oom in/examine">
    <p:spTree>
      <p:nvGrpSpPr>
        <p:cNvPr id="1" name="Shape 23"/>
        <p:cNvGrpSpPr/>
        <p:nvPr/>
      </p:nvGrpSpPr>
      <p:grpSpPr>
        <a:xfrm>
          <a:off x="0" y="0"/>
          <a:ext cx="0" cy="0"/>
          <a:chOff x="0" y="0"/>
          <a:chExt cx="0" cy="0"/>
        </a:xfrm>
      </p:grpSpPr>
      <p:sp>
        <p:nvSpPr>
          <p:cNvPr id="9" name="Shape 2572"/>
          <p:cNvSpPr/>
          <p:nvPr/>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572"/>
          <p:cNvSpPr/>
          <p:nvPr userDrawn="1"/>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65893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Shape 23"/>
        <p:cNvGrpSpPr/>
        <p:nvPr/>
      </p:nvGrpSpPr>
      <p:grpSpPr>
        <a:xfrm>
          <a:off x="0" y="0"/>
          <a:ext cx="0" cy="0"/>
          <a:chOff x="0" y="0"/>
          <a:chExt cx="0" cy="0"/>
        </a:xfrm>
      </p:grpSpPr>
      <p:sp>
        <p:nvSpPr>
          <p:cNvPr id="6" name="Shape 2594"/>
          <p:cNvSpPr/>
          <p:nvPr/>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 name="Shape 2594"/>
          <p:cNvSpPr/>
          <p:nvPr userDrawn="1"/>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0"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1"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419703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 id="2147483692" r:id="rId2"/>
    <p:sldLayoutId id="2147483698" r:id="rId3"/>
    <p:sldLayoutId id="2147483697" r:id="rId4"/>
    <p:sldLayoutId id="2147483682" r:id="rId5"/>
    <p:sldLayoutId id="2147483691" r:id="rId6"/>
    <p:sldLayoutId id="2147483683" r:id="rId7"/>
    <p:sldLayoutId id="2147483695" r:id="rId8"/>
    <p:sldLayoutId id="2147483696" r:id="rId9"/>
    <p:sldLayoutId id="2147483705" r:id="rId10"/>
    <p:sldLayoutId id="2147483714" r:id="rId11"/>
  </p:sldLayoutIdLst>
  <p:hf hdr="0" ftr="0" dt="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watch?v=hHIikHJV9fI&amp;feature=youtu.be"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medium.com/design-and-develop/ux-design-is-team-work-c5543d0fa33c"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191DE4E6-9B05-7640-9813-C2083E36D100}"/>
              </a:ext>
            </a:extLst>
          </p:cNvPr>
          <p:cNvSpPr>
            <a:spLocks noGrp="1"/>
          </p:cNvSpPr>
          <p:nvPr>
            <p:ph type="body" sz="quarter" idx="10"/>
          </p:nvPr>
        </p:nvSpPr>
        <p:spPr/>
        <p:txBody>
          <a:bodyPr/>
          <a:lstStyle/>
          <a:p>
            <a:r>
              <a:rPr lang="en-CA" dirty="0"/>
              <a:t>Resource Pack: Design I </a:t>
            </a:r>
            <a:br>
              <a:rPr lang="en-CA" dirty="0"/>
            </a:br>
            <a:r>
              <a:rPr lang="en-CA" dirty="0"/>
              <a:t>Design Work is Teamwork</a:t>
            </a:r>
            <a:endParaRPr lang="en-US" dirty="0"/>
          </a:p>
        </p:txBody>
      </p:sp>
      <p:sp>
        <p:nvSpPr>
          <p:cNvPr id="3" name="Text Placeholder 2"/>
          <p:cNvSpPr>
            <a:spLocks noGrp="1"/>
          </p:cNvSpPr>
          <p:nvPr>
            <p:ph type="body" sz="quarter" idx="12"/>
          </p:nvPr>
        </p:nvSpPr>
        <p:spPr/>
        <p:txBody>
          <a:bodyPr/>
          <a:lstStyle/>
          <a:p>
            <a:r>
              <a:rPr lang="en-US" sz="1800" dirty="0"/>
              <a:t>© Melanie </a:t>
            </a:r>
            <a:r>
              <a:rPr lang="en-US" sz="1800" dirty="0" err="1"/>
              <a:t>Baljko</a:t>
            </a:r>
            <a:endParaRPr lang="en-US" sz="1800" dirty="0"/>
          </a:p>
        </p:txBody>
      </p:sp>
      <p:sp>
        <p:nvSpPr>
          <p:cNvPr id="4" name="Text Placeholder 3">
            <a:extLst>
              <a:ext uri="{FF2B5EF4-FFF2-40B4-BE49-F238E27FC236}">
                <a16:creationId xmlns:a16="http://schemas.microsoft.com/office/drawing/2014/main" id="{FE67C24D-E49C-1641-B0EA-79C187B50330}"/>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912038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59BE8D-5E87-A14A-8A1E-D5CC0D25BD98}"/>
              </a:ext>
            </a:extLst>
          </p:cNvPr>
          <p:cNvSpPr>
            <a:spLocks noGrp="1"/>
          </p:cNvSpPr>
          <p:nvPr>
            <p:ph idx="1"/>
          </p:nvPr>
        </p:nvSpPr>
        <p:spPr/>
        <p:txBody>
          <a:bodyPr/>
          <a:lstStyle/>
          <a:p>
            <a:r>
              <a:rPr lang="en-US" dirty="0"/>
              <a:t>project management is a set of practices, knowledge, and skills</a:t>
            </a:r>
          </a:p>
          <a:p>
            <a:r>
              <a:rPr lang="en-US" dirty="0"/>
              <a:t>professional project managers complete formal training, can receive internationally recognized professional designations (e.g., PMP and/or PRINCE2)</a:t>
            </a:r>
          </a:p>
          <a:p>
            <a:r>
              <a:rPr lang="en-US" dirty="0"/>
              <a:t>teaching and learning project management cannot be done quickly, there are many different:</a:t>
            </a:r>
          </a:p>
          <a:p>
            <a:pPr lvl="1"/>
            <a:r>
              <a:rPr lang="en-US" dirty="0"/>
              <a:t>process groups (initiation, planning, execution, monitoring and controlling, and closing)</a:t>
            </a:r>
          </a:p>
          <a:p>
            <a:pPr lvl="1"/>
            <a:r>
              <a:rPr lang="en-US" dirty="0"/>
              <a:t>knowledge areas (e.g., quality management, communications, risk management, many others)</a:t>
            </a:r>
          </a:p>
          <a:p>
            <a:r>
              <a:rPr lang="en-US" dirty="0"/>
              <a:t>we’ll cover only few basic and simplified practices here…</a:t>
            </a:r>
          </a:p>
        </p:txBody>
      </p:sp>
      <p:sp>
        <p:nvSpPr>
          <p:cNvPr id="3" name="Slide Number Placeholder 2">
            <a:extLst>
              <a:ext uri="{FF2B5EF4-FFF2-40B4-BE49-F238E27FC236}">
                <a16:creationId xmlns:a16="http://schemas.microsoft.com/office/drawing/2014/main" id="{F6C12384-5457-4441-BB8C-C24442A092C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716FB9FB-DEA8-8A43-B2DD-EDE1083CB2FD}"/>
              </a:ext>
            </a:extLst>
          </p:cNvPr>
          <p:cNvSpPr>
            <a:spLocks noGrp="1"/>
          </p:cNvSpPr>
          <p:nvPr>
            <p:ph type="title"/>
          </p:nvPr>
        </p:nvSpPr>
        <p:spPr/>
        <p:txBody>
          <a:bodyPr/>
          <a:lstStyle/>
          <a:p>
            <a:r>
              <a:rPr lang="en-US" dirty="0"/>
              <a:t>Project Management (PM) Basics</a:t>
            </a:r>
          </a:p>
        </p:txBody>
      </p:sp>
    </p:spTree>
    <p:extLst>
      <p:ext uri="{BB962C8B-B14F-4D97-AF65-F5344CB8AC3E}">
        <p14:creationId xmlns:p14="http://schemas.microsoft.com/office/powerpoint/2010/main" val="1887673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59BE8D-5E87-A14A-8A1E-D5CC0D25BD98}"/>
              </a:ext>
            </a:extLst>
          </p:cNvPr>
          <p:cNvSpPr>
            <a:spLocks noGrp="1"/>
          </p:cNvSpPr>
          <p:nvPr>
            <p:ph idx="1"/>
          </p:nvPr>
        </p:nvSpPr>
        <p:spPr/>
        <p:txBody>
          <a:bodyPr/>
          <a:lstStyle/>
          <a:p>
            <a:pPr marL="457200" indent="-457200">
              <a:buFont typeface="+mj-lt"/>
              <a:buAutoNum type="arabicPeriod"/>
            </a:pPr>
            <a:r>
              <a:rPr lang="en-US" dirty="0"/>
              <a:t>the team ensures that the work to be done is clearly defined and the scope is established and stable</a:t>
            </a:r>
          </a:p>
          <a:p>
            <a:pPr marL="457200" indent="-457200">
              <a:buFont typeface="+mj-lt"/>
              <a:buAutoNum type="arabicPeriod"/>
            </a:pPr>
            <a:r>
              <a:rPr lang="en-US" dirty="0"/>
              <a:t>the team ensures that all team members have roles, one of which is the leader</a:t>
            </a:r>
          </a:p>
          <a:p>
            <a:pPr marL="457200" indent="-457200">
              <a:buFont typeface="+mj-lt"/>
              <a:buAutoNum type="arabicPeriod"/>
            </a:pPr>
            <a:r>
              <a:rPr lang="en-US" dirty="0"/>
              <a:t>the team members have an agreed-upon set of quality standards</a:t>
            </a:r>
          </a:p>
          <a:p>
            <a:pPr marL="457200" indent="-457200">
              <a:buFont typeface="+mj-lt"/>
              <a:buAutoNum type="arabicPeriod"/>
            </a:pPr>
            <a:r>
              <a:rPr lang="en-US" dirty="0"/>
              <a:t>the team ensures that key phases are mapped out: planning, implementation, and submission; clear deliverables for each phase</a:t>
            </a:r>
          </a:p>
        </p:txBody>
      </p:sp>
      <p:sp>
        <p:nvSpPr>
          <p:cNvPr id="3" name="Slide Number Placeholder 2">
            <a:extLst>
              <a:ext uri="{FF2B5EF4-FFF2-40B4-BE49-F238E27FC236}">
                <a16:creationId xmlns:a16="http://schemas.microsoft.com/office/drawing/2014/main" id="{F6C12384-5457-4441-BB8C-C24442A092C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716FB9FB-DEA8-8A43-B2DD-EDE1083CB2FD}"/>
              </a:ext>
            </a:extLst>
          </p:cNvPr>
          <p:cNvSpPr>
            <a:spLocks noGrp="1"/>
          </p:cNvSpPr>
          <p:nvPr>
            <p:ph type="title"/>
          </p:nvPr>
        </p:nvSpPr>
        <p:spPr/>
        <p:txBody>
          <a:bodyPr/>
          <a:lstStyle/>
          <a:p>
            <a:r>
              <a:rPr lang="en-US" dirty="0"/>
              <a:t>Summary of Best Practices, I</a:t>
            </a:r>
          </a:p>
        </p:txBody>
      </p:sp>
      <p:sp>
        <p:nvSpPr>
          <p:cNvPr id="5" name="Rectangle 4">
            <a:extLst>
              <a:ext uri="{FF2B5EF4-FFF2-40B4-BE49-F238E27FC236}">
                <a16:creationId xmlns:a16="http://schemas.microsoft.com/office/drawing/2014/main" id="{BB5B3CE8-1FED-644D-94E9-BABBA5800403}"/>
              </a:ext>
            </a:extLst>
          </p:cNvPr>
          <p:cNvSpPr/>
          <p:nvPr/>
        </p:nvSpPr>
        <p:spPr>
          <a:xfrm>
            <a:off x="3289096" y="29299"/>
            <a:ext cx="5838497" cy="1138773"/>
          </a:xfrm>
          <a:prstGeom prst="rect">
            <a:avLst/>
          </a:prstGeom>
        </p:spPr>
        <p:txBody>
          <a:bodyPr wrap="square">
            <a:spAutoFit/>
          </a:bodyPr>
          <a:lstStyle/>
          <a:p>
            <a:r>
              <a:rPr lang="en-CA" sz="1400" dirty="0" err="1">
                <a:latin typeface="Avenir Book" panose="02000503020000020003" pitchFamily="2" charset="0"/>
              </a:rPr>
              <a:t>Salapatas</a:t>
            </a:r>
            <a:r>
              <a:rPr lang="en-CA" sz="1400" dirty="0">
                <a:latin typeface="Avenir Book" panose="02000503020000020003" pitchFamily="2" charset="0"/>
              </a:rPr>
              <a:t>, J. N. (2000). Best practices—the nine elements to success. Paper presented at Project Management Institute Annual Seminars &amp; Symposium, Houston, TX. Newtown Square, PA: Project Management Institute.</a:t>
            </a:r>
          </a:p>
          <a:p>
            <a:r>
              <a:rPr lang="en-US" sz="1200" dirty="0">
                <a:latin typeface="Gill Sans MT" panose="020B0502020104020203" pitchFamily="34" charset="77"/>
              </a:rPr>
              <a:t>https://</a:t>
            </a:r>
            <a:r>
              <a:rPr lang="en-US" sz="1200" dirty="0" err="1">
                <a:latin typeface="Gill Sans MT" panose="020B0502020104020203" pitchFamily="34" charset="77"/>
              </a:rPr>
              <a:t>www.pmi.org</a:t>
            </a:r>
            <a:r>
              <a:rPr lang="en-US" sz="1200" dirty="0">
                <a:latin typeface="Gill Sans MT" panose="020B0502020104020203" pitchFamily="34" charset="77"/>
              </a:rPr>
              <a:t>/learning/library/best-practices-effective-project-management-8922</a:t>
            </a:r>
          </a:p>
        </p:txBody>
      </p:sp>
    </p:spTree>
    <p:extLst>
      <p:ext uri="{BB962C8B-B14F-4D97-AF65-F5344CB8AC3E}">
        <p14:creationId xmlns:p14="http://schemas.microsoft.com/office/powerpoint/2010/main" val="572847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59BE8D-5E87-A14A-8A1E-D5CC0D25BD98}"/>
              </a:ext>
            </a:extLst>
          </p:cNvPr>
          <p:cNvSpPr>
            <a:spLocks noGrp="1"/>
          </p:cNvSpPr>
          <p:nvPr>
            <p:ph idx="1"/>
          </p:nvPr>
        </p:nvSpPr>
        <p:spPr/>
        <p:txBody>
          <a:bodyPr/>
          <a:lstStyle/>
          <a:p>
            <a:pPr marL="457200" indent="-457200">
              <a:buFont typeface="+mj-lt"/>
              <a:buAutoNum type="arabicPeriod" startAt="5"/>
            </a:pPr>
            <a:r>
              <a:rPr lang="en-US" dirty="0"/>
              <a:t>planning is realistic to the available and to capabilities of the team member; the plan matches the work to be completed; team members complete their tasks on-time and to the agreed-upon quality standard</a:t>
            </a:r>
          </a:p>
          <a:p>
            <a:pPr marL="457200" indent="-457200">
              <a:buFont typeface="+mj-lt"/>
              <a:buAutoNum type="arabicPeriod" startAt="5"/>
            </a:pPr>
            <a:r>
              <a:rPr lang="en-US" dirty="0"/>
              <a:t>the team can self-correct: the team can detect if there is a deviation from the plan and take corrective steps</a:t>
            </a:r>
          </a:p>
          <a:p>
            <a:pPr marL="457200" indent="-457200">
              <a:buFont typeface="+mj-lt"/>
              <a:buAutoNum type="arabicPeriod" startAt="5"/>
            </a:pPr>
            <a:r>
              <a:rPr lang="en-US" dirty="0"/>
              <a:t>the team can handle interpersonal issues; members will first work issues out amongst themselves before escalating to the team level, issues at the team level can be resolved</a:t>
            </a:r>
          </a:p>
          <a:p>
            <a:pPr marL="457200" indent="-457200">
              <a:buFont typeface="+mj-lt"/>
              <a:buAutoNum type="arabicPeriod" startAt="5"/>
            </a:pPr>
            <a:r>
              <a:rPr lang="en-US" dirty="0"/>
              <a:t>the team can handle disruptions to the plan; the team is able to deal with scope creep, slippage, defects (failure to meet quality standard)</a:t>
            </a:r>
          </a:p>
        </p:txBody>
      </p:sp>
      <p:sp>
        <p:nvSpPr>
          <p:cNvPr id="3" name="Slide Number Placeholder 2">
            <a:extLst>
              <a:ext uri="{FF2B5EF4-FFF2-40B4-BE49-F238E27FC236}">
                <a16:creationId xmlns:a16="http://schemas.microsoft.com/office/drawing/2014/main" id="{F6C12384-5457-4441-BB8C-C24442A092C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716FB9FB-DEA8-8A43-B2DD-EDE1083CB2FD}"/>
              </a:ext>
            </a:extLst>
          </p:cNvPr>
          <p:cNvSpPr>
            <a:spLocks noGrp="1"/>
          </p:cNvSpPr>
          <p:nvPr>
            <p:ph type="title"/>
          </p:nvPr>
        </p:nvSpPr>
        <p:spPr/>
        <p:txBody>
          <a:bodyPr/>
          <a:lstStyle/>
          <a:p>
            <a:r>
              <a:rPr lang="en-US" dirty="0"/>
              <a:t>Summary of Best Practices, II</a:t>
            </a:r>
          </a:p>
        </p:txBody>
      </p:sp>
      <p:sp>
        <p:nvSpPr>
          <p:cNvPr id="7" name="Rectangle 6">
            <a:extLst>
              <a:ext uri="{FF2B5EF4-FFF2-40B4-BE49-F238E27FC236}">
                <a16:creationId xmlns:a16="http://schemas.microsoft.com/office/drawing/2014/main" id="{6B5F3D3F-3F51-BE41-A669-9B3AD4F6F801}"/>
              </a:ext>
            </a:extLst>
          </p:cNvPr>
          <p:cNvSpPr/>
          <p:nvPr/>
        </p:nvSpPr>
        <p:spPr>
          <a:xfrm>
            <a:off x="3289096" y="29299"/>
            <a:ext cx="5838497" cy="1138773"/>
          </a:xfrm>
          <a:prstGeom prst="rect">
            <a:avLst/>
          </a:prstGeom>
        </p:spPr>
        <p:txBody>
          <a:bodyPr wrap="square">
            <a:spAutoFit/>
          </a:bodyPr>
          <a:lstStyle/>
          <a:p>
            <a:r>
              <a:rPr lang="en-CA" sz="1400" dirty="0" err="1">
                <a:latin typeface="Avenir Book" panose="02000503020000020003" pitchFamily="2" charset="0"/>
              </a:rPr>
              <a:t>Salapatas</a:t>
            </a:r>
            <a:r>
              <a:rPr lang="en-CA" sz="1400" dirty="0">
                <a:latin typeface="Avenir Book" panose="02000503020000020003" pitchFamily="2" charset="0"/>
              </a:rPr>
              <a:t>, J. N. (2000). Best practices—the nine elements to success. Paper presented at Project Management Institute Annual Seminars &amp; Symposium, Houston, TX. Newtown Square, PA: Project Management Institute.</a:t>
            </a:r>
          </a:p>
          <a:p>
            <a:r>
              <a:rPr lang="en-US" sz="1200" dirty="0">
                <a:latin typeface="Gill Sans MT" panose="020B0502020104020203" pitchFamily="34" charset="77"/>
              </a:rPr>
              <a:t>https://</a:t>
            </a:r>
            <a:r>
              <a:rPr lang="en-US" sz="1200" dirty="0" err="1">
                <a:latin typeface="Gill Sans MT" panose="020B0502020104020203" pitchFamily="34" charset="77"/>
              </a:rPr>
              <a:t>www.pmi.org</a:t>
            </a:r>
            <a:r>
              <a:rPr lang="en-US" sz="1200" dirty="0">
                <a:latin typeface="Gill Sans MT" panose="020B0502020104020203" pitchFamily="34" charset="77"/>
              </a:rPr>
              <a:t>/learning/library/best-practices-effective-project-management-8922</a:t>
            </a:r>
          </a:p>
        </p:txBody>
      </p:sp>
    </p:spTree>
    <p:extLst>
      <p:ext uri="{BB962C8B-B14F-4D97-AF65-F5344CB8AC3E}">
        <p14:creationId xmlns:p14="http://schemas.microsoft.com/office/powerpoint/2010/main" val="538128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pPr>
              <a:spcBef>
                <a:spcPts val="0"/>
              </a:spcBef>
              <a:spcAft>
                <a:spcPts val="1200"/>
              </a:spcAft>
            </a:pPr>
            <a:endParaRPr lang="en-US" dirty="0"/>
          </a:p>
          <a:p>
            <a:pPr marL="0" indent="0">
              <a:spcBef>
                <a:spcPts val="0"/>
              </a:spcBef>
              <a:spcAft>
                <a:spcPts val="1200"/>
              </a:spcAft>
              <a:buNone/>
            </a:pPr>
            <a:endParaRPr lang="en-US" dirty="0">
              <a:solidFill>
                <a:schemeClr val="accent2">
                  <a:lumMod val="75000"/>
                  <a:lumOff val="25000"/>
                </a:schemeClr>
              </a:solidFill>
            </a:endParaRPr>
          </a:p>
          <a:p>
            <a:pPr marL="0" indent="0">
              <a:spcBef>
                <a:spcPts val="0"/>
              </a:spcBef>
              <a:spcAft>
                <a:spcPts val="1200"/>
              </a:spcAft>
              <a:buNone/>
            </a:pPr>
            <a:r>
              <a:rPr lang="en-US" dirty="0">
                <a:solidFill>
                  <a:schemeClr val="accent2">
                    <a:lumMod val="75000"/>
                    <a:lumOff val="25000"/>
                  </a:schemeClr>
                </a:solidFill>
              </a:rPr>
              <a:t>3. </a:t>
            </a:r>
            <a:r>
              <a:rPr lang="en-US" dirty="0"/>
              <a:t>How can I be a good team member?</a:t>
            </a:r>
            <a:endParaRPr lang="en-CA"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2939678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A271D8-FF4B-C440-9D6A-F5450FD2D656}"/>
              </a:ext>
            </a:extLst>
          </p:cNvPr>
          <p:cNvSpPr>
            <a:spLocks noGrp="1"/>
          </p:cNvSpPr>
          <p:nvPr>
            <p:ph idx="1"/>
          </p:nvPr>
        </p:nvSpPr>
        <p:spPr/>
        <p:txBody>
          <a:bodyPr/>
          <a:lstStyle/>
          <a:p>
            <a:pPr marL="414000" lvl="1" indent="0">
              <a:buNone/>
            </a:pPr>
            <a:r>
              <a:rPr lang="en-US" i="1" dirty="0"/>
              <a:t>All happy families are alike, but every unhappy family is unhappy in its own way</a:t>
            </a:r>
            <a:r>
              <a:rPr lang="en-US" dirty="0"/>
              <a:t> </a:t>
            </a:r>
          </a:p>
          <a:p>
            <a:pPr marL="414000" lvl="1" indent="0">
              <a:buNone/>
            </a:pPr>
            <a:r>
              <a:rPr lang="en-US" dirty="0"/>
              <a:t>			Leo Tolstoy, Anna Karenina, 1878</a:t>
            </a:r>
          </a:p>
          <a:p>
            <a:pPr marL="0" indent="0">
              <a:buNone/>
            </a:pPr>
            <a:r>
              <a:rPr lang="en-US" dirty="0"/>
              <a:t>well functioning teams need only a few ingredients:</a:t>
            </a:r>
          </a:p>
          <a:p>
            <a:pPr marL="457200" indent="-457200">
              <a:buFont typeface="+mj-lt"/>
              <a:buAutoNum type="arabicPeriod"/>
            </a:pPr>
            <a:r>
              <a:rPr lang="en-US" dirty="0"/>
              <a:t>everybody talks, equality of conversational contributions</a:t>
            </a:r>
          </a:p>
          <a:p>
            <a:pPr marL="457200" indent="-457200">
              <a:buFont typeface="+mj-lt"/>
              <a:buAutoNum type="arabicPeriod"/>
            </a:pPr>
            <a:r>
              <a:rPr lang="en-US" dirty="0"/>
              <a:t>mutual respect, reading and responding to social cues</a:t>
            </a:r>
          </a:p>
          <a:p>
            <a:pPr marL="457200" indent="-457200">
              <a:buFont typeface="+mj-lt"/>
              <a:buAutoNum type="arabicPeriod"/>
            </a:pPr>
            <a:r>
              <a:rPr lang="en-US" dirty="0"/>
              <a:t>good project management practices</a:t>
            </a:r>
          </a:p>
          <a:p>
            <a:pPr marL="0" indent="0">
              <a:buNone/>
            </a:pPr>
            <a:endParaRPr lang="en-US" dirty="0"/>
          </a:p>
          <a:p>
            <a:pPr lvl="1"/>
            <a:endParaRPr lang="en-US" dirty="0"/>
          </a:p>
          <a:p>
            <a:endParaRPr lang="en-US" dirty="0"/>
          </a:p>
        </p:txBody>
      </p:sp>
      <p:sp>
        <p:nvSpPr>
          <p:cNvPr id="3" name="Slide Number Placeholder 2">
            <a:extLst>
              <a:ext uri="{FF2B5EF4-FFF2-40B4-BE49-F238E27FC236}">
                <a16:creationId xmlns:a16="http://schemas.microsoft.com/office/drawing/2014/main" id="{F2246B54-85CE-A243-B737-C798916E90F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A31667A-67E4-D847-8A16-C140994BF6AB}"/>
              </a:ext>
            </a:extLst>
          </p:cNvPr>
          <p:cNvSpPr>
            <a:spLocks noGrp="1"/>
          </p:cNvSpPr>
          <p:nvPr>
            <p:ph type="title"/>
          </p:nvPr>
        </p:nvSpPr>
        <p:spPr/>
        <p:txBody>
          <a:bodyPr/>
          <a:lstStyle/>
          <a:p>
            <a:r>
              <a:rPr lang="en-US" dirty="0"/>
              <a:t>Functional Teams</a:t>
            </a:r>
          </a:p>
        </p:txBody>
      </p:sp>
    </p:spTree>
    <p:extLst>
      <p:ext uri="{BB962C8B-B14F-4D97-AF65-F5344CB8AC3E}">
        <p14:creationId xmlns:p14="http://schemas.microsoft.com/office/powerpoint/2010/main" val="942319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D6B491-7D10-554C-8011-D6A7AEF754B7}"/>
              </a:ext>
            </a:extLst>
          </p:cNvPr>
          <p:cNvSpPr>
            <a:spLocks noGrp="1"/>
          </p:cNvSpPr>
          <p:nvPr>
            <p:ph idx="1"/>
          </p:nvPr>
        </p:nvSpPr>
        <p:spPr/>
        <p:txBody>
          <a:bodyPr/>
          <a:lstStyle/>
          <a:p>
            <a:endParaRPr lang="en-US" dirty="0"/>
          </a:p>
          <a:p>
            <a:pPr marL="0" indent="0">
              <a:buNone/>
            </a:pPr>
            <a:r>
              <a:rPr lang="en-CA" b="1" dirty="0"/>
              <a:t>Secrets Of Successful Teamwork: Insights From Google</a:t>
            </a:r>
            <a:endParaRPr lang="en-US" b="1" dirty="0"/>
          </a:p>
          <a:p>
            <a:pPr marL="0" indent="0">
              <a:buNone/>
            </a:pPr>
            <a:r>
              <a:rPr lang="en-CA" sz="1800" dirty="0">
                <a:latin typeface="Gill Sans MT" panose="020B0502020104020203" pitchFamily="34" charset="77"/>
                <a:hlinkClick r:id="rId2"/>
              </a:rPr>
              <a:t>https://www.youtube.com/watch?v=hHIikHJV9fI&amp;feature=youtu.be</a:t>
            </a:r>
            <a:endParaRPr lang="en-CA" sz="18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48A34E69-A43A-2448-B4E1-C2C06F6953A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9DBA301A-7D16-E64B-8114-BDC9136BD393}"/>
              </a:ext>
            </a:extLst>
          </p:cNvPr>
          <p:cNvSpPr>
            <a:spLocks noGrp="1"/>
          </p:cNvSpPr>
          <p:nvPr>
            <p:ph type="title"/>
          </p:nvPr>
        </p:nvSpPr>
        <p:spPr/>
        <p:txBody>
          <a:bodyPr/>
          <a:lstStyle/>
          <a:p>
            <a:r>
              <a:rPr lang="en-US" dirty="0"/>
              <a:t>Video Viewing</a:t>
            </a:r>
          </a:p>
        </p:txBody>
      </p:sp>
    </p:spTree>
    <p:extLst>
      <p:ext uri="{BB962C8B-B14F-4D97-AF65-F5344CB8AC3E}">
        <p14:creationId xmlns:p14="http://schemas.microsoft.com/office/powerpoint/2010/main" val="1795903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59BE8D-5E87-A14A-8A1E-D5CC0D25BD98}"/>
              </a:ext>
            </a:extLst>
          </p:cNvPr>
          <p:cNvSpPr>
            <a:spLocks noGrp="1"/>
          </p:cNvSpPr>
          <p:nvPr>
            <p:ph idx="1"/>
          </p:nvPr>
        </p:nvSpPr>
        <p:spPr/>
        <p:txBody>
          <a:bodyPr/>
          <a:lstStyle/>
          <a:p>
            <a:pPr marL="0" indent="0">
              <a:buNone/>
            </a:pPr>
            <a:endParaRPr lang="en-US" dirty="0"/>
          </a:p>
          <a:p>
            <a:pPr marL="0" indent="0">
              <a:buNone/>
            </a:pPr>
            <a:r>
              <a:rPr lang="en-CA" dirty="0"/>
              <a:t>Take 15 minutes to solve the problem any way you can. However, if you don’t have an answer after 15 minutes, you </a:t>
            </a:r>
            <a:r>
              <a:rPr lang="en-CA" b="1" dirty="0"/>
              <a:t>must</a:t>
            </a:r>
            <a:r>
              <a:rPr lang="en-CA" dirty="0"/>
              <a:t> ask someone.</a:t>
            </a:r>
            <a:endParaRPr lang="en-US" dirty="0"/>
          </a:p>
        </p:txBody>
      </p:sp>
      <p:sp>
        <p:nvSpPr>
          <p:cNvPr id="3" name="Slide Number Placeholder 2">
            <a:extLst>
              <a:ext uri="{FF2B5EF4-FFF2-40B4-BE49-F238E27FC236}">
                <a16:creationId xmlns:a16="http://schemas.microsoft.com/office/drawing/2014/main" id="{F6C12384-5457-4441-BB8C-C24442A092C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716FB9FB-DEA8-8A43-B2DD-EDE1083CB2FD}"/>
              </a:ext>
            </a:extLst>
          </p:cNvPr>
          <p:cNvSpPr>
            <a:spLocks noGrp="1"/>
          </p:cNvSpPr>
          <p:nvPr>
            <p:ph type="title"/>
          </p:nvPr>
        </p:nvSpPr>
        <p:spPr/>
        <p:txBody>
          <a:bodyPr/>
          <a:lstStyle/>
          <a:p>
            <a:r>
              <a:rPr lang="en-US" dirty="0"/>
              <a:t>The 15-minute rule</a:t>
            </a:r>
          </a:p>
        </p:txBody>
      </p:sp>
    </p:spTree>
    <p:extLst>
      <p:ext uri="{BB962C8B-B14F-4D97-AF65-F5344CB8AC3E}">
        <p14:creationId xmlns:p14="http://schemas.microsoft.com/office/powerpoint/2010/main" val="1063387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5DA983-281E-F04A-8911-F8459011DE8F}"/>
              </a:ext>
            </a:extLst>
          </p:cNvPr>
          <p:cNvSpPr>
            <a:spLocks noGrp="1"/>
          </p:cNvSpPr>
          <p:nvPr>
            <p:ph idx="1"/>
          </p:nvPr>
        </p:nvSpPr>
        <p:spPr/>
        <p:txBody>
          <a:bodyPr/>
          <a:lstStyle/>
          <a:p>
            <a:r>
              <a:rPr lang="en-US" dirty="0"/>
              <a:t>learning pods are large 12-13 people, which makes for a large team</a:t>
            </a:r>
          </a:p>
          <a:p>
            <a:r>
              <a:rPr lang="en-US" dirty="0"/>
              <a:t>it can be difficult to establish good team dynamics with such a large group</a:t>
            </a:r>
          </a:p>
          <a:p>
            <a:r>
              <a:rPr lang="en-US" dirty="0"/>
              <a:t>we will treat the pod-based activities as a ramp-up for smaller teamwork</a:t>
            </a:r>
          </a:p>
          <a:p>
            <a:r>
              <a:rPr lang="en-US" dirty="0"/>
              <a:t>we won’t use team contracts for pod-based activities</a:t>
            </a:r>
          </a:p>
          <a:p>
            <a:pPr lvl="1"/>
            <a:r>
              <a:rPr lang="en-US" dirty="0"/>
              <a:t>the pod-based activities are clearly defined and have a narrow scope</a:t>
            </a:r>
          </a:p>
          <a:p>
            <a:pPr lvl="1"/>
            <a:r>
              <a:rPr lang="en-US" dirty="0"/>
              <a:t>the pod-based activities are designed to be easy to divvy up</a:t>
            </a:r>
          </a:p>
          <a:p>
            <a:pPr marL="0" indent="0">
              <a:buNone/>
            </a:pPr>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2AE493C7-588F-9440-8B00-485F06AB37E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57254CA-8AB6-3A49-984E-0299E7E498F9}"/>
              </a:ext>
            </a:extLst>
          </p:cNvPr>
          <p:cNvSpPr>
            <a:spLocks noGrp="1"/>
          </p:cNvSpPr>
          <p:nvPr>
            <p:ph type="title"/>
          </p:nvPr>
        </p:nvSpPr>
        <p:spPr/>
        <p:txBody>
          <a:bodyPr/>
          <a:lstStyle/>
          <a:p>
            <a:r>
              <a:rPr lang="en-US" dirty="0"/>
              <a:t>Pod-Based Activities</a:t>
            </a:r>
          </a:p>
        </p:txBody>
      </p:sp>
    </p:spTree>
    <p:extLst>
      <p:ext uri="{BB962C8B-B14F-4D97-AF65-F5344CB8AC3E}">
        <p14:creationId xmlns:p14="http://schemas.microsoft.com/office/powerpoint/2010/main" val="3592473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834CC1-C4DF-3A48-A45D-C4352EFFA51C}"/>
              </a:ext>
            </a:extLst>
          </p:cNvPr>
          <p:cNvSpPr>
            <a:spLocks noGrp="1"/>
          </p:cNvSpPr>
          <p:nvPr>
            <p:ph idx="1"/>
          </p:nvPr>
        </p:nvSpPr>
        <p:spPr/>
        <p:txBody>
          <a:bodyPr/>
          <a:lstStyle/>
          <a:p>
            <a:pPr marL="0" indent="0">
              <a:buNone/>
            </a:pPr>
            <a:r>
              <a:rPr lang="en-US" dirty="0"/>
              <a:t>Good team members have the following competencies:</a:t>
            </a:r>
          </a:p>
          <a:p>
            <a:pPr marL="457200" indent="-457200">
              <a:buFont typeface="+mj-lt"/>
              <a:buAutoNum type="arabicPeriod"/>
            </a:pPr>
            <a:r>
              <a:rPr lang="en-US" dirty="0"/>
              <a:t>Commitment to the Pod’s Work</a:t>
            </a:r>
          </a:p>
          <a:p>
            <a:pPr lvl="1"/>
            <a:r>
              <a:rPr lang="en-US" dirty="0"/>
              <a:t>you contribute appropriately to the team’s work</a:t>
            </a:r>
          </a:p>
          <a:p>
            <a:pPr lvl="1"/>
            <a:r>
              <a:rPr lang="en-US" dirty="0"/>
              <a:t>you demonstrates commitment to the team’s work</a:t>
            </a:r>
          </a:p>
          <a:p>
            <a:pPr lvl="1"/>
            <a:r>
              <a:rPr lang="en-US" dirty="0"/>
              <a:t>you come prepared for team meetings</a:t>
            </a:r>
          </a:p>
          <a:p>
            <a:pPr lvl="1"/>
            <a:r>
              <a:rPr lang="en-US" dirty="0"/>
              <a:t>you keep deadlines and deliver complete, accurate work</a:t>
            </a:r>
          </a:p>
          <a:p>
            <a:pPr marL="457200" indent="-457200">
              <a:buFont typeface="+mj-lt"/>
              <a:buAutoNum type="arabicPeriod"/>
            </a:pPr>
            <a:r>
              <a:rPr lang="en-US" dirty="0"/>
              <a:t>Communicating with Team Members</a:t>
            </a:r>
          </a:p>
          <a:p>
            <a:pPr lvl="1"/>
            <a:r>
              <a:rPr lang="en-CA" dirty="0"/>
              <a:t>you communicate effectively and openly share information</a:t>
            </a:r>
          </a:p>
          <a:p>
            <a:pPr lvl="1"/>
            <a:r>
              <a:rPr lang="en-CA" dirty="0"/>
              <a:t>you exchange information with teammates in a timely manner</a:t>
            </a:r>
          </a:p>
          <a:p>
            <a:pPr lvl="1"/>
            <a:r>
              <a:rPr lang="en-CA" dirty="0"/>
              <a:t>you request and incorporate feedback regularly</a:t>
            </a:r>
          </a:p>
          <a:p>
            <a:pPr lvl="1"/>
            <a:r>
              <a:rPr lang="en-CA" dirty="0"/>
              <a:t>you seeks appropriate team input before taking action</a:t>
            </a:r>
          </a:p>
          <a:p>
            <a:pPr marL="457200" indent="-457200">
              <a:buFont typeface="+mj-lt"/>
              <a:buAutoNum type="arabicPeriod"/>
            </a:pPr>
            <a:endParaRPr lang="en-US" dirty="0"/>
          </a:p>
        </p:txBody>
      </p:sp>
      <p:sp>
        <p:nvSpPr>
          <p:cNvPr id="3" name="Slide Number Placeholder 2">
            <a:extLst>
              <a:ext uri="{FF2B5EF4-FFF2-40B4-BE49-F238E27FC236}">
                <a16:creationId xmlns:a16="http://schemas.microsoft.com/office/drawing/2014/main" id="{BDD92C42-BA03-5F42-A599-783AC395A03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BCF65DD-85AC-FC48-A814-559D89B75D49}"/>
              </a:ext>
            </a:extLst>
          </p:cNvPr>
          <p:cNvSpPr>
            <a:spLocks noGrp="1"/>
          </p:cNvSpPr>
          <p:nvPr>
            <p:ph type="title"/>
          </p:nvPr>
        </p:nvSpPr>
        <p:spPr/>
        <p:txBody>
          <a:bodyPr/>
          <a:lstStyle/>
          <a:p>
            <a:r>
              <a:rPr lang="en-US" dirty="0"/>
              <a:t>To Be a Good Pod Team Member…</a:t>
            </a:r>
          </a:p>
        </p:txBody>
      </p:sp>
    </p:spTree>
    <p:extLst>
      <p:ext uri="{BB962C8B-B14F-4D97-AF65-F5344CB8AC3E}">
        <p14:creationId xmlns:p14="http://schemas.microsoft.com/office/powerpoint/2010/main" val="557255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834CC1-C4DF-3A48-A45D-C4352EFFA51C}"/>
              </a:ext>
            </a:extLst>
          </p:cNvPr>
          <p:cNvSpPr>
            <a:spLocks noGrp="1"/>
          </p:cNvSpPr>
          <p:nvPr>
            <p:ph idx="1"/>
          </p:nvPr>
        </p:nvSpPr>
        <p:spPr/>
        <p:txBody>
          <a:bodyPr/>
          <a:lstStyle/>
          <a:p>
            <a:pPr marL="457200" indent="-457200">
              <a:buFont typeface="+mj-lt"/>
              <a:buAutoNum type="arabicPeriod" startAt="3"/>
            </a:pPr>
            <a:r>
              <a:rPr lang="en-US" dirty="0"/>
              <a:t>Capability</a:t>
            </a:r>
          </a:p>
          <a:p>
            <a:pPr lvl="1"/>
            <a:r>
              <a:rPr lang="en-CA" dirty="0"/>
              <a:t>you demonstrates the capabilities needed for the team to perform.</a:t>
            </a:r>
          </a:p>
          <a:p>
            <a:pPr lvl="1"/>
            <a:r>
              <a:rPr lang="en-CA" dirty="0"/>
              <a:t>you seek to gain the knowledge, skills, and abilities needed by the team.</a:t>
            </a:r>
          </a:p>
          <a:p>
            <a:pPr lvl="1"/>
            <a:r>
              <a:rPr lang="en-CA" dirty="0"/>
              <a:t>you learn about other teammates’ tasks and roles.</a:t>
            </a:r>
          </a:p>
          <a:p>
            <a:pPr marL="457200" indent="-457200">
              <a:buFont typeface="+mj-lt"/>
              <a:buAutoNum type="arabicPeriod" startAt="4"/>
            </a:pPr>
            <a:r>
              <a:rPr lang="en-CA" dirty="0"/>
              <a:t>High Standards</a:t>
            </a:r>
          </a:p>
          <a:p>
            <a:pPr lvl="1"/>
            <a:r>
              <a:rPr lang="en-CA" dirty="0"/>
              <a:t>you care about the quality of the team’s work</a:t>
            </a:r>
          </a:p>
          <a:p>
            <a:pPr lvl="1"/>
            <a:r>
              <a:rPr lang="en-CA" dirty="0"/>
              <a:t>you believes that the team will achieve high standards</a:t>
            </a:r>
          </a:p>
          <a:p>
            <a:pPr lvl="1"/>
            <a:r>
              <a:rPr lang="en-CA" dirty="0"/>
              <a:t>you show confidence in the team’s ability to perform</a:t>
            </a:r>
          </a:p>
          <a:p>
            <a:pPr lvl="1"/>
            <a:r>
              <a:rPr lang="en-CA" dirty="0"/>
              <a:t>you encourages and motivate the team</a:t>
            </a:r>
          </a:p>
          <a:p>
            <a:pPr lvl="1"/>
            <a:endParaRPr lang="en-CA" dirty="0"/>
          </a:p>
          <a:p>
            <a:pPr lvl="1"/>
            <a:endParaRPr lang="en-CA" dirty="0"/>
          </a:p>
          <a:p>
            <a:pPr lvl="1"/>
            <a:endParaRPr lang="en-US" dirty="0"/>
          </a:p>
        </p:txBody>
      </p:sp>
      <p:sp>
        <p:nvSpPr>
          <p:cNvPr id="3" name="Slide Number Placeholder 2">
            <a:extLst>
              <a:ext uri="{FF2B5EF4-FFF2-40B4-BE49-F238E27FC236}">
                <a16:creationId xmlns:a16="http://schemas.microsoft.com/office/drawing/2014/main" id="{BDD92C42-BA03-5F42-A599-783AC395A03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BCF65DD-85AC-FC48-A814-559D89B75D49}"/>
              </a:ext>
            </a:extLst>
          </p:cNvPr>
          <p:cNvSpPr>
            <a:spLocks noGrp="1"/>
          </p:cNvSpPr>
          <p:nvPr>
            <p:ph type="title"/>
          </p:nvPr>
        </p:nvSpPr>
        <p:spPr/>
        <p:txBody>
          <a:bodyPr/>
          <a:lstStyle/>
          <a:p>
            <a:r>
              <a:rPr lang="en-US" dirty="0"/>
              <a:t>To Be a Good Pod Team Member…</a:t>
            </a:r>
          </a:p>
        </p:txBody>
      </p:sp>
    </p:spTree>
    <p:extLst>
      <p:ext uri="{BB962C8B-B14F-4D97-AF65-F5344CB8AC3E}">
        <p14:creationId xmlns:p14="http://schemas.microsoft.com/office/powerpoint/2010/main" val="461486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3C55E-448F-D148-8A24-A78C3C36E5C1}"/>
              </a:ext>
            </a:extLst>
          </p:cNvPr>
          <p:cNvSpPr>
            <a:spLocks noGrp="1"/>
          </p:cNvSpPr>
          <p:nvPr>
            <p:ph type="title"/>
          </p:nvPr>
        </p:nvSpPr>
        <p:spPr/>
        <p:txBody>
          <a:bodyPr/>
          <a:lstStyle/>
          <a:p>
            <a:r>
              <a:rPr lang="en-US" dirty="0"/>
              <a:t>Intellectual Property Notice</a:t>
            </a:r>
          </a:p>
        </p:txBody>
      </p:sp>
      <p:sp>
        <p:nvSpPr>
          <p:cNvPr id="6" name="Content Placeholder 5">
            <a:extLst>
              <a:ext uri="{FF2B5EF4-FFF2-40B4-BE49-F238E27FC236}">
                <a16:creationId xmlns:a16="http://schemas.microsoft.com/office/drawing/2014/main" id="{B6C1C058-8AF9-0448-B51B-F97EE53D1D17}"/>
              </a:ext>
            </a:extLst>
          </p:cNvPr>
          <p:cNvSpPr>
            <a:spLocks noGrp="1"/>
          </p:cNvSpPr>
          <p:nvPr>
            <p:ph idx="1"/>
          </p:nvPr>
        </p:nvSpPr>
        <p:spPr>
          <a:xfrm>
            <a:off x="685554" y="1308926"/>
            <a:ext cx="8159218" cy="5194424"/>
          </a:xfrm>
        </p:spPr>
        <p:txBody>
          <a:bodyPr>
            <a:normAutofit fontScale="85000" lnSpcReduction="10000"/>
          </a:bodyPr>
          <a:lstStyle/>
          <a:p>
            <a:pPr marL="0" indent="0">
              <a:buNone/>
            </a:pPr>
            <a:r>
              <a:rPr lang="en-CA" dirty="0"/>
              <a:t>This presentation is protected by Canadian and international copyright laws. Reproduction and distribution of the presentation without the written permission of the copyright holder is prohibited.</a:t>
            </a:r>
          </a:p>
          <a:p>
            <a:pPr marL="0" indent="0">
              <a:buNone/>
            </a:pPr>
            <a:r>
              <a:rPr lang="en-CA" dirty="0"/>
              <a:t>These course materials are designed for use as part of the EECS3461 course at York University and are the intellectual property of the instructor unless otherwise stated. Third party copyrighted materials (such as book chapters, journal articles, music, videos, </a:t>
            </a:r>
            <a:r>
              <a:rPr lang="en-CA" dirty="0" err="1"/>
              <a:t>etc</a:t>
            </a:r>
            <a:r>
              <a:rPr lang="en-CA" dirty="0"/>
              <a:t>) have either been licensed for use in this course or fall under an exception or limitation in Canadian Copyright law.</a:t>
            </a:r>
          </a:p>
          <a:p>
            <a:pPr marL="0" indent="0">
              <a:buNone/>
            </a:pPr>
            <a:r>
              <a:rPr lang="en-CA" dirty="0"/>
              <a:t>Copying this material for distribution (e.g., uploading material to a commercial third-party website) may lead to a charge of misconduct under York’s Code of Student Rights and Responsibilities and the Senate Policy on Academic Honesty and/or legal consequences for violation of copyright law if copyright law has been violated. </a:t>
            </a:r>
          </a:p>
          <a:p>
            <a:pPr marL="0" indent="0">
              <a:buNone/>
            </a:pPr>
            <a:r>
              <a:rPr lang="en-CA" dirty="0"/>
              <a:t>© Melanie </a:t>
            </a:r>
            <a:r>
              <a:rPr lang="en-CA" dirty="0" err="1"/>
              <a:t>Baljko</a:t>
            </a:r>
            <a:r>
              <a:rPr lang="en-CA" dirty="0"/>
              <a:t>, 2021</a:t>
            </a:r>
            <a:endParaRPr lang="en-US" dirty="0"/>
          </a:p>
        </p:txBody>
      </p:sp>
      <p:sp>
        <p:nvSpPr>
          <p:cNvPr id="2" name="Slide Number Placeholder 1">
            <a:extLst>
              <a:ext uri="{FF2B5EF4-FFF2-40B4-BE49-F238E27FC236}">
                <a16:creationId xmlns:a16="http://schemas.microsoft.com/office/drawing/2014/main" id="{8CC19DE9-8F5D-9848-B6FB-4D608D0129F3}"/>
              </a:ext>
            </a:extLst>
          </p:cNvPr>
          <p:cNvSpPr>
            <a:spLocks noGrp="1"/>
          </p:cNvSpPr>
          <p:nvPr>
            <p:ph type="sldNum" idx="4294967295"/>
          </p:nvPr>
        </p:nvSpPr>
        <p:spPr>
          <a:xfrm>
            <a:off x="8242300" y="6402388"/>
            <a:ext cx="901700" cy="45561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2</a:t>
            </a:fld>
            <a:endParaRPr lang="en-US" dirty="0">
              <a:solidFill>
                <a:srgbClr val="AAAAAA"/>
              </a:solidFill>
              <a:ea typeface="Calibri"/>
              <a:sym typeface="Calibri"/>
            </a:endParaRPr>
          </a:p>
        </p:txBody>
      </p:sp>
    </p:spTree>
    <p:extLst>
      <p:ext uri="{BB962C8B-B14F-4D97-AF65-F5344CB8AC3E}">
        <p14:creationId xmlns:p14="http://schemas.microsoft.com/office/powerpoint/2010/main" val="1264815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834CC1-C4DF-3A48-A45D-C4352EFFA51C}"/>
              </a:ext>
            </a:extLst>
          </p:cNvPr>
          <p:cNvSpPr>
            <a:spLocks noGrp="1"/>
          </p:cNvSpPr>
          <p:nvPr>
            <p:ph idx="1"/>
          </p:nvPr>
        </p:nvSpPr>
        <p:spPr/>
        <p:txBody>
          <a:bodyPr/>
          <a:lstStyle/>
          <a:p>
            <a:pPr marL="457200" indent="-457200">
              <a:buFont typeface="+mj-lt"/>
              <a:buAutoNum type="arabicPeriod" startAt="5"/>
            </a:pPr>
            <a:r>
              <a:rPr lang="en-US" dirty="0"/>
              <a:t>Focus</a:t>
            </a:r>
          </a:p>
          <a:p>
            <a:pPr lvl="1"/>
            <a:r>
              <a:rPr lang="en-CA" dirty="0"/>
              <a:t>you monitor issues that may affect the team and notice problems</a:t>
            </a:r>
          </a:p>
          <a:p>
            <a:pPr lvl="1"/>
            <a:r>
              <a:rPr lang="en-CA" dirty="0"/>
              <a:t>you provide meaningful, growth-oriented, and regular feedback to members</a:t>
            </a:r>
          </a:p>
          <a:p>
            <a:pPr lvl="1"/>
            <a:r>
              <a:rPr lang="en-CA" dirty="0"/>
              <a:t>you help the team plan and organize work, and anticipates issues</a:t>
            </a:r>
          </a:p>
          <a:p>
            <a:pPr lvl="1"/>
            <a:endParaRPr lang="en-CA" dirty="0"/>
          </a:p>
          <a:p>
            <a:pPr lvl="1"/>
            <a:endParaRPr lang="en-US" dirty="0"/>
          </a:p>
        </p:txBody>
      </p:sp>
      <p:sp>
        <p:nvSpPr>
          <p:cNvPr id="3" name="Slide Number Placeholder 2">
            <a:extLst>
              <a:ext uri="{FF2B5EF4-FFF2-40B4-BE49-F238E27FC236}">
                <a16:creationId xmlns:a16="http://schemas.microsoft.com/office/drawing/2014/main" id="{BDD92C42-BA03-5F42-A599-783AC395A03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BCF65DD-85AC-FC48-A814-559D89B75D49}"/>
              </a:ext>
            </a:extLst>
          </p:cNvPr>
          <p:cNvSpPr>
            <a:spLocks noGrp="1"/>
          </p:cNvSpPr>
          <p:nvPr>
            <p:ph type="title"/>
          </p:nvPr>
        </p:nvSpPr>
        <p:spPr/>
        <p:txBody>
          <a:bodyPr/>
          <a:lstStyle/>
          <a:p>
            <a:r>
              <a:rPr lang="en-US" dirty="0"/>
              <a:t>To Be a Good Pod Team Member…</a:t>
            </a:r>
          </a:p>
        </p:txBody>
      </p:sp>
    </p:spTree>
    <p:extLst>
      <p:ext uri="{BB962C8B-B14F-4D97-AF65-F5344CB8AC3E}">
        <p14:creationId xmlns:p14="http://schemas.microsoft.com/office/powerpoint/2010/main" val="1930444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48A22A-51CC-7242-A8A0-A8692E442966}"/>
              </a:ext>
            </a:extLst>
          </p:cNvPr>
          <p:cNvSpPr>
            <a:spLocks noGrp="1"/>
          </p:cNvSpPr>
          <p:nvPr>
            <p:ph idx="1"/>
          </p:nvPr>
        </p:nvSpPr>
        <p:spPr/>
        <p:txBody>
          <a:bodyPr/>
          <a:lstStyle/>
          <a:p>
            <a:pPr marL="0" indent="0">
              <a:buNone/>
            </a:pPr>
            <a:r>
              <a:rPr lang="en-CA" dirty="0"/>
              <a:t>4 key areas: Communication, Adaptability, Relationships, and Education</a:t>
            </a:r>
          </a:p>
          <a:p>
            <a:r>
              <a:rPr lang="en-CA" dirty="0"/>
              <a:t>Communication</a:t>
            </a:r>
          </a:p>
          <a:p>
            <a:pPr lvl="1"/>
            <a:r>
              <a:rPr lang="en-CA" dirty="0"/>
              <a:t>team has a a cooperative environment</a:t>
            </a:r>
          </a:p>
          <a:p>
            <a:pPr lvl="1"/>
            <a:r>
              <a:rPr lang="en-CA" dirty="0"/>
              <a:t>team has role clarity</a:t>
            </a:r>
          </a:p>
          <a:p>
            <a:pPr lvl="1"/>
            <a:r>
              <a:rPr lang="en-CA" dirty="0"/>
              <a:t>team has developed a clear course of action</a:t>
            </a:r>
          </a:p>
          <a:p>
            <a:r>
              <a:rPr lang="en-CA" dirty="0"/>
              <a:t>Adaptability</a:t>
            </a:r>
          </a:p>
          <a:p>
            <a:pPr lvl="1"/>
            <a:r>
              <a:rPr lang="en-CA" dirty="0"/>
              <a:t>team coordinate efforts in response to changing task demands</a:t>
            </a:r>
          </a:p>
          <a:p>
            <a:pPr lvl="1"/>
            <a:r>
              <a:rPr lang="en-CA" dirty="0"/>
              <a:t>team monitors progress of team members</a:t>
            </a:r>
          </a:p>
          <a:p>
            <a:pPr lvl="1"/>
            <a:r>
              <a:rPr lang="en-CA" dirty="0"/>
              <a:t>team offers to help one another as needed, team provides backup</a:t>
            </a:r>
          </a:p>
        </p:txBody>
      </p:sp>
      <p:sp>
        <p:nvSpPr>
          <p:cNvPr id="3" name="Slide Number Placeholder 2">
            <a:extLst>
              <a:ext uri="{FF2B5EF4-FFF2-40B4-BE49-F238E27FC236}">
                <a16:creationId xmlns:a16="http://schemas.microsoft.com/office/drawing/2014/main" id="{E53CFE14-BF21-DE43-B780-11F773CF8369}"/>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E38C29D-1C28-594F-BB54-1658C74082F0}"/>
              </a:ext>
            </a:extLst>
          </p:cNvPr>
          <p:cNvSpPr>
            <a:spLocks noGrp="1"/>
          </p:cNvSpPr>
          <p:nvPr>
            <p:ph type="title"/>
          </p:nvPr>
        </p:nvSpPr>
        <p:spPr/>
        <p:txBody>
          <a:bodyPr/>
          <a:lstStyle/>
          <a:p>
            <a:r>
              <a:rPr lang="en-US" dirty="0"/>
              <a:t>What makes for a healthy team? CARE</a:t>
            </a:r>
          </a:p>
        </p:txBody>
      </p:sp>
    </p:spTree>
    <p:extLst>
      <p:ext uri="{BB962C8B-B14F-4D97-AF65-F5344CB8AC3E}">
        <p14:creationId xmlns:p14="http://schemas.microsoft.com/office/powerpoint/2010/main" val="2715894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48A22A-51CC-7242-A8A0-A8692E442966}"/>
              </a:ext>
            </a:extLst>
          </p:cNvPr>
          <p:cNvSpPr>
            <a:spLocks noGrp="1"/>
          </p:cNvSpPr>
          <p:nvPr>
            <p:ph idx="1"/>
          </p:nvPr>
        </p:nvSpPr>
        <p:spPr/>
        <p:txBody>
          <a:bodyPr/>
          <a:lstStyle/>
          <a:p>
            <a:r>
              <a:rPr lang="en-CA" dirty="0"/>
              <a:t>Relationships</a:t>
            </a:r>
          </a:p>
          <a:p>
            <a:pPr lvl="1"/>
            <a:r>
              <a:rPr lang="en-CA" dirty="0"/>
              <a:t>team works on building trust and a safe place for sharing</a:t>
            </a:r>
          </a:p>
          <a:p>
            <a:pPr lvl="1"/>
            <a:r>
              <a:rPr lang="en-CA" dirty="0"/>
              <a:t>team can freely and openly debate the merits of different perspectives, views, and opinions in a professional manner</a:t>
            </a:r>
          </a:p>
          <a:p>
            <a:pPr lvl="1"/>
            <a:r>
              <a:rPr lang="en-CA" dirty="0"/>
              <a:t>team reduces interpersonal conflicts and arguments regarding how to accomplish work</a:t>
            </a:r>
          </a:p>
          <a:p>
            <a:pPr lvl="1"/>
            <a:r>
              <a:rPr lang="en-CA" dirty="0"/>
              <a:t>team agrees on the adequacy of each member’s contribution to the team effort</a:t>
            </a:r>
          </a:p>
          <a:p>
            <a:r>
              <a:rPr lang="en-CA" dirty="0"/>
              <a:t>Education</a:t>
            </a:r>
          </a:p>
          <a:p>
            <a:pPr lvl="1"/>
            <a:r>
              <a:rPr lang="en-CA" dirty="0"/>
              <a:t>team members help one another learn</a:t>
            </a:r>
          </a:p>
          <a:p>
            <a:pPr lvl="1"/>
            <a:r>
              <a:rPr lang="en-CA" dirty="0"/>
              <a:t>team members can develop and express ideas; team members ask constructive questions</a:t>
            </a:r>
          </a:p>
          <a:p>
            <a:pPr lvl="1"/>
            <a:r>
              <a:rPr lang="en-CA" dirty="0"/>
              <a:t>team members provide one another with constructive feedback</a:t>
            </a:r>
          </a:p>
          <a:p>
            <a:endParaRPr lang="en-CA" dirty="0"/>
          </a:p>
        </p:txBody>
      </p:sp>
      <p:sp>
        <p:nvSpPr>
          <p:cNvPr id="3" name="Slide Number Placeholder 2">
            <a:extLst>
              <a:ext uri="{FF2B5EF4-FFF2-40B4-BE49-F238E27FC236}">
                <a16:creationId xmlns:a16="http://schemas.microsoft.com/office/drawing/2014/main" id="{E53CFE14-BF21-DE43-B780-11F773CF8369}"/>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E38C29D-1C28-594F-BB54-1658C74082F0}"/>
              </a:ext>
            </a:extLst>
          </p:cNvPr>
          <p:cNvSpPr>
            <a:spLocks noGrp="1"/>
          </p:cNvSpPr>
          <p:nvPr>
            <p:ph type="title"/>
          </p:nvPr>
        </p:nvSpPr>
        <p:spPr/>
        <p:txBody>
          <a:bodyPr/>
          <a:lstStyle/>
          <a:p>
            <a:r>
              <a:rPr lang="en-US" dirty="0"/>
              <a:t>What makes for a healthy team? CARE</a:t>
            </a:r>
          </a:p>
        </p:txBody>
      </p:sp>
    </p:spTree>
    <p:extLst>
      <p:ext uri="{BB962C8B-B14F-4D97-AF65-F5344CB8AC3E}">
        <p14:creationId xmlns:p14="http://schemas.microsoft.com/office/powerpoint/2010/main" val="1590572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624493-F0CF-5F4B-B09C-3ED74301F739}"/>
              </a:ext>
            </a:extLst>
          </p:cNvPr>
          <p:cNvSpPr>
            <a:spLocks noGrp="1"/>
          </p:cNvSpPr>
          <p:nvPr>
            <p:ph idx="1"/>
          </p:nvPr>
        </p:nvSpPr>
        <p:spPr/>
        <p:txBody>
          <a:bodyPr>
            <a:normAutofit lnSpcReduction="10000"/>
          </a:bodyPr>
          <a:lstStyle/>
          <a:p>
            <a:r>
              <a:rPr lang="en-US" dirty="0"/>
              <a:t>teamwork is important in design</a:t>
            </a:r>
          </a:p>
          <a:p>
            <a:r>
              <a:rPr lang="en-US" dirty="0"/>
              <a:t>basic project management includes 9 best practices</a:t>
            </a:r>
          </a:p>
          <a:p>
            <a:r>
              <a:rPr lang="en-US" dirty="0"/>
              <a:t>being a good team member involves 5 competencies: </a:t>
            </a:r>
          </a:p>
          <a:p>
            <a:pPr lvl="1"/>
            <a:r>
              <a:rPr lang="en-US" dirty="0"/>
              <a:t>Commitment</a:t>
            </a:r>
          </a:p>
          <a:p>
            <a:pPr lvl="1"/>
            <a:r>
              <a:rPr lang="en-US" dirty="0"/>
              <a:t>Communication</a:t>
            </a:r>
          </a:p>
          <a:p>
            <a:pPr lvl="1"/>
            <a:r>
              <a:rPr lang="en-US" dirty="0"/>
              <a:t>Capabilities</a:t>
            </a:r>
          </a:p>
          <a:p>
            <a:pPr lvl="1"/>
            <a:r>
              <a:rPr lang="en-US" dirty="0"/>
              <a:t>Standards</a:t>
            </a:r>
          </a:p>
          <a:p>
            <a:pPr lvl="1"/>
            <a:r>
              <a:rPr lang="en-US" dirty="0"/>
              <a:t>Focus</a:t>
            </a:r>
          </a:p>
          <a:p>
            <a:r>
              <a:rPr lang="en-US" dirty="0"/>
              <a:t>healthy, functional teams do well in 4 key areas:</a:t>
            </a:r>
          </a:p>
          <a:p>
            <a:pPr lvl="1"/>
            <a:r>
              <a:rPr lang="en-US" dirty="0"/>
              <a:t>Communication</a:t>
            </a:r>
          </a:p>
          <a:p>
            <a:pPr lvl="1"/>
            <a:r>
              <a:rPr lang="en-US" dirty="0"/>
              <a:t>Adaptability</a:t>
            </a:r>
          </a:p>
          <a:p>
            <a:pPr lvl="1"/>
            <a:r>
              <a:rPr lang="en-US" dirty="0"/>
              <a:t>Relationships</a:t>
            </a:r>
          </a:p>
          <a:p>
            <a:pPr lvl="1"/>
            <a:r>
              <a:rPr lang="en-US" dirty="0"/>
              <a:t>Education</a:t>
            </a:r>
          </a:p>
          <a:p>
            <a:endParaRPr lang="en-US" dirty="0"/>
          </a:p>
          <a:p>
            <a:endParaRPr lang="en-US" dirty="0"/>
          </a:p>
        </p:txBody>
      </p:sp>
      <p:sp>
        <p:nvSpPr>
          <p:cNvPr id="3" name="Slide Number Placeholder 2">
            <a:extLst>
              <a:ext uri="{FF2B5EF4-FFF2-40B4-BE49-F238E27FC236}">
                <a16:creationId xmlns:a16="http://schemas.microsoft.com/office/drawing/2014/main" id="{EFECE905-B225-0847-9EE9-E2F9928E71B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984F0A9-3885-AC4A-AEDE-50D79C2F67BD}"/>
              </a:ext>
            </a:extLst>
          </p:cNvPr>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616955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599A9D-C5C7-6541-A0F5-ED39A6DFD7A4}"/>
              </a:ext>
            </a:extLst>
          </p:cNvPr>
          <p:cNvSpPr>
            <a:spLocks noGrp="1"/>
          </p:cNvSpPr>
          <p:nvPr>
            <p:ph idx="1"/>
          </p:nvPr>
        </p:nvSpPr>
        <p:spPr/>
        <p:txBody>
          <a:bodyPr/>
          <a:lstStyle/>
          <a:p>
            <a:pPr marL="0" indent="0">
              <a:buNone/>
            </a:pPr>
            <a:r>
              <a:rPr lang="en-US" dirty="0"/>
              <a:t>This resource pack assumes that you are already familiar with:</a:t>
            </a:r>
          </a:p>
          <a:p>
            <a:r>
              <a:rPr lang="en-CA" i="1" dirty="0"/>
              <a:t>no dependencies</a:t>
            </a:r>
            <a:endParaRPr lang="en-US" i="1" dirty="0"/>
          </a:p>
        </p:txBody>
      </p:sp>
      <p:sp>
        <p:nvSpPr>
          <p:cNvPr id="3" name="Slide Number Placeholder 2">
            <a:extLst>
              <a:ext uri="{FF2B5EF4-FFF2-40B4-BE49-F238E27FC236}">
                <a16:creationId xmlns:a16="http://schemas.microsoft.com/office/drawing/2014/main" id="{6878A4A9-5C93-D340-9550-3C1540D27C1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71C8BA1-E507-6A4F-8602-1320FE730355}"/>
              </a:ext>
            </a:extLst>
          </p:cNvPr>
          <p:cNvSpPr>
            <a:spLocks noGrp="1"/>
          </p:cNvSpPr>
          <p:nvPr>
            <p:ph type="title"/>
          </p:nvPr>
        </p:nvSpPr>
        <p:spPr/>
        <p:txBody>
          <a:bodyPr/>
          <a:lstStyle/>
          <a:p>
            <a:r>
              <a:rPr lang="en-US" dirty="0"/>
              <a:t>Dependencies</a:t>
            </a:r>
          </a:p>
        </p:txBody>
      </p:sp>
    </p:spTree>
    <p:extLst>
      <p:ext uri="{BB962C8B-B14F-4D97-AF65-F5344CB8AC3E}">
        <p14:creationId xmlns:p14="http://schemas.microsoft.com/office/powerpoint/2010/main" val="1877372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pPr>
              <a:spcBef>
                <a:spcPts val="0"/>
              </a:spcBef>
              <a:spcAft>
                <a:spcPts val="1200"/>
              </a:spcAft>
            </a:pPr>
            <a:endParaRPr lang="en-US" dirty="0"/>
          </a:p>
          <a:p>
            <a:pPr marL="0" indent="0">
              <a:spcBef>
                <a:spcPts val="0"/>
              </a:spcBef>
              <a:spcAft>
                <a:spcPts val="1200"/>
              </a:spcAft>
              <a:buNone/>
            </a:pPr>
            <a:endParaRPr lang="en-US" dirty="0">
              <a:solidFill>
                <a:schemeClr val="accent2">
                  <a:lumMod val="75000"/>
                  <a:lumOff val="25000"/>
                </a:schemeClr>
              </a:solidFill>
            </a:endParaRPr>
          </a:p>
          <a:p>
            <a:pPr marL="0" indent="0">
              <a:spcBef>
                <a:spcPts val="0"/>
              </a:spcBef>
              <a:spcAft>
                <a:spcPts val="1200"/>
              </a:spcAft>
              <a:buNone/>
            </a:pPr>
            <a:r>
              <a:rPr lang="en-US" dirty="0">
                <a:solidFill>
                  <a:schemeClr val="accent2">
                    <a:lumMod val="75000"/>
                    <a:lumOff val="25000"/>
                  </a:schemeClr>
                </a:solidFill>
              </a:rPr>
              <a:t>1. </a:t>
            </a:r>
            <a:r>
              <a:rPr lang="en-US" dirty="0"/>
              <a:t>Is teamwork the norm in UX design?</a:t>
            </a:r>
            <a:br>
              <a:rPr lang="en-US" dirty="0"/>
            </a:br>
            <a:endParaRPr lang="en-US" dirty="0"/>
          </a:p>
          <a:p>
            <a:pPr marL="0" indent="0">
              <a:spcBef>
                <a:spcPts val="0"/>
              </a:spcBef>
              <a:spcAft>
                <a:spcPts val="1200"/>
              </a:spcAft>
              <a:buNone/>
            </a:pPr>
            <a:r>
              <a:rPr lang="en-CA" dirty="0">
                <a:solidFill>
                  <a:srgbClr val="C00000"/>
                </a:solidFill>
              </a:rPr>
              <a:t>2.</a:t>
            </a:r>
            <a:r>
              <a:rPr lang="en-CA" dirty="0"/>
              <a:t> </a:t>
            </a:r>
            <a:r>
              <a:rPr lang="en-US" dirty="0"/>
              <a:t>What are some project management basics?</a:t>
            </a:r>
            <a:br>
              <a:rPr lang="en-CA" dirty="0"/>
            </a:br>
            <a:br>
              <a:rPr lang="en-CA" dirty="0"/>
            </a:br>
            <a:r>
              <a:rPr lang="en-US" dirty="0">
                <a:solidFill>
                  <a:schemeClr val="accent2">
                    <a:lumMod val="75000"/>
                    <a:lumOff val="25000"/>
                  </a:schemeClr>
                </a:solidFill>
              </a:rPr>
              <a:t>3. </a:t>
            </a:r>
            <a:r>
              <a:rPr lang="en-US" dirty="0"/>
              <a:t>How can I be a good team member?</a:t>
            </a:r>
            <a:endParaRPr lang="en-CA"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dirty="0"/>
              <a:t> Inquiry</a:t>
            </a:r>
          </a:p>
        </p:txBody>
      </p:sp>
    </p:spTree>
    <p:extLst>
      <p:ext uri="{BB962C8B-B14F-4D97-AF65-F5344CB8AC3E}">
        <p14:creationId xmlns:p14="http://schemas.microsoft.com/office/powerpoint/2010/main" val="236363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pPr>
              <a:spcBef>
                <a:spcPts val="0"/>
              </a:spcBef>
              <a:spcAft>
                <a:spcPts val="1200"/>
              </a:spcAft>
            </a:pPr>
            <a:endParaRPr lang="en-US" dirty="0"/>
          </a:p>
          <a:p>
            <a:pPr marL="0" indent="0">
              <a:spcBef>
                <a:spcPts val="0"/>
              </a:spcBef>
              <a:spcAft>
                <a:spcPts val="1200"/>
              </a:spcAft>
              <a:buNone/>
            </a:pPr>
            <a:endParaRPr lang="en-US" dirty="0">
              <a:solidFill>
                <a:schemeClr val="accent2">
                  <a:lumMod val="75000"/>
                  <a:lumOff val="25000"/>
                </a:schemeClr>
              </a:solidFill>
            </a:endParaRPr>
          </a:p>
          <a:p>
            <a:pPr marL="0" indent="0">
              <a:spcBef>
                <a:spcPts val="0"/>
              </a:spcBef>
              <a:spcAft>
                <a:spcPts val="1200"/>
              </a:spcAft>
              <a:buNone/>
            </a:pPr>
            <a:r>
              <a:rPr lang="en-US" dirty="0">
                <a:solidFill>
                  <a:schemeClr val="accent2">
                    <a:lumMod val="75000"/>
                    <a:lumOff val="25000"/>
                  </a:schemeClr>
                </a:solidFill>
              </a:rPr>
              <a:t>1. </a:t>
            </a:r>
            <a:r>
              <a:rPr lang="en-US" dirty="0"/>
              <a:t>Is teamwork the norm in design?</a:t>
            </a:r>
            <a:br>
              <a:rPr lang="en-US" dirty="0"/>
            </a:br>
            <a:endParaRPr lang="en-CA"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4254654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4DBD59-E420-A646-BC0C-F1B98C9024B3}"/>
              </a:ext>
            </a:extLst>
          </p:cNvPr>
          <p:cNvSpPr>
            <a:spLocks noGrp="1"/>
          </p:cNvSpPr>
          <p:nvPr>
            <p:ph idx="1"/>
          </p:nvPr>
        </p:nvSpPr>
        <p:spPr/>
        <p:txBody>
          <a:bodyPr/>
          <a:lstStyle/>
          <a:p>
            <a:pPr marL="0" indent="0">
              <a:buNone/>
            </a:pPr>
            <a:r>
              <a:rPr lang="en-US" dirty="0"/>
              <a:t>In a nutshell:</a:t>
            </a:r>
          </a:p>
          <a:p>
            <a:r>
              <a:rPr lang="en-US" dirty="0"/>
              <a:t>waterfall: design </a:t>
            </a:r>
            <a:r>
              <a:rPr lang="en-CA" dirty="0">
                <a:sym typeface="Symbol" pitchFamily="2" charset="2"/>
              </a:rPr>
              <a:t></a:t>
            </a:r>
            <a:r>
              <a:rPr lang="en-US" dirty="0"/>
              <a:t> design handoff </a:t>
            </a:r>
            <a:r>
              <a:rPr lang="en-CA" dirty="0">
                <a:sym typeface="Symbol" pitchFamily="2" charset="2"/>
              </a:rPr>
              <a:t></a:t>
            </a:r>
            <a:r>
              <a:rPr lang="en-US" dirty="0"/>
              <a:t> development</a:t>
            </a:r>
          </a:p>
          <a:p>
            <a:pPr lvl="1"/>
            <a:r>
              <a:rPr lang="en-US" dirty="0"/>
              <a:t>‘big’ design work up front</a:t>
            </a:r>
          </a:p>
          <a:p>
            <a:pPr lvl="1"/>
            <a:r>
              <a:rPr lang="en-US" dirty="0"/>
              <a:t>‘big’ design handoff </a:t>
            </a:r>
          </a:p>
          <a:p>
            <a:pPr lvl="1"/>
            <a:r>
              <a:rPr lang="en-US" dirty="0"/>
              <a:t>dev team implements, design no longer involved</a:t>
            </a:r>
          </a:p>
          <a:p>
            <a:r>
              <a:rPr lang="en-US" dirty="0"/>
              <a:t>agile: design </a:t>
            </a:r>
            <a:r>
              <a:rPr lang="en-CA" dirty="0">
                <a:sym typeface="Symbol" pitchFamily="2" charset="2"/>
              </a:rPr>
              <a:t> sprints </a:t>
            </a:r>
          </a:p>
          <a:p>
            <a:pPr lvl="1"/>
            <a:r>
              <a:rPr lang="en-CA" dirty="0">
                <a:sym typeface="Symbol" pitchFamily="2" charset="2"/>
              </a:rPr>
              <a:t>some UX research and design work up front (e.g., prototypes + user feedback)</a:t>
            </a:r>
          </a:p>
          <a:p>
            <a:pPr lvl="1"/>
            <a:r>
              <a:rPr lang="en-US" dirty="0"/>
              <a:t>sprint team: 1-2 </a:t>
            </a:r>
            <a:r>
              <a:rPr lang="en-US" dirty="0" err="1"/>
              <a:t>devs</a:t>
            </a:r>
            <a:r>
              <a:rPr lang="en-US" dirty="0"/>
              <a:t>, front-end dev, designer, team leader</a:t>
            </a:r>
          </a:p>
          <a:p>
            <a:r>
              <a:rPr lang="en-US" dirty="0"/>
              <a:t>industry is moving from waterfall to agile</a:t>
            </a:r>
          </a:p>
          <a:p>
            <a:r>
              <a:rPr lang="en-US" dirty="0"/>
              <a:t>thus, increasing prevalence of interdisciplinary teams</a:t>
            </a:r>
          </a:p>
        </p:txBody>
      </p:sp>
      <p:sp>
        <p:nvSpPr>
          <p:cNvPr id="3" name="Slide Number Placeholder 2">
            <a:extLst>
              <a:ext uri="{FF2B5EF4-FFF2-40B4-BE49-F238E27FC236}">
                <a16:creationId xmlns:a16="http://schemas.microsoft.com/office/drawing/2014/main" id="{7E5ABBF4-2E6F-EF46-A194-0296040AB41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E74FD61-67A0-3B4E-9F94-C269389EBBA3}"/>
              </a:ext>
            </a:extLst>
          </p:cNvPr>
          <p:cNvSpPr>
            <a:spLocks noGrp="1"/>
          </p:cNvSpPr>
          <p:nvPr>
            <p:ph type="title"/>
          </p:nvPr>
        </p:nvSpPr>
        <p:spPr/>
        <p:txBody>
          <a:bodyPr/>
          <a:lstStyle/>
          <a:p>
            <a:r>
              <a:rPr lang="en-US" dirty="0"/>
              <a:t>Situating Design vs Development Work</a:t>
            </a:r>
          </a:p>
        </p:txBody>
      </p:sp>
    </p:spTree>
    <p:extLst>
      <p:ext uri="{BB962C8B-B14F-4D97-AF65-F5344CB8AC3E}">
        <p14:creationId xmlns:p14="http://schemas.microsoft.com/office/powerpoint/2010/main" val="414448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88A206-749A-074B-84CA-9F09EDC690CE}"/>
              </a:ext>
            </a:extLst>
          </p:cNvPr>
          <p:cNvSpPr>
            <a:spLocks noGrp="1"/>
          </p:cNvSpPr>
          <p:nvPr>
            <p:ph idx="1"/>
          </p:nvPr>
        </p:nvSpPr>
        <p:spPr/>
        <p:txBody>
          <a:bodyPr/>
          <a:lstStyle/>
          <a:p>
            <a:r>
              <a:rPr lang="en-US" dirty="0"/>
              <a:t>we will return to the topic of industry practices</a:t>
            </a:r>
          </a:p>
          <a:p>
            <a:r>
              <a:rPr lang="en-US" dirty="0"/>
              <a:t>we’re just covering a little bit, only to demonstrate the need for teamwork and to motivate the learning of some teamwork and project management basics </a:t>
            </a:r>
          </a:p>
          <a:p>
            <a:endParaRPr lang="en-US" dirty="0"/>
          </a:p>
          <a:p>
            <a:r>
              <a:rPr lang="en-US" dirty="0"/>
              <a:t>If you are keen to read ahead:</a:t>
            </a:r>
          </a:p>
          <a:p>
            <a:pPr lvl="1"/>
            <a:r>
              <a:rPr lang="en-US" dirty="0"/>
              <a:t>Bos, R., 2020. UX Design Is Team Work. [online] Medium. Available at: </a:t>
            </a:r>
            <a:r>
              <a:rPr lang="en-US" dirty="0">
                <a:hlinkClick r:id="rId2"/>
              </a:rPr>
              <a:t>https://medium.com/design-and-develop/ux-design-is-team-work-c5543d0fa33c</a:t>
            </a:r>
            <a:endParaRPr lang="en-US" dirty="0"/>
          </a:p>
          <a:p>
            <a:endParaRPr lang="en-US" dirty="0"/>
          </a:p>
        </p:txBody>
      </p:sp>
      <p:sp>
        <p:nvSpPr>
          <p:cNvPr id="3" name="Slide Number Placeholder 2">
            <a:extLst>
              <a:ext uri="{FF2B5EF4-FFF2-40B4-BE49-F238E27FC236}">
                <a16:creationId xmlns:a16="http://schemas.microsoft.com/office/drawing/2014/main" id="{86C6AFBF-016C-2C4E-ABDA-F6AE1CFFFD6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7A47FC3-F663-B247-BC08-54AD84FC57B0}"/>
              </a:ext>
            </a:extLst>
          </p:cNvPr>
          <p:cNvSpPr>
            <a:spLocks noGrp="1"/>
          </p:cNvSpPr>
          <p:nvPr>
            <p:ph type="title"/>
          </p:nvPr>
        </p:nvSpPr>
        <p:spPr/>
        <p:txBody>
          <a:bodyPr/>
          <a:lstStyle/>
          <a:p>
            <a:r>
              <a:rPr lang="en-US" dirty="0"/>
              <a:t>About Industry…</a:t>
            </a:r>
          </a:p>
        </p:txBody>
      </p:sp>
    </p:spTree>
    <p:extLst>
      <p:ext uri="{BB962C8B-B14F-4D97-AF65-F5344CB8AC3E}">
        <p14:creationId xmlns:p14="http://schemas.microsoft.com/office/powerpoint/2010/main" val="1128014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4DBD59-E420-A646-BC0C-F1B98C9024B3}"/>
              </a:ext>
            </a:extLst>
          </p:cNvPr>
          <p:cNvSpPr>
            <a:spLocks noGrp="1"/>
          </p:cNvSpPr>
          <p:nvPr>
            <p:ph idx="1"/>
          </p:nvPr>
        </p:nvSpPr>
        <p:spPr/>
        <p:txBody>
          <a:bodyPr/>
          <a:lstStyle/>
          <a:p>
            <a:r>
              <a:rPr lang="en-US" dirty="0"/>
              <a:t>teamwork is the norm for design work</a:t>
            </a:r>
          </a:p>
          <a:p>
            <a:r>
              <a:rPr lang="en-US" dirty="0"/>
              <a:t>interdisciplinary teamwork is becoming even more important</a:t>
            </a:r>
          </a:p>
          <a:p>
            <a:r>
              <a:rPr lang="en-US" dirty="0"/>
              <a:t>we are employing a fair amount of teamwork in this course</a:t>
            </a:r>
          </a:p>
          <a:p>
            <a:r>
              <a:rPr lang="en-US" dirty="0"/>
              <a:t>being a good team member is not automatic, there are skills to be learned</a:t>
            </a:r>
          </a:p>
          <a:p>
            <a:r>
              <a:rPr lang="en-US" dirty="0"/>
              <a:t>teamwork also involves project management</a:t>
            </a:r>
          </a:p>
        </p:txBody>
      </p:sp>
      <p:sp>
        <p:nvSpPr>
          <p:cNvPr id="3" name="Slide Number Placeholder 2">
            <a:extLst>
              <a:ext uri="{FF2B5EF4-FFF2-40B4-BE49-F238E27FC236}">
                <a16:creationId xmlns:a16="http://schemas.microsoft.com/office/drawing/2014/main" id="{7E5ABBF4-2E6F-EF46-A194-0296040AB41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E74FD61-67A0-3B4E-9F94-C269389EBBA3}"/>
              </a:ext>
            </a:extLst>
          </p:cNvPr>
          <p:cNvSpPr>
            <a:spLocks noGrp="1"/>
          </p:cNvSpPr>
          <p:nvPr>
            <p:ph type="title"/>
          </p:nvPr>
        </p:nvSpPr>
        <p:spPr/>
        <p:txBody>
          <a:bodyPr/>
          <a:lstStyle/>
          <a:p>
            <a:r>
              <a:rPr lang="en-US" dirty="0"/>
              <a:t>Teamwork (!)</a:t>
            </a:r>
          </a:p>
        </p:txBody>
      </p:sp>
    </p:spTree>
    <p:extLst>
      <p:ext uri="{BB962C8B-B14F-4D97-AF65-F5344CB8AC3E}">
        <p14:creationId xmlns:p14="http://schemas.microsoft.com/office/powerpoint/2010/main" val="1744430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pPr>
              <a:spcBef>
                <a:spcPts val="0"/>
              </a:spcBef>
              <a:spcAft>
                <a:spcPts val="1200"/>
              </a:spcAft>
            </a:pPr>
            <a:endParaRPr lang="en-US" dirty="0"/>
          </a:p>
          <a:p>
            <a:pPr marL="0" indent="0">
              <a:spcBef>
                <a:spcPts val="0"/>
              </a:spcBef>
              <a:spcAft>
                <a:spcPts val="1200"/>
              </a:spcAft>
              <a:buNone/>
            </a:pPr>
            <a:endParaRPr lang="en-US" dirty="0">
              <a:solidFill>
                <a:schemeClr val="accent2">
                  <a:lumMod val="75000"/>
                  <a:lumOff val="25000"/>
                </a:schemeClr>
              </a:solidFill>
            </a:endParaRPr>
          </a:p>
          <a:p>
            <a:pPr marL="0" indent="0">
              <a:spcBef>
                <a:spcPts val="0"/>
              </a:spcBef>
              <a:spcAft>
                <a:spcPts val="1200"/>
              </a:spcAft>
              <a:buNone/>
            </a:pPr>
            <a:r>
              <a:rPr lang="en-US" dirty="0">
                <a:solidFill>
                  <a:schemeClr val="accent2">
                    <a:lumMod val="75000"/>
                    <a:lumOff val="25000"/>
                  </a:schemeClr>
                </a:solidFill>
              </a:rPr>
              <a:t>2. </a:t>
            </a:r>
            <a:r>
              <a:rPr lang="en-US" dirty="0"/>
              <a:t>What are some project management basics?</a:t>
            </a:r>
            <a:br>
              <a:rPr lang="en-US" dirty="0"/>
            </a:br>
            <a:endParaRPr lang="en-CA"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567637044"/>
      </p:ext>
    </p:extLst>
  </p:cSld>
  <p:clrMapOvr>
    <a:masterClrMapping/>
  </p:clrMapOvr>
</p:sld>
</file>

<file path=ppt/theme/theme1.xml><?xml version="1.0" encoding="utf-8"?>
<a:theme xmlns:a="http://schemas.openxmlformats.org/drawingml/2006/main" name="3461w20">
  <a:themeElements>
    <a:clrScheme name="YorkU 1">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3461w20.thmx</Template>
  <TotalTime>4624</TotalTime>
  <Words>1491</Words>
  <Application>Microsoft Macintosh PowerPoint</Application>
  <PresentationFormat>On-screen Show (4:3)</PresentationFormat>
  <Paragraphs>178</Paragraphs>
  <Slides>23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Avenir Book</vt:lpstr>
      <vt:lpstr>Avenir Next Regular</vt:lpstr>
      <vt:lpstr>Calibri</vt:lpstr>
      <vt:lpstr>Garamond</vt:lpstr>
      <vt:lpstr>Gill Sans</vt:lpstr>
      <vt:lpstr>Gill Sans MT</vt:lpstr>
      <vt:lpstr>Palatino Linotype</vt:lpstr>
      <vt:lpstr>Source Sans Pro</vt:lpstr>
      <vt:lpstr>Wingdings 2</vt:lpstr>
      <vt:lpstr>3461w20</vt:lpstr>
      <vt:lpstr>PowerPoint Presentation</vt:lpstr>
      <vt:lpstr>Intellectual Property Notice</vt:lpstr>
      <vt:lpstr>Dependencies</vt:lpstr>
      <vt:lpstr> Inquiry</vt:lpstr>
      <vt:lpstr> </vt:lpstr>
      <vt:lpstr>Situating Design vs Development Work</vt:lpstr>
      <vt:lpstr>About Industry…</vt:lpstr>
      <vt:lpstr>Teamwork (!)</vt:lpstr>
      <vt:lpstr> </vt:lpstr>
      <vt:lpstr>Project Management (PM) Basics</vt:lpstr>
      <vt:lpstr>Summary of Best Practices, I</vt:lpstr>
      <vt:lpstr>Summary of Best Practices, II</vt:lpstr>
      <vt:lpstr> </vt:lpstr>
      <vt:lpstr>Functional Teams</vt:lpstr>
      <vt:lpstr>Video Viewing</vt:lpstr>
      <vt:lpstr>The 15-minute rule</vt:lpstr>
      <vt:lpstr>Pod-Based Activities</vt:lpstr>
      <vt:lpstr>To Be a Good Pod Team Member…</vt:lpstr>
      <vt:lpstr>To Be a Good Pod Team Member…</vt:lpstr>
      <vt:lpstr>To Be a Good Pod Team Member…</vt:lpstr>
      <vt:lpstr>What makes for a healthy team? CARE</vt:lpstr>
      <vt:lpstr>What makes for a healthy team? CARE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Baljko</dc:creator>
  <cp:lastModifiedBy>Melanie A Baljko</cp:lastModifiedBy>
  <cp:revision>1119</cp:revision>
  <cp:lastPrinted>2020-01-11T00:58:20Z</cp:lastPrinted>
  <dcterms:created xsi:type="dcterms:W3CDTF">2020-01-08T18:20:23Z</dcterms:created>
  <dcterms:modified xsi:type="dcterms:W3CDTF">2021-09-15T13:11:12Z</dcterms:modified>
</cp:coreProperties>
</file>