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939" r:id="rId3"/>
    <p:sldId id="956" r:id="rId4"/>
    <p:sldId id="1089" r:id="rId5"/>
    <p:sldId id="918" r:id="rId6"/>
    <p:sldId id="975" r:id="rId7"/>
    <p:sldId id="1090" r:id="rId8"/>
    <p:sldId id="1091" r:id="rId9"/>
    <p:sldId id="1092" r:id="rId10"/>
    <p:sldId id="1093" r:id="rId11"/>
    <p:sldId id="1094" r:id="rId12"/>
    <p:sldId id="1095" r:id="rId13"/>
    <p:sldId id="961" r:id="rId14"/>
    <p:sldId id="976" r:id="rId15"/>
    <p:sldId id="977" r:id="rId16"/>
    <p:sldId id="1097" r:id="rId17"/>
    <p:sldId id="1096" r:id="rId18"/>
    <p:sldId id="979" r:id="rId19"/>
    <p:sldId id="982" r:id="rId20"/>
    <p:sldId id="980" r:id="rId21"/>
    <p:sldId id="983" r:id="rId22"/>
    <p:sldId id="981" r:id="rId23"/>
    <p:sldId id="984" r:id="rId24"/>
    <p:sldId id="985" r:id="rId25"/>
    <p:sldId id="987" r:id="rId26"/>
    <p:sldId id="988" r:id="rId27"/>
    <p:sldId id="989" r:id="rId28"/>
    <p:sldId id="990" r:id="rId29"/>
    <p:sldId id="991" r:id="rId30"/>
    <p:sldId id="992" r:id="rId31"/>
    <p:sldId id="993" r:id="rId32"/>
    <p:sldId id="32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Lst>
        </p14:section>
        <p14:section name="Body" id="{8FA06C60-78DB-394B-8DB0-549F3538F18B}">
          <p14:sldIdLst>
            <p14:sldId id="918"/>
            <p14:sldId id="975"/>
            <p14:sldId id="1090"/>
            <p14:sldId id="1091"/>
            <p14:sldId id="1092"/>
            <p14:sldId id="1093"/>
            <p14:sldId id="1094"/>
            <p14:sldId id="1095"/>
            <p14:sldId id="961"/>
            <p14:sldId id="976"/>
            <p14:sldId id="977"/>
            <p14:sldId id="1097"/>
            <p14:sldId id="1096"/>
            <p14:sldId id="979"/>
            <p14:sldId id="982"/>
            <p14:sldId id="980"/>
            <p14:sldId id="983"/>
            <p14:sldId id="981"/>
            <p14:sldId id="984"/>
            <p14:sldId id="985"/>
            <p14:sldId id="987"/>
            <p14:sldId id="988"/>
            <p14:sldId id="989"/>
            <p14:sldId id="990"/>
            <p14:sldId id="991"/>
            <p14:sldId id="992"/>
            <p14:sldId id="993"/>
          </p14:sldIdLst>
        </p14:section>
        <p14:section name="Fin" id="{840572E7-B92E-F644-8CBB-57D56592BCA2}">
          <p14:sldIdLst>
            <p14:sldId id="3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831"/>
  </p:normalViewPr>
  <p:slideViewPr>
    <p:cSldViewPr snapToGrid="0" snapToObjects="1">
      <p:cViewPr varScale="1">
        <p:scale>
          <a:sx n="148" d="100"/>
          <a:sy n="148" d="100"/>
        </p:scale>
        <p:origin x="3896" y="200"/>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8551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p:txBody>
          <a:bodyPr/>
          <a:lstStyle/>
          <a:p>
            <a:r>
              <a:rPr lang="en-CA" dirty="0"/>
              <a:t>Resource Pack: Design II </a:t>
            </a:r>
            <a:br>
              <a:rPr lang="en-CA" dirty="0"/>
            </a:br>
            <a:r>
              <a:rPr lang="en-CA" dirty="0"/>
              <a:t>Dark Patterns</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730A1-8E0E-A841-9BC4-2C7D264EE76C}"/>
              </a:ext>
            </a:extLst>
          </p:cNvPr>
          <p:cNvSpPr>
            <a:spLocks noGrp="1"/>
          </p:cNvSpPr>
          <p:nvPr>
            <p:ph idx="1"/>
          </p:nvPr>
        </p:nvSpPr>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A4277C15-9A9F-954B-8905-4DAF591C87F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C7E2AC7-508D-744B-8CD1-0EE35F2B47F2}"/>
              </a:ext>
            </a:extLst>
          </p:cNvPr>
          <p:cNvSpPr>
            <a:spLocks noGrp="1"/>
          </p:cNvSpPr>
          <p:nvPr>
            <p:ph type="title"/>
          </p:nvPr>
        </p:nvSpPr>
        <p:spPr>
          <a:xfrm>
            <a:off x="1160200" y="1225575"/>
            <a:ext cx="6823602" cy="807571"/>
          </a:xfrm>
        </p:spPr>
        <p:txBody>
          <a:bodyPr/>
          <a:lstStyle/>
          <a:p>
            <a:r>
              <a:rPr lang="en-US" dirty="0"/>
              <a:t>Examples of Drawers</a:t>
            </a:r>
          </a:p>
        </p:txBody>
      </p:sp>
      <p:pic>
        <p:nvPicPr>
          <p:cNvPr id="1026" name="Picture 2" descr="Implementing a (swipe-up) bottom drawer with animations in React Native |  No external libraries - DEV Community">
            <a:extLst>
              <a:ext uri="{FF2B5EF4-FFF2-40B4-BE49-F238E27FC236}">
                <a16:creationId xmlns:a16="http://schemas.microsoft.com/office/drawing/2014/main" id="{8FA9930B-8DC2-5C4B-8A27-CD56FB607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98" y="2290598"/>
            <a:ext cx="6783843" cy="38159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36CF40-3F81-A64F-B664-00EC4B6D426D}"/>
              </a:ext>
            </a:extLst>
          </p:cNvPr>
          <p:cNvSpPr txBox="1"/>
          <p:nvPr/>
        </p:nvSpPr>
        <p:spPr>
          <a:xfrm>
            <a:off x="4449936" y="6218382"/>
            <a:ext cx="1435857" cy="369332"/>
          </a:xfrm>
          <a:prstGeom prst="rect">
            <a:avLst/>
          </a:prstGeom>
          <a:noFill/>
        </p:spPr>
        <p:txBody>
          <a:bodyPr wrap="square" rtlCol="0">
            <a:spAutoFit/>
          </a:bodyPr>
          <a:lstStyle/>
          <a:p>
            <a:r>
              <a:rPr lang="en-US" dirty="0">
                <a:latin typeface="Avenir Book" panose="02000503020000020003" pitchFamily="2" charset="0"/>
              </a:rPr>
              <a:t>swipe up</a:t>
            </a:r>
          </a:p>
        </p:txBody>
      </p:sp>
    </p:spTree>
    <p:extLst>
      <p:ext uri="{BB962C8B-B14F-4D97-AF65-F5344CB8AC3E}">
        <p14:creationId xmlns:p14="http://schemas.microsoft.com/office/powerpoint/2010/main" val="554721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730A1-8E0E-A841-9BC4-2C7D264EE76C}"/>
              </a:ext>
            </a:extLst>
          </p:cNvPr>
          <p:cNvSpPr>
            <a:spLocks noGrp="1"/>
          </p:cNvSpPr>
          <p:nvPr>
            <p:ph idx="1"/>
          </p:nvPr>
        </p:nvSpPr>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A4277C15-9A9F-954B-8905-4DAF591C87F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C7E2AC7-508D-744B-8CD1-0EE35F2B47F2}"/>
              </a:ext>
            </a:extLst>
          </p:cNvPr>
          <p:cNvSpPr>
            <a:spLocks noGrp="1"/>
          </p:cNvSpPr>
          <p:nvPr>
            <p:ph type="title"/>
          </p:nvPr>
        </p:nvSpPr>
        <p:spPr>
          <a:xfrm>
            <a:off x="1160200" y="1225575"/>
            <a:ext cx="6823602" cy="807571"/>
          </a:xfrm>
        </p:spPr>
        <p:txBody>
          <a:bodyPr/>
          <a:lstStyle/>
          <a:p>
            <a:r>
              <a:rPr lang="en-US" dirty="0"/>
              <a:t>Examples of Drawers</a:t>
            </a:r>
          </a:p>
        </p:txBody>
      </p:sp>
      <p:sp>
        <p:nvSpPr>
          <p:cNvPr id="7" name="TextBox 6">
            <a:extLst>
              <a:ext uri="{FF2B5EF4-FFF2-40B4-BE49-F238E27FC236}">
                <a16:creationId xmlns:a16="http://schemas.microsoft.com/office/drawing/2014/main" id="{A5412C07-A770-E44B-95E2-6EBA94F7B1C1}"/>
              </a:ext>
            </a:extLst>
          </p:cNvPr>
          <p:cNvSpPr txBox="1"/>
          <p:nvPr/>
        </p:nvSpPr>
        <p:spPr>
          <a:xfrm>
            <a:off x="1160198" y="6088515"/>
            <a:ext cx="3033430" cy="646331"/>
          </a:xfrm>
          <a:prstGeom prst="rect">
            <a:avLst/>
          </a:prstGeom>
          <a:noFill/>
        </p:spPr>
        <p:txBody>
          <a:bodyPr wrap="square" rtlCol="0">
            <a:spAutoFit/>
          </a:bodyPr>
          <a:lstStyle/>
          <a:p>
            <a:r>
              <a:rPr lang="en-US" dirty="0">
                <a:latin typeface="Avenir Book" panose="02000503020000020003" pitchFamily="2" charset="0"/>
              </a:rPr>
              <a:t>screen capture of </a:t>
            </a:r>
            <a:r>
              <a:rPr lang="en-US" dirty="0" err="1">
                <a:latin typeface="Avenir Book" panose="02000503020000020003" pitchFamily="2" charset="0"/>
              </a:rPr>
              <a:t>gmail</a:t>
            </a:r>
            <a:r>
              <a:rPr lang="en-US" dirty="0">
                <a:latin typeface="Avenir Book" panose="02000503020000020003" pitchFamily="2" charset="0"/>
              </a:rPr>
              <a:t> app on my mobile device</a:t>
            </a:r>
          </a:p>
        </p:txBody>
      </p:sp>
      <p:pic>
        <p:nvPicPr>
          <p:cNvPr id="9" name="Picture 8" descr="Graphical user interface, text&#10;&#10;Description automatically generated">
            <a:extLst>
              <a:ext uri="{FF2B5EF4-FFF2-40B4-BE49-F238E27FC236}">
                <a16:creationId xmlns:a16="http://schemas.microsoft.com/office/drawing/2014/main" id="{FFE40FD4-DB50-BF47-BBF0-1E0BD631C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199" y="1777718"/>
            <a:ext cx="2362820" cy="4202668"/>
          </a:xfrm>
          <a:prstGeom prst="rect">
            <a:avLst/>
          </a:prstGeom>
        </p:spPr>
      </p:pic>
      <p:pic>
        <p:nvPicPr>
          <p:cNvPr id="11" name="Picture 10" descr="A screenshot of a phone&#10;&#10;Description automatically generated with medium confidence">
            <a:extLst>
              <a:ext uri="{FF2B5EF4-FFF2-40B4-BE49-F238E27FC236}">
                <a16:creationId xmlns:a16="http://schemas.microsoft.com/office/drawing/2014/main" id="{B0AD02EC-EE99-D04F-9F8F-0CCD561A8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153" y="1777718"/>
            <a:ext cx="2362820" cy="4202670"/>
          </a:xfrm>
          <a:prstGeom prst="rect">
            <a:avLst/>
          </a:prstGeom>
        </p:spPr>
      </p:pic>
      <p:sp>
        <p:nvSpPr>
          <p:cNvPr id="13" name="TextBox 12">
            <a:extLst>
              <a:ext uri="{FF2B5EF4-FFF2-40B4-BE49-F238E27FC236}">
                <a16:creationId xmlns:a16="http://schemas.microsoft.com/office/drawing/2014/main" id="{59C5F379-08FB-C242-9FC7-62FA8DF97C78}"/>
              </a:ext>
            </a:extLst>
          </p:cNvPr>
          <p:cNvSpPr txBox="1"/>
          <p:nvPr/>
        </p:nvSpPr>
        <p:spPr>
          <a:xfrm>
            <a:off x="5192992" y="6079882"/>
            <a:ext cx="3033430" cy="646331"/>
          </a:xfrm>
          <a:prstGeom prst="rect">
            <a:avLst/>
          </a:prstGeom>
          <a:noFill/>
        </p:spPr>
        <p:txBody>
          <a:bodyPr wrap="square" rtlCol="0">
            <a:spAutoFit/>
          </a:bodyPr>
          <a:lstStyle/>
          <a:p>
            <a:r>
              <a:rPr lang="en-US" dirty="0">
                <a:latin typeface="Avenir Book" panose="02000503020000020003" pitchFamily="2" charset="0"/>
              </a:rPr>
              <a:t>screen capture of </a:t>
            </a:r>
            <a:r>
              <a:rPr lang="en-US" dirty="0" err="1">
                <a:latin typeface="Avenir Book" panose="02000503020000020003" pitchFamily="2" charset="0"/>
              </a:rPr>
              <a:t>gmail</a:t>
            </a:r>
            <a:r>
              <a:rPr lang="en-US" dirty="0">
                <a:latin typeface="Avenir Book" panose="02000503020000020003" pitchFamily="2" charset="0"/>
              </a:rPr>
              <a:t>, after swiping right</a:t>
            </a:r>
          </a:p>
        </p:txBody>
      </p:sp>
    </p:spTree>
    <p:extLst>
      <p:ext uri="{BB962C8B-B14F-4D97-AF65-F5344CB8AC3E}">
        <p14:creationId xmlns:p14="http://schemas.microsoft.com/office/powerpoint/2010/main" val="300325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is a dark pattern? </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1494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E33A98-D35C-1D4E-BC28-1D03C433B8EE}"/>
              </a:ext>
            </a:extLst>
          </p:cNvPr>
          <p:cNvSpPr>
            <a:spLocks noGrp="1"/>
          </p:cNvSpPr>
          <p:nvPr>
            <p:ph idx="1"/>
          </p:nvPr>
        </p:nvSpPr>
        <p:spPr/>
        <p:txBody>
          <a:bodyPr/>
          <a:lstStyle/>
          <a:p>
            <a:r>
              <a:rPr lang="en-CA" dirty="0"/>
              <a:t>a dark pattern refers to a design approach that is intended to influence user behaviour through means such as:</a:t>
            </a:r>
          </a:p>
          <a:p>
            <a:pPr lvl="1"/>
            <a:r>
              <a:rPr lang="en-CA" dirty="0"/>
              <a:t>coercion</a:t>
            </a:r>
          </a:p>
          <a:p>
            <a:pPr lvl="1"/>
            <a:r>
              <a:rPr lang="en-CA" dirty="0"/>
              <a:t>steering/guiding</a:t>
            </a:r>
          </a:p>
          <a:p>
            <a:pPr lvl="1"/>
            <a:r>
              <a:rPr lang="en-CA" dirty="0"/>
              <a:t>misleading</a:t>
            </a:r>
          </a:p>
          <a:p>
            <a:pPr lvl="1"/>
            <a:r>
              <a:rPr lang="en-CA" dirty="0"/>
              <a:t>deception</a:t>
            </a:r>
          </a:p>
          <a:p>
            <a:r>
              <a:rPr lang="en-CA" dirty="0"/>
              <a:t>the purpose of a dark pattern is to get users to make decisions or to undertake actions that they might not otherwise make (if they were fully informed and fully capable of selecting an alternative)</a:t>
            </a:r>
          </a:p>
        </p:txBody>
      </p:sp>
      <p:sp>
        <p:nvSpPr>
          <p:cNvPr id="3" name="Slide Number Placeholder 2">
            <a:extLst>
              <a:ext uri="{FF2B5EF4-FFF2-40B4-BE49-F238E27FC236}">
                <a16:creationId xmlns:a16="http://schemas.microsoft.com/office/drawing/2014/main" id="{C040C9F8-5EC8-544E-8ABC-5BF187CB10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18E927-C33A-7C43-821B-8FF09B06C6BE}"/>
              </a:ext>
            </a:extLst>
          </p:cNvPr>
          <p:cNvSpPr>
            <a:spLocks noGrp="1"/>
          </p:cNvSpPr>
          <p:nvPr>
            <p:ph type="title"/>
          </p:nvPr>
        </p:nvSpPr>
        <p:spPr/>
        <p:txBody>
          <a:bodyPr/>
          <a:lstStyle/>
          <a:p>
            <a:r>
              <a:rPr lang="en-US" dirty="0"/>
              <a:t>Dark Patterns</a:t>
            </a:r>
          </a:p>
        </p:txBody>
      </p:sp>
    </p:spTree>
    <p:extLst>
      <p:ext uri="{BB962C8B-B14F-4D97-AF65-F5344CB8AC3E}">
        <p14:creationId xmlns:p14="http://schemas.microsoft.com/office/powerpoint/2010/main" val="396719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E33A98-D35C-1D4E-BC28-1D03C433B8EE}"/>
              </a:ext>
            </a:extLst>
          </p:cNvPr>
          <p:cNvSpPr>
            <a:spLocks noGrp="1"/>
          </p:cNvSpPr>
          <p:nvPr>
            <p:ph idx="1"/>
          </p:nvPr>
        </p:nvSpPr>
        <p:spPr/>
        <p:txBody>
          <a:bodyPr>
            <a:normAutofit fontScale="77500" lnSpcReduction="20000"/>
          </a:bodyPr>
          <a:lstStyle/>
          <a:p>
            <a:pPr lvl="0"/>
            <a:r>
              <a:rPr lang="en-CA" dirty="0"/>
              <a:t>increasingly common occurrence on digital platforms </a:t>
            </a:r>
          </a:p>
          <a:p>
            <a:r>
              <a:rPr lang="en-CA" dirty="0"/>
              <a:t>social media websites</a:t>
            </a:r>
          </a:p>
          <a:p>
            <a:pPr lvl="1"/>
            <a:r>
              <a:rPr lang="en-CA" sz="1700" dirty="0" err="1"/>
              <a:t>Frobrukerrådet</a:t>
            </a:r>
            <a:r>
              <a:rPr lang="en-CA" sz="1700" dirty="0"/>
              <a:t>. 2018. Deceived by design: How tech companies use dark patterns to discourage us from exercising our rights to privacy. (2018)</a:t>
            </a:r>
          </a:p>
          <a:p>
            <a:r>
              <a:rPr lang="en-CA" dirty="0"/>
              <a:t>shopping websites</a:t>
            </a:r>
          </a:p>
          <a:p>
            <a:pPr lvl="1"/>
            <a:r>
              <a:rPr lang="en-CA" sz="1700" dirty="0"/>
              <a:t>Harry </a:t>
            </a:r>
            <a:r>
              <a:rPr lang="en-CA" sz="1700" dirty="0" err="1"/>
              <a:t>Brignull</a:t>
            </a:r>
            <a:r>
              <a:rPr lang="en-CA" sz="1700" dirty="0"/>
              <a:t>. 2018. Dark Patterns. https://</a:t>
            </a:r>
            <a:r>
              <a:rPr lang="en-CA" sz="1700" dirty="0" err="1"/>
              <a:t>darkpatterns.org</a:t>
            </a:r>
            <a:r>
              <a:rPr lang="en-CA" sz="1700" dirty="0"/>
              <a:t>/. </a:t>
            </a:r>
          </a:p>
          <a:p>
            <a:r>
              <a:rPr lang="en-CA" dirty="0"/>
              <a:t>mobile apps</a:t>
            </a:r>
          </a:p>
          <a:p>
            <a:pPr lvl="1"/>
            <a:r>
              <a:rPr lang="en-CA" sz="1700" dirty="0"/>
              <a:t>2018. Facebook has been collecting call history and SMS data from Android devices. https://</a:t>
            </a:r>
            <a:r>
              <a:rPr lang="en-CA" sz="1700" dirty="0" err="1"/>
              <a:t>www.theverge.com</a:t>
            </a:r>
            <a:r>
              <a:rPr lang="en-CA" sz="1700" dirty="0"/>
              <a:t>/2018/3/25/17160944/</a:t>
            </a:r>
            <a:r>
              <a:rPr lang="en-CA" sz="1700" dirty="0" err="1"/>
              <a:t>facebook</a:t>
            </a:r>
            <a:r>
              <a:rPr lang="en-CA" sz="1700" dirty="0"/>
              <a:t>-call-history-</a:t>
            </a:r>
            <a:r>
              <a:rPr lang="en-CA" sz="1700" dirty="0" err="1"/>
              <a:t>sms</a:t>
            </a:r>
            <a:r>
              <a:rPr lang="en-CA" sz="1700" dirty="0"/>
              <a:t>-data-collection-android. Accessed April 2, 2019.</a:t>
            </a:r>
          </a:p>
          <a:p>
            <a:pPr lvl="1"/>
            <a:r>
              <a:rPr lang="en-CA" sz="1700" dirty="0"/>
              <a:t>Christoph </a:t>
            </a:r>
            <a:r>
              <a:rPr lang="en-CA" sz="1700" dirty="0" err="1"/>
              <a:t>Bösch</a:t>
            </a:r>
            <a:r>
              <a:rPr lang="en-CA" sz="1700" dirty="0"/>
              <a:t>, Benjamin </a:t>
            </a:r>
            <a:r>
              <a:rPr lang="en-CA" sz="1700" dirty="0" err="1"/>
              <a:t>Erb</a:t>
            </a:r>
            <a:r>
              <a:rPr lang="en-CA" sz="1700" dirty="0"/>
              <a:t>, Frank </a:t>
            </a:r>
            <a:r>
              <a:rPr lang="en-CA" sz="1700" dirty="0" err="1"/>
              <a:t>Kargl</a:t>
            </a:r>
            <a:r>
              <a:rPr lang="en-CA" sz="1700" dirty="0"/>
              <a:t>, Henning Kopp, and Stefan </a:t>
            </a:r>
            <a:r>
              <a:rPr lang="en-CA" sz="1700" dirty="0" err="1"/>
              <a:t>Pfattheicher</a:t>
            </a:r>
            <a:r>
              <a:rPr lang="en-CA" sz="1700" dirty="0"/>
              <a:t>. 2016. Tales from the dark side: Privacy dark strategies and privacy dark patterns. Proceedings on Privacy Enhancing Technologies 2016, 4 (2016), 237–254.</a:t>
            </a:r>
          </a:p>
          <a:p>
            <a:r>
              <a:rPr lang="en-CA" dirty="0"/>
              <a:t>video games</a:t>
            </a:r>
          </a:p>
          <a:p>
            <a:pPr lvl="1"/>
            <a:r>
              <a:rPr lang="en-CA" sz="1700" dirty="0"/>
              <a:t>José P </a:t>
            </a:r>
            <a:r>
              <a:rPr lang="en-CA" sz="1700" dirty="0" err="1"/>
              <a:t>Zagal</a:t>
            </a:r>
            <a:r>
              <a:rPr lang="en-CA" sz="1700" dirty="0"/>
              <a:t>, </a:t>
            </a:r>
            <a:r>
              <a:rPr lang="en-CA" sz="1700" dirty="0" err="1"/>
              <a:t>Staffan</a:t>
            </a:r>
            <a:r>
              <a:rPr lang="en-CA" sz="1700" dirty="0"/>
              <a:t> </a:t>
            </a:r>
            <a:r>
              <a:rPr lang="en-CA" sz="1700" dirty="0" err="1"/>
              <a:t>Björk</a:t>
            </a:r>
            <a:r>
              <a:rPr lang="en-CA" sz="1700" dirty="0"/>
              <a:t>, and Chris Lewis. 2013. Dark patterns in the design of games. In Foundations of Digital Games 2013.</a:t>
            </a:r>
          </a:p>
          <a:p>
            <a:r>
              <a:rPr lang="en-CA" dirty="0"/>
              <a:t>source: </a:t>
            </a:r>
            <a:r>
              <a:rPr lang="en-CA" sz="1400" dirty="0"/>
              <a:t>Mathur et al. 2019. Dark Patterns at Scale: Findings from a Crawl of 11K Shopping Websites. Proc. ACM Hum.-</a:t>
            </a:r>
            <a:r>
              <a:rPr lang="en-CA" sz="1400" dirty="0" err="1"/>
              <a:t>Comput</a:t>
            </a:r>
            <a:r>
              <a:rPr lang="en-CA" sz="1400" dirty="0"/>
              <a:t>. Interact. 3, CSCW, Article 81 (November 2019), 32 pages. </a:t>
            </a:r>
            <a:r>
              <a:rPr lang="en-CA" sz="1400" dirty="0" err="1"/>
              <a:t>DOI:https</a:t>
            </a:r>
            <a:r>
              <a:rPr lang="en-CA" sz="1400" dirty="0"/>
              <a:t>://</a:t>
            </a:r>
            <a:r>
              <a:rPr lang="en-CA" sz="1400" dirty="0" err="1"/>
              <a:t>doi.org</a:t>
            </a:r>
            <a:r>
              <a:rPr lang="en-CA" sz="1400" dirty="0"/>
              <a:t>/10.1145/3359183</a:t>
            </a:r>
          </a:p>
        </p:txBody>
      </p:sp>
      <p:sp>
        <p:nvSpPr>
          <p:cNvPr id="3" name="Slide Number Placeholder 2">
            <a:extLst>
              <a:ext uri="{FF2B5EF4-FFF2-40B4-BE49-F238E27FC236}">
                <a16:creationId xmlns:a16="http://schemas.microsoft.com/office/drawing/2014/main" id="{C040C9F8-5EC8-544E-8ABC-5BF187CB10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18E927-C33A-7C43-821B-8FF09B06C6BE}"/>
              </a:ext>
            </a:extLst>
          </p:cNvPr>
          <p:cNvSpPr>
            <a:spLocks noGrp="1"/>
          </p:cNvSpPr>
          <p:nvPr>
            <p:ph type="title"/>
          </p:nvPr>
        </p:nvSpPr>
        <p:spPr/>
        <p:txBody>
          <a:bodyPr/>
          <a:lstStyle/>
          <a:p>
            <a:r>
              <a:rPr lang="en-US" dirty="0"/>
              <a:t>Dark Patterns Are Increasingly Common</a:t>
            </a:r>
          </a:p>
        </p:txBody>
      </p:sp>
    </p:spTree>
    <p:extLst>
      <p:ext uri="{BB962C8B-B14F-4D97-AF65-F5344CB8AC3E}">
        <p14:creationId xmlns:p14="http://schemas.microsoft.com/office/powerpoint/2010/main" val="420897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E33A98-D35C-1D4E-BC28-1D03C433B8EE}"/>
              </a:ext>
            </a:extLst>
          </p:cNvPr>
          <p:cNvSpPr>
            <a:spLocks noGrp="1"/>
          </p:cNvSpPr>
          <p:nvPr>
            <p:ph idx="1"/>
          </p:nvPr>
        </p:nvSpPr>
        <p:spPr/>
        <p:txBody>
          <a:bodyPr/>
          <a:lstStyle/>
          <a:p>
            <a:r>
              <a:rPr lang="en-CA" dirty="0"/>
              <a:t>annoy users</a:t>
            </a:r>
          </a:p>
          <a:p>
            <a:r>
              <a:rPr lang="en-CA" dirty="0"/>
              <a:t>frustrate users </a:t>
            </a:r>
          </a:p>
          <a:p>
            <a:r>
              <a:rPr lang="en-CA" dirty="0"/>
              <a:t>mislead and deceive users</a:t>
            </a:r>
          </a:p>
          <a:p>
            <a:r>
              <a:rPr lang="en-CA" dirty="0"/>
              <a:t>cause financial loss</a:t>
            </a:r>
          </a:p>
          <a:p>
            <a:r>
              <a:rPr lang="en-CA" dirty="0"/>
              <a:t>trick users into giving up vast amounts of personal data</a:t>
            </a:r>
          </a:p>
          <a:p>
            <a:r>
              <a:rPr lang="en-CA" dirty="0"/>
              <a:t>induce compulsive and addictive behavior in adults and children</a:t>
            </a:r>
          </a:p>
          <a:p>
            <a:pPr marL="414000" lvl="1" indent="0">
              <a:buNone/>
            </a:pPr>
            <a:endParaRPr lang="en-CA" dirty="0"/>
          </a:p>
          <a:p>
            <a:r>
              <a:rPr lang="en-CA" dirty="0"/>
              <a:t>these range from mild to severe problems</a:t>
            </a:r>
          </a:p>
          <a:p>
            <a:pPr lvl="1"/>
            <a:endParaRPr lang="en-US" dirty="0"/>
          </a:p>
        </p:txBody>
      </p:sp>
      <p:sp>
        <p:nvSpPr>
          <p:cNvPr id="3" name="Slide Number Placeholder 2">
            <a:extLst>
              <a:ext uri="{FF2B5EF4-FFF2-40B4-BE49-F238E27FC236}">
                <a16:creationId xmlns:a16="http://schemas.microsoft.com/office/drawing/2014/main" id="{C040C9F8-5EC8-544E-8ABC-5BF187CB10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18E927-C33A-7C43-821B-8FF09B06C6BE}"/>
              </a:ext>
            </a:extLst>
          </p:cNvPr>
          <p:cNvSpPr>
            <a:spLocks noGrp="1"/>
          </p:cNvSpPr>
          <p:nvPr>
            <p:ph type="title"/>
          </p:nvPr>
        </p:nvSpPr>
        <p:spPr/>
        <p:txBody>
          <a:bodyPr/>
          <a:lstStyle/>
          <a:p>
            <a:r>
              <a:rPr lang="en-US" dirty="0"/>
              <a:t>Why are Dark Patterns Problematic?</a:t>
            </a:r>
          </a:p>
        </p:txBody>
      </p:sp>
    </p:spTree>
    <p:extLst>
      <p:ext uri="{BB962C8B-B14F-4D97-AF65-F5344CB8AC3E}">
        <p14:creationId xmlns:p14="http://schemas.microsoft.com/office/powerpoint/2010/main" val="338755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E33A98-D35C-1D4E-BC28-1D03C433B8EE}"/>
              </a:ext>
            </a:extLst>
          </p:cNvPr>
          <p:cNvSpPr>
            <a:spLocks noGrp="1"/>
          </p:cNvSpPr>
          <p:nvPr>
            <p:ph idx="1"/>
          </p:nvPr>
        </p:nvSpPr>
        <p:spPr/>
        <p:txBody>
          <a:bodyPr/>
          <a:lstStyle/>
          <a:p>
            <a:endParaRPr lang="en-CA" dirty="0"/>
          </a:p>
          <a:p>
            <a:r>
              <a:rPr lang="en-CA" dirty="0"/>
              <a:t>one could argue that dark patterns are good for someone, just not the users</a:t>
            </a:r>
          </a:p>
          <a:p>
            <a:r>
              <a:rPr lang="en-CA" dirty="0"/>
              <a:t>there are beneficiaries to dark patterns:</a:t>
            </a:r>
          </a:p>
          <a:p>
            <a:pPr lvl="1"/>
            <a:r>
              <a:rPr lang="en-CA" dirty="0"/>
              <a:t>increased sales</a:t>
            </a:r>
          </a:p>
          <a:p>
            <a:pPr lvl="1"/>
            <a:r>
              <a:rPr lang="en-CA" dirty="0"/>
              <a:t>increased subscribers</a:t>
            </a:r>
          </a:p>
          <a:p>
            <a:pPr lvl="1"/>
            <a:r>
              <a:rPr lang="en-CA" dirty="0"/>
              <a:t>reduced de-subscribers</a:t>
            </a:r>
          </a:p>
          <a:p>
            <a:pPr lvl="1"/>
            <a:r>
              <a:rPr lang="en-CA" dirty="0"/>
              <a:t>access to private information</a:t>
            </a:r>
          </a:p>
          <a:p>
            <a:pPr lvl="1"/>
            <a:r>
              <a:rPr lang="en-CA" dirty="0"/>
              <a:t>…</a:t>
            </a:r>
          </a:p>
          <a:p>
            <a:pPr lvl="1"/>
            <a:endParaRPr lang="en-CA" dirty="0"/>
          </a:p>
          <a:p>
            <a:r>
              <a:rPr lang="en-CA" i="1" dirty="0"/>
              <a:t>labelling something ‘good’ or ‘bad’ depends on perspective, better to use a more nuanced framework for inquiry</a:t>
            </a:r>
          </a:p>
        </p:txBody>
      </p:sp>
      <p:sp>
        <p:nvSpPr>
          <p:cNvPr id="3" name="Slide Number Placeholder 2">
            <a:extLst>
              <a:ext uri="{FF2B5EF4-FFF2-40B4-BE49-F238E27FC236}">
                <a16:creationId xmlns:a16="http://schemas.microsoft.com/office/drawing/2014/main" id="{C040C9F8-5EC8-544E-8ABC-5BF187CB104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18E927-C33A-7C43-821B-8FF09B06C6BE}"/>
              </a:ext>
            </a:extLst>
          </p:cNvPr>
          <p:cNvSpPr>
            <a:spLocks noGrp="1"/>
          </p:cNvSpPr>
          <p:nvPr>
            <p:ph type="title"/>
          </p:nvPr>
        </p:nvSpPr>
        <p:spPr/>
        <p:txBody>
          <a:bodyPr/>
          <a:lstStyle/>
          <a:p>
            <a:r>
              <a:rPr lang="en-US" dirty="0"/>
              <a:t>Do Dark Patterns Represent ‘Good’ Design Solutions?</a:t>
            </a:r>
          </a:p>
        </p:txBody>
      </p:sp>
    </p:spTree>
    <p:extLst>
      <p:ext uri="{BB962C8B-B14F-4D97-AF65-F5344CB8AC3E}">
        <p14:creationId xmlns:p14="http://schemas.microsoft.com/office/powerpoint/2010/main" val="129333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7921A7-C041-9945-83A8-7AD4781C7461}"/>
              </a:ext>
            </a:extLst>
          </p:cNvPr>
          <p:cNvSpPr>
            <a:spLocks noGrp="1"/>
          </p:cNvSpPr>
          <p:nvPr>
            <p:ph idx="1"/>
          </p:nvPr>
        </p:nvSpPr>
        <p:spPr/>
        <p:txBody>
          <a:bodyPr/>
          <a:lstStyle/>
          <a:p>
            <a:r>
              <a:rPr lang="en-US" dirty="0"/>
              <a:t>There are many different lists of types of dark patterns</a:t>
            </a:r>
          </a:p>
          <a:p>
            <a:r>
              <a:rPr lang="en-US" dirty="0"/>
              <a:t>There are different categorization schemes for dark patterns</a:t>
            </a:r>
          </a:p>
          <a:p>
            <a:r>
              <a:rPr lang="en-US" dirty="0"/>
              <a:t>Here is the scheme from Mathur et al (2019)</a:t>
            </a:r>
          </a:p>
          <a:p>
            <a:pPr lvl="1"/>
            <a:r>
              <a:rPr lang="en-US" dirty="0"/>
              <a:t>Sneaking</a:t>
            </a:r>
          </a:p>
          <a:p>
            <a:pPr lvl="1"/>
            <a:r>
              <a:rPr lang="en-US" dirty="0"/>
              <a:t>Urgency</a:t>
            </a:r>
          </a:p>
          <a:p>
            <a:pPr lvl="1"/>
            <a:r>
              <a:rPr lang="en-US" dirty="0"/>
              <a:t>Misdirection</a:t>
            </a:r>
          </a:p>
          <a:p>
            <a:pPr lvl="1"/>
            <a:r>
              <a:rPr lang="en-US" dirty="0"/>
              <a:t>Social Proof</a:t>
            </a:r>
          </a:p>
          <a:p>
            <a:pPr lvl="1"/>
            <a:r>
              <a:rPr lang="en-US" dirty="0"/>
              <a:t>Scarcity</a:t>
            </a:r>
          </a:p>
          <a:p>
            <a:pPr lvl="1"/>
            <a:r>
              <a:rPr lang="en-US" dirty="0"/>
              <a:t>Obstruction</a:t>
            </a:r>
          </a:p>
          <a:p>
            <a:pPr lvl="1"/>
            <a:r>
              <a:rPr lang="en-US" dirty="0"/>
              <a:t>Forced Action</a:t>
            </a:r>
          </a:p>
          <a:p>
            <a:r>
              <a:rPr lang="en-US" dirty="0"/>
              <a:t>all of the following examples are from Mathur et al (2019)</a:t>
            </a:r>
          </a:p>
          <a:p>
            <a:pPr marL="0" indent="0">
              <a:buNone/>
            </a:pPr>
            <a:endParaRPr lang="en-US" dirty="0"/>
          </a:p>
        </p:txBody>
      </p:sp>
      <p:sp>
        <p:nvSpPr>
          <p:cNvPr id="3" name="Slide Number Placeholder 2">
            <a:extLst>
              <a:ext uri="{FF2B5EF4-FFF2-40B4-BE49-F238E27FC236}">
                <a16:creationId xmlns:a16="http://schemas.microsoft.com/office/drawing/2014/main" id="{0F9F1A55-1E83-E748-94DB-8DA7A0589CF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676505A-8B5A-FA48-9A11-0BEA407320AA}"/>
              </a:ext>
            </a:extLst>
          </p:cNvPr>
          <p:cNvSpPr>
            <a:spLocks noGrp="1"/>
          </p:cNvSpPr>
          <p:nvPr>
            <p:ph type="title"/>
          </p:nvPr>
        </p:nvSpPr>
        <p:spPr/>
        <p:txBody>
          <a:bodyPr/>
          <a:lstStyle/>
          <a:p>
            <a:r>
              <a:rPr lang="en-US" dirty="0"/>
              <a:t>Types of Dark Patterns</a:t>
            </a:r>
          </a:p>
        </p:txBody>
      </p:sp>
      <p:sp>
        <p:nvSpPr>
          <p:cNvPr id="5" name="Rectangle 4">
            <a:extLst>
              <a:ext uri="{FF2B5EF4-FFF2-40B4-BE49-F238E27FC236}">
                <a16:creationId xmlns:a16="http://schemas.microsoft.com/office/drawing/2014/main" id="{16E5A613-89A8-3B4B-B59E-9E27FBFF1320}"/>
              </a:ext>
            </a:extLst>
          </p:cNvPr>
          <p:cNvSpPr/>
          <p:nvPr/>
        </p:nvSpPr>
        <p:spPr>
          <a:xfrm>
            <a:off x="2585545" y="0"/>
            <a:ext cx="6542048" cy="738664"/>
          </a:xfrm>
          <a:prstGeom prst="rect">
            <a:avLst/>
          </a:prstGeom>
        </p:spPr>
        <p:txBody>
          <a:bodyPr wrap="square">
            <a:spAutoFit/>
          </a:bodyPr>
          <a:lstStyle/>
          <a:p>
            <a:r>
              <a:rPr lang="en-CA" sz="1400" dirty="0">
                <a:latin typeface="Gill Sans MT" panose="020B0502020104020203" pitchFamily="34" charset="77"/>
              </a:rPr>
              <a:t>Mathur et al. 2019. Dark Patterns at Scale: Findings from a Crawl of 11K Shopping Websites. Proc. ACM Hum.-</a:t>
            </a:r>
            <a:r>
              <a:rPr lang="en-CA" sz="1400" dirty="0" err="1">
                <a:latin typeface="Gill Sans MT" panose="020B0502020104020203" pitchFamily="34" charset="77"/>
              </a:rPr>
              <a:t>Comput</a:t>
            </a:r>
            <a:r>
              <a:rPr lang="en-CA" sz="1400" dirty="0">
                <a:latin typeface="Gill Sans MT" panose="020B0502020104020203" pitchFamily="34" charset="77"/>
              </a:rPr>
              <a:t>. Interact. 3, CSCW, Article 81 (November 2019), 32 pages. </a:t>
            </a:r>
            <a:r>
              <a:rPr lang="en-CA" sz="1400" dirty="0" err="1">
                <a:latin typeface="Gill Sans MT" panose="020B0502020104020203" pitchFamily="34" charset="77"/>
              </a:rPr>
              <a:t>DOI:https</a:t>
            </a:r>
            <a:r>
              <a:rPr lang="en-CA" sz="1400" dirty="0">
                <a:latin typeface="Gill Sans MT" panose="020B0502020104020203" pitchFamily="34" charset="77"/>
              </a:rPr>
              <a:t>://</a:t>
            </a:r>
            <a:r>
              <a:rPr lang="en-CA" sz="1400" dirty="0" err="1">
                <a:latin typeface="Gill Sans MT" panose="020B0502020104020203" pitchFamily="34" charset="77"/>
              </a:rPr>
              <a:t>doi.org</a:t>
            </a:r>
            <a:r>
              <a:rPr lang="en-CA" sz="1400" dirty="0">
                <a:latin typeface="Gill Sans MT" panose="020B0502020104020203" pitchFamily="34" charset="77"/>
              </a:rPr>
              <a:t>/10.1145/3359183</a:t>
            </a:r>
          </a:p>
        </p:txBody>
      </p:sp>
    </p:spTree>
    <p:extLst>
      <p:ext uri="{BB962C8B-B14F-4D97-AF65-F5344CB8AC3E}">
        <p14:creationId xmlns:p14="http://schemas.microsoft.com/office/powerpoint/2010/main" val="83292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B6B117-170D-2D42-9855-E59A00549049}"/>
              </a:ext>
            </a:extLst>
          </p:cNvPr>
          <p:cNvSpPr>
            <a:spLocks noGrp="1"/>
          </p:cNvSpPr>
          <p:nvPr>
            <p:ph idx="1"/>
          </p:nvPr>
        </p:nvSpPr>
        <p:spPr/>
        <p:txBody>
          <a:bodyPr/>
          <a:lstStyle/>
          <a:p>
            <a:r>
              <a:rPr lang="en-US" dirty="0"/>
              <a:t>this category of dark patterns refers to attempts to misrepresent user actions, or hide/delay information </a:t>
            </a:r>
          </a:p>
          <a:p>
            <a:r>
              <a:rPr lang="en-US" dirty="0"/>
              <a:t>if the full information were made available to users, they would likely choose otherwise</a:t>
            </a:r>
          </a:p>
          <a:p>
            <a:r>
              <a:rPr lang="en-US" dirty="0"/>
              <a:t>For example</a:t>
            </a:r>
          </a:p>
          <a:p>
            <a:pPr lvl="1"/>
            <a:r>
              <a:rPr lang="en-US" dirty="0"/>
              <a:t>sneak purchase into shopping basket</a:t>
            </a:r>
          </a:p>
          <a:p>
            <a:pPr lvl="1"/>
            <a:r>
              <a:rPr lang="en-US" dirty="0"/>
              <a:t>add in a hidden cost</a:t>
            </a:r>
          </a:p>
          <a:p>
            <a:pPr lvl="1"/>
            <a:r>
              <a:rPr lang="en-US" dirty="0"/>
              <a:t>add in a hidden subscription</a:t>
            </a:r>
          </a:p>
        </p:txBody>
      </p:sp>
      <p:sp>
        <p:nvSpPr>
          <p:cNvPr id="3" name="Slide Number Placeholder 2">
            <a:extLst>
              <a:ext uri="{FF2B5EF4-FFF2-40B4-BE49-F238E27FC236}">
                <a16:creationId xmlns:a16="http://schemas.microsoft.com/office/drawing/2014/main" id="{0334D12B-B90F-A747-BFB2-EF15A64E36D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A680D9AE-3E6A-2B4B-AEBA-BC7463A43C10}"/>
              </a:ext>
            </a:extLst>
          </p:cNvPr>
          <p:cNvSpPr>
            <a:spLocks noGrp="1"/>
          </p:cNvSpPr>
          <p:nvPr>
            <p:ph type="title"/>
          </p:nvPr>
        </p:nvSpPr>
        <p:spPr/>
        <p:txBody>
          <a:bodyPr/>
          <a:lstStyle/>
          <a:p>
            <a:r>
              <a:rPr lang="en-US" dirty="0"/>
              <a:t>Sneaking</a:t>
            </a:r>
          </a:p>
        </p:txBody>
      </p:sp>
    </p:spTree>
    <p:extLst>
      <p:ext uri="{BB962C8B-B14F-4D97-AF65-F5344CB8AC3E}">
        <p14:creationId xmlns:p14="http://schemas.microsoft.com/office/powerpoint/2010/main" val="1796049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3D033A-CDF0-4E42-9DA9-D2469520F9C9}"/>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9F3AA1BA-44F6-C245-AAB9-12B5590D7E7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F9C6F99-8421-6943-BAE7-79BCA9D45876}"/>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B024D3FD-DD93-8A45-B8FD-D4CF3615EDC0}"/>
              </a:ext>
            </a:extLst>
          </p:cNvPr>
          <p:cNvPicPr>
            <a:picLocks noChangeAspect="1"/>
          </p:cNvPicPr>
          <p:nvPr/>
        </p:nvPicPr>
        <p:blipFill>
          <a:blip r:embed="rId2"/>
          <a:stretch>
            <a:fillRect/>
          </a:stretch>
        </p:blipFill>
        <p:spPr>
          <a:xfrm>
            <a:off x="0" y="126175"/>
            <a:ext cx="9144000" cy="6605649"/>
          </a:xfrm>
          <a:prstGeom prst="rect">
            <a:avLst/>
          </a:prstGeom>
        </p:spPr>
      </p:pic>
    </p:spTree>
    <p:extLst>
      <p:ext uri="{BB962C8B-B14F-4D97-AF65-F5344CB8AC3E}">
        <p14:creationId xmlns:p14="http://schemas.microsoft.com/office/powerpoint/2010/main" val="236447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6EB24-E3DF-D446-94C1-8D7FD1F02685}"/>
              </a:ext>
            </a:extLst>
          </p:cNvPr>
          <p:cNvSpPr>
            <a:spLocks noGrp="1"/>
          </p:cNvSpPr>
          <p:nvPr>
            <p:ph idx="1"/>
          </p:nvPr>
        </p:nvSpPr>
        <p:spPr/>
        <p:txBody>
          <a:bodyPr/>
          <a:lstStyle/>
          <a:p>
            <a:r>
              <a:rPr lang="en-US" dirty="0"/>
              <a:t>this category of dark pattern is a design approach of imposing a deadline on a sale or deal, thereby accelerating user decision-making and purchases</a:t>
            </a:r>
          </a:p>
          <a:p>
            <a:r>
              <a:rPr lang="en-US" dirty="0"/>
              <a:t>For example:</a:t>
            </a:r>
          </a:p>
          <a:p>
            <a:pPr lvl="1"/>
            <a:r>
              <a:rPr lang="en-US" dirty="0"/>
              <a:t>countdown timers</a:t>
            </a:r>
          </a:p>
          <a:p>
            <a:pPr lvl="1"/>
            <a:r>
              <a:rPr lang="en-US" dirty="0"/>
              <a:t>limited-time messages</a:t>
            </a:r>
          </a:p>
        </p:txBody>
      </p:sp>
      <p:sp>
        <p:nvSpPr>
          <p:cNvPr id="3" name="Slide Number Placeholder 2">
            <a:extLst>
              <a:ext uri="{FF2B5EF4-FFF2-40B4-BE49-F238E27FC236}">
                <a16:creationId xmlns:a16="http://schemas.microsoft.com/office/drawing/2014/main" id="{C57B0EF5-C71D-9845-A0A0-B7E10E88B86B}"/>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7D8DC9-1010-8844-8110-FDABBCF8FA32}"/>
              </a:ext>
            </a:extLst>
          </p:cNvPr>
          <p:cNvSpPr>
            <a:spLocks noGrp="1"/>
          </p:cNvSpPr>
          <p:nvPr>
            <p:ph type="title"/>
          </p:nvPr>
        </p:nvSpPr>
        <p:spPr/>
        <p:txBody>
          <a:bodyPr/>
          <a:lstStyle/>
          <a:p>
            <a:r>
              <a:rPr lang="en-US" dirty="0"/>
              <a:t>Urgency</a:t>
            </a:r>
          </a:p>
        </p:txBody>
      </p:sp>
    </p:spTree>
    <p:extLst>
      <p:ext uri="{BB962C8B-B14F-4D97-AF65-F5344CB8AC3E}">
        <p14:creationId xmlns:p14="http://schemas.microsoft.com/office/powerpoint/2010/main" val="5595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D7B37C-10D3-D94E-AC05-2347DFAC49F7}"/>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6E3CD69E-FB06-AB41-BE16-8BA1B674DA2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409E9EF-1B76-6B44-AD7C-8AB74CDF17DC}"/>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6EEFFB81-7720-7B40-96F7-D7A8D6306E46}"/>
              </a:ext>
            </a:extLst>
          </p:cNvPr>
          <p:cNvPicPr>
            <a:picLocks noChangeAspect="1"/>
          </p:cNvPicPr>
          <p:nvPr/>
        </p:nvPicPr>
        <p:blipFill>
          <a:blip r:embed="rId2"/>
          <a:stretch>
            <a:fillRect/>
          </a:stretch>
        </p:blipFill>
        <p:spPr>
          <a:xfrm>
            <a:off x="0" y="533525"/>
            <a:ext cx="9144000" cy="5790950"/>
          </a:xfrm>
          <a:prstGeom prst="rect">
            <a:avLst/>
          </a:prstGeom>
        </p:spPr>
      </p:pic>
    </p:spTree>
    <p:extLst>
      <p:ext uri="{BB962C8B-B14F-4D97-AF65-F5344CB8AC3E}">
        <p14:creationId xmlns:p14="http://schemas.microsoft.com/office/powerpoint/2010/main" val="245013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7AEACC-702C-7A42-B51F-E1701B3DC668}"/>
              </a:ext>
            </a:extLst>
          </p:cNvPr>
          <p:cNvSpPr>
            <a:spLocks noGrp="1"/>
          </p:cNvSpPr>
          <p:nvPr>
            <p:ph idx="1"/>
          </p:nvPr>
        </p:nvSpPr>
        <p:spPr/>
        <p:txBody>
          <a:bodyPr/>
          <a:lstStyle/>
          <a:p>
            <a:r>
              <a:rPr lang="en-CA" dirty="0"/>
              <a:t>the category of dark patterns uses visuals, language, and emotion to steer users toward or away from making a particular choice</a:t>
            </a:r>
          </a:p>
          <a:p>
            <a:endParaRPr lang="en-US" dirty="0"/>
          </a:p>
          <a:p>
            <a:r>
              <a:rPr lang="en-US" dirty="0"/>
              <a:t>For example:</a:t>
            </a:r>
            <a:endParaRPr lang="en-CA" dirty="0"/>
          </a:p>
          <a:p>
            <a:pPr lvl="1"/>
            <a:r>
              <a:rPr lang="en-CA" dirty="0" err="1"/>
              <a:t>Confirmshaming</a:t>
            </a:r>
            <a:r>
              <a:rPr lang="en-CA" dirty="0"/>
              <a:t> </a:t>
            </a:r>
          </a:p>
          <a:p>
            <a:pPr lvl="1"/>
            <a:r>
              <a:rPr lang="en-CA" dirty="0"/>
              <a:t>Visual Interference </a:t>
            </a:r>
          </a:p>
          <a:p>
            <a:pPr lvl="1"/>
            <a:r>
              <a:rPr lang="en-CA" dirty="0"/>
              <a:t>Trick Questions</a:t>
            </a:r>
          </a:p>
          <a:p>
            <a:pPr lvl="1"/>
            <a:r>
              <a:rPr lang="en-CA" dirty="0"/>
              <a:t>Pressured Selling</a:t>
            </a:r>
          </a:p>
          <a:p>
            <a:endParaRPr lang="en-US" dirty="0"/>
          </a:p>
        </p:txBody>
      </p:sp>
      <p:sp>
        <p:nvSpPr>
          <p:cNvPr id="3" name="Slide Number Placeholder 2">
            <a:extLst>
              <a:ext uri="{FF2B5EF4-FFF2-40B4-BE49-F238E27FC236}">
                <a16:creationId xmlns:a16="http://schemas.microsoft.com/office/drawing/2014/main" id="{E3A65669-8A8B-6340-BAA2-5BD4BB97AF0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97BBE37-44A5-AA44-A982-340B7478FB72}"/>
              </a:ext>
            </a:extLst>
          </p:cNvPr>
          <p:cNvSpPr>
            <a:spLocks noGrp="1"/>
          </p:cNvSpPr>
          <p:nvPr>
            <p:ph type="title"/>
          </p:nvPr>
        </p:nvSpPr>
        <p:spPr/>
        <p:txBody>
          <a:bodyPr/>
          <a:lstStyle/>
          <a:p>
            <a:r>
              <a:rPr lang="en-CA" dirty="0"/>
              <a:t>Misdirection</a:t>
            </a:r>
            <a:endParaRPr lang="en-US" dirty="0"/>
          </a:p>
        </p:txBody>
      </p:sp>
    </p:spTree>
    <p:extLst>
      <p:ext uri="{BB962C8B-B14F-4D97-AF65-F5344CB8AC3E}">
        <p14:creationId xmlns:p14="http://schemas.microsoft.com/office/powerpoint/2010/main" val="345201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DBEE0F-E487-E14E-A05D-5E2E8405EF97}"/>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5964AB99-2301-694B-8560-FEAF8C0EC45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F770563-5578-C54B-B1E4-CD78B8B0455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AAEA46D3-C9F8-C84D-BB8D-CBF7B0B5044F}"/>
              </a:ext>
            </a:extLst>
          </p:cNvPr>
          <p:cNvPicPr>
            <a:picLocks noChangeAspect="1"/>
          </p:cNvPicPr>
          <p:nvPr/>
        </p:nvPicPr>
        <p:blipFill>
          <a:blip r:embed="rId2"/>
          <a:stretch>
            <a:fillRect/>
          </a:stretch>
        </p:blipFill>
        <p:spPr>
          <a:xfrm>
            <a:off x="0" y="294289"/>
            <a:ext cx="9144000" cy="5397813"/>
          </a:xfrm>
          <a:prstGeom prst="rect">
            <a:avLst/>
          </a:prstGeom>
        </p:spPr>
      </p:pic>
    </p:spTree>
    <p:extLst>
      <p:ext uri="{BB962C8B-B14F-4D97-AF65-F5344CB8AC3E}">
        <p14:creationId xmlns:p14="http://schemas.microsoft.com/office/powerpoint/2010/main" val="50184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4E23D3-A591-EC49-BFE4-34A45EEFD11D}"/>
              </a:ext>
            </a:extLst>
          </p:cNvPr>
          <p:cNvSpPr>
            <a:spLocks noGrp="1"/>
          </p:cNvSpPr>
          <p:nvPr>
            <p:ph idx="1"/>
          </p:nvPr>
        </p:nvSpPr>
        <p:spPr/>
        <p:txBody>
          <a:bodyPr/>
          <a:lstStyle/>
          <a:p>
            <a:r>
              <a:rPr lang="en-CA" dirty="0"/>
              <a:t>this category of dark pattern uses the social proof principle to  influence to accelerate user decision-making and purchases; it exploits the cognitive bias of bandwagon effect to its advantage</a:t>
            </a:r>
          </a:p>
          <a:p>
            <a:r>
              <a:rPr lang="en-CA" dirty="0"/>
              <a:t>studies have shown that individuals are more likely to impulse buy when shopping with their peers and families.</a:t>
            </a:r>
          </a:p>
          <a:p>
            <a:r>
              <a:rPr lang="en-CA" dirty="0"/>
              <a:t>For example:</a:t>
            </a:r>
          </a:p>
          <a:p>
            <a:pPr lvl="1"/>
            <a:r>
              <a:rPr lang="en-CA" dirty="0"/>
              <a:t>activity notifications</a:t>
            </a:r>
          </a:p>
          <a:p>
            <a:pPr lvl="1"/>
            <a:r>
              <a:rPr lang="en-CA" dirty="0"/>
              <a:t>testimonials</a:t>
            </a:r>
          </a:p>
          <a:p>
            <a:endParaRPr lang="en-CA" dirty="0"/>
          </a:p>
          <a:p>
            <a:endParaRPr lang="en-US" dirty="0"/>
          </a:p>
        </p:txBody>
      </p:sp>
      <p:sp>
        <p:nvSpPr>
          <p:cNvPr id="3" name="Slide Number Placeholder 2">
            <a:extLst>
              <a:ext uri="{FF2B5EF4-FFF2-40B4-BE49-F238E27FC236}">
                <a16:creationId xmlns:a16="http://schemas.microsoft.com/office/drawing/2014/main" id="{8A5E24B9-D0F7-A14D-8B9E-A4427A147B2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AD31EB3-3936-3743-9231-CFB650E3BC9D}"/>
              </a:ext>
            </a:extLst>
          </p:cNvPr>
          <p:cNvSpPr>
            <a:spLocks noGrp="1"/>
          </p:cNvSpPr>
          <p:nvPr>
            <p:ph type="title"/>
          </p:nvPr>
        </p:nvSpPr>
        <p:spPr/>
        <p:txBody>
          <a:bodyPr/>
          <a:lstStyle/>
          <a:p>
            <a:r>
              <a:rPr lang="en-CA" dirty="0"/>
              <a:t>Social Proof</a:t>
            </a:r>
            <a:endParaRPr lang="en-US" dirty="0"/>
          </a:p>
        </p:txBody>
      </p:sp>
    </p:spTree>
    <p:extLst>
      <p:ext uri="{BB962C8B-B14F-4D97-AF65-F5344CB8AC3E}">
        <p14:creationId xmlns:p14="http://schemas.microsoft.com/office/powerpoint/2010/main" val="3827633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F389DE-B495-8B4B-9D53-B74F28D9E0DC}"/>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BE81A21A-5FC3-D749-B2A0-FBF36401E40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6451EFC-F58E-4741-A8F9-9A953C5597FB}"/>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2E5DD63-437F-4240-BD04-812E118F2D5B}"/>
              </a:ext>
            </a:extLst>
          </p:cNvPr>
          <p:cNvPicPr>
            <a:picLocks noChangeAspect="1"/>
          </p:cNvPicPr>
          <p:nvPr/>
        </p:nvPicPr>
        <p:blipFill>
          <a:blip r:embed="rId2"/>
          <a:stretch>
            <a:fillRect/>
          </a:stretch>
        </p:blipFill>
        <p:spPr>
          <a:xfrm>
            <a:off x="0" y="149978"/>
            <a:ext cx="9144000" cy="6558044"/>
          </a:xfrm>
          <a:prstGeom prst="rect">
            <a:avLst/>
          </a:prstGeom>
        </p:spPr>
      </p:pic>
    </p:spTree>
    <p:extLst>
      <p:ext uri="{BB962C8B-B14F-4D97-AF65-F5344CB8AC3E}">
        <p14:creationId xmlns:p14="http://schemas.microsoft.com/office/powerpoint/2010/main" val="1503754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BA0C5A-D374-F84A-BB40-07232B95B8DD}"/>
              </a:ext>
            </a:extLst>
          </p:cNvPr>
          <p:cNvSpPr>
            <a:spLocks noGrp="1"/>
          </p:cNvSpPr>
          <p:nvPr>
            <p:ph idx="1"/>
          </p:nvPr>
        </p:nvSpPr>
        <p:spPr/>
        <p:txBody>
          <a:bodyPr/>
          <a:lstStyle/>
          <a:p>
            <a:r>
              <a:rPr lang="en-CA" dirty="0"/>
              <a:t>this category of dark patterns uses signals of limited availability or high demand of a product, thus increasing its perceived value and desirability</a:t>
            </a:r>
          </a:p>
          <a:p>
            <a:r>
              <a:rPr lang="en-CA" dirty="0"/>
              <a:t>For example:</a:t>
            </a:r>
          </a:p>
          <a:p>
            <a:pPr lvl="1"/>
            <a:r>
              <a:rPr lang="en-CA" dirty="0"/>
              <a:t>‘Low-stock Messages’ </a:t>
            </a:r>
          </a:p>
          <a:p>
            <a:pPr lvl="1"/>
            <a:r>
              <a:rPr lang="en-CA" dirty="0"/>
              <a:t>‘High-demand Messages’</a:t>
            </a:r>
          </a:p>
          <a:p>
            <a:endParaRPr lang="en-US" dirty="0"/>
          </a:p>
        </p:txBody>
      </p:sp>
      <p:sp>
        <p:nvSpPr>
          <p:cNvPr id="3" name="Slide Number Placeholder 2">
            <a:extLst>
              <a:ext uri="{FF2B5EF4-FFF2-40B4-BE49-F238E27FC236}">
                <a16:creationId xmlns:a16="http://schemas.microsoft.com/office/drawing/2014/main" id="{E3A74AB4-97E3-AE41-8488-F794407EE99F}"/>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4E0AE97-FAB8-E546-93A7-0BED360DC005}"/>
              </a:ext>
            </a:extLst>
          </p:cNvPr>
          <p:cNvSpPr>
            <a:spLocks noGrp="1"/>
          </p:cNvSpPr>
          <p:nvPr>
            <p:ph type="title"/>
          </p:nvPr>
        </p:nvSpPr>
        <p:spPr/>
        <p:txBody>
          <a:bodyPr/>
          <a:lstStyle/>
          <a:p>
            <a:r>
              <a:rPr lang="en-CA" dirty="0"/>
              <a:t>Scarcity</a:t>
            </a:r>
            <a:endParaRPr lang="en-US" dirty="0"/>
          </a:p>
        </p:txBody>
      </p:sp>
    </p:spTree>
    <p:extLst>
      <p:ext uri="{BB962C8B-B14F-4D97-AF65-F5344CB8AC3E}">
        <p14:creationId xmlns:p14="http://schemas.microsoft.com/office/powerpoint/2010/main" val="179130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AD71D3-B3DC-D54D-AB4A-A5B68FF6F2C4}"/>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E510616F-6114-724A-8F8C-764D2D0AD2F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37F3DA2-A036-6F42-A753-5343858F0874}"/>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BED0912B-EAB6-3649-A5C1-4C69722239FE}"/>
              </a:ext>
            </a:extLst>
          </p:cNvPr>
          <p:cNvPicPr>
            <a:picLocks noChangeAspect="1"/>
          </p:cNvPicPr>
          <p:nvPr/>
        </p:nvPicPr>
        <p:blipFill>
          <a:blip r:embed="rId2"/>
          <a:stretch>
            <a:fillRect/>
          </a:stretch>
        </p:blipFill>
        <p:spPr>
          <a:xfrm>
            <a:off x="0" y="346066"/>
            <a:ext cx="9144000" cy="6165868"/>
          </a:xfrm>
          <a:prstGeom prst="rect">
            <a:avLst/>
          </a:prstGeom>
        </p:spPr>
      </p:pic>
    </p:spTree>
    <p:extLst>
      <p:ext uri="{BB962C8B-B14F-4D97-AF65-F5344CB8AC3E}">
        <p14:creationId xmlns:p14="http://schemas.microsoft.com/office/powerpoint/2010/main" val="3816416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680B79-81E0-9448-AF72-A246406F78BB}"/>
              </a:ext>
            </a:extLst>
          </p:cNvPr>
          <p:cNvSpPr>
            <a:spLocks noGrp="1"/>
          </p:cNvSpPr>
          <p:nvPr>
            <p:ph idx="1"/>
          </p:nvPr>
        </p:nvSpPr>
        <p:spPr/>
        <p:txBody>
          <a:bodyPr/>
          <a:lstStyle/>
          <a:p>
            <a:r>
              <a:rPr lang="en-CA" dirty="0"/>
              <a:t>this category of dark patterns refers to approaches that make a certain action harder than it should be, this serves to dissuade users from taking that action. </a:t>
            </a:r>
          </a:p>
          <a:p>
            <a:r>
              <a:rPr lang="en-CA" dirty="0"/>
              <a:t>Example:</a:t>
            </a:r>
          </a:p>
          <a:p>
            <a:pPr lvl="1"/>
            <a:r>
              <a:rPr lang="en-CA" dirty="0"/>
              <a:t>‘Hard to Cancel’</a:t>
            </a:r>
            <a:endParaRPr lang="en-US" dirty="0"/>
          </a:p>
        </p:txBody>
      </p:sp>
      <p:sp>
        <p:nvSpPr>
          <p:cNvPr id="3" name="Slide Number Placeholder 2">
            <a:extLst>
              <a:ext uri="{FF2B5EF4-FFF2-40B4-BE49-F238E27FC236}">
                <a16:creationId xmlns:a16="http://schemas.microsoft.com/office/drawing/2014/main" id="{67C0BBBB-3CD0-CE41-B86D-EF1C57B5F19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F6D384D-A1AA-E242-BDE1-70C0F8698BB0}"/>
              </a:ext>
            </a:extLst>
          </p:cNvPr>
          <p:cNvSpPr>
            <a:spLocks noGrp="1"/>
          </p:cNvSpPr>
          <p:nvPr>
            <p:ph type="title"/>
          </p:nvPr>
        </p:nvSpPr>
        <p:spPr/>
        <p:txBody>
          <a:bodyPr/>
          <a:lstStyle/>
          <a:p>
            <a:r>
              <a:rPr lang="en-CA" dirty="0"/>
              <a:t>Obstruction</a:t>
            </a:r>
            <a:endParaRPr lang="en-US" dirty="0"/>
          </a:p>
        </p:txBody>
      </p:sp>
    </p:spTree>
    <p:extLst>
      <p:ext uri="{BB962C8B-B14F-4D97-AF65-F5344CB8AC3E}">
        <p14:creationId xmlns:p14="http://schemas.microsoft.com/office/powerpoint/2010/main" val="604962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81917A-92BD-F643-88BE-73F2D45C63C9}"/>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ACBF8C2B-B835-3A4C-8F06-9B826BD6DB6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5553E6C-EFA2-B943-90CA-3E596B8AD0B6}"/>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BB5536EA-5847-964A-B6CB-8F2F0BADB6EE}"/>
              </a:ext>
            </a:extLst>
          </p:cNvPr>
          <p:cNvPicPr>
            <a:picLocks noChangeAspect="1"/>
          </p:cNvPicPr>
          <p:nvPr/>
        </p:nvPicPr>
        <p:blipFill>
          <a:blip r:embed="rId2"/>
          <a:stretch>
            <a:fillRect/>
          </a:stretch>
        </p:blipFill>
        <p:spPr>
          <a:xfrm>
            <a:off x="0" y="584093"/>
            <a:ext cx="9144000" cy="5689813"/>
          </a:xfrm>
          <a:prstGeom prst="rect">
            <a:avLst/>
          </a:prstGeom>
        </p:spPr>
      </p:pic>
    </p:spTree>
    <p:extLst>
      <p:ext uri="{BB962C8B-B14F-4D97-AF65-F5344CB8AC3E}">
        <p14:creationId xmlns:p14="http://schemas.microsoft.com/office/powerpoint/2010/main" val="80513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CA" dirty="0"/>
              <a:t>R-Humans-I</a:t>
            </a: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D7B432-4A52-E447-A99D-73029340F4FF}"/>
              </a:ext>
            </a:extLst>
          </p:cNvPr>
          <p:cNvSpPr>
            <a:spLocks noGrp="1"/>
          </p:cNvSpPr>
          <p:nvPr>
            <p:ph idx="1"/>
          </p:nvPr>
        </p:nvSpPr>
        <p:spPr/>
        <p:txBody>
          <a:bodyPr/>
          <a:lstStyle/>
          <a:p>
            <a:r>
              <a:rPr lang="en-CA" dirty="0"/>
              <a:t>this category of dark pattern refers to approaches that require users to take certain additional and tangential actions to complete their tasks</a:t>
            </a:r>
          </a:p>
          <a:p>
            <a:r>
              <a:rPr lang="en-CA" dirty="0"/>
              <a:t>this type of dark pattern explicitly coerces users into action, such as signing up for marketing communication, creating accounts (so users surrender their information)</a:t>
            </a:r>
          </a:p>
          <a:p>
            <a:r>
              <a:rPr lang="en-CA" dirty="0"/>
              <a:t>For Example:</a:t>
            </a:r>
          </a:p>
          <a:p>
            <a:pPr lvl="1"/>
            <a:r>
              <a:rPr lang="en-CA" dirty="0"/>
              <a:t>‘Forced Enrollment’ </a:t>
            </a:r>
          </a:p>
          <a:p>
            <a:endParaRPr lang="en-US" dirty="0"/>
          </a:p>
        </p:txBody>
      </p:sp>
      <p:sp>
        <p:nvSpPr>
          <p:cNvPr id="3" name="Slide Number Placeholder 2">
            <a:extLst>
              <a:ext uri="{FF2B5EF4-FFF2-40B4-BE49-F238E27FC236}">
                <a16:creationId xmlns:a16="http://schemas.microsoft.com/office/drawing/2014/main" id="{02A55D6B-9D09-AA42-A9A6-DA9D346727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BFD66F2-C33D-BA45-BA43-A5A8E5AF9DB1}"/>
              </a:ext>
            </a:extLst>
          </p:cNvPr>
          <p:cNvSpPr>
            <a:spLocks noGrp="1"/>
          </p:cNvSpPr>
          <p:nvPr>
            <p:ph type="title"/>
          </p:nvPr>
        </p:nvSpPr>
        <p:spPr/>
        <p:txBody>
          <a:bodyPr/>
          <a:lstStyle/>
          <a:p>
            <a:r>
              <a:rPr lang="en-CA" dirty="0"/>
              <a:t>Forced Action</a:t>
            </a:r>
            <a:endParaRPr lang="en-US" dirty="0"/>
          </a:p>
        </p:txBody>
      </p:sp>
    </p:spTree>
    <p:extLst>
      <p:ext uri="{BB962C8B-B14F-4D97-AF65-F5344CB8AC3E}">
        <p14:creationId xmlns:p14="http://schemas.microsoft.com/office/powerpoint/2010/main" val="1154780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49F900-9AA4-7C4C-B661-611D289A5F69}"/>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7CB84A94-EDE1-A44E-B2DB-C9F7E7309519}"/>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837ECB-E08D-624B-B7C2-DC44ACAAC58B}"/>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8067478-6673-1044-A4B8-7671F69C454B}"/>
              </a:ext>
            </a:extLst>
          </p:cNvPr>
          <p:cNvPicPr>
            <a:picLocks noChangeAspect="1"/>
          </p:cNvPicPr>
          <p:nvPr/>
        </p:nvPicPr>
        <p:blipFill>
          <a:blip r:embed="rId2"/>
          <a:stretch>
            <a:fillRect/>
          </a:stretch>
        </p:blipFill>
        <p:spPr>
          <a:xfrm>
            <a:off x="0" y="502750"/>
            <a:ext cx="9144000" cy="3974353"/>
          </a:xfrm>
          <a:prstGeom prst="rect">
            <a:avLst/>
          </a:prstGeom>
        </p:spPr>
      </p:pic>
    </p:spTree>
    <p:extLst>
      <p:ext uri="{BB962C8B-B14F-4D97-AF65-F5344CB8AC3E}">
        <p14:creationId xmlns:p14="http://schemas.microsoft.com/office/powerpoint/2010/main" val="2328642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t>a dark pattern is a deceptive approach to user experience design</a:t>
            </a:r>
          </a:p>
          <a:p>
            <a:r>
              <a:rPr lang="en-US" dirty="0"/>
              <a:t>dark patterns have beneficiaries</a:t>
            </a:r>
          </a:p>
          <a:p>
            <a:r>
              <a:rPr lang="en-US" dirty="0"/>
              <a:t>for users, dark patterns at</a:t>
            </a:r>
            <a:r>
              <a:rPr lang="en-CA" dirty="0"/>
              <a:t> best are a source of annoyance and frustration, and at worst mislead and deceive</a:t>
            </a:r>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360986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a:spcBef>
                <a:spcPts val="0"/>
              </a:spcBef>
              <a:spcAft>
                <a:spcPts val="1200"/>
              </a:spcAft>
            </a:pPr>
            <a:endParaRPr lang="en-US" dirty="0"/>
          </a:p>
          <a:p>
            <a:pPr marL="0" indent="0">
              <a:spcBef>
                <a:spcPts val="0"/>
              </a:spcBef>
              <a:spcAft>
                <a:spcPts val="1200"/>
              </a:spcAft>
              <a:buNone/>
            </a:pPr>
            <a:endParaRPr lang="en-US" dirty="0">
              <a:solidFill>
                <a:schemeClr val="accent2">
                  <a:lumMod val="75000"/>
                  <a:lumOff val="25000"/>
                </a:schemeClr>
              </a:solidFill>
            </a:endParaRPr>
          </a:p>
          <a:p>
            <a:pPr marL="0" indent="0">
              <a:spcBef>
                <a:spcPts val="0"/>
              </a:spcBef>
              <a:spcAft>
                <a:spcPts val="1200"/>
              </a:spcAft>
              <a:buNone/>
            </a:pPr>
            <a:r>
              <a:rPr lang="en-US" dirty="0">
                <a:solidFill>
                  <a:schemeClr val="accent2">
                    <a:lumMod val="75000"/>
                    <a:lumOff val="25000"/>
                  </a:schemeClr>
                </a:solidFill>
              </a:rPr>
              <a:t>1. </a:t>
            </a:r>
            <a:r>
              <a:rPr lang="en-US" dirty="0"/>
              <a:t>Is teamwork the norm in UX design?</a:t>
            </a:r>
            <a:br>
              <a:rPr lang="en-US" dirty="0"/>
            </a:br>
            <a:endParaRPr lang="en-US" dirty="0"/>
          </a:p>
          <a:p>
            <a:pPr marL="0" indent="0">
              <a:spcBef>
                <a:spcPts val="0"/>
              </a:spcBef>
              <a:spcAft>
                <a:spcPts val="1200"/>
              </a:spcAft>
              <a:buNone/>
            </a:pPr>
            <a:r>
              <a:rPr lang="en-CA" dirty="0">
                <a:solidFill>
                  <a:srgbClr val="C00000"/>
                </a:solidFill>
              </a:rPr>
              <a:t>2.</a:t>
            </a:r>
            <a:r>
              <a:rPr lang="en-CA" dirty="0"/>
              <a:t> </a:t>
            </a:r>
            <a:r>
              <a:rPr lang="en-US" dirty="0"/>
              <a:t>What are some project management basics?</a:t>
            </a:r>
            <a:br>
              <a:rPr lang="en-CA" dirty="0"/>
            </a:br>
            <a:br>
              <a:rPr lang="en-CA" dirty="0"/>
            </a:br>
            <a:r>
              <a:rPr lang="en-US" dirty="0">
                <a:solidFill>
                  <a:schemeClr val="accent2">
                    <a:lumMod val="75000"/>
                    <a:lumOff val="25000"/>
                  </a:schemeClr>
                </a:solidFill>
              </a:rPr>
              <a:t>3. </a:t>
            </a:r>
            <a:r>
              <a:rPr lang="en-US" dirty="0"/>
              <a:t>How can I be a good team member?</a:t>
            </a: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9714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is a dark pattern? But first, what is a non-dark pattern?</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3046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46F90A-80DF-BA48-9A5C-8E7AC01C9832}"/>
              </a:ext>
            </a:extLst>
          </p:cNvPr>
          <p:cNvSpPr>
            <a:spLocks noGrp="1"/>
          </p:cNvSpPr>
          <p:nvPr>
            <p:ph idx="1"/>
          </p:nvPr>
        </p:nvSpPr>
        <p:spPr/>
        <p:txBody>
          <a:bodyPr/>
          <a:lstStyle/>
          <a:p>
            <a:endParaRPr lang="en-US" dirty="0"/>
          </a:p>
          <a:p>
            <a:endParaRPr lang="en-US" dirty="0"/>
          </a:p>
          <a:p>
            <a:r>
              <a:rPr lang="en-US" dirty="0">
                <a:solidFill>
                  <a:srgbClr val="00B050"/>
                </a:solidFill>
              </a:rPr>
              <a:t>who has heard of the term </a:t>
            </a:r>
            <a:r>
              <a:rPr lang="en-US" i="1" dirty="0">
                <a:solidFill>
                  <a:srgbClr val="00B050"/>
                </a:solidFill>
              </a:rPr>
              <a:t>dark pattern</a:t>
            </a:r>
            <a:r>
              <a:rPr lang="en-US" dirty="0">
                <a:solidFill>
                  <a:srgbClr val="00B050"/>
                </a:solidFill>
              </a:rPr>
              <a:t>?</a:t>
            </a:r>
          </a:p>
        </p:txBody>
      </p:sp>
      <p:sp>
        <p:nvSpPr>
          <p:cNvPr id="3" name="Slide Number Placeholder 2">
            <a:extLst>
              <a:ext uri="{FF2B5EF4-FFF2-40B4-BE49-F238E27FC236}">
                <a16:creationId xmlns:a16="http://schemas.microsoft.com/office/drawing/2014/main" id="{5BB81A8F-CA9A-7B4C-B3F8-128F9F250FF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C9C35A0-A095-8440-89D6-C196650AE12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7865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552FD8-B694-4545-9F44-71EC5B618A8A}"/>
              </a:ext>
            </a:extLst>
          </p:cNvPr>
          <p:cNvSpPr>
            <a:spLocks noGrp="1"/>
          </p:cNvSpPr>
          <p:nvPr>
            <p:ph idx="1"/>
          </p:nvPr>
        </p:nvSpPr>
        <p:spPr/>
        <p:txBody>
          <a:bodyPr/>
          <a:lstStyle/>
          <a:p>
            <a:r>
              <a:rPr lang="en-CA" dirty="0"/>
              <a:t>A design patterns is a way of thinking about an approach to common design situations</a:t>
            </a:r>
          </a:p>
          <a:p>
            <a:r>
              <a:rPr lang="en-CA" dirty="0"/>
              <a:t>A design patterns is not a plug-and-play solution or a recipes; rather, it is approach that is generalizable to other situations</a:t>
            </a:r>
          </a:p>
          <a:p>
            <a:r>
              <a:rPr lang="en-CA" dirty="0"/>
              <a:t>A design patterns is an abstraction; it needs to be implemented in specific contexts</a:t>
            </a:r>
          </a:p>
          <a:p>
            <a:r>
              <a:rPr lang="en-CA" dirty="0"/>
              <a:t>Each implementation of a design pattern will differ a little bit from other implementations</a:t>
            </a:r>
          </a:p>
        </p:txBody>
      </p:sp>
      <p:sp>
        <p:nvSpPr>
          <p:cNvPr id="3" name="Slide Number Placeholder 2">
            <a:extLst>
              <a:ext uri="{FF2B5EF4-FFF2-40B4-BE49-F238E27FC236}">
                <a16:creationId xmlns:a16="http://schemas.microsoft.com/office/drawing/2014/main" id="{72C015C6-7A58-5544-987C-C0627C57D77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47B373-E47C-1A40-B801-99F2F6965CFD}"/>
              </a:ext>
            </a:extLst>
          </p:cNvPr>
          <p:cNvSpPr>
            <a:spLocks noGrp="1"/>
          </p:cNvSpPr>
          <p:nvPr>
            <p:ph type="title"/>
          </p:nvPr>
        </p:nvSpPr>
        <p:spPr/>
        <p:txBody>
          <a:bodyPr/>
          <a:lstStyle/>
          <a:p>
            <a:r>
              <a:rPr lang="en-US" dirty="0"/>
              <a:t>Interaction Design Patterns</a:t>
            </a:r>
          </a:p>
        </p:txBody>
      </p:sp>
    </p:spTree>
    <p:extLst>
      <p:ext uri="{BB962C8B-B14F-4D97-AF65-F5344CB8AC3E}">
        <p14:creationId xmlns:p14="http://schemas.microsoft.com/office/powerpoint/2010/main" val="155118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552FD8-B694-4545-9F44-71EC5B618A8A}"/>
              </a:ext>
            </a:extLst>
          </p:cNvPr>
          <p:cNvSpPr>
            <a:spLocks noGrp="1"/>
          </p:cNvSpPr>
          <p:nvPr>
            <p:ph idx="1"/>
          </p:nvPr>
        </p:nvSpPr>
        <p:spPr/>
        <p:txBody>
          <a:bodyPr/>
          <a:lstStyle/>
          <a:p>
            <a:r>
              <a:rPr lang="en-CA" dirty="0"/>
              <a:t>If you see the term </a:t>
            </a:r>
            <a:r>
              <a:rPr lang="en-CA" i="1" dirty="0"/>
              <a:t>design pattern</a:t>
            </a:r>
            <a:r>
              <a:rPr lang="en-CA" dirty="0"/>
              <a:t>, it is assumed to be a ‘good’ design pattern.</a:t>
            </a:r>
          </a:p>
          <a:p>
            <a:pPr marL="414000" lvl="1" indent="0">
              <a:buNone/>
            </a:pPr>
            <a:r>
              <a:rPr lang="en-CA" dirty="0"/>
              <a:t>Interaction design patterns are a means of capturing ‘good’</a:t>
            </a:r>
            <a:r>
              <a:rPr lang="en-CA" b="1" dirty="0"/>
              <a:t> design solutions </a:t>
            </a:r>
            <a:r>
              <a:rPr lang="en-CA" dirty="0"/>
              <a:t>and generalizing them to address similar problems </a:t>
            </a:r>
            <a:r>
              <a:rPr lang="en-CA" sz="1400" dirty="0"/>
              <a:t>[Cooper et al, 2014]</a:t>
            </a:r>
            <a:endParaRPr lang="en-CA" dirty="0"/>
          </a:p>
          <a:p>
            <a:r>
              <a:rPr lang="en-CA" dirty="0"/>
              <a:t>Design patterns are meant to capture ‘</a:t>
            </a:r>
            <a:r>
              <a:rPr lang="en-CA" dirty="0">
                <a:solidFill>
                  <a:srgbClr val="FF0000"/>
                </a:solidFill>
              </a:rPr>
              <a:t>good</a:t>
            </a:r>
            <a:r>
              <a:rPr lang="en-CA" dirty="0"/>
              <a:t>’ design solutions, the not-good design ’solutions’ are called </a:t>
            </a:r>
            <a:r>
              <a:rPr lang="en-CA" dirty="0">
                <a:solidFill>
                  <a:srgbClr val="FF0000"/>
                </a:solidFill>
              </a:rPr>
              <a:t>dark patterns</a:t>
            </a:r>
          </a:p>
          <a:p>
            <a:r>
              <a:rPr lang="en-CA" dirty="0"/>
              <a:t>the phrase “non-dark design pattern” is not used; I made it up!</a:t>
            </a:r>
          </a:p>
          <a:p>
            <a:r>
              <a:rPr lang="en-CA" dirty="0"/>
              <a:t>Of course, the distinction really boils down to what one considers ‘good’</a:t>
            </a:r>
            <a:endParaRPr lang="en-US" dirty="0"/>
          </a:p>
        </p:txBody>
      </p:sp>
      <p:sp>
        <p:nvSpPr>
          <p:cNvPr id="3" name="Slide Number Placeholder 2">
            <a:extLst>
              <a:ext uri="{FF2B5EF4-FFF2-40B4-BE49-F238E27FC236}">
                <a16:creationId xmlns:a16="http://schemas.microsoft.com/office/drawing/2014/main" id="{72C015C6-7A58-5544-987C-C0627C57D77D}"/>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147B373-E47C-1A40-B801-99F2F6965CFD}"/>
              </a:ext>
            </a:extLst>
          </p:cNvPr>
          <p:cNvSpPr>
            <a:spLocks noGrp="1"/>
          </p:cNvSpPr>
          <p:nvPr>
            <p:ph type="title"/>
          </p:nvPr>
        </p:nvSpPr>
        <p:spPr/>
        <p:txBody>
          <a:bodyPr/>
          <a:lstStyle/>
          <a:p>
            <a:r>
              <a:rPr lang="en-US" dirty="0"/>
              <a:t>Interaction Design Patterns</a:t>
            </a:r>
          </a:p>
        </p:txBody>
      </p:sp>
    </p:spTree>
    <p:extLst>
      <p:ext uri="{BB962C8B-B14F-4D97-AF65-F5344CB8AC3E}">
        <p14:creationId xmlns:p14="http://schemas.microsoft.com/office/powerpoint/2010/main" val="93504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5522E1-9734-E043-B6C2-05B334143830}"/>
              </a:ext>
            </a:extLst>
          </p:cNvPr>
          <p:cNvSpPr>
            <a:spLocks noGrp="1"/>
          </p:cNvSpPr>
          <p:nvPr>
            <p:ph idx="1"/>
          </p:nvPr>
        </p:nvSpPr>
        <p:spPr/>
        <p:txBody>
          <a:bodyPr/>
          <a:lstStyle/>
          <a:p>
            <a:r>
              <a:rPr lang="en-US" dirty="0"/>
              <a:t>on mobile devices, there is limited screen real-estate relative to the content</a:t>
            </a:r>
          </a:p>
          <a:p>
            <a:r>
              <a:rPr lang="en-CA" dirty="0"/>
              <a:t>an approach to this common design situation is the use of a drawer</a:t>
            </a:r>
          </a:p>
          <a:p>
            <a:r>
              <a:rPr lang="en-CA" dirty="0"/>
              <a:t>the drawer is a design pattern, also the double drawer</a:t>
            </a:r>
          </a:p>
          <a:p>
            <a:r>
              <a:rPr lang="en-CA" dirty="0"/>
              <a:t>drawers are exposed and hidden by swiping gestures</a:t>
            </a:r>
          </a:p>
          <a:p>
            <a:r>
              <a:rPr lang="en-CA" dirty="0"/>
              <a:t>considered a good design solution</a:t>
            </a:r>
          </a:p>
          <a:p>
            <a:endParaRPr lang="en-US" dirty="0"/>
          </a:p>
        </p:txBody>
      </p:sp>
      <p:sp>
        <p:nvSpPr>
          <p:cNvPr id="3" name="Slide Number Placeholder 2">
            <a:extLst>
              <a:ext uri="{FF2B5EF4-FFF2-40B4-BE49-F238E27FC236}">
                <a16:creationId xmlns:a16="http://schemas.microsoft.com/office/drawing/2014/main" id="{214737DB-7108-0846-9A9A-49BA97261F6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F16546B-39F4-9940-A900-BF4A3CE3EBCF}"/>
              </a:ext>
            </a:extLst>
          </p:cNvPr>
          <p:cNvSpPr>
            <a:spLocks noGrp="1"/>
          </p:cNvSpPr>
          <p:nvPr>
            <p:ph type="title"/>
          </p:nvPr>
        </p:nvSpPr>
        <p:spPr/>
        <p:txBody>
          <a:bodyPr/>
          <a:lstStyle/>
          <a:p>
            <a:r>
              <a:rPr lang="en-US" dirty="0"/>
              <a:t>Example: The Drawer</a:t>
            </a:r>
          </a:p>
        </p:txBody>
      </p:sp>
    </p:spTree>
    <p:extLst>
      <p:ext uri="{BB962C8B-B14F-4D97-AF65-F5344CB8AC3E}">
        <p14:creationId xmlns:p14="http://schemas.microsoft.com/office/powerpoint/2010/main" val="3773345849"/>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4505</TotalTime>
  <Words>1384</Words>
  <Application>Microsoft Macintosh PowerPoint</Application>
  <PresentationFormat>On-screen Show (4:3)</PresentationFormat>
  <Paragraphs>179</Paragraphs>
  <Slides>32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Avenir Book</vt:lpstr>
      <vt:lpstr>Avenir Next Regular</vt:lpstr>
      <vt:lpstr>Calibri</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 Inquiry</vt:lpstr>
      <vt:lpstr> </vt:lpstr>
      <vt:lpstr>PowerPoint Presentation</vt:lpstr>
      <vt:lpstr>Interaction Design Patterns</vt:lpstr>
      <vt:lpstr>Interaction Design Patterns</vt:lpstr>
      <vt:lpstr>Example: The Drawer</vt:lpstr>
      <vt:lpstr>Examples of Drawers</vt:lpstr>
      <vt:lpstr>Examples of Drawers</vt:lpstr>
      <vt:lpstr> </vt:lpstr>
      <vt:lpstr>Dark Patterns</vt:lpstr>
      <vt:lpstr>Dark Patterns Are Increasingly Common</vt:lpstr>
      <vt:lpstr>Why are Dark Patterns Problematic?</vt:lpstr>
      <vt:lpstr>Do Dark Patterns Represent ‘Good’ Design Solutions?</vt:lpstr>
      <vt:lpstr>Types of Dark Patterns</vt:lpstr>
      <vt:lpstr>Sneaking</vt:lpstr>
      <vt:lpstr>PowerPoint Presentation</vt:lpstr>
      <vt:lpstr>Urgency</vt:lpstr>
      <vt:lpstr>PowerPoint Presentation</vt:lpstr>
      <vt:lpstr>Misdirection</vt:lpstr>
      <vt:lpstr>PowerPoint Presentation</vt:lpstr>
      <vt:lpstr>Social Proof</vt:lpstr>
      <vt:lpstr>PowerPoint Presentation</vt:lpstr>
      <vt:lpstr>Scarcity</vt:lpstr>
      <vt:lpstr>PowerPoint Presentation</vt:lpstr>
      <vt:lpstr>Obstruction</vt:lpstr>
      <vt:lpstr>PowerPoint Presentation</vt:lpstr>
      <vt:lpstr>Forced Action</vt:lpstr>
      <vt:lpstr>PowerPoint Presentation</vt:lpstr>
      <vt:lpstr>In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1090</cp:revision>
  <cp:lastPrinted>2020-01-11T00:58:20Z</cp:lastPrinted>
  <dcterms:created xsi:type="dcterms:W3CDTF">2020-01-08T18:20:23Z</dcterms:created>
  <dcterms:modified xsi:type="dcterms:W3CDTF">2021-09-27T20:42:37Z</dcterms:modified>
</cp:coreProperties>
</file>