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56" r:id="rId2"/>
    <p:sldId id="939" r:id="rId3"/>
    <p:sldId id="956" r:id="rId4"/>
    <p:sldId id="1089" r:id="rId5"/>
    <p:sldId id="918" r:id="rId6"/>
    <p:sldId id="966" r:id="rId7"/>
    <p:sldId id="967" r:id="rId8"/>
    <p:sldId id="1108" r:id="rId9"/>
    <p:sldId id="369" r:id="rId10"/>
    <p:sldId id="1110" r:id="rId11"/>
    <p:sldId id="1052" r:id="rId12"/>
    <p:sldId id="1048" r:id="rId13"/>
    <p:sldId id="1049" r:id="rId14"/>
    <p:sldId id="1111" r:id="rId15"/>
    <p:sldId id="1112" r:id="rId16"/>
    <p:sldId id="1106" r:id="rId17"/>
    <p:sldId id="960" r:id="rId18"/>
    <p:sldId id="549" r:id="rId19"/>
    <p:sldId id="961" r:id="rId20"/>
    <p:sldId id="1102" r:id="rId21"/>
    <p:sldId id="1105" r:id="rId22"/>
    <p:sldId id="1104" r:id="rId23"/>
    <p:sldId id="1103" r:id="rId24"/>
    <p:sldId id="1113" r:id="rId25"/>
    <p:sldId id="274" r:id="rId26"/>
    <p:sldId id="1147" r:id="rId27"/>
    <p:sldId id="1148" r:id="rId28"/>
    <p:sldId id="1151" r:id="rId29"/>
    <p:sldId id="1149" r:id="rId30"/>
    <p:sldId id="1152" r:id="rId31"/>
    <p:sldId id="32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956"/>
            <p14:sldId id="1089"/>
          </p14:sldIdLst>
        </p14:section>
        <p14:section name="Body" id="{8FA06C60-78DB-394B-8DB0-549F3538F18B}">
          <p14:sldIdLst>
            <p14:sldId id="918"/>
            <p14:sldId id="966"/>
            <p14:sldId id="967"/>
            <p14:sldId id="1108"/>
            <p14:sldId id="369"/>
            <p14:sldId id="1110"/>
            <p14:sldId id="1052"/>
            <p14:sldId id="1048"/>
            <p14:sldId id="1049"/>
            <p14:sldId id="1111"/>
            <p14:sldId id="1112"/>
            <p14:sldId id="1106"/>
            <p14:sldId id="960"/>
            <p14:sldId id="549"/>
            <p14:sldId id="961"/>
            <p14:sldId id="1102"/>
            <p14:sldId id="1105"/>
            <p14:sldId id="1104"/>
            <p14:sldId id="1103"/>
            <p14:sldId id="1113"/>
            <p14:sldId id="274"/>
            <p14:sldId id="1147"/>
            <p14:sldId id="1148"/>
            <p14:sldId id="1151"/>
            <p14:sldId id="1149"/>
            <p14:sldId id="1152"/>
          </p14:sldIdLst>
        </p14:section>
        <p14:section name="Fin" id="{840572E7-B92E-F644-8CBB-57D56592BCA2}">
          <p14:sldIdLst>
            <p14:sldId id="32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31"/>
    <p:restoredTop sz="94830"/>
  </p:normalViewPr>
  <p:slideViewPr>
    <p:cSldViewPr snapToGrid="0" snapToObjects="1">
      <p:cViewPr varScale="1">
        <p:scale>
          <a:sx n="121" d="100"/>
          <a:sy n="121" d="100"/>
        </p:scale>
        <p:origin x="2528" y="176"/>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305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idx="12"/>
          </p:nvPr>
        </p:nvSpPr>
        <p:spPr/>
        <p:txBody>
          <a:bodyPr/>
          <a:lstStyle/>
          <a:p>
            <a:endParaRPr lang="en-US"/>
          </a:p>
        </p:txBody>
      </p:sp>
    </p:spTree>
    <p:extLst>
      <p:ext uri="{BB962C8B-B14F-4D97-AF65-F5344CB8AC3E}">
        <p14:creationId xmlns:p14="http://schemas.microsoft.com/office/powerpoint/2010/main" val="1741433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8551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p:txBody>
          <a:bodyPr/>
          <a:lstStyle/>
          <a:p>
            <a:r>
              <a:rPr lang="en-CA" dirty="0"/>
              <a:t>Resource Pack: Design III </a:t>
            </a:r>
            <a:br>
              <a:rPr lang="en-CA" dirty="0"/>
            </a:br>
            <a:r>
              <a:rPr lang="en-CA" dirty="0"/>
              <a:t>UX Design and User Experience</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91203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9C905-149E-5248-87E9-5A09B334B53C}"/>
              </a:ext>
            </a:extLst>
          </p:cNvPr>
          <p:cNvSpPr>
            <a:spLocks noGrp="1"/>
          </p:cNvSpPr>
          <p:nvPr>
            <p:ph idx="1"/>
          </p:nvPr>
        </p:nvSpPr>
        <p:spPr/>
        <p:txBody>
          <a:bodyPr/>
          <a:lstStyle/>
          <a:p>
            <a:r>
              <a:rPr lang="en-US" dirty="0"/>
              <a:t>a way of thinking organized around assets</a:t>
            </a:r>
          </a:p>
          <a:p>
            <a:r>
              <a:rPr lang="en-US" dirty="0"/>
              <a:t>strengths driven</a:t>
            </a:r>
          </a:p>
          <a:p>
            <a:r>
              <a:rPr lang="en-US" dirty="0"/>
              <a:t>opportunity focused </a:t>
            </a:r>
          </a:p>
          <a:p>
            <a:r>
              <a:rPr lang="en-US" dirty="0"/>
              <a:t>What is present that we can build upon?</a:t>
            </a:r>
          </a:p>
          <a:p>
            <a:r>
              <a:rPr lang="en-US" dirty="0"/>
              <a:t>can lead to new, unexpected responses</a:t>
            </a:r>
          </a:p>
          <a:p>
            <a:r>
              <a:rPr lang="en-US" dirty="0"/>
              <a:t>design as </a:t>
            </a:r>
            <a:r>
              <a:rPr lang="en-US" i="1" dirty="0"/>
              <a:t>creating opportunity</a:t>
            </a:r>
          </a:p>
          <a:p>
            <a:r>
              <a:rPr lang="en-US" dirty="0"/>
              <a:t>example: </a:t>
            </a:r>
            <a:r>
              <a:rPr lang="en-US" dirty="0" err="1"/>
              <a:t>Jeremijenko’s</a:t>
            </a:r>
            <a:r>
              <a:rPr lang="en-US" dirty="0"/>
              <a:t> </a:t>
            </a:r>
            <a:r>
              <a:rPr lang="en-CA" altLang="ja-JP" dirty="0"/>
              <a:t>Live Wire (Dangling String), 1995</a:t>
            </a:r>
          </a:p>
          <a:p>
            <a:pPr lvl="1"/>
            <a:r>
              <a:rPr lang="en-US" dirty="0"/>
              <a:t>how can we make visible what is invisible?</a:t>
            </a:r>
          </a:p>
          <a:p>
            <a:endParaRPr lang="en-US" dirty="0"/>
          </a:p>
        </p:txBody>
      </p:sp>
      <p:sp>
        <p:nvSpPr>
          <p:cNvPr id="3" name="Slide Number Placeholder 2">
            <a:extLst>
              <a:ext uri="{FF2B5EF4-FFF2-40B4-BE49-F238E27FC236}">
                <a16:creationId xmlns:a16="http://schemas.microsoft.com/office/drawing/2014/main" id="{0FC0B26A-93B7-A344-B3BC-71EEA13F914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B683375-5FA7-9241-A5E7-4AB766BBA169}"/>
              </a:ext>
            </a:extLst>
          </p:cNvPr>
          <p:cNvSpPr>
            <a:spLocks noGrp="1"/>
          </p:cNvSpPr>
          <p:nvPr>
            <p:ph type="title"/>
          </p:nvPr>
        </p:nvSpPr>
        <p:spPr/>
        <p:txBody>
          <a:bodyPr/>
          <a:lstStyle/>
          <a:p>
            <a:r>
              <a:rPr lang="en-US" dirty="0"/>
              <a:t>Asset Thinking</a:t>
            </a:r>
          </a:p>
        </p:txBody>
      </p:sp>
    </p:spTree>
    <p:extLst>
      <p:ext uri="{BB962C8B-B14F-4D97-AF65-F5344CB8AC3E}">
        <p14:creationId xmlns:p14="http://schemas.microsoft.com/office/powerpoint/2010/main" val="1017768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US" altLang="ja-JP" i="0" u="none" strike="noStrike" baseline="0" dirty="0">
                <a:solidFill>
                  <a:srgbClr val="7F7F7F"/>
                </a:solidFill>
                <a:latin typeface="Avenir Next Regular"/>
                <a:ea typeface="ＭＳ ゴシック"/>
              </a:rPr>
              <a:t>an artist and engineer whose background includes biochemistry, physics, neuroscience and precision engineering</a:t>
            </a:r>
          </a:p>
          <a:p>
            <a:r>
              <a:rPr lang="en-US" altLang="ja-JP" i="0" u="none" strike="noStrike" baseline="0" dirty="0">
                <a:solidFill>
                  <a:srgbClr val="7F7F7F"/>
                </a:solidFill>
                <a:latin typeface="Avenir Next Regular"/>
                <a:ea typeface="ＭＳ ゴシック"/>
              </a:rPr>
              <a:t>works in the field of experimental design, calls herself as a "</a:t>
            </a:r>
            <a:r>
              <a:rPr lang="en-US" altLang="ja-JP" i="0" u="none" strike="noStrike" baseline="0" dirty="0" err="1">
                <a:solidFill>
                  <a:srgbClr val="7F7F7F"/>
                </a:solidFill>
                <a:latin typeface="Avenir Next Regular"/>
                <a:ea typeface="ＭＳ ゴシック"/>
              </a:rPr>
              <a:t>thingker</a:t>
            </a:r>
            <a:r>
              <a:rPr lang="en-US" altLang="ja-JP" i="0" u="none" strike="noStrike" baseline="0" dirty="0">
                <a:solidFill>
                  <a:srgbClr val="7F7F7F"/>
                </a:solidFill>
                <a:latin typeface="Avenir Next Regular"/>
                <a:ea typeface="ＭＳ ゴシック"/>
              </a:rPr>
              <a:t>", a combination of thing-maker and thinker</a:t>
            </a:r>
          </a:p>
          <a:p>
            <a:r>
              <a:rPr lang="en-US" altLang="ja-JP" i="0" u="none" strike="noStrike" baseline="0" dirty="0">
                <a:solidFill>
                  <a:srgbClr val="7F7F7F"/>
                </a:solidFill>
                <a:latin typeface="Avenir Next Regular"/>
                <a:ea typeface="ＭＳ ゴシック"/>
              </a:rPr>
              <a:t>her work primarily explores the interface between society, the environment and technology</a:t>
            </a:r>
          </a:p>
          <a:p>
            <a:r>
              <a:rPr lang="en-US" altLang="ja-JP" i="0" u="none" strike="noStrike" baseline="0" dirty="0">
                <a:solidFill>
                  <a:srgbClr val="7F7F7F"/>
                </a:solidFill>
                <a:latin typeface="Avenir Next Regular"/>
                <a:ea typeface="ＭＳ ゴシック"/>
              </a:rPr>
              <a:t>was artist-in-residence at Xerox PARC, worked with Mark </a:t>
            </a:r>
            <a:r>
              <a:rPr lang="en-US" altLang="ja-JP" dirty="0">
                <a:solidFill>
                  <a:srgbClr val="7F7F7F"/>
                </a:solidFill>
                <a:latin typeface="Avenir Next Regular"/>
                <a:ea typeface="ＭＳ ゴシック"/>
              </a:rPr>
              <a:t>Weiser (widely considered to be the father of ubiquitous computing, a term he coined in 1988)</a:t>
            </a:r>
            <a:endParaRPr lang="en-US" altLang="ja-JP" i="0" u="none" strike="noStrike" baseline="0" dirty="0">
              <a:solidFill>
                <a:srgbClr val="7F7F7F"/>
              </a:solidFill>
              <a:latin typeface="Avenir Next Regular"/>
              <a:ea typeface="ＭＳ ゴシック"/>
            </a:endParaRPr>
          </a:p>
          <a:p>
            <a:r>
              <a:rPr lang="en-US" altLang="ja-JP" dirty="0">
                <a:solidFill>
                  <a:srgbClr val="7F7F7F"/>
                </a:solidFill>
                <a:latin typeface="Avenir Next Regular"/>
                <a:ea typeface="ＭＳ ゴシック"/>
              </a:rPr>
              <a:t>currently associate professor </a:t>
            </a:r>
            <a:r>
              <a:rPr lang="en-US" altLang="ja-JP" i="0" u="none" strike="noStrike" baseline="0" dirty="0">
                <a:solidFill>
                  <a:srgbClr val="7F7F7F"/>
                </a:solidFill>
                <a:latin typeface="Avenir Next Regular"/>
                <a:ea typeface="ＭＳ ゴシック"/>
              </a:rPr>
              <a:t>at New York University (Visual Arts, Computer Science)</a:t>
            </a:r>
          </a:p>
        </p:txBody>
      </p:sp>
      <p:sp>
        <p:nvSpPr>
          <p:cNvPr id="2" name="Title 1"/>
          <p:cNvSpPr>
            <a:spLocks noGrp="1"/>
          </p:cNvSpPr>
          <p:nvPr>
            <p:ph type="title"/>
          </p:nvPr>
        </p:nvSpPr>
        <p:spPr/>
        <p:txBody>
          <a:bodyPr/>
          <a:lstStyle/>
          <a:p>
            <a:pPr rtl="0"/>
            <a:r>
              <a:rPr lang="en-US" altLang="ja-JP" i="0" u="none" strike="noStrike" baseline="0" dirty="0">
                <a:ea typeface="ＭＳ ゴシック"/>
              </a:rPr>
              <a:t>Natalie </a:t>
            </a:r>
            <a:r>
              <a:rPr lang="en-US" altLang="ja-JP" i="0" u="none" strike="noStrike" baseline="0" dirty="0" err="1">
                <a:ea typeface="ＭＳ ゴシック"/>
              </a:rPr>
              <a:t>Jeremijenko</a:t>
            </a:r>
            <a:endParaRPr lang="en-US" altLang="ja-JP" i="0" u="none" strike="noStrike" baseline="0" dirty="0">
              <a:ea typeface="ＭＳ ゴシック"/>
            </a:endParaRPr>
          </a:p>
        </p:txBody>
      </p:sp>
      <p:pic>
        <p:nvPicPr>
          <p:cNvPr id="4" name="Picture 3"/>
          <p:cNvPicPr>
            <a:picLocks noChangeAspect="1"/>
          </p:cNvPicPr>
          <p:nvPr/>
        </p:nvPicPr>
        <p:blipFill>
          <a:blip r:embed="rId2"/>
          <a:stretch>
            <a:fillRect/>
          </a:stretch>
        </p:blipFill>
        <p:spPr>
          <a:xfrm>
            <a:off x="7404100" y="0"/>
            <a:ext cx="1739900" cy="2168571"/>
          </a:xfrm>
          <a:prstGeom prst="rect">
            <a:avLst/>
          </a:prstGeom>
        </p:spPr>
      </p:pic>
    </p:spTree>
    <p:extLst>
      <p:ext uri="{BB962C8B-B14F-4D97-AF65-F5344CB8AC3E}">
        <p14:creationId xmlns:p14="http://schemas.microsoft.com/office/powerpoint/2010/main" val="1740898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0" cy="0"/>
          </a:xfrm>
        </p:spPr>
        <p:txBody>
          <a:bodyPr/>
          <a:lstStyle/>
          <a:p>
            <a:r>
              <a:rPr lang="en-US" dirty="0"/>
              <a:t>  </a:t>
            </a:r>
          </a:p>
        </p:txBody>
      </p:sp>
      <p:sp>
        <p:nvSpPr>
          <p:cNvPr id="4" name="Slide Number Placeholder 3"/>
          <p:cNvSpPr>
            <a:spLocks noGrp="1"/>
          </p:cNvSpPr>
          <p:nvPr>
            <p:ph type="sldNum" sz="quarter" idx="4294967295"/>
          </p:nvPr>
        </p:nvSpPr>
        <p:spPr>
          <a:xfrm>
            <a:off x="0" y="0"/>
            <a:ext cx="0" cy="0"/>
          </a:xfrm>
        </p:spPr>
        <p:txBody>
          <a:bodyPr/>
          <a:lstStyle/>
          <a:p>
            <a:r>
              <a:rPr lang="en-US" dirty="0"/>
              <a:t> </a:t>
            </a:r>
          </a:p>
        </p:txBody>
      </p:sp>
      <p:pic>
        <p:nvPicPr>
          <p:cNvPr id="5" name="Picture 4"/>
          <p:cNvPicPr>
            <a:picLocks noChangeAspect="1"/>
          </p:cNvPicPr>
          <p:nvPr/>
        </p:nvPicPr>
        <p:blipFill>
          <a:blip r:embed="rId2"/>
          <a:stretch>
            <a:fillRect/>
          </a:stretch>
        </p:blipFill>
        <p:spPr>
          <a:xfrm>
            <a:off x="497048" y="365127"/>
            <a:ext cx="8018302" cy="6028798"/>
          </a:xfrm>
          <a:prstGeom prst="rect">
            <a:avLst/>
          </a:prstGeom>
        </p:spPr>
      </p:pic>
    </p:spTree>
    <p:extLst>
      <p:ext uri="{BB962C8B-B14F-4D97-AF65-F5344CB8AC3E}">
        <p14:creationId xmlns:p14="http://schemas.microsoft.com/office/powerpoint/2010/main" val="1500056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fontScale="85000" lnSpcReduction="10000"/>
          </a:bodyPr>
          <a:lstStyle/>
          <a:p>
            <a:pPr lvl="0"/>
            <a:r>
              <a:rPr lang="en-CA" altLang="ja-JP" dirty="0"/>
              <a:t>an art installation </a:t>
            </a:r>
            <a:r>
              <a:rPr lang="en-US" altLang="ja-JP" dirty="0"/>
              <a:t>created Natalie </a:t>
            </a:r>
            <a:r>
              <a:rPr lang="en-US" altLang="ja-JP" dirty="0" err="1"/>
              <a:t>Jeremijenko</a:t>
            </a:r>
            <a:r>
              <a:rPr lang="en-US" altLang="ja-JP" dirty="0"/>
              <a:t>, created while artist-engineer was artist-in-residence at Xerox PARC</a:t>
            </a:r>
          </a:p>
          <a:p>
            <a:pPr lvl="0"/>
            <a:r>
              <a:rPr lang="en-US" altLang="ja-JP" i="0" u="none" strike="noStrike" baseline="0" dirty="0">
                <a:ea typeface="ＭＳ ゴシック"/>
              </a:rPr>
              <a:t>no video available, was  an 8 foot piece of plastic spaghetti that hung from a small electric motor mounted in the ceiling</a:t>
            </a:r>
            <a:r>
              <a:rPr lang="en-US" altLang="ja-JP" dirty="0">
                <a:ea typeface="ＭＳ ゴシック"/>
              </a:rPr>
              <a:t>, which </a:t>
            </a:r>
            <a:r>
              <a:rPr lang="en-US" altLang="ja-JP" i="0" u="none" strike="noStrike" baseline="0" dirty="0">
                <a:ea typeface="ＭＳ ゴシック"/>
              </a:rPr>
              <a:t>was electrically connected to a nearby Ethernet cable</a:t>
            </a:r>
          </a:p>
          <a:p>
            <a:pPr lvl="0" rtl="0"/>
            <a:r>
              <a:rPr lang="en-US" altLang="ja-JP" i="0" u="none" strike="noStrike" baseline="0" dirty="0">
                <a:ea typeface="ＭＳ ゴシック"/>
              </a:rPr>
              <a:t>for each bit of information that went past the cable, the motor was activated for a </a:t>
            </a:r>
            <a:r>
              <a:rPr lang="en-US" altLang="ja-JP" dirty="0">
                <a:ea typeface="ＭＳ ゴシック"/>
              </a:rPr>
              <a:t>short time, which </a:t>
            </a:r>
            <a:r>
              <a:rPr lang="en-US" altLang="ja-JP" i="0" u="none" strike="noStrike" baseline="0" dirty="0">
                <a:ea typeface="ＭＳ ゴシック"/>
              </a:rPr>
              <a:t>caused a tiny twitch in the string</a:t>
            </a:r>
          </a:p>
          <a:p>
            <a:pPr lvl="1"/>
            <a:r>
              <a:rPr lang="en-US" altLang="ja-JP" dirty="0">
                <a:ea typeface="ＭＳ ゴシック"/>
              </a:rPr>
              <a:t>network traffic very busy -&gt; caused string to madly whirl, made characteristic noises</a:t>
            </a:r>
          </a:p>
          <a:p>
            <a:pPr lvl="1"/>
            <a:r>
              <a:rPr lang="en-US" altLang="ja-JP" dirty="0">
                <a:ea typeface="ＭＳ ゴシック"/>
              </a:rPr>
              <a:t>network traffic very quiet -&gt; caused a small twitch every few seconds</a:t>
            </a:r>
            <a:endParaRPr lang="en-US" altLang="ja-JP" i="0" u="none" strike="noStrike" baseline="0" dirty="0">
              <a:ea typeface="ＭＳ ゴシック"/>
            </a:endParaRPr>
          </a:p>
          <a:p>
            <a:pPr lvl="0" rtl="0"/>
            <a:r>
              <a:rPr lang="en-US" altLang="ja-JP" i="0" u="none" strike="noStrike" baseline="0" dirty="0">
                <a:ea typeface="ＭＳ ゴシック"/>
              </a:rPr>
              <a:t>it was placed in an unused corner of a hallway of an office space, was visible and audible from many offices without being obtrusive</a:t>
            </a:r>
          </a:p>
          <a:p>
            <a:r>
              <a:rPr lang="en-US" altLang="ja-JP" dirty="0"/>
              <a:t>this interactive system was a piece of </a:t>
            </a:r>
            <a:r>
              <a:rPr lang="mr-IN" altLang="ja-JP" dirty="0"/>
              <a:t>‘</a:t>
            </a:r>
            <a:r>
              <a:rPr lang="en-US" altLang="ja-JP" dirty="0"/>
              <a:t>experimental design</a:t>
            </a:r>
            <a:r>
              <a:rPr lang="mr-IN" altLang="ja-JP" dirty="0"/>
              <a:t>’</a:t>
            </a:r>
            <a:r>
              <a:rPr lang="en-US" altLang="ja-JP" dirty="0"/>
              <a:t>, recognized as one of the first pieces of </a:t>
            </a:r>
            <a:r>
              <a:rPr lang="mr-IN" altLang="ja-JP" dirty="0"/>
              <a:t>‘</a:t>
            </a:r>
            <a:r>
              <a:rPr lang="en-US" altLang="ja-JP" dirty="0"/>
              <a:t>calm technology</a:t>
            </a:r>
            <a:r>
              <a:rPr lang="mr-IN" altLang="ja-JP" dirty="0"/>
              <a:t>’</a:t>
            </a:r>
          </a:p>
        </p:txBody>
      </p:sp>
      <p:sp>
        <p:nvSpPr>
          <p:cNvPr id="2" name="Title 1"/>
          <p:cNvSpPr>
            <a:spLocks noGrp="1"/>
          </p:cNvSpPr>
          <p:nvPr>
            <p:ph type="title"/>
          </p:nvPr>
        </p:nvSpPr>
        <p:spPr/>
        <p:txBody>
          <a:bodyPr/>
          <a:lstStyle/>
          <a:p>
            <a:r>
              <a:rPr lang="en-US" altLang="ja-JP" dirty="0"/>
              <a:t>Live Wire (Dangling String), 1995</a:t>
            </a:r>
            <a:endParaRPr lang="en-US" altLang="ja-JP" i="0" u="none" strike="noStrike" baseline="0" dirty="0">
              <a:ea typeface="ＭＳ ゴシック"/>
            </a:endParaRPr>
          </a:p>
        </p:txBody>
      </p:sp>
      <p:pic>
        <p:nvPicPr>
          <p:cNvPr id="5" name="Picture Placeholder 4"/>
          <p:cNvPicPr>
            <a:picLocks noGrp="1" noChangeAspect="1"/>
          </p:cNvPicPr>
          <p:nvPr>
            <p:ph type="pic" sz="quarter" idx="4294967295"/>
          </p:nvPr>
        </p:nvPicPr>
        <p:blipFill>
          <a:blip r:embed="rId2"/>
          <a:srcRect t="-20283" b="-20283"/>
          <a:stretch>
            <a:fillRect/>
          </a:stretch>
        </p:blipFill>
        <p:spPr>
          <a:xfrm>
            <a:off x="5969000" y="0"/>
            <a:ext cx="3175000" cy="6858000"/>
          </a:xfrm>
        </p:spPr>
      </p:pic>
    </p:spTree>
    <p:extLst>
      <p:ext uri="{BB962C8B-B14F-4D97-AF65-F5344CB8AC3E}">
        <p14:creationId xmlns:p14="http://schemas.microsoft.com/office/powerpoint/2010/main" val="2393080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sometimes both frameworks come together:</a:t>
            </a:r>
          </a:p>
          <a:p>
            <a:r>
              <a:rPr lang="en-US" dirty="0"/>
              <a:t>example: reCAPTCHA: </a:t>
            </a:r>
          </a:p>
          <a:p>
            <a:pPr lvl="1"/>
            <a:r>
              <a:rPr lang="en-US" dirty="0"/>
              <a:t>how can we leverage the human capacity that is already deployed in CAPTCHA tasks? (asset)</a:t>
            </a:r>
          </a:p>
          <a:p>
            <a:pPr lvl="1"/>
            <a:r>
              <a:rPr lang="en-US" dirty="0"/>
              <a:t>given that we want to digitize the archives of The New York Times and books from Google Books in 2011 and this material is too illegible to be scanned by computers, how can we get this done? (deficit)</a:t>
            </a:r>
          </a:p>
          <a:p>
            <a:pPr lvl="1"/>
            <a:endParaRPr lang="en-US" dirty="0"/>
          </a:p>
        </p:txBody>
      </p:sp>
      <p:sp>
        <p:nvSpPr>
          <p:cNvPr id="3" name="Title 2"/>
          <p:cNvSpPr>
            <a:spLocks noGrp="1"/>
          </p:cNvSpPr>
          <p:nvPr>
            <p:ph type="title"/>
          </p:nvPr>
        </p:nvSpPr>
        <p:spPr/>
        <p:txBody>
          <a:bodyPr/>
          <a:lstStyle/>
          <a:p>
            <a:r>
              <a:rPr lang="en-US" dirty="0" err="1"/>
              <a:t>Asset+Deficit</a:t>
            </a:r>
            <a:endParaRPr lang="en-US" dirty="0"/>
          </a:p>
        </p:txBody>
      </p:sp>
    </p:spTree>
    <p:extLst>
      <p:ext uri="{BB962C8B-B14F-4D97-AF65-F5344CB8AC3E}">
        <p14:creationId xmlns:p14="http://schemas.microsoft.com/office/powerpoint/2010/main" val="3796363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BCCC1E-628D-864D-BC2C-DB2F42FA6BEC}"/>
              </a:ext>
            </a:extLst>
          </p:cNvPr>
          <p:cNvSpPr>
            <a:spLocks noGrp="1"/>
          </p:cNvSpPr>
          <p:nvPr>
            <p:ph idx="1"/>
          </p:nvPr>
        </p:nvSpPr>
        <p:spPr/>
        <p:txBody>
          <a:bodyPr/>
          <a:lstStyle/>
          <a:p>
            <a:endParaRPr lang="en-US" dirty="0"/>
          </a:p>
          <a:p>
            <a:r>
              <a:rPr lang="en-CA" dirty="0"/>
              <a:t>you can’t simply ask people “What do you </a:t>
            </a:r>
            <a:r>
              <a:rPr lang="en-CA" dirty="0" err="1"/>
              <a:t>need?”and</a:t>
            </a:r>
            <a:r>
              <a:rPr lang="en-CA" dirty="0"/>
              <a:t> then supply it, because people don’t necessarily know what is possible</a:t>
            </a:r>
            <a:endParaRPr lang="en-US" dirty="0"/>
          </a:p>
          <a:p>
            <a:r>
              <a:rPr lang="en-US" dirty="0"/>
              <a:t>Suzanne and James Robertson (2013) refer to “un-dreamed-of” needs, which are those that users are unaware they might have.</a:t>
            </a:r>
          </a:p>
        </p:txBody>
      </p:sp>
      <p:sp>
        <p:nvSpPr>
          <p:cNvPr id="3" name="Slide Number Placeholder 2">
            <a:extLst>
              <a:ext uri="{FF2B5EF4-FFF2-40B4-BE49-F238E27FC236}">
                <a16:creationId xmlns:a16="http://schemas.microsoft.com/office/drawing/2014/main" id="{4AF7460D-0D42-5C43-8536-E0F8CC57391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635A2D5-5D6E-7642-A726-D202490BE1FD}"/>
              </a:ext>
            </a:extLst>
          </p:cNvPr>
          <p:cNvSpPr>
            <a:spLocks noGrp="1"/>
          </p:cNvSpPr>
          <p:nvPr>
            <p:ph type="title"/>
          </p:nvPr>
        </p:nvSpPr>
        <p:spPr/>
        <p:txBody>
          <a:bodyPr/>
          <a:lstStyle/>
          <a:p>
            <a:r>
              <a:rPr lang="en-US" dirty="0"/>
              <a:t>“un-dreamed-of” needs</a:t>
            </a:r>
          </a:p>
        </p:txBody>
      </p:sp>
    </p:spTree>
    <p:extLst>
      <p:ext uri="{BB962C8B-B14F-4D97-AF65-F5344CB8AC3E}">
        <p14:creationId xmlns:p14="http://schemas.microsoft.com/office/powerpoint/2010/main" val="278395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2. </a:t>
            </a:r>
            <a:r>
              <a:rPr lang="en-US" dirty="0"/>
              <a:t>What is UX design? What is UI design? </a:t>
            </a:r>
            <a:r>
              <a:rPr lang="en-US" dirty="0" err="1"/>
              <a:t>etc</a:t>
            </a:r>
            <a:r>
              <a:rPr lang="en-US" dirty="0"/>
              <a:t>…</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16</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78806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8F25C43-321B-EF43-BE68-4BC837B03994}"/>
              </a:ext>
            </a:extLst>
          </p:cNvPr>
          <p:cNvSpPr>
            <a:spLocks noGrp="1"/>
          </p:cNvSpPr>
          <p:nvPr>
            <p:ph idx="1"/>
          </p:nvPr>
        </p:nvSpPr>
        <p:spPr/>
        <p:txBody>
          <a:bodyPr/>
          <a:lstStyle/>
          <a:p>
            <a:r>
              <a:rPr lang="en-US" dirty="0"/>
              <a:t>User Interface (UI) design - focuses on an interface’s look and function</a:t>
            </a:r>
          </a:p>
          <a:p>
            <a:r>
              <a:rPr lang="en-US" dirty="0"/>
              <a:t>Interaction Design (</a:t>
            </a:r>
            <a:r>
              <a:rPr lang="en-US" dirty="0" err="1"/>
              <a:t>IxD</a:t>
            </a:r>
            <a:r>
              <a:rPr lang="en-US" dirty="0"/>
              <a:t>) - focuses on the interactive experience </a:t>
            </a:r>
          </a:p>
          <a:p>
            <a:r>
              <a:rPr lang="en-CA" dirty="0"/>
              <a:t>User </a:t>
            </a:r>
            <a:r>
              <a:rPr lang="en-CA" dirty="0" err="1"/>
              <a:t>eXperience</a:t>
            </a:r>
            <a:r>
              <a:rPr lang="en-CA" dirty="0"/>
              <a:t> (UX) design - </a:t>
            </a:r>
            <a:r>
              <a:rPr lang="en-US" dirty="0"/>
              <a:t>focuses on the user’s entire experience with something</a:t>
            </a:r>
          </a:p>
          <a:p>
            <a:pPr lvl="1"/>
            <a:r>
              <a:rPr lang="en-US" dirty="0"/>
              <a:t>can apply to anything can be experienced</a:t>
            </a:r>
          </a:p>
        </p:txBody>
      </p:sp>
      <p:sp>
        <p:nvSpPr>
          <p:cNvPr id="3" name="Slide Number Placeholder 2">
            <a:extLst>
              <a:ext uri="{FF2B5EF4-FFF2-40B4-BE49-F238E27FC236}">
                <a16:creationId xmlns:a16="http://schemas.microsoft.com/office/drawing/2014/main" id="{2252DFCC-B76D-4745-AD6E-44426995BC86}"/>
              </a:ext>
            </a:extLst>
          </p:cNvPr>
          <p:cNvSpPr>
            <a:spLocks noGrp="1"/>
          </p:cNvSpPr>
          <p:nvPr>
            <p:ph type="sldNum" idx="12"/>
          </p:nvPr>
        </p:nvSpPr>
        <p:spPr/>
        <p:txBody>
          <a:body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17</a:t>
            </a:fld>
            <a:endParaRPr lang="en-US" sz="1200">
              <a:solidFill>
                <a:srgbClr val="AAAAAA"/>
              </a:solidFill>
              <a:latin typeface="Calibri"/>
              <a:ea typeface="Calibri"/>
              <a:cs typeface="Calibri"/>
              <a:sym typeface="Calibri"/>
            </a:endParaRPr>
          </a:p>
        </p:txBody>
      </p:sp>
      <p:sp>
        <p:nvSpPr>
          <p:cNvPr id="4" name="Title 3">
            <a:extLst>
              <a:ext uri="{FF2B5EF4-FFF2-40B4-BE49-F238E27FC236}">
                <a16:creationId xmlns:a16="http://schemas.microsoft.com/office/drawing/2014/main" id="{DEEDB878-59DE-3646-AEBE-7F389CAB5FD2}"/>
              </a:ext>
            </a:extLst>
          </p:cNvPr>
          <p:cNvSpPr>
            <a:spLocks noGrp="1"/>
          </p:cNvSpPr>
          <p:nvPr>
            <p:ph type="title"/>
          </p:nvPr>
        </p:nvSpPr>
        <p:spPr/>
        <p:txBody>
          <a:bodyPr/>
          <a:lstStyle/>
          <a:p>
            <a:r>
              <a:rPr lang="en-US" dirty="0"/>
              <a:t>UI vs UX vs </a:t>
            </a:r>
            <a:r>
              <a:rPr lang="en-US" dirty="0" err="1"/>
              <a:t>IxD</a:t>
            </a:r>
            <a:r>
              <a:rPr lang="en-US" dirty="0"/>
              <a:t> Design</a:t>
            </a:r>
          </a:p>
        </p:txBody>
      </p:sp>
    </p:spTree>
    <p:extLst>
      <p:ext uri="{BB962C8B-B14F-4D97-AF65-F5344CB8AC3E}">
        <p14:creationId xmlns:p14="http://schemas.microsoft.com/office/powerpoint/2010/main" val="3427327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F5631C-0297-6C43-B0E2-80A1E140BC7C}"/>
              </a:ext>
            </a:extLst>
          </p:cNvPr>
          <p:cNvSpPr>
            <a:spLocks noGrp="1"/>
          </p:cNvSpPr>
          <p:nvPr>
            <p:ph idx="1"/>
          </p:nvPr>
        </p:nvSpPr>
        <p:spPr/>
        <p:txBody>
          <a:bodyPr>
            <a:normAutofit/>
          </a:bodyPr>
          <a:lstStyle/>
          <a:p>
            <a:r>
              <a:rPr lang="en-US" dirty="0"/>
              <a:t>also known as </a:t>
            </a:r>
            <a:r>
              <a:rPr lang="en-CA" dirty="0"/>
              <a:t>Interaction Designer; UI/UX Designer; and Experience Designer</a:t>
            </a:r>
          </a:p>
          <a:p>
            <a:pPr>
              <a:spcBef>
                <a:spcPts val="1200"/>
              </a:spcBef>
            </a:pPr>
            <a:r>
              <a:rPr lang="en-US" dirty="0"/>
              <a:t>conducts user research and analyses experience from the users’ perspective</a:t>
            </a:r>
          </a:p>
          <a:p>
            <a:pPr>
              <a:spcBef>
                <a:spcPts val="1200"/>
              </a:spcBef>
            </a:pPr>
            <a:r>
              <a:rPr lang="en-US" dirty="0"/>
              <a:t>generates ideas through ideation techniques; refines ideas through criteria</a:t>
            </a:r>
          </a:p>
          <a:p>
            <a:pPr>
              <a:spcBef>
                <a:spcPts val="1200"/>
              </a:spcBef>
            </a:pPr>
            <a:r>
              <a:rPr lang="en-US" dirty="0"/>
              <a:t>prototypes designs (range from low to high fidelity; reflects on and critiques </a:t>
            </a:r>
            <a:r>
              <a:rPr lang="en-US"/>
              <a:t>design prototypes)</a:t>
            </a:r>
            <a:endParaRPr lang="en-US" dirty="0"/>
          </a:p>
          <a:p>
            <a:pPr>
              <a:spcBef>
                <a:spcPts val="1200"/>
              </a:spcBef>
            </a:pPr>
            <a:r>
              <a:rPr lang="en-US" dirty="0"/>
              <a:t>conducts evaluation (usability testing and types of evaluation approaches)</a:t>
            </a:r>
          </a:p>
        </p:txBody>
      </p:sp>
      <p:sp>
        <p:nvSpPr>
          <p:cNvPr id="3" name="Slide Number Placeholder 2">
            <a:extLst>
              <a:ext uri="{FF2B5EF4-FFF2-40B4-BE49-F238E27FC236}">
                <a16:creationId xmlns:a16="http://schemas.microsoft.com/office/drawing/2014/main" id="{A470542D-3523-5041-9E2E-69331072C7C4}"/>
              </a:ext>
            </a:extLst>
          </p:cNvPr>
          <p:cNvSpPr>
            <a:spLocks noGrp="1"/>
          </p:cNvSpPr>
          <p:nvPr>
            <p:ph type="sldNum" idx="12"/>
          </p:nvPr>
        </p:nvSpPr>
        <p:spPr/>
        <p:txBody>
          <a:body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18</a:t>
            </a:fld>
            <a:endParaRPr lang="en-US" sz="1200">
              <a:solidFill>
                <a:srgbClr val="AAAAAA"/>
              </a:solidFill>
              <a:latin typeface="Calibri"/>
              <a:ea typeface="Calibri"/>
              <a:cs typeface="Calibri"/>
              <a:sym typeface="Calibri"/>
            </a:endParaRPr>
          </a:p>
        </p:txBody>
      </p:sp>
      <p:sp>
        <p:nvSpPr>
          <p:cNvPr id="4" name="Title 3">
            <a:extLst>
              <a:ext uri="{FF2B5EF4-FFF2-40B4-BE49-F238E27FC236}">
                <a16:creationId xmlns:a16="http://schemas.microsoft.com/office/drawing/2014/main" id="{CA7AF131-3ABC-644C-88CA-91530D7D3073}"/>
              </a:ext>
            </a:extLst>
          </p:cNvPr>
          <p:cNvSpPr>
            <a:spLocks noGrp="1"/>
          </p:cNvSpPr>
          <p:nvPr>
            <p:ph type="title"/>
          </p:nvPr>
        </p:nvSpPr>
        <p:spPr>
          <a:xfrm>
            <a:off x="1160200" y="1241340"/>
            <a:ext cx="7437262" cy="807571"/>
          </a:xfrm>
        </p:spPr>
        <p:txBody>
          <a:bodyPr/>
          <a:lstStyle/>
          <a:p>
            <a:r>
              <a:rPr lang="en-US" dirty="0"/>
              <a:t>UX Designer</a:t>
            </a:r>
          </a:p>
        </p:txBody>
      </p:sp>
      <p:sp>
        <p:nvSpPr>
          <p:cNvPr id="8" name="TextBox 7">
            <a:extLst>
              <a:ext uri="{FF2B5EF4-FFF2-40B4-BE49-F238E27FC236}">
                <a16:creationId xmlns:a16="http://schemas.microsoft.com/office/drawing/2014/main" id="{E9ACBE84-1A88-7A49-A847-27A8AFD48094}"/>
              </a:ext>
            </a:extLst>
          </p:cNvPr>
          <p:cNvSpPr txBox="1"/>
          <p:nvPr/>
        </p:nvSpPr>
        <p:spPr>
          <a:xfrm>
            <a:off x="4687614" y="175719"/>
            <a:ext cx="4439979" cy="1169551"/>
          </a:xfrm>
          <a:prstGeom prst="rect">
            <a:avLst/>
          </a:prstGeom>
          <a:noFill/>
        </p:spPr>
        <p:txBody>
          <a:bodyPr wrap="square" lIns="91440" tIns="45720" rIns="91440" bIns="45720" rtlCol="0">
            <a:spAutoFit/>
          </a:bodyPr>
          <a:lstStyle/>
          <a:p>
            <a:br>
              <a:rPr lang="en-US" sz="1400" dirty="0">
                <a:latin typeface="Inconsolata"/>
                <a:cs typeface="Inconsolata"/>
              </a:rPr>
            </a:br>
            <a:r>
              <a:rPr lang="en-US" sz="1400" dirty="0">
                <a:latin typeface="Inconsolata"/>
                <a:cs typeface="Inconsolata"/>
              </a:rPr>
              <a:t>https://</a:t>
            </a:r>
            <a:r>
              <a:rPr lang="en-US" sz="1400" dirty="0" err="1">
                <a:latin typeface="Inconsolata"/>
                <a:cs typeface="Inconsolata"/>
              </a:rPr>
              <a:t>www.interaction-design.org</a:t>
            </a:r>
            <a:r>
              <a:rPr lang="en-US" sz="1400" dirty="0">
                <a:latin typeface="Inconsolata"/>
                <a:cs typeface="Inconsolata"/>
              </a:rPr>
              <a:t>/literature/article/the-ultimate-guide-to-understanding-ux-roles-and-which-one-you-should-go-for</a:t>
            </a:r>
          </a:p>
        </p:txBody>
      </p:sp>
    </p:spTree>
    <p:extLst>
      <p:ext uri="{BB962C8B-B14F-4D97-AF65-F5344CB8AC3E}">
        <p14:creationId xmlns:p14="http://schemas.microsoft.com/office/powerpoint/2010/main" val="2051654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412DB4-2DDA-D943-8983-D6B52F2D2863}"/>
              </a:ext>
            </a:extLst>
          </p:cNvPr>
          <p:cNvSpPr>
            <a:spLocks noGrp="1"/>
          </p:cNvSpPr>
          <p:nvPr>
            <p:ph idx="1"/>
          </p:nvPr>
        </p:nvSpPr>
        <p:spPr/>
        <p:txBody>
          <a:bodyPr/>
          <a:lstStyle/>
          <a:p>
            <a:pPr marL="0" indent="0">
              <a:buNone/>
            </a:pPr>
            <a:r>
              <a:rPr lang="en-US" dirty="0"/>
              <a:t> </a:t>
            </a:r>
          </a:p>
        </p:txBody>
      </p:sp>
      <p:sp>
        <p:nvSpPr>
          <p:cNvPr id="3" name="Slide Number Placeholder 2">
            <a:extLst>
              <a:ext uri="{FF2B5EF4-FFF2-40B4-BE49-F238E27FC236}">
                <a16:creationId xmlns:a16="http://schemas.microsoft.com/office/drawing/2014/main" id="{7807F028-EEA8-D04C-9813-300825225173}"/>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0AF96E4-80F9-FC45-A661-D4AD0FCC8346}"/>
              </a:ext>
            </a:extLst>
          </p:cNvPr>
          <p:cNvSpPr>
            <a:spLocks noGrp="1"/>
          </p:cNvSpPr>
          <p:nvPr>
            <p:ph type="title"/>
          </p:nvPr>
        </p:nvSpPr>
        <p:spPr/>
        <p:txBody>
          <a:bodyPr/>
          <a:lstStyle/>
          <a:p>
            <a:r>
              <a:rPr lang="en-US" dirty="0"/>
              <a:t> </a:t>
            </a:r>
          </a:p>
        </p:txBody>
      </p:sp>
      <p:pic>
        <p:nvPicPr>
          <p:cNvPr id="5" name="Picture 4">
            <a:extLst>
              <a:ext uri="{FF2B5EF4-FFF2-40B4-BE49-F238E27FC236}">
                <a16:creationId xmlns:a16="http://schemas.microsoft.com/office/drawing/2014/main" id="{462559DB-341E-BD48-BA5B-A18BDFC3D0A6}"/>
              </a:ext>
            </a:extLst>
          </p:cNvPr>
          <p:cNvPicPr>
            <a:picLocks noChangeAspect="1"/>
          </p:cNvPicPr>
          <p:nvPr/>
        </p:nvPicPr>
        <p:blipFill>
          <a:blip r:embed="rId2"/>
          <a:stretch>
            <a:fillRect/>
          </a:stretch>
        </p:blipFill>
        <p:spPr>
          <a:xfrm>
            <a:off x="1510816" y="0"/>
            <a:ext cx="6122367" cy="6858000"/>
          </a:xfrm>
          <a:prstGeom prst="rect">
            <a:avLst/>
          </a:prstGeom>
        </p:spPr>
      </p:pic>
    </p:spTree>
    <p:extLst>
      <p:ext uri="{BB962C8B-B14F-4D97-AF65-F5344CB8AC3E}">
        <p14:creationId xmlns:p14="http://schemas.microsoft.com/office/powerpoint/2010/main" val="2748376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83356D-6E4D-CE4C-A3C7-78056A8A69E1}"/>
              </a:ext>
            </a:extLst>
          </p:cNvPr>
          <p:cNvSpPr>
            <a:spLocks noGrp="1"/>
          </p:cNvSpPr>
          <p:nvPr>
            <p:ph idx="1"/>
          </p:nvPr>
        </p:nvSpPr>
        <p:spPr/>
        <p:txBody>
          <a:bodyPr/>
          <a:lstStyle/>
          <a:p>
            <a:pPr marL="0" indent="0">
              <a:buNone/>
            </a:pPr>
            <a:r>
              <a:rPr lang="en-US" dirty="0"/>
              <a:t>practicing UX design can mean different things…</a:t>
            </a:r>
          </a:p>
          <a:p>
            <a:r>
              <a:rPr lang="en-US" dirty="0"/>
              <a:t>you can work as a </a:t>
            </a:r>
            <a:r>
              <a:rPr lang="en-US" i="1" dirty="0"/>
              <a:t>paid</a:t>
            </a:r>
            <a:r>
              <a:rPr lang="en-US" dirty="0"/>
              <a:t> or </a:t>
            </a:r>
            <a:r>
              <a:rPr lang="en-US" i="1" dirty="0"/>
              <a:t>unpaid</a:t>
            </a:r>
            <a:r>
              <a:rPr lang="en-US" dirty="0"/>
              <a:t> practitioner</a:t>
            </a:r>
            <a:endParaRPr lang="en-US" i="1" dirty="0"/>
          </a:p>
          <a:p>
            <a:r>
              <a:rPr lang="en-US" dirty="0"/>
              <a:t>you can work with or without a specific job title </a:t>
            </a:r>
          </a:p>
          <a:p>
            <a:r>
              <a:rPr lang="en-US" dirty="0"/>
              <a:t>you can work within or outside of an organizational context</a:t>
            </a:r>
          </a:p>
          <a:p>
            <a:r>
              <a:rPr lang="en-US" dirty="0"/>
              <a:t>if you work in an organizational context, it can be in the public sector, the private sector, or the “third sector”</a:t>
            </a:r>
          </a:p>
          <a:p>
            <a:r>
              <a:rPr lang="en-US" dirty="0"/>
              <a:t>some organizations (e.g., design consultancies, agencies, studios) focus on providing UX design as a service to clients</a:t>
            </a:r>
          </a:p>
        </p:txBody>
      </p:sp>
      <p:sp>
        <p:nvSpPr>
          <p:cNvPr id="3" name="Slide Number Placeholder 2">
            <a:extLst>
              <a:ext uri="{FF2B5EF4-FFF2-40B4-BE49-F238E27FC236}">
                <a16:creationId xmlns:a16="http://schemas.microsoft.com/office/drawing/2014/main" id="{10FED65F-F53F-D94C-9652-4F9445F456AD}"/>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D73EE81-979E-2B4E-BDCA-223D3023167D}"/>
              </a:ext>
            </a:extLst>
          </p:cNvPr>
          <p:cNvSpPr>
            <a:spLocks noGrp="1"/>
          </p:cNvSpPr>
          <p:nvPr>
            <p:ph type="title"/>
          </p:nvPr>
        </p:nvSpPr>
        <p:spPr/>
        <p:txBody>
          <a:bodyPr/>
          <a:lstStyle/>
          <a:p>
            <a:r>
              <a:rPr lang="en-US" dirty="0"/>
              <a:t>UX Design as a Practice/Profession</a:t>
            </a:r>
          </a:p>
        </p:txBody>
      </p:sp>
    </p:spTree>
    <p:extLst>
      <p:ext uri="{BB962C8B-B14F-4D97-AF65-F5344CB8AC3E}">
        <p14:creationId xmlns:p14="http://schemas.microsoft.com/office/powerpoint/2010/main" val="2505287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F5631C-0297-6C43-B0E2-80A1E140BC7C}"/>
              </a:ext>
            </a:extLst>
          </p:cNvPr>
          <p:cNvSpPr>
            <a:spLocks noGrp="1"/>
          </p:cNvSpPr>
          <p:nvPr>
            <p:ph idx="1"/>
          </p:nvPr>
        </p:nvSpPr>
        <p:spPr/>
        <p:txBody>
          <a:bodyPr>
            <a:normAutofit/>
          </a:bodyPr>
          <a:lstStyle/>
          <a:p>
            <a:r>
              <a:rPr lang="en-US" dirty="0"/>
              <a:t>is concerned with how the product is laid out</a:t>
            </a:r>
          </a:p>
          <a:p>
            <a:pPr>
              <a:spcBef>
                <a:spcPts val="1200"/>
              </a:spcBef>
            </a:pPr>
            <a:r>
              <a:rPr lang="en-US" dirty="0"/>
              <a:t>ensures that the product logically flows from one step to the next</a:t>
            </a:r>
          </a:p>
          <a:p>
            <a:pPr>
              <a:spcBef>
                <a:spcPts val="1200"/>
              </a:spcBef>
            </a:pPr>
            <a:r>
              <a:rPr lang="en-US" dirty="0"/>
              <a:t>ensures the UI visually communicates the path that has been laid out by the UX designer has laid out</a:t>
            </a:r>
          </a:p>
          <a:p>
            <a:pPr>
              <a:spcBef>
                <a:spcPts val="1200"/>
              </a:spcBef>
            </a:pPr>
            <a:r>
              <a:rPr lang="en-US" dirty="0"/>
              <a:t>ensures a consistent design language is applied across the product</a:t>
            </a:r>
          </a:p>
          <a:p>
            <a:pPr>
              <a:spcBef>
                <a:spcPts val="1200"/>
              </a:spcBef>
            </a:pPr>
            <a:r>
              <a:rPr lang="en-US" dirty="0"/>
              <a:t>develops preliminary designs: wireframes, flows, mock-ups</a:t>
            </a:r>
          </a:p>
          <a:p>
            <a:pPr>
              <a:spcBef>
                <a:spcPts val="1200"/>
              </a:spcBef>
            </a:pPr>
            <a:r>
              <a:rPr lang="en-US" dirty="0"/>
              <a:t>tools: Sketch, Illustrator, </a:t>
            </a:r>
            <a:r>
              <a:rPr lang="en-US" dirty="0" err="1"/>
              <a:t>InVision</a:t>
            </a:r>
            <a:r>
              <a:rPr lang="en-US" dirty="0"/>
              <a:t>, </a:t>
            </a:r>
            <a:r>
              <a:rPr lang="en-US" dirty="0" err="1"/>
              <a:t>etc</a:t>
            </a:r>
            <a:endParaRPr lang="en-US" dirty="0"/>
          </a:p>
        </p:txBody>
      </p:sp>
      <p:sp>
        <p:nvSpPr>
          <p:cNvPr id="3" name="Slide Number Placeholder 2">
            <a:extLst>
              <a:ext uri="{FF2B5EF4-FFF2-40B4-BE49-F238E27FC236}">
                <a16:creationId xmlns:a16="http://schemas.microsoft.com/office/drawing/2014/main" id="{A470542D-3523-5041-9E2E-69331072C7C4}"/>
              </a:ext>
            </a:extLst>
          </p:cNvPr>
          <p:cNvSpPr>
            <a:spLocks noGrp="1"/>
          </p:cNvSpPr>
          <p:nvPr>
            <p:ph type="sldNum" idx="12"/>
          </p:nvPr>
        </p:nvSpPr>
        <p:spPr/>
        <p:txBody>
          <a:body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21</a:t>
            </a:fld>
            <a:endParaRPr lang="en-US" sz="1200">
              <a:solidFill>
                <a:srgbClr val="AAAAAA"/>
              </a:solidFill>
              <a:latin typeface="Calibri"/>
              <a:ea typeface="Calibri"/>
              <a:cs typeface="Calibri"/>
              <a:sym typeface="Calibri"/>
            </a:endParaRPr>
          </a:p>
        </p:txBody>
      </p:sp>
      <p:sp>
        <p:nvSpPr>
          <p:cNvPr id="4" name="Title 3">
            <a:extLst>
              <a:ext uri="{FF2B5EF4-FFF2-40B4-BE49-F238E27FC236}">
                <a16:creationId xmlns:a16="http://schemas.microsoft.com/office/drawing/2014/main" id="{CA7AF131-3ABC-644C-88CA-91530D7D3073}"/>
              </a:ext>
            </a:extLst>
          </p:cNvPr>
          <p:cNvSpPr>
            <a:spLocks noGrp="1"/>
          </p:cNvSpPr>
          <p:nvPr>
            <p:ph type="title"/>
          </p:nvPr>
        </p:nvSpPr>
        <p:spPr>
          <a:xfrm>
            <a:off x="1160200" y="1241340"/>
            <a:ext cx="7437262" cy="807571"/>
          </a:xfrm>
        </p:spPr>
        <p:txBody>
          <a:bodyPr/>
          <a:lstStyle/>
          <a:p>
            <a:r>
              <a:rPr lang="en-US" dirty="0"/>
              <a:t>UI Designer</a:t>
            </a:r>
          </a:p>
        </p:txBody>
      </p:sp>
      <p:sp>
        <p:nvSpPr>
          <p:cNvPr id="7" name="TextBox 6">
            <a:extLst>
              <a:ext uri="{FF2B5EF4-FFF2-40B4-BE49-F238E27FC236}">
                <a16:creationId xmlns:a16="http://schemas.microsoft.com/office/drawing/2014/main" id="{200D5BED-A1B4-8B43-ADAD-AD0CB7DED880}"/>
              </a:ext>
            </a:extLst>
          </p:cNvPr>
          <p:cNvSpPr txBox="1"/>
          <p:nvPr/>
        </p:nvSpPr>
        <p:spPr>
          <a:xfrm>
            <a:off x="4687614" y="98891"/>
            <a:ext cx="4439979" cy="738664"/>
          </a:xfrm>
          <a:prstGeom prst="rect">
            <a:avLst/>
          </a:prstGeom>
          <a:noFill/>
        </p:spPr>
        <p:txBody>
          <a:bodyPr wrap="square" lIns="91440" tIns="45720" rIns="91440" bIns="45720" rtlCol="0">
            <a:spAutoFit/>
          </a:bodyPr>
          <a:lstStyle/>
          <a:p>
            <a:r>
              <a:rPr lang="en-US" sz="1400" dirty="0">
                <a:latin typeface="Palatino Linotype" panose="02040502050505030304" pitchFamily="18" charset="0"/>
                <a:cs typeface="Inconsolata"/>
              </a:rPr>
              <a:t>UI, UX: Who Does What? A Designer’s Guide To The Tech Industry</a:t>
            </a:r>
            <a:br>
              <a:rPr lang="en-US" sz="1400" dirty="0">
                <a:latin typeface="Inconsolata"/>
                <a:cs typeface="Inconsolata"/>
              </a:rPr>
            </a:br>
            <a:r>
              <a:rPr lang="en-US" sz="1400" dirty="0">
                <a:latin typeface="Inconsolata"/>
                <a:cs typeface="Inconsolata"/>
              </a:rPr>
              <a:t>https://</a:t>
            </a:r>
            <a:r>
              <a:rPr lang="en-US" sz="1400" dirty="0" err="1">
                <a:latin typeface="Inconsolata"/>
                <a:cs typeface="Inconsolata"/>
              </a:rPr>
              <a:t>www.fastcodesign.com</a:t>
            </a:r>
            <a:r>
              <a:rPr lang="en-US" sz="1400" dirty="0">
                <a:latin typeface="Inconsolata"/>
                <a:cs typeface="Inconsolata"/>
              </a:rPr>
              <a:t>/3032719/</a:t>
            </a:r>
          </a:p>
        </p:txBody>
      </p:sp>
    </p:spTree>
    <p:extLst>
      <p:ext uri="{BB962C8B-B14F-4D97-AF65-F5344CB8AC3E}">
        <p14:creationId xmlns:p14="http://schemas.microsoft.com/office/powerpoint/2010/main" val="580386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F5631C-0297-6C43-B0E2-80A1E140BC7C}"/>
              </a:ext>
            </a:extLst>
          </p:cNvPr>
          <p:cNvSpPr>
            <a:spLocks noGrp="1"/>
          </p:cNvSpPr>
          <p:nvPr>
            <p:ph idx="1"/>
          </p:nvPr>
        </p:nvSpPr>
        <p:spPr/>
        <p:txBody>
          <a:bodyPr>
            <a:normAutofit/>
          </a:bodyPr>
          <a:lstStyle/>
          <a:p>
            <a:pPr>
              <a:spcBef>
                <a:spcPts val="1200"/>
              </a:spcBef>
            </a:pPr>
            <a:r>
              <a:rPr lang="en-US" dirty="0"/>
              <a:t>creates functional implementations of a product’s interface, working from a specification such as a prototype (consisting of wireframes and flows)</a:t>
            </a:r>
          </a:p>
          <a:p>
            <a:pPr>
              <a:spcBef>
                <a:spcPts val="1200"/>
              </a:spcBef>
            </a:pPr>
            <a:endParaRPr lang="en-US" dirty="0"/>
          </a:p>
          <a:p>
            <a:pPr>
              <a:spcBef>
                <a:spcPts val="1200"/>
              </a:spcBef>
            </a:pPr>
            <a:r>
              <a:rPr lang="en-US" dirty="0"/>
              <a:t>uses tools such as… </a:t>
            </a:r>
            <a:r>
              <a:rPr lang="en-US" dirty="0" err="1"/>
              <a:t>React.js</a:t>
            </a:r>
            <a:r>
              <a:rPr lang="en-US" dirty="0"/>
              <a:t>, Angular, JavaFX, html5, Ruby on Rails, </a:t>
            </a:r>
            <a:r>
              <a:rPr lang="en-US" dirty="0" err="1"/>
              <a:t>etc</a:t>
            </a:r>
            <a:r>
              <a:rPr lang="en-US" dirty="0"/>
              <a:t>  </a:t>
            </a:r>
            <a:r>
              <a:rPr lang="en-US" i="1" dirty="0"/>
              <a:t>constantly changing and evolving</a:t>
            </a:r>
          </a:p>
        </p:txBody>
      </p:sp>
      <p:sp>
        <p:nvSpPr>
          <p:cNvPr id="3" name="Slide Number Placeholder 2">
            <a:extLst>
              <a:ext uri="{FF2B5EF4-FFF2-40B4-BE49-F238E27FC236}">
                <a16:creationId xmlns:a16="http://schemas.microsoft.com/office/drawing/2014/main" id="{A470542D-3523-5041-9E2E-69331072C7C4}"/>
              </a:ext>
            </a:extLst>
          </p:cNvPr>
          <p:cNvSpPr>
            <a:spLocks noGrp="1"/>
          </p:cNvSpPr>
          <p:nvPr>
            <p:ph type="sldNum" idx="12"/>
          </p:nvPr>
        </p:nvSpPr>
        <p:spPr/>
        <p:txBody>
          <a:body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22</a:t>
            </a:fld>
            <a:endParaRPr lang="en-US" sz="1200">
              <a:solidFill>
                <a:srgbClr val="AAAAAA"/>
              </a:solidFill>
              <a:latin typeface="Calibri"/>
              <a:ea typeface="Calibri"/>
              <a:cs typeface="Calibri"/>
              <a:sym typeface="Calibri"/>
            </a:endParaRPr>
          </a:p>
        </p:txBody>
      </p:sp>
      <p:sp>
        <p:nvSpPr>
          <p:cNvPr id="4" name="Title 3">
            <a:extLst>
              <a:ext uri="{FF2B5EF4-FFF2-40B4-BE49-F238E27FC236}">
                <a16:creationId xmlns:a16="http://schemas.microsoft.com/office/drawing/2014/main" id="{CA7AF131-3ABC-644C-88CA-91530D7D3073}"/>
              </a:ext>
            </a:extLst>
          </p:cNvPr>
          <p:cNvSpPr>
            <a:spLocks noGrp="1"/>
          </p:cNvSpPr>
          <p:nvPr>
            <p:ph type="title"/>
          </p:nvPr>
        </p:nvSpPr>
        <p:spPr>
          <a:xfrm>
            <a:off x="1160200" y="1241340"/>
            <a:ext cx="7437262" cy="807571"/>
          </a:xfrm>
        </p:spPr>
        <p:txBody>
          <a:bodyPr/>
          <a:lstStyle/>
          <a:p>
            <a:pPr>
              <a:spcBef>
                <a:spcPts val="1200"/>
              </a:spcBef>
            </a:pPr>
            <a:r>
              <a:rPr lang="en-US" dirty="0"/>
              <a:t>Front-End Developer (UI Developer)</a:t>
            </a:r>
          </a:p>
        </p:txBody>
      </p:sp>
      <p:sp>
        <p:nvSpPr>
          <p:cNvPr id="8" name="TextBox 7">
            <a:extLst>
              <a:ext uri="{FF2B5EF4-FFF2-40B4-BE49-F238E27FC236}">
                <a16:creationId xmlns:a16="http://schemas.microsoft.com/office/drawing/2014/main" id="{E9ACBE84-1A88-7A49-A847-27A8AFD48094}"/>
              </a:ext>
            </a:extLst>
          </p:cNvPr>
          <p:cNvSpPr txBox="1"/>
          <p:nvPr/>
        </p:nvSpPr>
        <p:spPr>
          <a:xfrm>
            <a:off x="4687614" y="98891"/>
            <a:ext cx="4439979" cy="738664"/>
          </a:xfrm>
          <a:prstGeom prst="rect">
            <a:avLst/>
          </a:prstGeom>
          <a:noFill/>
        </p:spPr>
        <p:txBody>
          <a:bodyPr wrap="square" lIns="91440" tIns="45720" rIns="91440" bIns="45720" rtlCol="0">
            <a:spAutoFit/>
          </a:bodyPr>
          <a:lstStyle/>
          <a:p>
            <a:r>
              <a:rPr lang="en-US" sz="1400" dirty="0">
                <a:latin typeface="Palatino Linotype" panose="02040502050505030304" pitchFamily="18" charset="0"/>
                <a:cs typeface="Inconsolata"/>
              </a:rPr>
              <a:t>UI, UX: Who Does What? A Designer’s Guide To The Tech Industry</a:t>
            </a:r>
            <a:br>
              <a:rPr lang="en-US" sz="1400" dirty="0">
                <a:latin typeface="Inconsolata"/>
                <a:cs typeface="Inconsolata"/>
              </a:rPr>
            </a:br>
            <a:r>
              <a:rPr lang="en-US" sz="1400" dirty="0">
                <a:latin typeface="Inconsolata"/>
                <a:cs typeface="Inconsolata"/>
              </a:rPr>
              <a:t>https://</a:t>
            </a:r>
            <a:r>
              <a:rPr lang="en-US" sz="1400" dirty="0" err="1">
                <a:latin typeface="Inconsolata"/>
                <a:cs typeface="Inconsolata"/>
              </a:rPr>
              <a:t>www.fastcodesign.com</a:t>
            </a:r>
            <a:r>
              <a:rPr lang="en-US" sz="1400" dirty="0">
                <a:latin typeface="Inconsolata"/>
                <a:cs typeface="Inconsolata"/>
              </a:rPr>
              <a:t>/3032719/</a:t>
            </a:r>
          </a:p>
        </p:txBody>
      </p:sp>
    </p:spTree>
    <p:extLst>
      <p:ext uri="{BB962C8B-B14F-4D97-AF65-F5344CB8AC3E}">
        <p14:creationId xmlns:p14="http://schemas.microsoft.com/office/powerpoint/2010/main" val="156836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07BD50-EED2-5445-937E-A93A5A676547}"/>
              </a:ext>
            </a:extLst>
          </p:cNvPr>
          <p:cNvSpPr>
            <a:spLocks noGrp="1"/>
          </p:cNvSpPr>
          <p:nvPr>
            <p:ph idx="1"/>
          </p:nvPr>
        </p:nvSpPr>
        <p:spPr/>
        <p:txBody>
          <a:bodyPr/>
          <a:lstStyle/>
          <a:p>
            <a:r>
              <a:rPr lang="en-US" dirty="0"/>
              <a:t>many large, established </a:t>
            </a:r>
            <a:r>
              <a:rPr lang="en-CA" dirty="0"/>
              <a:t>companies</a:t>
            </a:r>
          </a:p>
          <a:p>
            <a:r>
              <a:rPr lang="en-CA" dirty="0"/>
              <a:t>a small sample:</a:t>
            </a:r>
          </a:p>
          <a:p>
            <a:pPr lvl="1"/>
            <a:r>
              <a:rPr lang="en-CA" dirty="0" err="1"/>
              <a:t>Designit</a:t>
            </a:r>
            <a:r>
              <a:rPr lang="en-CA" dirty="0"/>
              <a:t> (formerly Cooper), https://</a:t>
            </a:r>
            <a:r>
              <a:rPr lang="en-CA" dirty="0" err="1"/>
              <a:t>www.designit.com</a:t>
            </a:r>
            <a:r>
              <a:rPr lang="en-CA" dirty="0"/>
              <a:t>/</a:t>
            </a:r>
          </a:p>
          <a:p>
            <a:pPr lvl="1"/>
            <a:r>
              <a:rPr lang="en-CA" dirty="0" err="1"/>
              <a:t>NielsenNorman</a:t>
            </a:r>
            <a:r>
              <a:rPr lang="en-CA" dirty="0"/>
              <a:t> Group, https://</a:t>
            </a:r>
            <a:r>
              <a:rPr lang="en-CA" dirty="0" err="1"/>
              <a:t>www.nngroup.com</a:t>
            </a:r>
            <a:r>
              <a:rPr lang="en-CA" dirty="0"/>
              <a:t>/</a:t>
            </a:r>
          </a:p>
          <a:p>
            <a:pPr lvl="1"/>
            <a:r>
              <a:rPr lang="en-CA" dirty="0"/>
              <a:t>IDEO, https://</a:t>
            </a:r>
            <a:r>
              <a:rPr lang="en-CA" dirty="0" err="1"/>
              <a:t>www.ideo.com</a:t>
            </a:r>
            <a:endParaRPr lang="en-CA" dirty="0"/>
          </a:p>
          <a:p>
            <a:pPr lvl="1"/>
            <a:r>
              <a:rPr lang="en-CA" dirty="0" err="1"/>
              <a:t>uxstudio</a:t>
            </a:r>
            <a:r>
              <a:rPr lang="en-CA" dirty="0"/>
              <a:t>, https://</a:t>
            </a:r>
            <a:r>
              <a:rPr lang="en-CA" dirty="0" err="1"/>
              <a:t>uxstudioteam.com</a:t>
            </a:r>
            <a:r>
              <a:rPr lang="en-CA" dirty="0"/>
              <a:t>/</a:t>
            </a:r>
          </a:p>
          <a:p>
            <a:endParaRPr lang="en-US" dirty="0"/>
          </a:p>
        </p:txBody>
      </p:sp>
      <p:sp>
        <p:nvSpPr>
          <p:cNvPr id="3" name="Slide Number Placeholder 2">
            <a:extLst>
              <a:ext uri="{FF2B5EF4-FFF2-40B4-BE49-F238E27FC236}">
                <a16:creationId xmlns:a16="http://schemas.microsoft.com/office/drawing/2014/main" id="{F2EEDC88-B46C-AA43-883C-D5602F3AE75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D2D4D7E-7743-424A-A1FE-6620AA5C611E}"/>
              </a:ext>
            </a:extLst>
          </p:cNvPr>
          <p:cNvSpPr>
            <a:spLocks noGrp="1"/>
          </p:cNvSpPr>
          <p:nvPr>
            <p:ph type="title"/>
          </p:nvPr>
        </p:nvSpPr>
        <p:spPr/>
        <p:txBody>
          <a:bodyPr/>
          <a:lstStyle/>
          <a:p>
            <a:r>
              <a:rPr lang="en-US" dirty="0"/>
              <a:t>Consultancies,  Agencies, and Studios</a:t>
            </a:r>
          </a:p>
        </p:txBody>
      </p:sp>
    </p:spTree>
    <p:extLst>
      <p:ext uri="{BB962C8B-B14F-4D97-AF65-F5344CB8AC3E}">
        <p14:creationId xmlns:p14="http://schemas.microsoft.com/office/powerpoint/2010/main" val="673629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3. </a:t>
            </a:r>
            <a:r>
              <a:rPr lang="en-US" dirty="0"/>
              <a:t>What is user experience?</a:t>
            </a:r>
          </a:p>
          <a:p>
            <a:pPr marL="0" indent="0">
              <a:buNone/>
            </a:pPr>
            <a:endParaRPr lang="en-US"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24</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3892970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as humans, we are all about </a:t>
            </a:r>
            <a:r>
              <a:rPr lang="en-US" i="1" dirty="0"/>
              <a:t>making sense of our experiences</a:t>
            </a:r>
          </a:p>
          <a:p>
            <a:r>
              <a:rPr lang="en-US" b="1" dirty="0"/>
              <a:t>sensations</a:t>
            </a:r>
            <a:r>
              <a:rPr lang="en-US" dirty="0"/>
              <a:t>, </a:t>
            </a:r>
            <a:r>
              <a:rPr lang="en-US" b="1" dirty="0"/>
              <a:t>emotions</a:t>
            </a:r>
            <a:r>
              <a:rPr lang="en-US" dirty="0"/>
              <a:t>, and </a:t>
            </a:r>
            <a:r>
              <a:rPr lang="en-US" b="1" dirty="0"/>
              <a:t>meaning</a:t>
            </a:r>
            <a:r>
              <a:rPr lang="en-US" dirty="0"/>
              <a:t> are all part of this sense making</a:t>
            </a:r>
          </a:p>
          <a:p>
            <a:r>
              <a:rPr lang="en-US" dirty="0"/>
              <a:t>sense-making is omnipresent</a:t>
            </a:r>
          </a:p>
          <a:p>
            <a:r>
              <a:rPr lang="en-US" dirty="0"/>
              <a:t>sense-making can be nebulous</a:t>
            </a:r>
          </a:p>
          <a:p>
            <a:r>
              <a:rPr lang="en-US" dirty="0"/>
              <a:t>the experience of sense-making can be difficult to capture</a:t>
            </a:r>
          </a:p>
          <a:p>
            <a:r>
              <a:rPr lang="en-US" dirty="0"/>
              <a:t>sense making is ‘interior’</a:t>
            </a:r>
          </a:p>
          <a:p>
            <a:pPr lvl="1"/>
            <a:r>
              <a:rPr lang="en-US" dirty="0"/>
              <a:t>sense-making takes place in the body and the mind of the sense maker</a:t>
            </a:r>
          </a:p>
          <a:p>
            <a:r>
              <a:rPr lang="en-US" dirty="0"/>
              <a:t>sense-making is not directly observable</a:t>
            </a:r>
          </a:p>
          <a:p>
            <a:pPr marL="0" indent="0">
              <a:buNone/>
            </a:pPr>
            <a:endParaRPr lang="en-US" dirty="0"/>
          </a:p>
          <a:p>
            <a:endParaRPr lang="en-US" dirty="0"/>
          </a:p>
          <a:p>
            <a:endParaRPr lang="en-US" dirty="0"/>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25</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Humans are Sense-Makers</a:t>
            </a:r>
          </a:p>
        </p:txBody>
      </p:sp>
    </p:spTree>
    <p:extLst>
      <p:ext uri="{BB962C8B-B14F-4D97-AF65-F5344CB8AC3E}">
        <p14:creationId xmlns:p14="http://schemas.microsoft.com/office/powerpoint/2010/main" val="3056491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CE2B6E-72A7-5B46-AE33-611631D74741}"/>
              </a:ext>
            </a:extLst>
          </p:cNvPr>
          <p:cNvSpPr>
            <a:spLocks noGrp="1"/>
          </p:cNvSpPr>
          <p:nvPr>
            <p:ph idx="1"/>
          </p:nvPr>
        </p:nvSpPr>
        <p:spPr/>
        <p:txBody>
          <a:bodyPr/>
          <a:lstStyle/>
          <a:p>
            <a:endParaRPr lang="en-US" dirty="0"/>
          </a:p>
          <a:p>
            <a:pPr marL="414000" lvl="1" indent="0">
              <a:buNone/>
            </a:pPr>
            <a:r>
              <a:rPr lang="en-US" dirty="0"/>
              <a:t>“Emotion is the moving and cementing force. It selects what is congruous and dyes what is selected with its color, thereby giving qualitative unity to materials externally disparate and dissimilar. It thus provides unity in and through the varied parts of experience.”</a:t>
            </a:r>
          </a:p>
          <a:p>
            <a:pPr marL="414000" lvl="1" indent="0">
              <a:buNone/>
            </a:pPr>
            <a:r>
              <a:rPr lang="en-US" dirty="0"/>
              <a:t>					 [Dewey, 1934]</a:t>
            </a:r>
          </a:p>
          <a:p>
            <a:endParaRPr lang="en-US" dirty="0"/>
          </a:p>
          <a:p>
            <a:endParaRPr lang="en-US" dirty="0"/>
          </a:p>
        </p:txBody>
      </p:sp>
      <p:sp>
        <p:nvSpPr>
          <p:cNvPr id="3" name="Slide Number Placeholder 2">
            <a:extLst>
              <a:ext uri="{FF2B5EF4-FFF2-40B4-BE49-F238E27FC236}">
                <a16:creationId xmlns:a16="http://schemas.microsoft.com/office/drawing/2014/main" id="{0378C79A-9872-0E44-B11C-2FE19AE2465D}"/>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4D00F2-6A93-8A4D-8AD5-D218EDB09310}"/>
              </a:ext>
            </a:extLst>
          </p:cNvPr>
          <p:cNvSpPr>
            <a:spLocks noGrp="1"/>
          </p:cNvSpPr>
          <p:nvPr>
            <p:ph type="title"/>
          </p:nvPr>
        </p:nvSpPr>
        <p:spPr/>
        <p:txBody>
          <a:bodyPr/>
          <a:lstStyle/>
          <a:p>
            <a:r>
              <a:rPr lang="en-US" dirty="0"/>
              <a:t>Emotion is Central</a:t>
            </a:r>
          </a:p>
        </p:txBody>
      </p:sp>
      <p:sp>
        <p:nvSpPr>
          <p:cNvPr id="5" name="Rectangle 4">
            <a:extLst>
              <a:ext uri="{FF2B5EF4-FFF2-40B4-BE49-F238E27FC236}">
                <a16:creationId xmlns:a16="http://schemas.microsoft.com/office/drawing/2014/main" id="{B03F5041-505C-8F4B-BD96-7F192E44C210}"/>
              </a:ext>
            </a:extLst>
          </p:cNvPr>
          <p:cNvSpPr/>
          <p:nvPr/>
        </p:nvSpPr>
        <p:spPr>
          <a:xfrm>
            <a:off x="4821991" y="133272"/>
            <a:ext cx="4305602" cy="369332"/>
          </a:xfrm>
          <a:prstGeom prst="rect">
            <a:avLst/>
          </a:prstGeom>
        </p:spPr>
        <p:txBody>
          <a:bodyPr wrap="none">
            <a:spAutoFit/>
          </a:bodyPr>
          <a:lstStyle/>
          <a:p>
            <a:r>
              <a:rPr lang="en-CA" dirty="0">
                <a:latin typeface="Gill Sans MT" panose="020B0502020104020203" pitchFamily="34" charset="77"/>
              </a:rPr>
              <a:t>Dewey, J. 1934. Art as Experience. </a:t>
            </a:r>
            <a:r>
              <a:rPr lang="en-CA" dirty="0" err="1">
                <a:latin typeface="Gill Sans MT" panose="020B0502020104020203" pitchFamily="34" charset="77"/>
              </a:rPr>
              <a:t>Perigree</a:t>
            </a:r>
            <a:r>
              <a:rPr lang="en-CA" dirty="0">
                <a:latin typeface="Gill Sans MT" panose="020B0502020104020203" pitchFamily="34" charset="77"/>
              </a:rPr>
              <a:t>.</a:t>
            </a:r>
            <a:endParaRPr lang="en-CA" dirty="0">
              <a:effectLst/>
              <a:latin typeface="Gill Sans MT" panose="020B0502020104020203" pitchFamily="34" charset="77"/>
            </a:endParaRPr>
          </a:p>
        </p:txBody>
      </p:sp>
    </p:spTree>
    <p:extLst>
      <p:ext uri="{BB962C8B-B14F-4D97-AF65-F5344CB8AC3E}">
        <p14:creationId xmlns:p14="http://schemas.microsoft.com/office/powerpoint/2010/main" val="2485617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8E9FB9-DFC0-0A4D-BFEE-1F49F06BE1A5}"/>
              </a:ext>
            </a:extLst>
          </p:cNvPr>
          <p:cNvSpPr>
            <a:spLocks noGrp="1"/>
          </p:cNvSpPr>
          <p:nvPr>
            <p:ph idx="1"/>
          </p:nvPr>
        </p:nvSpPr>
        <p:spPr/>
        <p:txBody>
          <a:bodyPr>
            <a:normAutofit/>
          </a:bodyPr>
          <a:lstStyle/>
          <a:p>
            <a:pPr marL="0" indent="0">
              <a:buNone/>
            </a:pPr>
            <a:r>
              <a:rPr lang="en-US" dirty="0"/>
              <a:t>[Sharp et al, p. 13-14, 2019]:</a:t>
            </a:r>
          </a:p>
          <a:p>
            <a:r>
              <a:rPr lang="en-CA" dirty="0"/>
              <a:t>Jesse Garrett (2010, p. 10) “Every product that is used by someone has a user experience: newspapers, ketchup bottles, reclining armchairs, cardigan sweaters.” </a:t>
            </a:r>
          </a:p>
          <a:p>
            <a:r>
              <a:rPr lang="en-CA" dirty="0"/>
              <a:t>User experience </a:t>
            </a:r>
            <a:r>
              <a:rPr lang="en-CA" i="1" dirty="0"/>
              <a:t>”is about how people feel about a product and their pleasure and satisfaction when using it, looking at it, holding it, and opening or closing it. It includes their overall impression of how good it is to use, right down to the sensual effect small details have on them, such as how smoothly a switch rotates or the sound of a click and the touch of a button when pressing it.”</a:t>
            </a:r>
          </a:p>
        </p:txBody>
      </p:sp>
      <p:sp>
        <p:nvSpPr>
          <p:cNvPr id="3" name="Slide Number Placeholder 2">
            <a:extLst>
              <a:ext uri="{FF2B5EF4-FFF2-40B4-BE49-F238E27FC236}">
                <a16:creationId xmlns:a16="http://schemas.microsoft.com/office/drawing/2014/main" id="{BE1A4D52-8D2A-7049-95C2-320C8A12897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CE03A126-6777-024D-9F1E-349B998D6F83}"/>
              </a:ext>
            </a:extLst>
          </p:cNvPr>
          <p:cNvSpPr>
            <a:spLocks noGrp="1"/>
          </p:cNvSpPr>
          <p:nvPr>
            <p:ph type="title"/>
          </p:nvPr>
        </p:nvSpPr>
        <p:spPr/>
        <p:txBody>
          <a:bodyPr/>
          <a:lstStyle/>
          <a:p>
            <a:r>
              <a:rPr lang="en-US" dirty="0"/>
              <a:t>User Experience</a:t>
            </a:r>
          </a:p>
        </p:txBody>
      </p:sp>
    </p:spTree>
    <p:extLst>
      <p:ext uri="{BB962C8B-B14F-4D97-AF65-F5344CB8AC3E}">
        <p14:creationId xmlns:p14="http://schemas.microsoft.com/office/powerpoint/2010/main" val="579847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8E9FB9-DFC0-0A4D-BFEE-1F49F06BE1A5}"/>
              </a:ext>
            </a:extLst>
          </p:cNvPr>
          <p:cNvSpPr>
            <a:spLocks noGrp="1"/>
          </p:cNvSpPr>
          <p:nvPr>
            <p:ph idx="1"/>
          </p:nvPr>
        </p:nvSpPr>
        <p:spPr/>
        <p:txBody>
          <a:bodyPr>
            <a:normAutofit/>
          </a:bodyPr>
          <a:lstStyle/>
          <a:p>
            <a:pPr marL="0" indent="0">
              <a:buNone/>
            </a:pPr>
            <a:r>
              <a:rPr lang="en-US" dirty="0"/>
              <a:t>[Sharp et al, p. 13-14, 2019]:</a:t>
            </a:r>
          </a:p>
          <a:p>
            <a:r>
              <a:rPr lang="en-CA" dirty="0"/>
              <a:t>An important aspect of user experience is the </a:t>
            </a:r>
            <a:r>
              <a:rPr lang="en-CA" i="1" dirty="0"/>
              <a:t>quality</a:t>
            </a:r>
            <a:r>
              <a:rPr lang="en-CA" dirty="0"/>
              <a:t> of the experience someone has, be it a quick one, such as taking a photo; a leisurely one, such as playing with an interactive toy; or an integrated one, such as visiting a museum (Law et al., 2009).</a:t>
            </a:r>
          </a:p>
          <a:p>
            <a:r>
              <a:rPr lang="en-CA" dirty="0"/>
              <a:t>“Jack Carroll (2004) stresses other wide-reaching aspects, including fun, health, social capital (the social resources that develop and are maintained through social networks, shared values, goals, and norms), and cultural identity, such as age, ethnicity, race, disability, family status, occupation, and education.” [Sharp et al, p. 15, 2019]</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BE1A4D52-8D2A-7049-95C2-320C8A12897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CE03A126-6777-024D-9F1E-349B998D6F83}"/>
              </a:ext>
            </a:extLst>
          </p:cNvPr>
          <p:cNvSpPr>
            <a:spLocks noGrp="1"/>
          </p:cNvSpPr>
          <p:nvPr>
            <p:ph type="title"/>
          </p:nvPr>
        </p:nvSpPr>
        <p:spPr/>
        <p:txBody>
          <a:bodyPr/>
          <a:lstStyle/>
          <a:p>
            <a:r>
              <a:rPr lang="en-US" dirty="0"/>
              <a:t>User Experience</a:t>
            </a:r>
          </a:p>
        </p:txBody>
      </p:sp>
    </p:spTree>
    <p:extLst>
      <p:ext uri="{BB962C8B-B14F-4D97-AF65-F5344CB8AC3E}">
        <p14:creationId xmlns:p14="http://schemas.microsoft.com/office/powerpoint/2010/main" val="2036395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AF38D8-8CF8-1A43-9F7E-159712657740}"/>
              </a:ext>
            </a:extLst>
          </p:cNvPr>
          <p:cNvSpPr>
            <a:spLocks noGrp="1"/>
          </p:cNvSpPr>
          <p:nvPr>
            <p:ph idx="1"/>
          </p:nvPr>
        </p:nvSpPr>
        <p:spPr/>
        <p:txBody>
          <a:bodyPr/>
          <a:lstStyle/>
          <a:p>
            <a:pPr marL="0" indent="0">
              <a:buNone/>
            </a:pPr>
            <a:r>
              <a:rPr lang="en-CA" b="1" dirty="0"/>
              <a:t>It is important to point out that one cannot design a user experience, only design </a:t>
            </a:r>
            <a:r>
              <a:rPr lang="en-CA" b="1" i="1" dirty="0"/>
              <a:t>for</a:t>
            </a:r>
            <a:r>
              <a:rPr lang="en-CA" b="1" dirty="0"/>
              <a:t> a user experience. </a:t>
            </a:r>
          </a:p>
          <a:p>
            <a:pPr marL="0" indent="0">
              <a:buNone/>
            </a:pPr>
            <a:r>
              <a:rPr lang="en-US" dirty="0"/>
              <a:t>[Sharp et al, p. 13-14, 2019]:</a:t>
            </a:r>
            <a:r>
              <a:rPr lang="en-CA" dirty="0"/>
              <a:t> </a:t>
            </a:r>
          </a:p>
          <a:p>
            <a:r>
              <a:rPr lang="en-CA" dirty="0"/>
              <a:t>In particular, one cannot design a sensual experience, but only create the design features that can evoke it. </a:t>
            </a:r>
          </a:p>
          <a:p>
            <a:r>
              <a:rPr lang="en-CA" dirty="0"/>
              <a:t>For example, the outside case of a smartphone can be designed to be smooth, silky, and fit in the palm of a hand; when held, touched, looked at, and interacted with, that can provoke a sensual and satisfying user experience. Conversely, if it is designed to be heavy and awkward to hold, it is much more likely to end up providing a poor user experience—one that is uncomfortable and unpleasant.</a:t>
            </a:r>
          </a:p>
          <a:p>
            <a:endParaRPr lang="en-US" dirty="0"/>
          </a:p>
        </p:txBody>
      </p:sp>
      <p:sp>
        <p:nvSpPr>
          <p:cNvPr id="3" name="Slide Number Placeholder 2">
            <a:extLst>
              <a:ext uri="{FF2B5EF4-FFF2-40B4-BE49-F238E27FC236}">
                <a16:creationId xmlns:a16="http://schemas.microsoft.com/office/drawing/2014/main" id="{1F1E9614-73A8-5947-AA3F-D92E238C869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C1AA309-4748-794B-8E8E-4B1BE50F3D35}"/>
              </a:ext>
            </a:extLst>
          </p:cNvPr>
          <p:cNvSpPr>
            <a:spLocks noGrp="1"/>
          </p:cNvSpPr>
          <p:nvPr>
            <p:ph type="title"/>
          </p:nvPr>
        </p:nvSpPr>
        <p:spPr/>
        <p:txBody>
          <a:bodyPr/>
          <a:lstStyle/>
          <a:p>
            <a:r>
              <a:rPr lang="en-US" dirty="0"/>
              <a:t>Design User Experience?</a:t>
            </a:r>
          </a:p>
        </p:txBody>
      </p:sp>
    </p:spTree>
    <p:extLst>
      <p:ext uri="{BB962C8B-B14F-4D97-AF65-F5344CB8AC3E}">
        <p14:creationId xmlns:p14="http://schemas.microsoft.com/office/powerpoint/2010/main" val="265016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99A9D-C5C7-6541-A0F5-ED39A6DFD7A4}"/>
              </a:ext>
            </a:extLst>
          </p:cNvPr>
          <p:cNvSpPr>
            <a:spLocks noGrp="1"/>
          </p:cNvSpPr>
          <p:nvPr>
            <p:ph idx="1"/>
          </p:nvPr>
        </p:nvSpPr>
        <p:spPr/>
        <p:txBody>
          <a:bodyPr/>
          <a:lstStyle/>
          <a:p>
            <a:pPr marL="0" indent="0">
              <a:buNone/>
            </a:pPr>
            <a:r>
              <a:rPr lang="en-US" dirty="0"/>
              <a:t>This resource pack assumes that you are already familiar with:</a:t>
            </a:r>
          </a:p>
          <a:p>
            <a:r>
              <a:rPr lang="en-CA" dirty="0"/>
              <a:t>R-Knowledge-I </a:t>
            </a:r>
            <a:br>
              <a:rPr lang="en-CA" dirty="0"/>
            </a:br>
            <a:endParaRPr lang="en-US" dirty="0"/>
          </a:p>
        </p:txBody>
      </p:sp>
      <p:sp>
        <p:nvSpPr>
          <p:cNvPr id="3" name="Slide Number Placeholder 2">
            <a:extLst>
              <a:ext uri="{FF2B5EF4-FFF2-40B4-BE49-F238E27FC236}">
                <a16:creationId xmlns:a16="http://schemas.microsoft.com/office/drawing/2014/main" id="{6878A4A9-5C93-D340-9550-3C1540D27C1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1C8BA1-E507-6A4F-8602-1320FE730355}"/>
              </a:ext>
            </a:extLst>
          </p:cNvPr>
          <p:cNvSpPr>
            <a:spLocks noGrp="1"/>
          </p:cNvSpPr>
          <p:nvPr>
            <p:ph type="title"/>
          </p:nvPr>
        </p:nvSpPr>
        <p:spPr/>
        <p:txBody>
          <a:bodyPr/>
          <a:lstStyle/>
          <a:p>
            <a:r>
              <a:rPr lang="en-US" dirty="0"/>
              <a:t>Dependencies</a:t>
            </a:r>
          </a:p>
        </p:txBody>
      </p:sp>
    </p:spTree>
    <p:extLst>
      <p:ext uri="{BB962C8B-B14F-4D97-AF65-F5344CB8AC3E}">
        <p14:creationId xmlns:p14="http://schemas.microsoft.com/office/powerpoint/2010/main" val="1877372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D907FB-1A6C-BE46-8228-45F5489DFAD6}"/>
              </a:ext>
            </a:extLst>
          </p:cNvPr>
          <p:cNvSpPr>
            <a:spLocks noGrp="1"/>
          </p:cNvSpPr>
          <p:nvPr>
            <p:ph idx="1"/>
          </p:nvPr>
        </p:nvSpPr>
        <p:spPr/>
        <p:txBody>
          <a:bodyPr/>
          <a:lstStyle/>
          <a:p>
            <a:endParaRPr lang="en-US" dirty="0"/>
          </a:p>
          <a:p>
            <a:r>
              <a:rPr lang="en-US" i="1" dirty="0"/>
              <a:t>user experience</a:t>
            </a:r>
            <a:r>
              <a:rPr lang="en-US" dirty="0"/>
              <a:t> is different than </a:t>
            </a:r>
            <a:r>
              <a:rPr lang="en-US" i="1" dirty="0"/>
              <a:t>usability</a:t>
            </a:r>
          </a:p>
          <a:p>
            <a:r>
              <a:rPr lang="en-US" dirty="0"/>
              <a:t>there are different frameworks to capture user experience</a:t>
            </a:r>
          </a:p>
          <a:p>
            <a:pPr lvl="1"/>
            <a:r>
              <a:rPr lang="en-US" dirty="0"/>
              <a:t>for instance, McCarthy and Wright’s Technology as Experience framework proposes 4 strands</a:t>
            </a:r>
          </a:p>
          <a:p>
            <a:r>
              <a:rPr lang="en-US" dirty="0"/>
              <a:t>there are different attributes of </a:t>
            </a:r>
            <a:r>
              <a:rPr lang="en-US" i="1" dirty="0"/>
              <a:t>usability</a:t>
            </a:r>
          </a:p>
          <a:p>
            <a:pPr lvl="1"/>
            <a:r>
              <a:rPr lang="en-US" dirty="0"/>
              <a:t>observable </a:t>
            </a:r>
            <a:r>
              <a:rPr lang="en-US" dirty="0" err="1"/>
              <a:t>behaviours</a:t>
            </a:r>
            <a:r>
              <a:rPr lang="en-US" dirty="0"/>
              <a:t> relating to: effectiveness, efficiency, safety, utility, learnability, memorability</a:t>
            </a:r>
          </a:p>
          <a:p>
            <a:pPr lvl="1"/>
            <a:endParaRPr lang="en-US" i="1" dirty="0"/>
          </a:p>
          <a:p>
            <a:r>
              <a:rPr lang="en-US" dirty="0"/>
              <a:t>we will return to </a:t>
            </a:r>
            <a:r>
              <a:rPr lang="en-US" i="1" dirty="0"/>
              <a:t>user experience </a:t>
            </a:r>
            <a:r>
              <a:rPr lang="en-US" dirty="0"/>
              <a:t>and contrast it with </a:t>
            </a:r>
            <a:r>
              <a:rPr lang="en-US" i="1" dirty="0"/>
              <a:t>usability</a:t>
            </a:r>
          </a:p>
        </p:txBody>
      </p:sp>
      <p:sp>
        <p:nvSpPr>
          <p:cNvPr id="3" name="Slide Number Placeholder 2">
            <a:extLst>
              <a:ext uri="{FF2B5EF4-FFF2-40B4-BE49-F238E27FC236}">
                <a16:creationId xmlns:a16="http://schemas.microsoft.com/office/drawing/2014/main" id="{AFDFA998-1556-C845-9DAC-4A8DD9D88BF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30</a:t>
            </a:fld>
            <a:endParaRPr lang="en-US" dirty="0">
              <a:solidFill>
                <a:srgbClr val="AAAAAA"/>
              </a:solidFill>
              <a:ea typeface="Calibri"/>
              <a:sym typeface="Calibri"/>
            </a:endParaRPr>
          </a:p>
        </p:txBody>
      </p:sp>
      <mc:AlternateContent xmlns:mc="http://schemas.openxmlformats.org/markup-compatibility/2006">
        <mc:Choice xmlns:a14="http://schemas.microsoft.com/office/drawing/2010/main" Requires="a14">
          <p:sp>
            <p:nvSpPr>
              <p:cNvPr id="4" name="Title 3">
                <a:extLst>
                  <a:ext uri="{FF2B5EF4-FFF2-40B4-BE49-F238E27FC236}">
                    <a16:creationId xmlns:a16="http://schemas.microsoft.com/office/drawing/2014/main" id="{AEF2E965-5275-AC48-8705-A0F484694DAF}"/>
                  </a:ext>
                </a:extLst>
              </p:cNvPr>
              <p:cNvSpPr>
                <a:spLocks noGrp="1"/>
              </p:cNvSpPr>
              <p:nvPr>
                <p:ph type="title"/>
              </p:nvPr>
            </p:nvSpPr>
            <p:spPr/>
            <p:txBody>
              <a:bodyPr/>
              <a:lstStyle/>
              <a:p>
                <a:r>
                  <a:rPr lang="en-US" dirty="0"/>
                  <a:t>User Experience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Usability</a:t>
                </a:r>
              </a:p>
            </p:txBody>
          </p:sp>
        </mc:Choice>
        <mc:Fallback>
          <p:sp>
            <p:nvSpPr>
              <p:cNvPr id="4" name="Title 3">
                <a:extLst>
                  <a:ext uri="{FF2B5EF4-FFF2-40B4-BE49-F238E27FC236}">
                    <a16:creationId xmlns:a16="http://schemas.microsoft.com/office/drawing/2014/main" id="{AEF2E965-5275-AC48-8705-A0F484694DAF}"/>
                  </a:ext>
                </a:extLst>
              </p:cNvPr>
              <p:cNvSpPr>
                <a:spLocks noGrp="1" noRot="1" noChangeAspect="1" noMove="1" noResize="1" noEditPoints="1" noAdjustHandles="1" noChangeArrowheads="1" noChangeShapeType="1" noTextEdit="1"/>
              </p:cNvSpPr>
              <p:nvPr>
                <p:ph type="title"/>
              </p:nvPr>
            </p:nvSpPr>
            <p:spPr>
              <a:blipFill>
                <a:blip r:embed="rId2"/>
                <a:stretch>
                  <a:fillRect l="-2602" t="-10769"/>
                </a:stretch>
              </a:blipFill>
            </p:spPr>
            <p:txBody>
              <a:bodyPr/>
              <a:lstStyle/>
              <a:p>
                <a:r>
                  <a:rPr lang="en-US">
                    <a:noFill/>
                  </a:rPr>
                  <a:t> </a:t>
                </a:r>
              </a:p>
            </p:txBody>
          </p:sp>
        </mc:Fallback>
      </mc:AlternateContent>
    </p:spTree>
    <p:extLst>
      <p:ext uri="{BB962C8B-B14F-4D97-AF65-F5344CB8AC3E}">
        <p14:creationId xmlns:p14="http://schemas.microsoft.com/office/powerpoint/2010/main" val="177998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72B27F-AFED-794D-97C0-6E3FAF716DA1}"/>
              </a:ext>
            </a:extLst>
          </p:cNvPr>
          <p:cNvSpPr>
            <a:spLocks noGrp="1"/>
          </p:cNvSpPr>
          <p:nvPr>
            <p:ph idx="1"/>
          </p:nvPr>
        </p:nvSpPr>
        <p:spPr/>
        <p:txBody>
          <a:bodyPr>
            <a:normAutofit/>
          </a:bodyPr>
          <a:lstStyle/>
          <a:p>
            <a:r>
              <a:rPr lang="en-US" dirty="0"/>
              <a:t>design is a basic human activity</a:t>
            </a:r>
          </a:p>
          <a:p>
            <a:r>
              <a:rPr lang="en-US" dirty="0"/>
              <a:t>UX design is an umbrella term for design practices that seek to (positively) intervene in user experience</a:t>
            </a:r>
          </a:p>
          <a:p>
            <a:r>
              <a:rPr lang="en-US" dirty="0"/>
              <a:t>user experience captures sense-making; it is about ‘inner’ experience</a:t>
            </a:r>
          </a:p>
        </p:txBody>
      </p:sp>
      <p:sp>
        <p:nvSpPr>
          <p:cNvPr id="3" name="Slide Number Placeholder 2">
            <a:extLst>
              <a:ext uri="{FF2B5EF4-FFF2-40B4-BE49-F238E27FC236}">
                <a16:creationId xmlns:a16="http://schemas.microsoft.com/office/drawing/2014/main" id="{C52B2897-5085-A141-8BC4-AE53F126FC8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AACF857-C062-B54D-B0C6-4E1F735446C6}"/>
              </a:ext>
            </a:extLst>
          </p:cNvPr>
          <p:cNvSpPr>
            <a:spLocks noGrp="1"/>
          </p:cNvSpPr>
          <p:nvPr>
            <p:ph type="title"/>
          </p:nvPr>
        </p:nvSpPr>
        <p:spPr/>
        <p:txBody>
          <a:bodyPr/>
          <a:lstStyle/>
          <a:p>
            <a:r>
              <a:rPr lang="en-US" dirty="0"/>
              <a:t>In Sum</a:t>
            </a:r>
          </a:p>
        </p:txBody>
      </p:sp>
    </p:spTree>
    <p:extLst>
      <p:ext uri="{BB962C8B-B14F-4D97-AF65-F5344CB8AC3E}">
        <p14:creationId xmlns:p14="http://schemas.microsoft.com/office/powerpoint/2010/main" val="360986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pPr>
              <a:spcBef>
                <a:spcPts val="0"/>
              </a:spcBef>
              <a:spcAft>
                <a:spcPts val="1200"/>
              </a:spcAft>
            </a:pPr>
            <a:endParaRPr lang="en-US" dirty="0"/>
          </a:p>
          <a:p>
            <a:pPr marL="0" indent="0">
              <a:spcBef>
                <a:spcPts val="0"/>
              </a:spcBef>
              <a:spcAft>
                <a:spcPts val="1200"/>
              </a:spcAft>
              <a:buNone/>
            </a:pPr>
            <a:endParaRPr lang="en-US" dirty="0">
              <a:solidFill>
                <a:schemeClr val="accent2">
                  <a:lumMod val="75000"/>
                  <a:lumOff val="25000"/>
                </a:schemeClr>
              </a:solidFill>
            </a:endParaRPr>
          </a:p>
          <a:p>
            <a:pPr marL="0" indent="0">
              <a:spcBef>
                <a:spcPts val="0"/>
              </a:spcBef>
              <a:spcAft>
                <a:spcPts val="1200"/>
              </a:spcAft>
              <a:buNone/>
            </a:pPr>
            <a:r>
              <a:rPr lang="en-CA" dirty="0">
                <a:solidFill>
                  <a:srgbClr val="C00000"/>
                </a:solidFill>
              </a:rPr>
              <a:t>1.</a:t>
            </a:r>
            <a:r>
              <a:rPr lang="en-CA" dirty="0"/>
              <a:t> What is design?</a:t>
            </a:r>
          </a:p>
          <a:p>
            <a:pPr marL="0" indent="0">
              <a:spcBef>
                <a:spcPts val="0"/>
              </a:spcBef>
              <a:spcAft>
                <a:spcPts val="1200"/>
              </a:spcAft>
              <a:buNone/>
            </a:pPr>
            <a:br>
              <a:rPr lang="en-CA" dirty="0"/>
            </a:br>
            <a:r>
              <a:rPr lang="en-US" dirty="0">
                <a:solidFill>
                  <a:schemeClr val="accent2">
                    <a:lumMod val="75000"/>
                    <a:lumOff val="25000"/>
                  </a:schemeClr>
                </a:solidFill>
              </a:rPr>
              <a:t>2. </a:t>
            </a:r>
            <a:r>
              <a:rPr lang="en-US" dirty="0"/>
              <a:t>What is UX design?</a:t>
            </a:r>
          </a:p>
          <a:p>
            <a:pPr marL="0" indent="0">
              <a:spcBef>
                <a:spcPts val="0"/>
              </a:spcBef>
              <a:spcAft>
                <a:spcPts val="1200"/>
              </a:spcAft>
              <a:buNone/>
            </a:pPr>
            <a:br>
              <a:rPr lang="en-US" dirty="0"/>
            </a:br>
            <a:r>
              <a:rPr lang="en-US" dirty="0">
                <a:solidFill>
                  <a:schemeClr val="accent2">
                    <a:lumMod val="75000"/>
                    <a:lumOff val="25000"/>
                  </a:schemeClr>
                </a:solidFill>
              </a:rPr>
              <a:t>3. </a:t>
            </a:r>
            <a:r>
              <a:rPr lang="en-US" dirty="0"/>
              <a:t>What is user experience?</a:t>
            </a:r>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dirty="0"/>
              <a:t> Inquiry</a:t>
            </a:r>
          </a:p>
        </p:txBody>
      </p:sp>
    </p:spTree>
    <p:extLst>
      <p:ext uri="{BB962C8B-B14F-4D97-AF65-F5344CB8AC3E}">
        <p14:creationId xmlns:p14="http://schemas.microsoft.com/office/powerpoint/2010/main" val="2971477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1. </a:t>
            </a:r>
            <a:r>
              <a:rPr lang="en-US" dirty="0"/>
              <a:t>What is design?</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330462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E66153-68BA-3C4A-9218-9895B2A16E70}"/>
              </a:ext>
            </a:extLst>
          </p:cNvPr>
          <p:cNvSpPr>
            <a:spLocks noGrp="1"/>
          </p:cNvSpPr>
          <p:nvPr>
            <p:ph idx="1"/>
          </p:nvPr>
        </p:nvSpPr>
        <p:spPr/>
        <p:txBody>
          <a:bodyPr>
            <a:normAutofit/>
          </a:bodyPr>
          <a:lstStyle/>
          <a:p>
            <a:r>
              <a:rPr lang="en-US" dirty="0"/>
              <a:t>the term </a:t>
            </a:r>
            <a:r>
              <a:rPr lang="en-US" i="1" dirty="0"/>
              <a:t>design</a:t>
            </a:r>
            <a:r>
              <a:rPr lang="en-US" dirty="0"/>
              <a:t> refers both to artefacts and a process</a:t>
            </a:r>
          </a:p>
          <a:p>
            <a:r>
              <a:rPr lang="en-US" i="1" dirty="0"/>
              <a:t>design</a:t>
            </a:r>
            <a:r>
              <a:rPr lang="en-US" dirty="0"/>
              <a:t> </a:t>
            </a:r>
          </a:p>
          <a:p>
            <a:pPr lvl="1"/>
            <a:r>
              <a:rPr lang="en-US" dirty="0"/>
              <a:t>the way that something is made so that it works in a certain way or has a certain appearance</a:t>
            </a:r>
          </a:p>
          <a:p>
            <a:pPr lvl="1"/>
            <a:r>
              <a:rPr lang="en-US" dirty="0"/>
              <a:t>design as a </a:t>
            </a:r>
            <a:r>
              <a:rPr lang="en-US" b="1" dirty="0"/>
              <a:t>countable</a:t>
            </a:r>
            <a:r>
              <a:rPr lang="en-US" dirty="0"/>
              <a:t> noun</a:t>
            </a:r>
          </a:p>
          <a:p>
            <a:pPr lvl="1"/>
            <a:r>
              <a:rPr lang="en-US" dirty="0"/>
              <a:t>e.g., “here is the new design, which we’re about to deploy within the company”</a:t>
            </a:r>
          </a:p>
          <a:p>
            <a:r>
              <a:rPr lang="en-US" i="1" dirty="0"/>
              <a:t>design</a:t>
            </a:r>
            <a:r>
              <a:rPr lang="en-US" dirty="0"/>
              <a:t> </a:t>
            </a:r>
          </a:p>
          <a:p>
            <a:pPr lvl="1"/>
            <a:r>
              <a:rPr lang="en-US" dirty="0"/>
              <a:t>the process of deciding how something will be made, including how it will work and what it will look like</a:t>
            </a:r>
          </a:p>
          <a:p>
            <a:pPr lvl="1"/>
            <a:r>
              <a:rPr lang="en-US" dirty="0"/>
              <a:t>design as an </a:t>
            </a:r>
            <a:r>
              <a:rPr lang="en-US" b="1" dirty="0"/>
              <a:t>uncountable</a:t>
            </a:r>
            <a:r>
              <a:rPr lang="en-US" dirty="0"/>
              <a:t> noun</a:t>
            </a:r>
          </a:p>
          <a:p>
            <a:pPr lvl="1"/>
            <a:r>
              <a:rPr lang="en-US" dirty="0"/>
              <a:t>e.g., “design can be difficult to do, but is so important”</a:t>
            </a:r>
          </a:p>
          <a:p>
            <a:endParaRPr lang="en-US" dirty="0"/>
          </a:p>
        </p:txBody>
      </p:sp>
      <p:sp>
        <p:nvSpPr>
          <p:cNvPr id="3" name="Slide Number Placeholder 2">
            <a:extLst>
              <a:ext uri="{FF2B5EF4-FFF2-40B4-BE49-F238E27FC236}">
                <a16:creationId xmlns:a16="http://schemas.microsoft.com/office/drawing/2014/main" id="{531A6AA0-03A1-2F47-99C8-08DF1FB5EA1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DCE29A4-9AA3-7B41-AAEE-737409D9EC44}"/>
              </a:ext>
            </a:extLst>
          </p:cNvPr>
          <p:cNvSpPr>
            <a:spLocks noGrp="1"/>
          </p:cNvSpPr>
          <p:nvPr>
            <p:ph type="title"/>
          </p:nvPr>
        </p:nvSpPr>
        <p:spPr/>
        <p:txBody>
          <a:bodyPr/>
          <a:lstStyle/>
          <a:p>
            <a:r>
              <a:rPr lang="en-US" dirty="0"/>
              <a:t>The Term ‘Design’</a:t>
            </a:r>
          </a:p>
        </p:txBody>
      </p:sp>
    </p:spTree>
    <p:extLst>
      <p:ext uri="{BB962C8B-B14F-4D97-AF65-F5344CB8AC3E}">
        <p14:creationId xmlns:p14="http://schemas.microsoft.com/office/powerpoint/2010/main" val="353618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121F9C-E610-5444-9E2E-2391AF2FCE5E}"/>
              </a:ext>
            </a:extLst>
          </p:cNvPr>
          <p:cNvSpPr>
            <a:spLocks noGrp="1"/>
          </p:cNvSpPr>
          <p:nvPr>
            <p:ph idx="1"/>
          </p:nvPr>
        </p:nvSpPr>
        <p:spPr/>
        <p:txBody>
          <a:bodyPr/>
          <a:lstStyle/>
          <a:p>
            <a:r>
              <a:rPr lang="en-US" dirty="0"/>
              <a:t>design activity is traceable back to the earliest humans, who manufactured the first tools</a:t>
            </a:r>
          </a:p>
          <a:p>
            <a:r>
              <a:rPr lang="en-US" dirty="0"/>
              <a:t>“the practice of design [is] making things to serve a useful goal, making tools”</a:t>
            </a:r>
            <a:br>
              <a:rPr lang="en-US" dirty="0"/>
            </a:br>
            <a:r>
              <a:rPr lang="en-US" dirty="0"/>
              <a:t>			[</a:t>
            </a:r>
            <a:r>
              <a:rPr lang="en-US" sz="1800" dirty="0"/>
              <a:t>Friedman and </a:t>
            </a:r>
            <a:r>
              <a:rPr lang="en-US" sz="1800" dirty="0" err="1"/>
              <a:t>Stotlerman</a:t>
            </a:r>
            <a:r>
              <a:rPr lang="en-US" sz="1800" dirty="0"/>
              <a:t>, 2012]</a:t>
            </a:r>
          </a:p>
          <a:p>
            <a:r>
              <a:rPr lang="en-US" dirty="0"/>
              <a:t>in this view, “a designer is as designer does”</a:t>
            </a:r>
          </a:p>
        </p:txBody>
      </p:sp>
      <p:sp>
        <p:nvSpPr>
          <p:cNvPr id="3" name="Slide Number Placeholder 2">
            <a:extLst>
              <a:ext uri="{FF2B5EF4-FFF2-40B4-BE49-F238E27FC236}">
                <a16:creationId xmlns:a16="http://schemas.microsoft.com/office/drawing/2014/main" id="{49188B29-84F0-5847-9978-BE1DC94AF7A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8954363-D7B4-E145-ADF0-8DF9D6A29EF7}"/>
              </a:ext>
            </a:extLst>
          </p:cNvPr>
          <p:cNvSpPr>
            <a:spLocks noGrp="1"/>
          </p:cNvSpPr>
          <p:nvPr>
            <p:ph type="title"/>
          </p:nvPr>
        </p:nvSpPr>
        <p:spPr/>
        <p:txBody>
          <a:bodyPr/>
          <a:lstStyle/>
          <a:p>
            <a:r>
              <a:rPr lang="en-US" dirty="0"/>
              <a:t>Design as a basic human activity</a:t>
            </a:r>
            <a:br>
              <a:rPr lang="en-CA" dirty="0"/>
            </a:br>
            <a:endParaRPr lang="en-US" dirty="0"/>
          </a:p>
        </p:txBody>
      </p:sp>
      <p:sp>
        <p:nvSpPr>
          <p:cNvPr id="5" name="Rectangle 4">
            <a:extLst>
              <a:ext uri="{FF2B5EF4-FFF2-40B4-BE49-F238E27FC236}">
                <a16:creationId xmlns:a16="http://schemas.microsoft.com/office/drawing/2014/main" id="{5420E300-5670-CB4D-8EC7-184C0454D9C2}"/>
              </a:ext>
            </a:extLst>
          </p:cNvPr>
          <p:cNvSpPr/>
          <p:nvPr/>
        </p:nvSpPr>
        <p:spPr>
          <a:xfrm>
            <a:off x="3079531" y="0"/>
            <a:ext cx="5597476" cy="584775"/>
          </a:xfrm>
          <a:prstGeom prst="rect">
            <a:avLst/>
          </a:prstGeom>
        </p:spPr>
        <p:txBody>
          <a:bodyPr wrap="square">
            <a:spAutoFit/>
          </a:bodyPr>
          <a:lstStyle/>
          <a:p>
            <a:pPr algn="r"/>
            <a:r>
              <a:rPr lang="en-US" sz="1600" dirty="0">
                <a:latin typeface="Gill Sans MT" panose="020B0502020104020203" pitchFamily="34" charset="77"/>
              </a:rPr>
              <a:t>Friedman and </a:t>
            </a:r>
            <a:r>
              <a:rPr lang="en-US" sz="1600" dirty="0" err="1">
                <a:latin typeface="Gill Sans MT" panose="020B0502020104020203" pitchFamily="34" charset="77"/>
              </a:rPr>
              <a:t>Stotlerman</a:t>
            </a:r>
            <a:r>
              <a:rPr lang="en-US" sz="1600" dirty="0">
                <a:latin typeface="Gill Sans MT" panose="020B0502020104020203" pitchFamily="34" charset="77"/>
              </a:rPr>
              <a:t>, 2012, “Design Thinking, Design Theory”, </a:t>
            </a:r>
            <a:r>
              <a:rPr lang="en-CA" sz="1600" dirty="0">
                <a:latin typeface="Gill Sans MT" panose="020B0502020104020203" pitchFamily="34" charset="77"/>
              </a:rPr>
              <a:t>pp. ix-x</a:t>
            </a:r>
            <a:r>
              <a:rPr lang="en-US" sz="1600" dirty="0">
                <a:latin typeface="Gill Sans MT" panose="020B0502020104020203" pitchFamily="34" charset="77"/>
              </a:rPr>
              <a:t>, series forward to </a:t>
            </a:r>
            <a:r>
              <a:rPr lang="en-CA" sz="1600" dirty="0">
                <a:latin typeface="Gill Sans MT" panose="020B0502020104020203" pitchFamily="34" charset="77"/>
              </a:rPr>
              <a:t>“Adversarial Design” DiSalvo 2012</a:t>
            </a:r>
          </a:p>
        </p:txBody>
      </p:sp>
    </p:spTree>
    <p:extLst>
      <p:ext uri="{BB962C8B-B14F-4D97-AF65-F5344CB8AC3E}">
        <p14:creationId xmlns:p14="http://schemas.microsoft.com/office/powerpoint/2010/main" val="1284460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44CE27-5DB2-9944-9080-99F745D8672F}"/>
              </a:ext>
            </a:extLst>
          </p:cNvPr>
          <p:cNvSpPr>
            <a:spLocks noGrp="1"/>
          </p:cNvSpPr>
          <p:nvPr>
            <p:ph idx="1"/>
          </p:nvPr>
        </p:nvSpPr>
        <p:spPr/>
        <p:txBody>
          <a:bodyPr/>
          <a:lstStyle/>
          <a:p>
            <a:r>
              <a:rPr lang="en-CA" dirty="0"/>
              <a:t>Herbert Simon writes in ‘The Sciences of the Artificial’ (1996, 111), that to design is to </a:t>
            </a:r>
            <a:r>
              <a:rPr lang="en-CA" i="1" dirty="0"/>
              <a:t>"[devise] courses of action aimed at changing existing situations into preferred ones." </a:t>
            </a:r>
          </a:p>
          <a:p>
            <a:endParaRPr lang="en-CA" i="1" dirty="0"/>
          </a:p>
          <a:p>
            <a:pPr lvl="1"/>
            <a:r>
              <a:rPr lang="en-CA" dirty="0"/>
              <a:t>“At a highly abstract level, Herbert Simon's definition covers nearly all imaginable instances of design.”</a:t>
            </a:r>
          </a:p>
          <a:p>
            <a:pPr lvl="1"/>
            <a:r>
              <a:rPr lang="en-CA" dirty="0"/>
              <a:t>Design, defined in this way, is </a:t>
            </a:r>
            <a:r>
              <a:rPr lang="en-CA" i="1" dirty="0"/>
              <a:t>the entire process across the full range of domains required for any given outcome</a:t>
            </a:r>
            <a:r>
              <a:rPr lang="en-CA" dirty="0"/>
              <a:t>.</a:t>
            </a:r>
            <a:br>
              <a:rPr lang="en-CA" dirty="0"/>
            </a:br>
            <a:r>
              <a:rPr lang="en-CA" dirty="0"/>
              <a:t>        </a:t>
            </a:r>
            <a:r>
              <a:rPr lang="en-US" dirty="0"/>
              <a:t>[Friedman and </a:t>
            </a:r>
            <a:r>
              <a:rPr lang="en-US" dirty="0" err="1"/>
              <a:t>Stotlerman</a:t>
            </a:r>
            <a:r>
              <a:rPr lang="en-US" dirty="0"/>
              <a:t>, 2012]</a:t>
            </a:r>
          </a:p>
          <a:p>
            <a:pPr marL="414000" lvl="1" indent="0">
              <a:buNone/>
            </a:pPr>
            <a:endParaRPr lang="en-CA" dirty="0"/>
          </a:p>
          <a:p>
            <a:r>
              <a:rPr lang="en-CA" dirty="0"/>
              <a:t>at this level of abstraction, design creates </a:t>
            </a:r>
            <a:r>
              <a:rPr lang="en-CA" i="1" dirty="0"/>
              <a:t>interventions</a:t>
            </a:r>
          </a:p>
          <a:p>
            <a:r>
              <a:rPr lang="en-CA" dirty="0"/>
              <a:t>a </a:t>
            </a:r>
            <a:r>
              <a:rPr lang="en-CA" i="1" dirty="0"/>
              <a:t>design intervention </a:t>
            </a:r>
            <a:r>
              <a:rPr lang="en-CA" dirty="0"/>
              <a:t>is more general than a </a:t>
            </a:r>
            <a:r>
              <a:rPr lang="en-CA" i="1" dirty="0"/>
              <a:t>design solution</a:t>
            </a: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880651C8-CDDC-654F-8B25-FD51C13CD54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52E9E52-029A-DD42-912E-AB22E2456F91}"/>
              </a:ext>
            </a:extLst>
          </p:cNvPr>
          <p:cNvSpPr>
            <a:spLocks noGrp="1"/>
          </p:cNvSpPr>
          <p:nvPr>
            <p:ph type="title"/>
          </p:nvPr>
        </p:nvSpPr>
        <p:spPr/>
        <p:txBody>
          <a:bodyPr/>
          <a:lstStyle/>
          <a:p>
            <a:r>
              <a:rPr lang="en-US" dirty="0"/>
              <a:t>‘Interventions’ vs ’Solutions’</a:t>
            </a:r>
          </a:p>
        </p:txBody>
      </p:sp>
      <p:sp>
        <p:nvSpPr>
          <p:cNvPr id="5" name="Rectangle 4">
            <a:extLst>
              <a:ext uri="{FF2B5EF4-FFF2-40B4-BE49-F238E27FC236}">
                <a16:creationId xmlns:a16="http://schemas.microsoft.com/office/drawing/2014/main" id="{F085ED03-7C60-714D-9F60-4BD0867B4E0E}"/>
              </a:ext>
            </a:extLst>
          </p:cNvPr>
          <p:cNvSpPr/>
          <p:nvPr/>
        </p:nvSpPr>
        <p:spPr>
          <a:xfrm>
            <a:off x="3530117" y="0"/>
            <a:ext cx="5597476" cy="584775"/>
          </a:xfrm>
          <a:prstGeom prst="rect">
            <a:avLst/>
          </a:prstGeom>
        </p:spPr>
        <p:txBody>
          <a:bodyPr wrap="square">
            <a:spAutoFit/>
          </a:bodyPr>
          <a:lstStyle/>
          <a:p>
            <a:pPr algn="r"/>
            <a:r>
              <a:rPr lang="en-US" sz="1600" dirty="0">
                <a:latin typeface="Gill Sans MT" panose="020B0502020104020203" pitchFamily="34" charset="77"/>
              </a:rPr>
              <a:t>Friedman and </a:t>
            </a:r>
            <a:r>
              <a:rPr lang="en-US" sz="1600" dirty="0" err="1">
                <a:latin typeface="Gill Sans MT" panose="020B0502020104020203" pitchFamily="34" charset="77"/>
              </a:rPr>
              <a:t>Stotlerman</a:t>
            </a:r>
            <a:r>
              <a:rPr lang="en-US" sz="1600" dirty="0">
                <a:latin typeface="Gill Sans MT" panose="020B0502020104020203" pitchFamily="34" charset="77"/>
              </a:rPr>
              <a:t>, 2012, “Design Thinking, Design Theory”, </a:t>
            </a:r>
            <a:r>
              <a:rPr lang="en-CA" sz="1600" dirty="0">
                <a:latin typeface="Gill Sans MT" panose="020B0502020104020203" pitchFamily="34" charset="77"/>
              </a:rPr>
              <a:t>pp. ix-x</a:t>
            </a:r>
            <a:r>
              <a:rPr lang="en-US" sz="1600" dirty="0">
                <a:latin typeface="Gill Sans MT" panose="020B0502020104020203" pitchFamily="34" charset="77"/>
              </a:rPr>
              <a:t>, series forward to </a:t>
            </a:r>
            <a:r>
              <a:rPr lang="en-CA" sz="1600" dirty="0">
                <a:latin typeface="Gill Sans MT" panose="020B0502020104020203" pitchFamily="34" charset="77"/>
              </a:rPr>
              <a:t>“Adversarial Design” DiSalvo 2012</a:t>
            </a:r>
          </a:p>
        </p:txBody>
      </p:sp>
    </p:spTree>
    <p:extLst>
      <p:ext uri="{BB962C8B-B14F-4D97-AF65-F5344CB8AC3E}">
        <p14:creationId xmlns:p14="http://schemas.microsoft.com/office/powerpoint/2010/main" val="4248175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 way of thinking organized around deficits</a:t>
            </a:r>
          </a:p>
          <a:p>
            <a:r>
              <a:rPr lang="en-US" dirty="0"/>
              <a:t>needs driven</a:t>
            </a:r>
          </a:p>
          <a:p>
            <a:r>
              <a:rPr lang="en-US" dirty="0"/>
              <a:t>problems focused</a:t>
            </a:r>
          </a:p>
          <a:p>
            <a:r>
              <a:rPr lang="en-US" dirty="0"/>
              <a:t>what is missing that we must address?</a:t>
            </a:r>
          </a:p>
          <a:p>
            <a:r>
              <a:rPr lang="en-US" dirty="0"/>
              <a:t>design as </a:t>
            </a:r>
            <a:r>
              <a:rPr lang="en-US" i="1" dirty="0"/>
              <a:t>finding solutions</a:t>
            </a:r>
          </a:p>
          <a:p>
            <a:r>
              <a:rPr lang="en-US" dirty="0"/>
              <a:t>example: MyFitnessPal</a:t>
            </a:r>
          </a:p>
          <a:p>
            <a:pPr lvl="1"/>
            <a:r>
              <a:rPr lang="en-US" dirty="0"/>
              <a:t>people want to lose weight/be healthy and find it difficult to do so, how can we solve the problems they encounter?</a:t>
            </a:r>
          </a:p>
          <a:p>
            <a:pPr lvl="1"/>
            <a:r>
              <a:rPr lang="en-US" dirty="0"/>
              <a:t>tech innovation; start-up</a:t>
            </a:r>
          </a:p>
          <a:p>
            <a:endParaRPr lang="en-US" dirty="0"/>
          </a:p>
          <a:p>
            <a:endParaRPr lang="en-US" dirty="0"/>
          </a:p>
        </p:txBody>
      </p:sp>
      <p:sp>
        <p:nvSpPr>
          <p:cNvPr id="3" name="Title 2"/>
          <p:cNvSpPr>
            <a:spLocks noGrp="1"/>
          </p:cNvSpPr>
          <p:nvPr>
            <p:ph type="title"/>
          </p:nvPr>
        </p:nvSpPr>
        <p:spPr/>
        <p:txBody>
          <a:bodyPr/>
          <a:lstStyle/>
          <a:p>
            <a:r>
              <a:rPr lang="en-US" dirty="0"/>
              <a:t>Deficit Thinking</a:t>
            </a:r>
          </a:p>
        </p:txBody>
      </p:sp>
    </p:spTree>
    <p:extLst>
      <p:ext uri="{BB962C8B-B14F-4D97-AF65-F5344CB8AC3E}">
        <p14:creationId xmlns:p14="http://schemas.microsoft.com/office/powerpoint/2010/main" val="1001873468"/>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4738</TotalTime>
  <Words>2199</Words>
  <Application>Microsoft Macintosh PowerPoint</Application>
  <PresentationFormat>On-screen Show (4:3)</PresentationFormat>
  <Paragraphs>206</Paragraphs>
  <Slides>31</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Avenir Next Regular</vt:lpstr>
      <vt:lpstr>Calibri</vt:lpstr>
      <vt:lpstr>Cambria Math</vt:lpstr>
      <vt:lpstr>Garamond</vt:lpstr>
      <vt:lpstr>Gill Sans</vt:lpstr>
      <vt:lpstr>Gill Sans MT</vt:lpstr>
      <vt:lpstr>Inconsolata</vt:lpstr>
      <vt:lpstr>Palatino Linotype</vt:lpstr>
      <vt:lpstr>Source Sans Pro</vt:lpstr>
      <vt:lpstr>Wingdings 2</vt:lpstr>
      <vt:lpstr>3461w20</vt:lpstr>
      <vt:lpstr>PowerPoint Presentation</vt:lpstr>
      <vt:lpstr>Intellectual Property Notice</vt:lpstr>
      <vt:lpstr>Dependencies</vt:lpstr>
      <vt:lpstr> Inquiry</vt:lpstr>
      <vt:lpstr> </vt:lpstr>
      <vt:lpstr>The Term ‘Design’</vt:lpstr>
      <vt:lpstr>Design as a basic human activity </vt:lpstr>
      <vt:lpstr>‘Interventions’ vs ’Solutions’</vt:lpstr>
      <vt:lpstr>Deficit Thinking</vt:lpstr>
      <vt:lpstr>Asset Thinking</vt:lpstr>
      <vt:lpstr>Natalie Jeremijenko</vt:lpstr>
      <vt:lpstr>  </vt:lpstr>
      <vt:lpstr>Live Wire (Dangling String), 1995</vt:lpstr>
      <vt:lpstr>Asset+Deficit</vt:lpstr>
      <vt:lpstr>“un-dreamed-of” needs</vt:lpstr>
      <vt:lpstr> </vt:lpstr>
      <vt:lpstr>UI vs UX vs IxD Design</vt:lpstr>
      <vt:lpstr>UX Designer</vt:lpstr>
      <vt:lpstr> </vt:lpstr>
      <vt:lpstr>UX Design as a Practice/Profession</vt:lpstr>
      <vt:lpstr>UI Designer</vt:lpstr>
      <vt:lpstr>Front-End Developer (UI Developer)</vt:lpstr>
      <vt:lpstr>Consultancies,  Agencies, and Studios</vt:lpstr>
      <vt:lpstr> </vt:lpstr>
      <vt:lpstr>Humans are Sense-Makers</vt:lpstr>
      <vt:lpstr>Emotion is Central</vt:lpstr>
      <vt:lpstr>User Experience</vt:lpstr>
      <vt:lpstr>User Experience</vt:lpstr>
      <vt:lpstr>Design User Experience?</vt:lpstr>
      <vt:lpstr>User Experience ≠ Usability</vt:lpstr>
      <vt:lpstr>In Sum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1224</cp:revision>
  <cp:lastPrinted>2020-01-11T00:58:20Z</cp:lastPrinted>
  <dcterms:created xsi:type="dcterms:W3CDTF">2020-01-08T18:20:23Z</dcterms:created>
  <dcterms:modified xsi:type="dcterms:W3CDTF">2021-09-28T00:32:59Z</dcterms:modified>
</cp:coreProperties>
</file>