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handoutMasterIdLst>
    <p:handoutMasterId r:id="rId64"/>
  </p:handoutMasterIdLst>
  <p:sldIdLst>
    <p:sldId id="256" r:id="rId2"/>
    <p:sldId id="939" r:id="rId3"/>
    <p:sldId id="259" r:id="rId4"/>
    <p:sldId id="264" r:id="rId5"/>
    <p:sldId id="1117" r:id="rId6"/>
    <p:sldId id="1108" r:id="rId7"/>
    <p:sldId id="1109" r:id="rId8"/>
    <p:sldId id="1110" r:id="rId9"/>
    <p:sldId id="1111" r:id="rId10"/>
    <p:sldId id="901" r:id="rId11"/>
    <p:sldId id="1112" r:id="rId12"/>
    <p:sldId id="1113" r:id="rId13"/>
    <p:sldId id="265" r:id="rId14"/>
    <p:sldId id="1114" r:id="rId15"/>
    <p:sldId id="266" r:id="rId16"/>
    <p:sldId id="1116" r:id="rId17"/>
    <p:sldId id="903" r:id="rId18"/>
    <p:sldId id="904" r:id="rId19"/>
    <p:sldId id="1119" r:id="rId20"/>
    <p:sldId id="1122" r:id="rId21"/>
    <p:sldId id="905" r:id="rId22"/>
    <p:sldId id="350" r:id="rId23"/>
    <p:sldId id="906" r:id="rId24"/>
    <p:sldId id="912" r:id="rId25"/>
    <p:sldId id="910" r:id="rId26"/>
    <p:sldId id="352" r:id="rId27"/>
    <p:sldId id="1121" r:id="rId28"/>
    <p:sldId id="1120" r:id="rId29"/>
    <p:sldId id="919" r:id="rId30"/>
    <p:sldId id="943" r:id="rId31"/>
    <p:sldId id="914" r:id="rId32"/>
    <p:sldId id="911" r:id="rId33"/>
    <p:sldId id="1123" r:id="rId34"/>
    <p:sldId id="915" r:id="rId35"/>
    <p:sldId id="1124" r:id="rId36"/>
    <p:sldId id="916" r:id="rId37"/>
    <p:sldId id="917" r:id="rId38"/>
    <p:sldId id="902" r:id="rId39"/>
    <p:sldId id="913" r:id="rId40"/>
    <p:sldId id="949" r:id="rId41"/>
    <p:sldId id="1096" r:id="rId42"/>
    <p:sldId id="353" r:id="rId43"/>
    <p:sldId id="338" r:id="rId44"/>
    <p:sldId id="1097" r:id="rId45"/>
    <p:sldId id="337" r:id="rId46"/>
    <p:sldId id="344" r:id="rId47"/>
    <p:sldId id="340" r:id="rId48"/>
    <p:sldId id="342" r:id="rId49"/>
    <p:sldId id="346" r:id="rId50"/>
    <p:sldId id="347" r:id="rId51"/>
    <p:sldId id="1099" r:id="rId52"/>
    <p:sldId id="1100" r:id="rId53"/>
    <p:sldId id="1101" r:id="rId54"/>
    <p:sldId id="1102" r:id="rId55"/>
    <p:sldId id="1103" r:id="rId56"/>
    <p:sldId id="1104" r:id="rId57"/>
    <p:sldId id="1105" r:id="rId58"/>
    <p:sldId id="1106" r:id="rId59"/>
    <p:sldId id="1098" r:id="rId60"/>
    <p:sldId id="355" r:id="rId61"/>
    <p:sldId id="1107"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259"/>
            <p14:sldId id="264"/>
          </p14:sldIdLst>
        </p14:section>
        <p14:section name="Body" id="{7C644759-45B7-764F-8741-7D4FFBBBA371}">
          <p14:sldIdLst>
            <p14:sldId id="1117"/>
            <p14:sldId id="1108"/>
            <p14:sldId id="1109"/>
            <p14:sldId id="1110"/>
            <p14:sldId id="1111"/>
            <p14:sldId id="901"/>
            <p14:sldId id="1112"/>
            <p14:sldId id="1113"/>
            <p14:sldId id="265"/>
            <p14:sldId id="1114"/>
            <p14:sldId id="266"/>
            <p14:sldId id="1116"/>
            <p14:sldId id="903"/>
            <p14:sldId id="904"/>
            <p14:sldId id="1119"/>
            <p14:sldId id="1122"/>
            <p14:sldId id="905"/>
            <p14:sldId id="350"/>
            <p14:sldId id="906"/>
            <p14:sldId id="912"/>
            <p14:sldId id="910"/>
            <p14:sldId id="352"/>
            <p14:sldId id="1121"/>
            <p14:sldId id="1120"/>
            <p14:sldId id="919"/>
            <p14:sldId id="943"/>
            <p14:sldId id="914"/>
            <p14:sldId id="911"/>
            <p14:sldId id="1123"/>
            <p14:sldId id="915"/>
            <p14:sldId id="1124"/>
            <p14:sldId id="916"/>
            <p14:sldId id="917"/>
            <p14:sldId id="902"/>
            <p14:sldId id="913"/>
            <p14:sldId id="949"/>
            <p14:sldId id="1096"/>
            <p14:sldId id="353"/>
            <p14:sldId id="338"/>
            <p14:sldId id="1097"/>
            <p14:sldId id="337"/>
            <p14:sldId id="344"/>
            <p14:sldId id="340"/>
            <p14:sldId id="342"/>
            <p14:sldId id="346"/>
            <p14:sldId id="347"/>
            <p14:sldId id="1099"/>
            <p14:sldId id="1100"/>
            <p14:sldId id="1101"/>
            <p14:sldId id="1102"/>
            <p14:sldId id="1103"/>
            <p14:sldId id="1104"/>
            <p14:sldId id="1105"/>
            <p14:sldId id="1106"/>
            <p14:sldId id="1098"/>
            <p14:sldId id="355"/>
            <p14:sldId id="1107"/>
          </p14:sldIdLst>
        </p14:section>
        <p14:section name="Fin" id="{840572E7-B92E-F644-8CBB-57D56592BCA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41"/>
    <p:restoredTop sz="94831"/>
  </p:normalViewPr>
  <p:slideViewPr>
    <p:cSldViewPr snapToGrid="0" snapToObjects="1">
      <p:cViewPr>
        <p:scale>
          <a:sx n="148" d="100"/>
          <a:sy n="148" d="100"/>
        </p:scale>
        <p:origin x="5608" y="200"/>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www.uxmatters.com</a:t>
            </a:r>
            <a:r>
              <a:rPr lang="en-US" dirty="0"/>
              <a:t>/mt/archives/2019/01/prototyping-user-</a:t>
            </a:r>
            <a:r>
              <a:rPr lang="en-US" dirty="0" err="1"/>
              <a:t>experience.php</a:t>
            </a:r>
            <a:endParaRPr lang="en-US" dirty="0"/>
          </a:p>
        </p:txBody>
      </p:sp>
    </p:spTree>
    <p:extLst>
      <p:ext uri="{BB962C8B-B14F-4D97-AF65-F5344CB8AC3E}">
        <p14:creationId xmlns:p14="http://schemas.microsoft.com/office/powerpoint/2010/main" val="350997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p:txBody>
          <a:bodyPr/>
          <a:lstStyle/>
          <a:p>
            <a:r>
              <a:rPr lang="en-CA" dirty="0"/>
              <a:t>R-Design-V</a:t>
            </a:r>
            <a:br>
              <a:rPr lang="en-CA" dirty="0"/>
            </a:br>
            <a:r>
              <a:rPr lang="en-CA" dirty="0"/>
              <a:t>Prototyping</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91203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2. </a:t>
            </a:r>
            <a:r>
              <a:rPr lang="en-CA" dirty="0"/>
              <a:t>Is there a best practice for design?</a:t>
            </a:r>
          </a:p>
          <a:p>
            <a:pPr marL="0" indent="0">
              <a:buNone/>
            </a:pPr>
            <a:endParaRPr lang="en-US"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10</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949047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32EE3E-A1B5-2F48-9BFD-90D03A003FFD}"/>
              </a:ext>
            </a:extLst>
          </p:cNvPr>
          <p:cNvSpPr>
            <a:spLocks noGrp="1"/>
          </p:cNvSpPr>
          <p:nvPr>
            <p:ph idx="1"/>
          </p:nvPr>
        </p:nvSpPr>
        <p:spPr/>
        <p:txBody>
          <a:bodyPr/>
          <a:lstStyle/>
          <a:p>
            <a:endParaRPr lang="en-US" dirty="0"/>
          </a:p>
          <a:p>
            <a:r>
              <a:rPr lang="en-US" dirty="0"/>
              <a:t>a ‘best practice’ refers to a </a:t>
            </a:r>
            <a:r>
              <a:rPr lang="en-CA" dirty="0"/>
              <a:t>procedure that is accepted or prescribed as being the ‘correct’ one or ‘most effective’</a:t>
            </a:r>
          </a:p>
          <a:p>
            <a:r>
              <a:rPr lang="en-US" i="1" dirty="0"/>
              <a:t>benchmarking</a:t>
            </a:r>
            <a:r>
              <a:rPr lang="en-US" dirty="0"/>
              <a:t> is the practice of comparing business processes and performance metrics to industry bests and practices from other companies</a:t>
            </a:r>
          </a:p>
          <a:p>
            <a:pPr lvl="1"/>
            <a:r>
              <a:rPr lang="en-US" dirty="0"/>
              <a:t>benchmarking studies can be undertaken internally or externally</a:t>
            </a:r>
          </a:p>
          <a:p>
            <a:pPr lvl="1"/>
            <a:r>
              <a:rPr lang="en-US" dirty="0"/>
              <a:t>serve several purposes: help </a:t>
            </a:r>
            <a:r>
              <a:rPr lang="en-CA" dirty="0"/>
              <a:t>organizations identify performance gaps, help understand current standard of performance in an industry</a:t>
            </a:r>
            <a:endParaRPr lang="en-US" dirty="0"/>
          </a:p>
        </p:txBody>
      </p:sp>
      <p:sp>
        <p:nvSpPr>
          <p:cNvPr id="3" name="Slide Number Placeholder 2">
            <a:extLst>
              <a:ext uri="{FF2B5EF4-FFF2-40B4-BE49-F238E27FC236}">
                <a16:creationId xmlns:a16="http://schemas.microsoft.com/office/drawing/2014/main" id="{640912A5-A530-384B-8CF7-D68A8290EF8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89CE384-1C93-5947-8818-47A61EE7EA7C}"/>
              </a:ext>
            </a:extLst>
          </p:cNvPr>
          <p:cNvSpPr>
            <a:spLocks noGrp="1"/>
          </p:cNvSpPr>
          <p:nvPr>
            <p:ph type="title"/>
          </p:nvPr>
        </p:nvSpPr>
        <p:spPr/>
        <p:txBody>
          <a:bodyPr/>
          <a:lstStyle/>
          <a:p>
            <a:r>
              <a:rPr lang="en-US" dirty="0"/>
              <a:t>What is a ‘best practice’ and ‘benchmarking’?</a:t>
            </a:r>
          </a:p>
        </p:txBody>
      </p:sp>
    </p:spTree>
    <p:extLst>
      <p:ext uri="{BB962C8B-B14F-4D97-AF65-F5344CB8AC3E}">
        <p14:creationId xmlns:p14="http://schemas.microsoft.com/office/powerpoint/2010/main" val="71691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32EE3E-A1B5-2F48-9BFD-90D03A003FFD}"/>
              </a:ext>
            </a:extLst>
          </p:cNvPr>
          <p:cNvSpPr>
            <a:spLocks noGrp="1"/>
          </p:cNvSpPr>
          <p:nvPr>
            <p:ph idx="1"/>
          </p:nvPr>
        </p:nvSpPr>
        <p:spPr/>
        <p:txBody>
          <a:bodyPr/>
          <a:lstStyle/>
          <a:p>
            <a:endParaRPr lang="en-US" dirty="0"/>
          </a:p>
          <a:p>
            <a:r>
              <a:rPr lang="en-US" dirty="0"/>
              <a:t>short answer: no</a:t>
            </a:r>
          </a:p>
        </p:txBody>
      </p:sp>
      <p:sp>
        <p:nvSpPr>
          <p:cNvPr id="3" name="Slide Number Placeholder 2">
            <a:extLst>
              <a:ext uri="{FF2B5EF4-FFF2-40B4-BE49-F238E27FC236}">
                <a16:creationId xmlns:a16="http://schemas.microsoft.com/office/drawing/2014/main" id="{640912A5-A530-384B-8CF7-D68A8290EF8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89CE384-1C93-5947-8818-47A61EE7EA7C}"/>
              </a:ext>
            </a:extLst>
          </p:cNvPr>
          <p:cNvSpPr>
            <a:spLocks noGrp="1"/>
          </p:cNvSpPr>
          <p:nvPr>
            <p:ph type="title"/>
          </p:nvPr>
        </p:nvSpPr>
        <p:spPr/>
        <p:txBody>
          <a:bodyPr/>
          <a:lstStyle/>
          <a:p>
            <a:r>
              <a:rPr lang="en-CA" dirty="0"/>
              <a:t>Is there a ‘best practice’ for design?</a:t>
            </a:r>
          </a:p>
        </p:txBody>
      </p:sp>
    </p:spTree>
    <p:extLst>
      <p:ext uri="{BB962C8B-B14F-4D97-AF65-F5344CB8AC3E}">
        <p14:creationId xmlns:p14="http://schemas.microsoft.com/office/powerpoint/2010/main" val="1311168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5603F2-EA01-3148-9FC3-1685E2A8CE87}"/>
              </a:ext>
            </a:extLst>
          </p:cNvPr>
          <p:cNvSpPr>
            <a:spLocks noGrp="1"/>
          </p:cNvSpPr>
          <p:nvPr>
            <p:ph idx="1"/>
          </p:nvPr>
        </p:nvSpPr>
        <p:spPr/>
        <p:txBody>
          <a:bodyPr>
            <a:normAutofit/>
          </a:bodyPr>
          <a:lstStyle/>
          <a:p>
            <a:pPr marL="0" indent="0">
              <a:buNone/>
            </a:pPr>
            <a:r>
              <a:rPr lang="en-US" dirty="0"/>
              <a:t>“The general consensus is that there is </a:t>
            </a:r>
            <a:r>
              <a:rPr lang="en-US" b="1" dirty="0"/>
              <a:t>no set best practice</a:t>
            </a:r>
            <a:r>
              <a:rPr lang="en-US" dirty="0"/>
              <a:t> in design process. However, there is agreement that there are some commonalities across processes used, and that these typically consist of four or five distinct phases.”</a:t>
            </a:r>
          </a:p>
          <a:p>
            <a:pPr marL="0" indent="0" algn="r">
              <a:buNone/>
            </a:pPr>
            <a:r>
              <a:rPr lang="en-US" sz="1600" dirty="0"/>
              <a:t>[British Design Council, 2007, Desk Research Report]</a:t>
            </a:r>
            <a:br>
              <a:rPr lang="en-US" sz="1600" dirty="0"/>
            </a:br>
            <a:r>
              <a:rPr lang="en-US" sz="1600" b="1" dirty="0"/>
              <a:t>emphasis added</a:t>
            </a:r>
          </a:p>
          <a:p>
            <a:r>
              <a:rPr lang="en-US" dirty="0"/>
              <a:t>although </a:t>
            </a:r>
            <a:r>
              <a:rPr lang="en-US" b="1" dirty="0"/>
              <a:t>there is no single best practice design process</a:t>
            </a:r>
            <a:r>
              <a:rPr lang="en-US" dirty="0"/>
              <a:t>, there are core activities which can be adapted to fit a particular project or situation (Best, 2006)</a:t>
            </a:r>
          </a:p>
        </p:txBody>
      </p:sp>
      <p:sp>
        <p:nvSpPr>
          <p:cNvPr id="3" name="Slide Number Placeholder 2">
            <a:extLst>
              <a:ext uri="{FF2B5EF4-FFF2-40B4-BE49-F238E27FC236}">
                <a16:creationId xmlns:a16="http://schemas.microsoft.com/office/drawing/2014/main" id="{7CEA7FC3-BFC2-4047-8969-C8724B61F34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0838296-3E77-694C-B99A-069114ABC57C}"/>
              </a:ext>
            </a:extLst>
          </p:cNvPr>
          <p:cNvSpPr>
            <a:spLocks noGrp="1"/>
          </p:cNvSpPr>
          <p:nvPr>
            <p:ph type="title"/>
          </p:nvPr>
        </p:nvSpPr>
        <p:spPr/>
        <p:txBody>
          <a:bodyPr/>
          <a:lstStyle/>
          <a:p>
            <a:r>
              <a:rPr lang="en-CA" dirty="0"/>
              <a:t>Is there a ‘best practice’ for design?</a:t>
            </a:r>
            <a:endParaRPr lang="en-US" dirty="0"/>
          </a:p>
        </p:txBody>
      </p:sp>
    </p:spTree>
    <p:extLst>
      <p:ext uri="{BB962C8B-B14F-4D97-AF65-F5344CB8AC3E}">
        <p14:creationId xmlns:p14="http://schemas.microsoft.com/office/powerpoint/2010/main" val="841124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5603F2-EA01-3148-9FC3-1685E2A8CE87}"/>
              </a:ext>
            </a:extLst>
          </p:cNvPr>
          <p:cNvSpPr>
            <a:spLocks noGrp="1"/>
          </p:cNvSpPr>
          <p:nvPr>
            <p:ph idx="1"/>
          </p:nvPr>
        </p:nvSpPr>
        <p:spPr/>
        <p:txBody>
          <a:bodyPr>
            <a:normAutofit/>
          </a:bodyPr>
          <a:lstStyle/>
          <a:p>
            <a:r>
              <a:rPr lang="en-US" dirty="0"/>
              <a:t>Clarkson &amp; Eckert (2005):</a:t>
            </a:r>
          </a:p>
          <a:p>
            <a:pPr lvl="1"/>
            <a:r>
              <a:rPr lang="en-US" dirty="0"/>
              <a:t>there is a central core of generic stages that constitute a commonality between design processes</a:t>
            </a:r>
          </a:p>
          <a:p>
            <a:pPr lvl="1"/>
            <a:r>
              <a:rPr lang="en-US" dirty="0"/>
              <a:t>these commonalities are modified and adapted to reflect the problem or user need</a:t>
            </a:r>
          </a:p>
          <a:p>
            <a:pPr lvl="1"/>
            <a:r>
              <a:rPr lang="en-US" dirty="0"/>
              <a:t>there are constraints and drivers that influence the direction of the design process give the process its project-specific characteristics</a:t>
            </a:r>
          </a:p>
          <a:p>
            <a:pPr marL="0" indent="0" algn="r">
              <a:buNone/>
            </a:pPr>
            <a:r>
              <a:rPr lang="en-US" sz="1400" dirty="0"/>
              <a:t>Clarkson, P.J. and Eckert, C.M. (2005) </a:t>
            </a:r>
            <a:br>
              <a:rPr lang="en-US" sz="1400" dirty="0"/>
            </a:br>
            <a:r>
              <a:rPr lang="en-US" sz="1400" dirty="0"/>
              <a:t>'Design process improvement - a review of current practice', Springer</a:t>
            </a:r>
          </a:p>
        </p:txBody>
      </p:sp>
      <p:sp>
        <p:nvSpPr>
          <p:cNvPr id="3" name="Slide Number Placeholder 2">
            <a:extLst>
              <a:ext uri="{FF2B5EF4-FFF2-40B4-BE49-F238E27FC236}">
                <a16:creationId xmlns:a16="http://schemas.microsoft.com/office/drawing/2014/main" id="{7CEA7FC3-BFC2-4047-8969-C8724B61F34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0838296-3E77-694C-B99A-069114ABC57C}"/>
              </a:ext>
            </a:extLst>
          </p:cNvPr>
          <p:cNvSpPr>
            <a:spLocks noGrp="1"/>
          </p:cNvSpPr>
          <p:nvPr>
            <p:ph type="title"/>
          </p:nvPr>
        </p:nvSpPr>
        <p:spPr/>
        <p:txBody>
          <a:bodyPr/>
          <a:lstStyle/>
          <a:p>
            <a:r>
              <a:rPr lang="en-CA" dirty="0"/>
              <a:t>Is there a ‘best practice’ for design?</a:t>
            </a:r>
            <a:endParaRPr lang="en-US" dirty="0"/>
          </a:p>
        </p:txBody>
      </p:sp>
    </p:spTree>
    <p:extLst>
      <p:ext uri="{BB962C8B-B14F-4D97-AF65-F5344CB8AC3E}">
        <p14:creationId xmlns:p14="http://schemas.microsoft.com/office/powerpoint/2010/main" val="619948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71345D-86DF-8445-9375-9287D2BC2B6E}"/>
              </a:ext>
            </a:extLst>
          </p:cNvPr>
          <p:cNvSpPr>
            <a:spLocks noGrp="1"/>
          </p:cNvSpPr>
          <p:nvPr>
            <p:ph idx="1"/>
          </p:nvPr>
        </p:nvSpPr>
        <p:spPr/>
        <p:txBody>
          <a:bodyPr>
            <a:normAutofit lnSpcReduction="10000"/>
          </a:bodyPr>
          <a:lstStyle/>
          <a:p>
            <a:r>
              <a:rPr lang="en-US" dirty="0"/>
              <a:t>in ~2005, the British Design Council (now called just the ‘Design Council’) undertook a benchmarking study of design processes:</a:t>
            </a:r>
          </a:p>
          <a:p>
            <a:r>
              <a:rPr lang="en-US" dirty="0"/>
              <a:t>this was an </a:t>
            </a:r>
            <a:r>
              <a:rPr lang="en-US" b="1" dirty="0"/>
              <a:t>external </a:t>
            </a:r>
            <a:r>
              <a:rPr lang="en-US" dirty="0"/>
              <a:t>study: an outside organization conducting a study of a large a set of companies within an industry</a:t>
            </a:r>
          </a:p>
          <a:p>
            <a:r>
              <a:rPr lang="en-US" dirty="0"/>
              <a:t>purpose: </a:t>
            </a:r>
          </a:p>
          <a:p>
            <a:pPr lvl="1"/>
            <a:r>
              <a:rPr lang="en-US" dirty="0"/>
              <a:t>gather insights to inform the development of internal design processes in UK businesses</a:t>
            </a:r>
          </a:p>
          <a:p>
            <a:pPr lvl="1"/>
            <a:r>
              <a:rPr lang="en-US" dirty="0"/>
              <a:t>build capacity (improve economic growth) for the UK business community</a:t>
            </a:r>
          </a:p>
          <a:p>
            <a:r>
              <a:rPr lang="en-US" dirty="0"/>
              <a:t>study consisted of:</a:t>
            </a:r>
          </a:p>
          <a:p>
            <a:pPr lvl="2"/>
            <a:r>
              <a:rPr lang="en-US" dirty="0"/>
              <a:t>site visits to 11 companies + interviews + review of scholarly materials</a:t>
            </a:r>
          </a:p>
        </p:txBody>
      </p:sp>
      <p:sp>
        <p:nvSpPr>
          <p:cNvPr id="3" name="Slide Number Placeholder 2">
            <a:extLst>
              <a:ext uri="{FF2B5EF4-FFF2-40B4-BE49-F238E27FC236}">
                <a16:creationId xmlns:a16="http://schemas.microsoft.com/office/drawing/2014/main" id="{9E674DD4-9117-C64E-8E06-150224D4AD8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5AED4A1-3D6E-7947-8A60-35501EA5766A}"/>
              </a:ext>
            </a:extLst>
          </p:cNvPr>
          <p:cNvSpPr>
            <a:spLocks noGrp="1"/>
          </p:cNvSpPr>
          <p:nvPr>
            <p:ph type="title"/>
          </p:nvPr>
        </p:nvSpPr>
        <p:spPr/>
        <p:txBody>
          <a:bodyPr/>
          <a:lstStyle/>
          <a:p>
            <a:r>
              <a:rPr lang="en-US" dirty="0"/>
              <a:t>Design Process Benchmarking Study</a:t>
            </a:r>
          </a:p>
        </p:txBody>
      </p:sp>
    </p:spTree>
    <p:extLst>
      <p:ext uri="{BB962C8B-B14F-4D97-AF65-F5344CB8AC3E}">
        <p14:creationId xmlns:p14="http://schemas.microsoft.com/office/powerpoint/2010/main" val="3572998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71345D-86DF-8445-9375-9287D2BC2B6E}"/>
              </a:ext>
            </a:extLst>
          </p:cNvPr>
          <p:cNvSpPr>
            <a:spLocks noGrp="1"/>
          </p:cNvSpPr>
          <p:nvPr>
            <p:ph idx="1"/>
          </p:nvPr>
        </p:nvSpPr>
        <p:spPr/>
        <p:txBody>
          <a:bodyPr>
            <a:normAutofit/>
          </a:bodyPr>
          <a:lstStyle/>
          <a:p>
            <a:r>
              <a:rPr lang="en-US" dirty="0"/>
              <a:t>the British Design Council’s benchmarking study generated a knowledge output: the </a:t>
            </a:r>
            <a:r>
              <a:rPr lang="en-US" b="1" dirty="0"/>
              <a:t>Double Diamond Design Process Model</a:t>
            </a:r>
            <a:endParaRPr lang="en-US" dirty="0"/>
          </a:p>
          <a:p>
            <a:r>
              <a:rPr lang="en-US" dirty="0"/>
              <a:t>the ‘Double Diamond’ model has become hugely popular</a:t>
            </a:r>
          </a:p>
          <a:p>
            <a:r>
              <a:rPr lang="en-US" dirty="0"/>
              <a:t>it is important to understand what it is and how to use it</a:t>
            </a:r>
          </a:p>
          <a:p>
            <a:endParaRPr lang="en-US" dirty="0"/>
          </a:p>
        </p:txBody>
      </p:sp>
      <p:sp>
        <p:nvSpPr>
          <p:cNvPr id="3" name="Slide Number Placeholder 2">
            <a:extLst>
              <a:ext uri="{FF2B5EF4-FFF2-40B4-BE49-F238E27FC236}">
                <a16:creationId xmlns:a16="http://schemas.microsoft.com/office/drawing/2014/main" id="{9E674DD4-9117-C64E-8E06-150224D4AD8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5AED4A1-3D6E-7947-8A60-35501EA5766A}"/>
              </a:ext>
            </a:extLst>
          </p:cNvPr>
          <p:cNvSpPr>
            <a:spLocks noGrp="1"/>
          </p:cNvSpPr>
          <p:nvPr>
            <p:ph type="title"/>
          </p:nvPr>
        </p:nvSpPr>
        <p:spPr/>
        <p:txBody>
          <a:bodyPr/>
          <a:lstStyle/>
          <a:p>
            <a:r>
              <a:rPr lang="en-US" dirty="0"/>
              <a:t>Design Process Benchmarking Study</a:t>
            </a:r>
          </a:p>
        </p:txBody>
      </p:sp>
    </p:spTree>
    <p:extLst>
      <p:ext uri="{BB962C8B-B14F-4D97-AF65-F5344CB8AC3E}">
        <p14:creationId xmlns:p14="http://schemas.microsoft.com/office/powerpoint/2010/main" val="1502921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3. </a:t>
            </a:r>
            <a:r>
              <a:rPr lang="en-CA" dirty="0"/>
              <a:t>What is the Double Diamond design process model? How do we use it? Where does prototyping fit in?</a:t>
            </a:r>
          </a:p>
          <a:p>
            <a:pPr marL="0" indent="0">
              <a:buNone/>
            </a:pPr>
            <a:endParaRPr lang="en-CA" dirty="0"/>
          </a:p>
          <a:p>
            <a:pPr marL="0" indent="0">
              <a:buNone/>
            </a:pPr>
            <a:endParaRPr lang="en-CA" dirty="0"/>
          </a:p>
          <a:p>
            <a:pPr marL="0" indent="0">
              <a:buNone/>
            </a:pPr>
            <a:endParaRPr lang="en-US"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17</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746689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D4700-DE8A-F344-B419-7040E1181974}"/>
              </a:ext>
            </a:extLst>
          </p:cNvPr>
          <p:cNvSpPr>
            <a:spLocks noGrp="1"/>
          </p:cNvSpPr>
          <p:nvPr>
            <p:ph idx="1"/>
          </p:nvPr>
        </p:nvSpPr>
        <p:spPr/>
        <p:txBody>
          <a:bodyPr/>
          <a:lstStyle/>
          <a:p>
            <a:r>
              <a:rPr lang="en-US" dirty="0"/>
              <a:t>The Double Diamond is a </a:t>
            </a:r>
            <a:r>
              <a:rPr lang="en-US" u="sng" dirty="0"/>
              <a:t>design process model</a:t>
            </a:r>
            <a:r>
              <a:rPr lang="en-US" dirty="0"/>
              <a:t>, which means that it is a </a:t>
            </a:r>
            <a:r>
              <a:rPr lang="en-US" u="sng" dirty="0"/>
              <a:t>model</a:t>
            </a:r>
            <a:r>
              <a:rPr lang="en-US" dirty="0"/>
              <a:t> of the </a:t>
            </a:r>
            <a:r>
              <a:rPr lang="en-US" u="sng" dirty="0"/>
              <a:t>design process</a:t>
            </a:r>
          </a:p>
          <a:p>
            <a:pPr lvl="1"/>
            <a:r>
              <a:rPr lang="en-US" dirty="0"/>
              <a:t>it is an </a:t>
            </a:r>
            <a:r>
              <a:rPr lang="en-US" b="1" dirty="0"/>
              <a:t>explanatory/descriptive </a:t>
            </a:r>
            <a:r>
              <a:rPr lang="en-US" dirty="0"/>
              <a:t>model</a:t>
            </a:r>
          </a:p>
          <a:p>
            <a:pPr lvl="1"/>
            <a:r>
              <a:rPr lang="en-US" dirty="0"/>
              <a:t>it is </a:t>
            </a:r>
            <a:r>
              <a:rPr lang="en-US" b="1" dirty="0"/>
              <a:t>not a predictive </a:t>
            </a:r>
            <a:r>
              <a:rPr lang="en-US" dirty="0"/>
              <a:t>model</a:t>
            </a:r>
          </a:p>
          <a:p>
            <a:r>
              <a:rPr lang="en-US" dirty="0"/>
              <a:t>What the Double Diamond model </a:t>
            </a:r>
            <a:r>
              <a:rPr lang="en-US" b="1" dirty="0"/>
              <a:t>does not</a:t>
            </a:r>
            <a:r>
              <a:rPr lang="en-US" dirty="0"/>
              <a:t> do:</a:t>
            </a:r>
          </a:p>
          <a:p>
            <a:pPr lvl="1"/>
            <a:r>
              <a:rPr lang="en-US" b="1" dirty="0"/>
              <a:t>does not </a:t>
            </a:r>
            <a:r>
              <a:rPr lang="en-US" dirty="0"/>
              <a:t>give you a not a recipe </a:t>
            </a:r>
          </a:p>
          <a:p>
            <a:pPr lvl="1"/>
            <a:r>
              <a:rPr lang="en-US" b="1" dirty="0"/>
              <a:t>does not </a:t>
            </a:r>
            <a:r>
              <a:rPr lang="en-US" dirty="0"/>
              <a:t>tell you the steps that need to be followed</a:t>
            </a:r>
          </a:p>
          <a:p>
            <a:r>
              <a:rPr lang="en-US" dirty="0"/>
              <a:t>What the Double Diamond model </a:t>
            </a:r>
            <a:r>
              <a:rPr lang="en-US" b="1" dirty="0"/>
              <a:t>does </a:t>
            </a:r>
            <a:r>
              <a:rPr lang="en-US" dirty="0"/>
              <a:t>do:</a:t>
            </a:r>
          </a:p>
          <a:p>
            <a:pPr lvl="1"/>
            <a:r>
              <a:rPr lang="en-US" dirty="0"/>
              <a:t>does provide an overall structure and set of processes </a:t>
            </a:r>
          </a:p>
          <a:p>
            <a:pPr lvl="1"/>
            <a:r>
              <a:rPr lang="en-US" dirty="0"/>
              <a:t>does provide a set of choices and approaches, from which choices can be made</a:t>
            </a:r>
          </a:p>
          <a:p>
            <a:endParaRPr lang="en-US" dirty="0"/>
          </a:p>
          <a:p>
            <a:endParaRPr lang="en-US" dirty="0"/>
          </a:p>
        </p:txBody>
      </p:sp>
      <p:sp>
        <p:nvSpPr>
          <p:cNvPr id="3" name="Slide Number Placeholder 2">
            <a:extLst>
              <a:ext uri="{FF2B5EF4-FFF2-40B4-BE49-F238E27FC236}">
                <a16:creationId xmlns:a16="http://schemas.microsoft.com/office/drawing/2014/main" id="{45CAB162-E6F7-5547-8564-B4AC5627ED0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8497BED-9891-E348-AE6D-898161E1C4CC}"/>
              </a:ext>
            </a:extLst>
          </p:cNvPr>
          <p:cNvSpPr>
            <a:spLocks noGrp="1"/>
          </p:cNvSpPr>
          <p:nvPr>
            <p:ph type="title"/>
          </p:nvPr>
        </p:nvSpPr>
        <p:spPr/>
        <p:txBody>
          <a:bodyPr/>
          <a:lstStyle/>
          <a:p>
            <a:r>
              <a:rPr lang="en-US" dirty="0"/>
              <a:t>What is a </a:t>
            </a:r>
            <a:r>
              <a:rPr lang="en-CA" b="1" u="sng" dirty="0"/>
              <a:t>design process model</a:t>
            </a:r>
            <a:r>
              <a:rPr lang="en-US" b="1" u="sng" dirty="0"/>
              <a:t>?</a:t>
            </a:r>
            <a:endParaRPr lang="en-US" dirty="0"/>
          </a:p>
        </p:txBody>
      </p:sp>
    </p:spTree>
    <p:extLst>
      <p:ext uri="{BB962C8B-B14F-4D97-AF65-F5344CB8AC3E}">
        <p14:creationId xmlns:p14="http://schemas.microsoft.com/office/powerpoint/2010/main" val="3112954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B825C1-423B-BF4E-9DD5-C1851FD5B94E}"/>
              </a:ext>
            </a:extLst>
          </p:cNvPr>
          <p:cNvSpPr>
            <a:spLocks noGrp="1"/>
          </p:cNvSpPr>
          <p:nvPr>
            <p:ph idx="1"/>
          </p:nvPr>
        </p:nvSpPr>
        <p:spPr/>
        <p:txBody>
          <a:bodyPr/>
          <a:lstStyle/>
          <a:p>
            <a:r>
              <a:rPr lang="en-US" dirty="0"/>
              <a:t>needs an overall a project management approach, such as agile, waterfall, lean, iterative/incremental, </a:t>
            </a:r>
            <a:r>
              <a:rPr lang="en-US" dirty="0" err="1"/>
              <a:t>etc</a:t>
            </a:r>
            <a:r>
              <a:rPr lang="en-US" dirty="0"/>
              <a:t>)</a:t>
            </a:r>
          </a:p>
          <a:p>
            <a:r>
              <a:rPr lang="en-US" dirty="0"/>
              <a:t>needs management/decision-making structure </a:t>
            </a:r>
          </a:p>
          <a:p>
            <a:r>
              <a:rPr lang="en-US" dirty="0"/>
              <a:t>need process tools (e.g., documents, visualizations, diagrams)</a:t>
            </a:r>
          </a:p>
          <a:p>
            <a:r>
              <a:rPr lang="en-US" dirty="0"/>
              <a:t>needs goal setting, timelines, and provisions for iteration</a:t>
            </a:r>
          </a:p>
          <a:p>
            <a:pPr lvl="1"/>
            <a:r>
              <a:rPr lang="en-US" dirty="0"/>
              <a:t>goals and timeline for each of the diamonds</a:t>
            </a:r>
          </a:p>
          <a:p>
            <a:pPr lvl="1"/>
            <a:r>
              <a:rPr lang="en-US" dirty="0"/>
              <a:t>within each diamond, timeline for shifting between divergence-convergence</a:t>
            </a:r>
          </a:p>
          <a:p>
            <a:pPr lvl="1"/>
            <a:r>
              <a:rPr lang="en-US" dirty="0"/>
              <a:t>provision for revisiting earlier phases, timeline flexibility (e.g., see back tracking arrows in diagram above)</a:t>
            </a:r>
          </a:p>
          <a:p>
            <a:endParaRPr lang="en-US" dirty="0"/>
          </a:p>
        </p:txBody>
      </p:sp>
      <p:sp>
        <p:nvSpPr>
          <p:cNvPr id="3" name="Slide Number Placeholder 2">
            <a:extLst>
              <a:ext uri="{FF2B5EF4-FFF2-40B4-BE49-F238E27FC236}">
                <a16:creationId xmlns:a16="http://schemas.microsoft.com/office/drawing/2014/main" id="{E9F7D64F-9102-4E42-8ADE-EB68D79B602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5E004A0-0F3D-0B40-82BA-69D97795B7D4}"/>
              </a:ext>
            </a:extLst>
          </p:cNvPr>
          <p:cNvSpPr>
            <a:spLocks noGrp="1"/>
          </p:cNvSpPr>
          <p:nvPr>
            <p:ph type="title"/>
          </p:nvPr>
        </p:nvSpPr>
        <p:spPr/>
        <p:txBody>
          <a:bodyPr/>
          <a:lstStyle/>
          <a:p>
            <a:r>
              <a:rPr lang="en-US" dirty="0"/>
              <a:t>Double Diamond…</a:t>
            </a:r>
          </a:p>
        </p:txBody>
      </p:sp>
    </p:spTree>
    <p:extLst>
      <p:ext uri="{BB962C8B-B14F-4D97-AF65-F5344CB8AC3E}">
        <p14:creationId xmlns:p14="http://schemas.microsoft.com/office/powerpoint/2010/main" val="1440819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54DBB6-62B0-EF43-B3E1-C8124FA0B780}"/>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DBDD1853-489B-4446-9069-99FC05D0A30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3D37480-31C4-9141-A803-31819D4468D5}"/>
              </a:ext>
            </a:extLst>
          </p:cNvPr>
          <p:cNvSpPr>
            <a:spLocks noGrp="1"/>
          </p:cNvSpPr>
          <p:nvPr>
            <p:ph type="title"/>
          </p:nvPr>
        </p:nvSpPr>
        <p:spPr/>
        <p:txBody>
          <a:bodyPr/>
          <a:lstStyle/>
          <a:p>
            <a:r>
              <a:rPr lang="en-US" dirty="0"/>
              <a:t>One Example</a:t>
            </a:r>
          </a:p>
        </p:txBody>
      </p:sp>
      <p:pic>
        <p:nvPicPr>
          <p:cNvPr id="5" name="Picture 1">
            <a:extLst>
              <a:ext uri="{FF2B5EF4-FFF2-40B4-BE49-F238E27FC236}">
                <a16:creationId xmlns:a16="http://schemas.microsoft.com/office/drawing/2014/main" id="{556091CF-B26C-914F-AF95-BFB797DE8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048" y="1959592"/>
            <a:ext cx="7313189" cy="44434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E5724A2-AD74-4642-B6B4-D1721B843002}"/>
              </a:ext>
            </a:extLst>
          </p:cNvPr>
          <p:cNvSpPr txBox="1"/>
          <p:nvPr/>
        </p:nvSpPr>
        <p:spPr>
          <a:xfrm>
            <a:off x="4071668" y="310074"/>
            <a:ext cx="4605339" cy="954107"/>
          </a:xfrm>
          <a:prstGeom prst="rect">
            <a:avLst/>
          </a:prstGeom>
          <a:noFill/>
        </p:spPr>
        <p:txBody>
          <a:bodyPr wrap="square">
            <a:spAutoFit/>
          </a:bodyPr>
          <a:lstStyle/>
          <a:p>
            <a:r>
              <a:rPr lang="en-US" sz="1400" dirty="0">
                <a:latin typeface="Palatino Linotype" panose="02040502050505030304" pitchFamily="18" charset="0"/>
              </a:rPr>
              <a:t>To illustrate, here is one example of a design process that fits the structure of Double Diamond…</a:t>
            </a:r>
          </a:p>
          <a:p>
            <a:r>
              <a:rPr lang="en-US" sz="1400" dirty="0">
                <a:latin typeface="Palatino Linotype" panose="02040502050505030304" pitchFamily="18" charset="0"/>
              </a:rPr>
              <a:t>This is </a:t>
            </a:r>
            <a:r>
              <a:rPr lang="en-US" sz="1400" b="1" dirty="0">
                <a:latin typeface="Palatino Linotype" panose="02040502050505030304" pitchFamily="18" charset="0"/>
              </a:rPr>
              <a:t>one possible example</a:t>
            </a:r>
            <a:r>
              <a:rPr lang="en-US" sz="1400" dirty="0">
                <a:latin typeface="Palatino Linotype" panose="02040502050505030304" pitchFamily="18" charset="0"/>
              </a:rPr>
              <a:t>, there are many other approaches that could be taken that fit the structure</a:t>
            </a:r>
          </a:p>
        </p:txBody>
      </p:sp>
    </p:spTree>
    <p:extLst>
      <p:ext uri="{BB962C8B-B14F-4D97-AF65-F5344CB8AC3E}">
        <p14:creationId xmlns:p14="http://schemas.microsoft.com/office/powerpoint/2010/main" val="514064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BE2C9D-68D6-8C44-A7E3-03C71E1159A6}"/>
              </a:ext>
            </a:extLst>
          </p:cNvPr>
          <p:cNvSpPr>
            <a:spLocks noGrp="1"/>
          </p:cNvSpPr>
          <p:nvPr>
            <p:ph idx="1"/>
          </p:nvPr>
        </p:nvSpPr>
        <p:spPr/>
        <p:txBody>
          <a:bodyPr/>
          <a:lstStyle/>
          <a:p>
            <a:pPr marL="0" indent="0">
              <a:buNone/>
            </a:pPr>
            <a:r>
              <a:rPr lang="en-US" dirty="0"/>
              <a:t>“Start with an idea, and through the initial design research, expand the thinking to explore the fundamental issues. Only then is it time to converge upon the real, underlying problem. Similarly, use design research tools to explore a wide variety of solutions before converging upon one. (Slightly modified from the work of the British Design Council, 2005.)”  </a:t>
            </a:r>
          </a:p>
          <a:p>
            <a:pPr marL="0" indent="0" algn="r">
              <a:buNone/>
            </a:pPr>
            <a:r>
              <a:rPr lang="en-US" sz="1800" dirty="0"/>
              <a:t>Norman, the Design of Everyday Things, 2013</a:t>
            </a:r>
          </a:p>
        </p:txBody>
      </p:sp>
      <p:sp>
        <p:nvSpPr>
          <p:cNvPr id="3" name="Slide Number Placeholder 2">
            <a:extLst>
              <a:ext uri="{FF2B5EF4-FFF2-40B4-BE49-F238E27FC236}">
                <a16:creationId xmlns:a16="http://schemas.microsoft.com/office/drawing/2014/main" id="{9D79558A-A6A5-DF44-9949-2F9D113AD53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EE2C4CA-9F7F-4F4D-84AB-95725093A3C5}"/>
              </a:ext>
            </a:extLst>
          </p:cNvPr>
          <p:cNvSpPr>
            <a:spLocks noGrp="1"/>
          </p:cNvSpPr>
          <p:nvPr>
            <p:ph type="title"/>
          </p:nvPr>
        </p:nvSpPr>
        <p:spPr/>
        <p:txBody>
          <a:bodyPr/>
          <a:lstStyle/>
          <a:p>
            <a:r>
              <a:rPr lang="en-US" dirty="0"/>
              <a:t>The Gist of the Double Diamond</a:t>
            </a:r>
          </a:p>
        </p:txBody>
      </p:sp>
    </p:spTree>
    <p:extLst>
      <p:ext uri="{BB962C8B-B14F-4D97-AF65-F5344CB8AC3E}">
        <p14:creationId xmlns:p14="http://schemas.microsoft.com/office/powerpoint/2010/main" val="3334665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805C999-ACB3-C944-B88E-E4D78DF1AD8D}"/>
              </a:ext>
            </a:extLst>
          </p:cNvPr>
          <p:cNvSpPr>
            <a:spLocks noGrp="1"/>
          </p:cNvSpPr>
          <p:nvPr>
            <p:ph idx="1"/>
          </p:nvPr>
        </p:nvSpPr>
        <p:spPr/>
        <p:txBody>
          <a:bodyPr/>
          <a:lstStyle/>
          <a:p>
            <a:endParaRPr lang="en-US"/>
          </a:p>
        </p:txBody>
      </p:sp>
      <p:sp>
        <p:nvSpPr>
          <p:cNvPr id="2" name="Title 1"/>
          <p:cNvSpPr>
            <a:spLocks noGrp="1"/>
          </p:cNvSpPr>
          <p:nvPr>
            <p:ph type="title"/>
          </p:nvPr>
        </p:nvSpPr>
        <p:spPr>
          <a:xfrm>
            <a:off x="1160200" y="185426"/>
            <a:ext cx="6823602" cy="807571"/>
          </a:xfrm>
        </p:spPr>
        <p:txBody>
          <a:bodyPr>
            <a:normAutofit/>
          </a:bodyPr>
          <a:lstStyle/>
          <a:p>
            <a:r>
              <a:rPr lang="en-GB" dirty="0"/>
              <a:t>The Double Diamond </a:t>
            </a:r>
            <a:r>
              <a:rPr lang="en-CA" dirty="0"/>
              <a:t>design process model</a:t>
            </a:r>
            <a:endParaRPr lang="en-GB" dirty="0"/>
          </a:p>
        </p:txBody>
      </p:sp>
      <p:pic>
        <p:nvPicPr>
          <p:cNvPr id="11" name="Picture 10" descr="Illustration of the double diamond of design, which is divided into four sections such as Discover, Define, Develop, and Deliver.">
            <a:extLst>
              <a:ext uri="{FF2B5EF4-FFF2-40B4-BE49-F238E27FC236}">
                <a16:creationId xmlns:a16="http://schemas.microsoft.com/office/drawing/2014/main" id="{C40B3FA0-E720-4541-BDBC-4C666546B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817" y="1677735"/>
            <a:ext cx="6959609" cy="3960440"/>
          </a:xfrm>
          <a:prstGeom prst="rect">
            <a:avLst/>
          </a:prstGeom>
        </p:spPr>
      </p:pic>
      <p:sp>
        <p:nvSpPr>
          <p:cNvPr id="6" name="TextBox 5">
            <a:extLst>
              <a:ext uri="{FF2B5EF4-FFF2-40B4-BE49-F238E27FC236}">
                <a16:creationId xmlns:a16="http://schemas.microsoft.com/office/drawing/2014/main" id="{36C56132-F143-5941-AA9E-EA42BBE29268}"/>
              </a:ext>
            </a:extLst>
          </p:cNvPr>
          <p:cNvSpPr txBox="1"/>
          <p:nvPr/>
        </p:nvSpPr>
        <p:spPr>
          <a:xfrm>
            <a:off x="1165114" y="5638175"/>
            <a:ext cx="3406886" cy="1169551"/>
          </a:xfrm>
          <a:prstGeom prst="rect">
            <a:avLst/>
          </a:prstGeom>
          <a:noFill/>
        </p:spPr>
        <p:txBody>
          <a:bodyPr wrap="square">
            <a:spAutoFit/>
          </a:bodyPr>
          <a:lstStyle/>
          <a:p>
            <a:r>
              <a:rPr lang="en-US" sz="1400" dirty="0">
                <a:latin typeface="Palatino Linotype" panose="02040502050505030304" pitchFamily="18" charset="0"/>
              </a:rPr>
              <a:t>“Start with an idea, and through the initial design research, expand the thinking to explore the fundamental issues. Only then is it time to converge upon the real, underlying problem.” </a:t>
            </a:r>
          </a:p>
        </p:txBody>
      </p:sp>
      <p:sp>
        <p:nvSpPr>
          <p:cNvPr id="7" name="TextBox 6">
            <a:extLst>
              <a:ext uri="{FF2B5EF4-FFF2-40B4-BE49-F238E27FC236}">
                <a16:creationId xmlns:a16="http://schemas.microsoft.com/office/drawing/2014/main" id="{3B117619-4685-DE40-ACCA-85578DC3E57B}"/>
              </a:ext>
            </a:extLst>
          </p:cNvPr>
          <p:cNvSpPr txBox="1"/>
          <p:nvPr/>
        </p:nvSpPr>
        <p:spPr>
          <a:xfrm>
            <a:off x="4482860" y="5640019"/>
            <a:ext cx="3406886" cy="738664"/>
          </a:xfrm>
          <a:prstGeom prst="rect">
            <a:avLst/>
          </a:prstGeom>
          <a:noFill/>
        </p:spPr>
        <p:txBody>
          <a:bodyPr wrap="square">
            <a:spAutoFit/>
          </a:bodyPr>
          <a:lstStyle/>
          <a:p>
            <a:r>
              <a:rPr lang="en-US" sz="1400" dirty="0">
                <a:latin typeface="Palatino Linotype" panose="02040502050505030304" pitchFamily="18" charset="0"/>
              </a:rPr>
              <a:t>“Similarly, use design research tools to explore a wide variety of solutions before converging upon one.”</a:t>
            </a:r>
          </a:p>
        </p:txBody>
      </p:sp>
      <p:sp>
        <p:nvSpPr>
          <p:cNvPr id="5" name="TextBox 4">
            <a:extLst>
              <a:ext uri="{FF2B5EF4-FFF2-40B4-BE49-F238E27FC236}">
                <a16:creationId xmlns:a16="http://schemas.microsoft.com/office/drawing/2014/main" id="{256835B2-83B2-8841-AB82-981EE255DAB7}"/>
              </a:ext>
            </a:extLst>
          </p:cNvPr>
          <p:cNvSpPr txBox="1"/>
          <p:nvPr/>
        </p:nvSpPr>
        <p:spPr>
          <a:xfrm rot="17195926">
            <a:off x="7552938" y="3473289"/>
            <a:ext cx="2082621" cy="369332"/>
          </a:xfrm>
          <a:prstGeom prst="rect">
            <a:avLst/>
          </a:prstGeom>
          <a:noFill/>
        </p:spPr>
        <p:txBody>
          <a:bodyPr wrap="none" rtlCol="0">
            <a:spAutoFit/>
          </a:bodyPr>
          <a:lstStyle/>
          <a:p>
            <a:r>
              <a:rPr lang="en-US" b="1" dirty="0">
                <a:solidFill>
                  <a:srgbClr val="92D050"/>
                </a:solidFill>
                <a:latin typeface="Palatino Linotype" panose="02040502050505030304" pitchFamily="18" charset="0"/>
              </a:rPr>
              <a:t>Discuss end point</a:t>
            </a:r>
          </a:p>
        </p:txBody>
      </p:sp>
    </p:spTree>
    <p:extLst>
      <p:ext uri="{BB962C8B-B14F-4D97-AF65-F5344CB8AC3E}">
        <p14:creationId xmlns:p14="http://schemas.microsoft.com/office/powerpoint/2010/main" val="3241461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5A829A-3BD2-5342-9075-C93038FB2E3F}"/>
              </a:ext>
            </a:extLst>
          </p:cNvPr>
          <p:cNvSpPr>
            <a:spLocks noGrp="1"/>
          </p:cNvSpPr>
          <p:nvPr>
            <p:ph idx="1"/>
          </p:nvPr>
        </p:nvSpPr>
        <p:spPr/>
        <p:txBody>
          <a:bodyPr/>
          <a:lstStyle/>
          <a:p>
            <a:pPr marL="0" indent="0">
              <a:buNone/>
            </a:pPr>
            <a:r>
              <a:rPr lang="en-US" dirty="0"/>
              <a:t>“The double diamond is formed from four distinct phases. These are Discover, Define, Develop and Deliver. The shape is generic throughout projects but stretched and morphed depending on the project’s characteristics such as the type of product or service, whether there are external suppliers involved, or if it is a completely new product or the development of an existing one. </a:t>
            </a:r>
            <a:r>
              <a:rPr lang="en-US" b="1" dirty="0"/>
              <a:t>Each of the phases consists of a series of iterative loops where exploration and testing of ideas can happen</a:t>
            </a:r>
            <a:r>
              <a:rPr lang="en-US" dirty="0"/>
              <a:t>.”</a:t>
            </a:r>
          </a:p>
          <a:p>
            <a:pPr marL="0" indent="0" algn="r">
              <a:buNone/>
            </a:pPr>
            <a:r>
              <a:rPr lang="en-US" sz="1600" b="1" dirty="0"/>
              <a:t>emphasis added</a:t>
            </a:r>
          </a:p>
        </p:txBody>
      </p:sp>
      <p:sp>
        <p:nvSpPr>
          <p:cNvPr id="3" name="Slide Number Placeholder 2">
            <a:extLst>
              <a:ext uri="{FF2B5EF4-FFF2-40B4-BE49-F238E27FC236}">
                <a16:creationId xmlns:a16="http://schemas.microsoft.com/office/drawing/2014/main" id="{828C6CF4-B120-9E42-AF66-9BF4D4D6F32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FD9B0D0-9277-9343-AB10-B8FB67081AE1}"/>
              </a:ext>
            </a:extLst>
          </p:cNvPr>
          <p:cNvSpPr>
            <a:spLocks noGrp="1"/>
          </p:cNvSpPr>
          <p:nvPr>
            <p:ph type="title"/>
          </p:nvPr>
        </p:nvSpPr>
        <p:spPr/>
        <p:txBody>
          <a:bodyPr/>
          <a:lstStyle/>
          <a:p>
            <a:r>
              <a:rPr lang="en-US" dirty="0"/>
              <a:t>The Four Phases</a:t>
            </a:r>
          </a:p>
        </p:txBody>
      </p:sp>
    </p:spTree>
    <p:extLst>
      <p:ext uri="{BB962C8B-B14F-4D97-AF65-F5344CB8AC3E}">
        <p14:creationId xmlns:p14="http://schemas.microsoft.com/office/powerpoint/2010/main" val="1797011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07DBA4-0723-C74D-93AF-D1E089C1F10B}"/>
              </a:ext>
            </a:extLst>
          </p:cNvPr>
          <p:cNvSpPr>
            <a:spLocks noGrp="1"/>
          </p:cNvSpPr>
          <p:nvPr>
            <p:ph idx="1"/>
          </p:nvPr>
        </p:nvSpPr>
        <p:spPr/>
        <p:txBody>
          <a:bodyPr/>
          <a:lstStyle/>
          <a:p>
            <a:pPr marL="0" indent="0">
              <a:buNone/>
            </a:pPr>
            <a:r>
              <a:rPr lang="en-US" dirty="0"/>
              <a:t>“Each of the phases consists of a series of iterative loops where exploration and testing of ideas can happen”</a:t>
            </a:r>
          </a:p>
          <a:p>
            <a:pPr marL="0" indent="0">
              <a:buNone/>
            </a:pPr>
            <a:r>
              <a:rPr lang="en-US" dirty="0"/>
              <a:t>…. the activities within the iterative loops will consist of the following core activities* (Norman, 2013):</a:t>
            </a:r>
          </a:p>
          <a:p>
            <a:pPr marL="785475" lvl="1" indent="-371475">
              <a:buFont typeface="+mj-lt"/>
              <a:buAutoNum type="arabicPeriod"/>
            </a:pPr>
            <a:r>
              <a:rPr lang="en-US" dirty="0"/>
              <a:t>Research (Observing/Establishing requirements)</a:t>
            </a:r>
          </a:p>
          <a:p>
            <a:pPr marL="785475" lvl="1" indent="-371475">
              <a:buFont typeface="+mj-lt"/>
              <a:buAutoNum type="arabicPeriod"/>
            </a:pPr>
            <a:r>
              <a:rPr lang="en-US" dirty="0"/>
              <a:t>Generating Ideas/Designing alternatives</a:t>
            </a:r>
          </a:p>
          <a:p>
            <a:pPr marL="785475" lvl="1" indent="-371475">
              <a:buFont typeface="+mj-lt"/>
              <a:buAutoNum type="arabicPeriod"/>
            </a:pPr>
            <a:r>
              <a:rPr lang="en-US" dirty="0"/>
              <a:t>Prototyping</a:t>
            </a:r>
          </a:p>
          <a:p>
            <a:pPr marL="785475" lvl="1" indent="-371475">
              <a:buFont typeface="+mj-lt"/>
              <a:buAutoNum type="arabicPeriod"/>
            </a:pPr>
            <a:r>
              <a:rPr lang="en-US" dirty="0"/>
              <a:t>Evaluating/Testing</a:t>
            </a:r>
          </a:p>
          <a:p>
            <a:pPr marL="0" indent="0">
              <a:buNone/>
            </a:pPr>
            <a:endParaRPr lang="en-US" dirty="0"/>
          </a:p>
          <a:p>
            <a:pPr marL="0" indent="0">
              <a:buNone/>
            </a:pPr>
            <a:br>
              <a:rPr lang="en-US" sz="1600" i="1" dirty="0"/>
            </a:br>
            <a:r>
              <a:rPr lang="en-US" sz="1600" i="1" dirty="0"/>
              <a:t>*assuming a human-centered design process, not technology-centered design process</a:t>
            </a:r>
          </a:p>
        </p:txBody>
      </p:sp>
      <p:sp>
        <p:nvSpPr>
          <p:cNvPr id="3" name="Slide Number Placeholder 2">
            <a:extLst>
              <a:ext uri="{FF2B5EF4-FFF2-40B4-BE49-F238E27FC236}">
                <a16:creationId xmlns:a16="http://schemas.microsoft.com/office/drawing/2014/main" id="{D0181A6D-9C71-984E-B897-A19F365738B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94099E7C-78FE-2749-A468-FF010794554F}"/>
              </a:ext>
            </a:extLst>
          </p:cNvPr>
          <p:cNvSpPr>
            <a:spLocks noGrp="1"/>
          </p:cNvSpPr>
          <p:nvPr>
            <p:ph type="title"/>
          </p:nvPr>
        </p:nvSpPr>
        <p:spPr/>
        <p:txBody>
          <a:bodyPr/>
          <a:lstStyle/>
          <a:p>
            <a:r>
              <a:rPr lang="en-US" dirty="0"/>
              <a:t>Core Activities</a:t>
            </a:r>
          </a:p>
        </p:txBody>
      </p:sp>
    </p:spTree>
    <p:extLst>
      <p:ext uri="{BB962C8B-B14F-4D97-AF65-F5344CB8AC3E}">
        <p14:creationId xmlns:p14="http://schemas.microsoft.com/office/powerpoint/2010/main" val="2904197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24ADD2F0-2303-0D4B-9A81-D212FF38A0A1}"/>
              </a:ext>
            </a:extLst>
          </p:cNvPr>
          <p:cNvPicPr>
            <a:picLocks noGrp="1" noChangeAspect="1"/>
          </p:cNvPicPr>
          <p:nvPr>
            <p:ph idx="1"/>
          </p:nvPr>
        </p:nvPicPr>
        <p:blipFill>
          <a:blip r:embed="rId2"/>
          <a:stretch>
            <a:fillRect/>
          </a:stretch>
        </p:blipFill>
        <p:spPr>
          <a:xfrm>
            <a:off x="95190" y="992997"/>
            <a:ext cx="8953619" cy="5102504"/>
          </a:xfrm>
          <a:prstGeom prst="rect">
            <a:avLst/>
          </a:prstGeom>
        </p:spPr>
      </p:pic>
      <p:sp>
        <p:nvSpPr>
          <p:cNvPr id="2" name="Title 1"/>
          <p:cNvSpPr>
            <a:spLocks noGrp="1"/>
          </p:cNvSpPr>
          <p:nvPr>
            <p:ph type="title"/>
          </p:nvPr>
        </p:nvSpPr>
        <p:spPr>
          <a:xfrm>
            <a:off x="1160200" y="185426"/>
            <a:ext cx="6823602" cy="807571"/>
          </a:xfrm>
        </p:spPr>
        <p:txBody>
          <a:bodyPr>
            <a:normAutofit/>
          </a:bodyPr>
          <a:lstStyle/>
          <a:p>
            <a:r>
              <a:rPr lang="en-GB" dirty="0"/>
              <a:t>The Double Diamond </a:t>
            </a:r>
            <a:r>
              <a:rPr lang="en-CA" dirty="0"/>
              <a:t>design process model</a:t>
            </a:r>
            <a:endParaRPr lang="en-GB" dirty="0"/>
          </a:p>
        </p:txBody>
      </p:sp>
      <p:sp>
        <p:nvSpPr>
          <p:cNvPr id="5" name="Rectangle 4">
            <a:extLst>
              <a:ext uri="{FF2B5EF4-FFF2-40B4-BE49-F238E27FC236}">
                <a16:creationId xmlns:a16="http://schemas.microsoft.com/office/drawing/2014/main" id="{3DC582FA-0D88-D24B-9C2B-327DA754FC76}"/>
              </a:ext>
            </a:extLst>
          </p:cNvPr>
          <p:cNvSpPr/>
          <p:nvPr/>
        </p:nvSpPr>
        <p:spPr>
          <a:xfrm>
            <a:off x="2436467" y="6303242"/>
            <a:ext cx="4031873" cy="369332"/>
          </a:xfrm>
          <a:prstGeom prst="rect">
            <a:avLst/>
          </a:prstGeom>
        </p:spPr>
        <p:txBody>
          <a:bodyPr wrap="none">
            <a:spAutoFit/>
          </a:bodyPr>
          <a:lstStyle/>
          <a:p>
            <a:r>
              <a:rPr lang="en-US" dirty="0">
                <a:solidFill>
                  <a:srgbClr val="FF0000"/>
                </a:solidFill>
              </a:rPr>
              <a:t>successive iterations of core activities</a:t>
            </a:r>
          </a:p>
        </p:txBody>
      </p:sp>
      <p:cxnSp>
        <p:nvCxnSpPr>
          <p:cNvPr id="7" name="Straight Arrow Connector 6">
            <a:extLst>
              <a:ext uri="{FF2B5EF4-FFF2-40B4-BE49-F238E27FC236}">
                <a16:creationId xmlns:a16="http://schemas.microsoft.com/office/drawing/2014/main" id="{A2AD9139-6D84-FB4B-A5CF-EDDE3CFA5946}"/>
              </a:ext>
            </a:extLst>
          </p:cNvPr>
          <p:cNvCxnSpPr/>
          <p:nvPr/>
        </p:nvCxnSpPr>
        <p:spPr>
          <a:xfrm flipV="1">
            <a:off x="5682343" y="5236029"/>
            <a:ext cx="402771" cy="10232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91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Double Diamond model provisions for two phases of divergence and two phases of convergence</a:t>
            </a:r>
          </a:p>
          <a:p>
            <a:pPr marL="0" indent="0">
              <a:buNone/>
            </a:pPr>
            <a:r>
              <a:rPr lang="en-US" dirty="0"/>
              <a:t>….</a:t>
            </a:r>
          </a:p>
        </p:txBody>
      </p:sp>
      <p:sp>
        <p:nvSpPr>
          <p:cNvPr id="3" name="Title 2"/>
          <p:cNvSpPr>
            <a:spLocks noGrp="1"/>
          </p:cNvSpPr>
          <p:nvPr>
            <p:ph type="title"/>
          </p:nvPr>
        </p:nvSpPr>
        <p:spPr/>
        <p:txBody>
          <a:bodyPr/>
          <a:lstStyle/>
          <a:p>
            <a:r>
              <a:rPr lang="en-US" dirty="0"/>
              <a:t>Convergence </a:t>
            </a:r>
            <a:r>
              <a:rPr lang="en-US" dirty="0" err="1"/>
              <a:t>vs</a:t>
            </a:r>
            <a:r>
              <a:rPr lang="en-US" dirty="0"/>
              <a:t> Divergence</a:t>
            </a:r>
          </a:p>
        </p:txBody>
      </p:sp>
    </p:spTree>
    <p:extLst>
      <p:ext uri="{BB962C8B-B14F-4D97-AF65-F5344CB8AC3E}">
        <p14:creationId xmlns:p14="http://schemas.microsoft.com/office/powerpoint/2010/main" val="146014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the purpose is </a:t>
            </a:r>
            <a:r>
              <a:rPr lang="en-US" b="1" dirty="0"/>
              <a:t>to generate variants/options</a:t>
            </a:r>
          </a:p>
          <a:p>
            <a:r>
              <a:rPr lang="en-US" b="1" dirty="0"/>
              <a:t>success criteria</a:t>
            </a:r>
            <a:r>
              <a:rPr lang="en-US" dirty="0"/>
              <a:t>: number and quality of different variants/options generated</a:t>
            </a:r>
          </a:p>
          <a:p>
            <a:pPr lvl="1"/>
            <a:r>
              <a:rPr lang="en-US" dirty="0"/>
              <a:t>having a large slate of options is crucial to the subsequent convergence phase</a:t>
            </a:r>
          </a:p>
          <a:p>
            <a:r>
              <a:rPr lang="en-US" dirty="0"/>
              <a:t>examples:</a:t>
            </a:r>
          </a:p>
          <a:p>
            <a:pPr lvl="1"/>
            <a:r>
              <a:rPr lang="en-US" dirty="0"/>
              <a:t>generate a large set of ideas about design problems/opportunities</a:t>
            </a:r>
          </a:p>
          <a:p>
            <a:pPr lvl="1"/>
            <a:r>
              <a:rPr lang="en-US" dirty="0"/>
              <a:t>generate a large set of design concepts</a:t>
            </a:r>
          </a:p>
          <a:p>
            <a:pPr lvl="1"/>
            <a:r>
              <a:rPr lang="en-US" dirty="0"/>
              <a:t>generate a large set of interface variants</a:t>
            </a:r>
          </a:p>
          <a:p>
            <a:pPr lvl="1"/>
            <a:r>
              <a:rPr lang="en-US" dirty="0"/>
              <a:t>generate a large set of user scenarios</a:t>
            </a:r>
          </a:p>
          <a:p>
            <a:pPr lvl="1"/>
            <a:r>
              <a:rPr lang="en-US" dirty="0"/>
              <a:t>generate a large set of  storyboards, prototypes, design element variants, possible layouts,</a:t>
            </a:r>
          </a:p>
          <a:p>
            <a:pPr lvl="1"/>
            <a:r>
              <a:rPr lang="en-US" dirty="0" err="1"/>
              <a:t>etc</a:t>
            </a:r>
            <a:r>
              <a:rPr lang="en-US" dirty="0"/>
              <a:t>… </a:t>
            </a:r>
          </a:p>
        </p:txBody>
      </p:sp>
      <p:sp>
        <p:nvSpPr>
          <p:cNvPr id="3" name="Title 2"/>
          <p:cNvSpPr>
            <a:spLocks noGrp="1"/>
          </p:cNvSpPr>
          <p:nvPr>
            <p:ph type="title"/>
          </p:nvPr>
        </p:nvSpPr>
        <p:spPr/>
        <p:txBody>
          <a:bodyPr/>
          <a:lstStyle/>
          <a:p>
            <a:r>
              <a:rPr lang="en-US" dirty="0"/>
              <a:t>Divergence</a:t>
            </a:r>
          </a:p>
        </p:txBody>
      </p:sp>
    </p:spTree>
    <p:extLst>
      <p:ext uri="{BB962C8B-B14F-4D97-AF65-F5344CB8AC3E}">
        <p14:creationId xmlns:p14="http://schemas.microsoft.com/office/powerpoint/2010/main" val="458054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purpose is to refine and narrowing down  </a:t>
            </a:r>
          </a:p>
          <a:p>
            <a:r>
              <a:rPr lang="en-US" b="1" dirty="0"/>
              <a:t>success criteria</a:t>
            </a:r>
            <a:r>
              <a:rPr lang="en-US" dirty="0"/>
              <a:t>: quality of the choice made among all the many possible variants/options</a:t>
            </a:r>
          </a:p>
          <a:p>
            <a:r>
              <a:rPr lang="en-US" dirty="0"/>
              <a:t>examples: </a:t>
            </a:r>
          </a:p>
          <a:p>
            <a:pPr lvl="1"/>
            <a:r>
              <a:rPr lang="en-US" dirty="0"/>
              <a:t>of a large set of different prototypes, select one for further development </a:t>
            </a:r>
          </a:p>
          <a:p>
            <a:pPr lvl="1"/>
            <a:r>
              <a:rPr lang="en-US" dirty="0"/>
              <a:t>of a large set of personas, select one to be the primary</a:t>
            </a:r>
          </a:p>
          <a:p>
            <a:pPr lvl="1"/>
            <a:r>
              <a:rPr lang="en-US" dirty="0"/>
              <a:t>of a large set of design problems/opportunities, select one to be the focus of a design response</a:t>
            </a:r>
          </a:p>
          <a:p>
            <a:pPr lvl="1"/>
            <a:r>
              <a:rPr lang="en-US" dirty="0" err="1"/>
              <a:t>etc</a:t>
            </a:r>
            <a:r>
              <a:rPr lang="en-US" dirty="0"/>
              <a:t>….</a:t>
            </a:r>
          </a:p>
        </p:txBody>
      </p:sp>
      <p:sp>
        <p:nvSpPr>
          <p:cNvPr id="3" name="Title 2"/>
          <p:cNvSpPr>
            <a:spLocks noGrp="1"/>
          </p:cNvSpPr>
          <p:nvPr>
            <p:ph type="title"/>
          </p:nvPr>
        </p:nvSpPr>
        <p:spPr/>
        <p:txBody>
          <a:bodyPr/>
          <a:lstStyle/>
          <a:p>
            <a:r>
              <a:rPr lang="en-US" dirty="0"/>
              <a:t>Convergence</a:t>
            </a:r>
          </a:p>
        </p:txBody>
      </p:sp>
    </p:spTree>
    <p:extLst>
      <p:ext uri="{BB962C8B-B14F-4D97-AF65-F5344CB8AC3E}">
        <p14:creationId xmlns:p14="http://schemas.microsoft.com/office/powerpoint/2010/main" val="2110038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703C81-7AEF-8343-9BA4-940928E6D432}"/>
              </a:ext>
            </a:extLst>
          </p:cNvPr>
          <p:cNvSpPr>
            <a:spLocks noGrp="1"/>
          </p:cNvSpPr>
          <p:nvPr>
            <p:ph idx="1"/>
          </p:nvPr>
        </p:nvSpPr>
        <p:spPr/>
        <p:txBody>
          <a:bodyPr/>
          <a:lstStyle/>
          <a:p>
            <a:r>
              <a:rPr lang="en-US" dirty="0"/>
              <a:t>Diamond #1: Discover/Define </a:t>
            </a:r>
          </a:p>
          <a:p>
            <a:r>
              <a:rPr lang="en-US" dirty="0"/>
              <a:t>Diamond #2: Develop/Deliver</a:t>
            </a:r>
          </a:p>
          <a:p>
            <a:endParaRPr lang="en-US" dirty="0"/>
          </a:p>
          <a:p>
            <a:r>
              <a:rPr lang="en-US" dirty="0"/>
              <a:t>both diamonds make use of iterations of the core activities, but the core activities will look different</a:t>
            </a:r>
          </a:p>
          <a:p>
            <a:r>
              <a:rPr lang="en-US" dirty="0"/>
              <a:t>in the Discover/Define diamond, the iterations are most legible</a:t>
            </a:r>
          </a:p>
        </p:txBody>
      </p:sp>
      <p:sp>
        <p:nvSpPr>
          <p:cNvPr id="3" name="Slide Number Placeholder 2">
            <a:extLst>
              <a:ext uri="{FF2B5EF4-FFF2-40B4-BE49-F238E27FC236}">
                <a16:creationId xmlns:a16="http://schemas.microsoft.com/office/drawing/2014/main" id="{3DEA5717-8763-3C4C-8367-B9BE895937A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E5CE721-78F5-4F46-8889-895BE3DEA3FB}"/>
              </a:ext>
            </a:extLst>
          </p:cNvPr>
          <p:cNvSpPr>
            <a:spLocks noGrp="1"/>
          </p:cNvSpPr>
          <p:nvPr>
            <p:ph type="title"/>
          </p:nvPr>
        </p:nvSpPr>
        <p:spPr/>
        <p:txBody>
          <a:bodyPr/>
          <a:lstStyle/>
          <a:p>
            <a:r>
              <a:rPr lang="en-US" dirty="0"/>
              <a:t>Two Diamonds</a:t>
            </a:r>
          </a:p>
        </p:txBody>
      </p:sp>
    </p:spTree>
    <p:extLst>
      <p:ext uri="{BB962C8B-B14F-4D97-AF65-F5344CB8AC3E}">
        <p14:creationId xmlns:p14="http://schemas.microsoft.com/office/powerpoint/2010/main" val="70871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99A9D-C5C7-6541-A0F5-ED39A6DFD7A4}"/>
              </a:ext>
            </a:extLst>
          </p:cNvPr>
          <p:cNvSpPr>
            <a:spLocks noGrp="1"/>
          </p:cNvSpPr>
          <p:nvPr>
            <p:ph idx="1"/>
          </p:nvPr>
        </p:nvSpPr>
        <p:spPr/>
        <p:txBody>
          <a:bodyPr/>
          <a:lstStyle/>
          <a:p>
            <a:pPr marL="0" indent="0">
              <a:buNone/>
            </a:pPr>
            <a:r>
              <a:rPr lang="en-US" dirty="0"/>
              <a:t>This module assumes that you are already familiar with:</a:t>
            </a:r>
          </a:p>
          <a:p>
            <a:r>
              <a:rPr lang="en-CA" dirty="0"/>
              <a:t>R-Design-IV</a:t>
            </a:r>
          </a:p>
          <a:p>
            <a:r>
              <a:rPr lang="en-CA" dirty="0"/>
              <a:t>R-Humans-I</a:t>
            </a:r>
          </a:p>
          <a:p>
            <a:r>
              <a:rPr lang="en-CA" dirty="0"/>
              <a:t>R-Knowledge-I</a:t>
            </a:r>
          </a:p>
          <a:p>
            <a:r>
              <a:rPr lang="en-CA" dirty="0"/>
              <a:t>R-Interaction-I</a:t>
            </a:r>
          </a:p>
          <a:p>
            <a:pPr marL="0" indent="0">
              <a:buNone/>
            </a:pPr>
            <a:endParaRPr lang="en-US" dirty="0"/>
          </a:p>
        </p:txBody>
      </p:sp>
      <p:sp>
        <p:nvSpPr>
          <p:cNvPr id="3" name="Slide Number Placeholder 2">
            <a:extLst>
              <a:ext uri="{FF2B5EF4-FFF2-40B4-BE49-F238E27FC236}">
                <a16:creationId xmlns:a16="http://schemas.microsoft.com/office/drawing/2014/main" id="{6878A4A9-5C93-D340-9550-3C1540D27C1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71C8BA1-E507-6A4F-8602-1320FE730355}"/>
              </a:ext>
            </a:extLst>
          </p:cNvPr>
          <p:cNvSpPr>
            <a:spLocks noGrp="1"/>
          </p:cNvSpPr>
          <p:nvPr>
            <p:ph type="title"/>
          </p:nvPr>
        </p:nvSpPr>
        <p:spPr/>
        <p:txBody>
          <a:bodyPr/>
          <a:lstStyle/>
          <a:p>
            <a:r>
              <a:rPr lang="en-US" dirty="0"/>
              <a:t>Dependencies</a:t>
            </a:r>
          </a:p>
        </p:txBody>
      </p:sp>
    </p:spTree>
    <p:extLst>
      <p:ext uri="{BB962C8B-B14F-4D97-AF65-F5344CB8AC3E}">
        <p14:creationId xmlns:p14="http://schemas.microsoft.com/office/powerpoint/2010/main" val="1877372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ABAEE04-0D6F-9C41-B964-97AFD6F84235}"/>
              </a:ext>
            </a:extLst>
          </p:cNvPr>
          <p:cNvSpPr>
            <a:spLocks noGrp="1"/>
          </p:cNvSpPr>
          <p:nvPr>
            <p:ph idx="1"/>
          </p:nvPr>
        </p:nvSpPr>
        <p:spPr/>
        <p:txBody>
          <a:bodyPr/>
          <a:lstStyle/>
          <a:p>
            <a:r>
              <a:rPr lang="en-US" dirty="0"/>
              <a:t>Discover is a phase of </a:t>
            </a:r>
            <a:r>
              <a:rPr lang="en-CA" dirty="0"/>
              <a:t>divergent thought</a:t>
            </a:r>
          </a:p>
          <a:p>
            <a:r>
              <a:rPr lang="en-CA" dirty="0"/>
              <a:t>Discover pivots into Define</a:t>
            </a:r>
          </a:p>
          <a:p>
            <a:r>
              <a:rPr lang="en-CA" dirty="0"/>
              <a:t>Define is a phase of convergent thought</a:t>
            </a:r>
          </a:p>
          <a:p>
            <a:r>
              <a:rPr lang="en-CA" dirty="0"/>
              <a:t>The result of Discover/Define will be an </a:t>
            </a:r>
            <a:r>
              <a:rPr lang="en-CA" b="1" dirty="0"/>
              <a:t>artefact</a:t>
            </a:r>
          </a:p>
          <a:p>
            <a:pPr lvl="1"/>
            <a:r>
              <a:rPr lang="en-CA" b="1" dirty="0"/>
              <a:t>project brief</a:t>
            </a:r>
            <a:r>
              <a:rPr lang="en-CA" dirty="0"/>
              <a:t> </a:t>
            </a:r>
          </a:p>
          <a:p>
            <a:pPr lvl="1"/>
            <a:r>
              <a:rPr lang="en-CA" b="1" dirty="0"/>
              <a:t>problem statement</a:t>
            </a:r>
          </a:p>
          <a:p>
            <a:pPr lvl="1"/>
            <a:r>
              <a:rPr lang="en-CA" b="1" dirty="0"/>
              <a:t>statement of requirements</a:t>
            </a:r>
          </a:p>
          <a:p>
            <a:pPr lvl="1"/>
            <a:r>
              <a:rPr lang="en-CA" b="1" dirty="0"/>
              <a:t>design concept</a:t>
            </a:r>
          </a:p>
          <a:p>
            <a:pPr lvl="1"/>
            <a:r>
              <a:rPr lang="en-CA" dirty="0"/>
              <a:t>… other possible names for this artefact</a:t>
            </a:r>
          </a:p>
          <a:p>
            <a:pPr lvl="1"/>
            <a:endParaRPr lang="en-CA" dirty="0"/>
          </a:p>
          <a:p>
            <a:pPr lvl="1"/>
            <a:r>
              <a:rPr lang="en-CA" dirty="0"/>
              <a:t>basically, the artefact spells out what the second diamond is responding to…</a:t>
            </a:r>
          </a:p>
        </p:txBody>
      </p:sp>
      <p:sp>
        <p:nvSpPr>
          <p:cNvPr id="4" name="Title 3">
            <a:extLst>
              <a:ext uri="{FF2B5EF4-FFF2-40B4-BE49-F238E27FC236}">
                <a16:creationId xmlns:a16="http://schemas.microsoft.com/office/drawing/2014/main" id="{0CA9AD06-60D1-CA43-994B-1E0F8A97CA17}"/>
              </a:ext>
            </a:extLst>
          </p:cNvPr>
          <p:cNvSpPr>
            <a:spLocks noGrp="1"/>
          </p:cNvSpPr>
          <p:nvPr>
            <p:ph type="title"/>
          </p:nvPr>
        </p:nvSpPr>
        <p:spPr/>
        <p:txBody>
          <a:bodyPr/>
          <a:lstStyle/>
          <a:p>
            <a:r>
              <a:rPr lang="en-US" dirty="0"/>
              <a:t>Diamond #1: Discover/Define </a:t>
            </a:r>
            <a:br>
              <a:rPr lang="en-US" dirty="0"/>
            </a:br>
            <a:endParaRPr lang="en-US" dirty="0"/>
          </a:p>
        </p:txBody>
      </p:sp>
    </p:spTree>
    <p:extLst>
      <p:ext uri="{BB962C8B-B14F-4D97-AF65-F5344CB8AC3E}">
        <p14:creationId xmlns:p14="http://schemas.microsoft.com/office/powerpoint/2010/main" val="149824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3608B8-62F3-FE49-9102-E59C1290ECA4}"/>
              </a:ext>
            </a:extLst>
          </p:cNvPr>
          <p:cNvSpPr>
            <a:spLocks noGrp="1"/>
          </p:cNvSpPr>
          <p:nvPr>
            <p:ph idx="1"/>
          </p:nvPr>
        </p:nvSpPr>
        <p:spPr/>
        <p:txBody>
          <a:bodyPr>
            <a:normAutofit/>
          </a:bodyPr>
          <a:lstStyle/>
          <a:p>
            <a:r>
              <a:rPr lang="en-US" dirty="0"/>
              <a:t>a divergent phase; the fuzzy front end (FFE); the phase during which ideas form</a:t>
            </a:r>
          </a:p>
          <a:p>
            <a:r>
              <a:rPr lang="en-US" dirty="0"/>
              <a:t>is </a:t>
            </a:r>
            <a:r>
              <a:rPr lang="en-US" b="1" dirty="0"/>
              <a:t>critical</a:t>
            </a:r>
            <a:r>
              <a:rPr lang="en-US" dirty="0"/>
              <a:t> to the (eventual) definition of the nature of the problem that is being addressed through design (Rhea 2003)</a:t>
            </a:r>
          </a:p>
          <a:p>
            <a:r>
              <a:rPr lang="en-US" dirty="0"/>
              <a:t>unstructured, can make use of different methods</a:t>
            </a:r>
          </a:p>
          <a:p>
            <a:pPr lvl="1"/>
            <a:r>
              <a:rPr lang="en-US" dirty="0"/>
              <a:t>e.g., market research; qualitative user research methods (focus groups, interviews, probes), ethnography; use of team approaches; brainstorming; target user visioning, rapid sketching</a:t>
            </a:r>
          </a:p>
          <a:p>
            <a:r>
              <a:rPr lang="en-US" dirty="0"/>
              <a:t>often covers a significant amount of design activity that goes on within an organization, which may not be actively acknowledged as being design (</a:t>
            </a:r>
            <a:r>
              <a:rPr lang="en-US" dirty="0" err="1"/>
              <a:t>Gorb</a:t>
            </a:r>
            <a:r>
              <a:rPr lang="en-US" dirty="0"/>
              <a:t> and Dumas, 1987)</a:t>
            </a:r>
          </a:p>
        </p:txBody>
      </p:sp>
      <p:sp>
        <p:nvSpPr>
          <p:cNvPr id="3" name="Slide Number Placeholder 2">
            <a:extLst>
              <a:ext uri="{FF2B5EF4-FFF2-40B4-BE49-F238E27FC236}">
                <a16:creationId xmlns:a16="http://schemas.microsoft.com/office/drawing/2014/main" id="{9E566449-52CE-DF45-A16F-FC19594F63E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992C731-09B2-A94C-BE8B-B9FD43632D31}"/>
              </a:ext>
            </a:extLst>
          </p:cNvPr>
          <p:cNvSpPr>
            <a:spLocks noGrp="1"/>
          </p:cNvSpPr>
          <p:nvPr>
            <p:ph type="title"/>
          </p:nvPr>
        </p:nvSpPr>
        <p:spPr/>
        <p:txBody>
          <a:bodyPr/>
          <a:lstStyle/>
          <a:p>
            <a:r>
              <a:rPr lang="en-US" dirty="0"/>
              <a:t>Discover Phase</a:t>
            </a:r>
          </a:p>
        </p:txBody>
      </p:sp>
      <p:pic>
        <p:nvPicPr>
          <p:cNvPr id="6" name="Picture 5" descr="Illustration of the double diamond of design, which is divided into four sections such as Discover, Define, Develop, and Deliver.">
            <a:extLst>
              <a:ext uri="{FF2B5EF4-FFF2-40B4-BE49-F238E27FC236}">
                <a16:creationId xmlns:a16="http://schemas.microsoft.com/office/drawing/2014/main" id="{AF57663B-7BAD-C440-B52F-0C954CF7A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452" y="579962"/>
            <a:ext cx="2390060" cy="1360089"/>
          </a:xfrm>
          <a:prstGeom prst="rect">
            <a:avLst/>
          </a:prstGeom>
        </p:spPr>
      </p:pic>
      <p:cxnSp>
        <p:nvCxnSpPr>
          <p:cNvPr id="8" name="Straight Arrow Connector 7">
            <a:extLst>
              <a:ext uri="{FF2B5EF4-FFF2-40B4-BE49-F238E27FC236}">
                <a16:creationId xmlns:a16="http://schemas.microsoft.com/office/drawing/2014/main" id="{DFAA9D4F-D451-DE4A-8A36-2B44F8FB768B}"/>
              </a:ext>
            </a:extLst>
          </p:cNvPr>
          <p:cNvCxnSpPr>
            <a:cxnSpLocks/>
          </p:cNvCxnSpPr>
          <p:nvPr/>
        </p:nvCxnSpPr>
        <p:spPr>
          <a:xfrm>
            <a:off x="6275615" y="219015"/>
            <a:ext cx="0" cy="3609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7603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3608B8-62F3-FE49-9102-E59C1290ECA4}"/>
              </a:ext>
            </a:extLst>
          </p:cNvPr>
          <p:cNvSpPr>
            <a:spLocks noGrp="1"/>
          </p:cNvSpPr>
          <p:nvPr>
            <p:ph idx="1"/>
          </p:nvPr>
        </p:nvSpPr>
        <p:spPr/>
        <p:txBody>
          <a:bodyPr>
            <a:normAutofit/>
          </a:bodyPr>
          <a:lstStyle/>
          <a:p>
            <a:r>
              <a:rPr lang="en-US" dirty="0"/>
              <a:t>a filtering phase</a:t>
            </a:r>
          </a:p>
          <a:p>
            <a:r>
              <a:rPr lang="en-US" dirty="0"/>
              <a:t>a convergent phase</a:t>
            </a:r>
          </a:p>
          <a:p>
            <a:r>
              <a:rPr lang="en-US" dirty="0"/>
              <a:t>various tools and methods used to accomplish the convergence – techniques for analysis and synthesis:</a:t>
            </a:r>
          </a:p>
          <a:p>
            <a:pPr lvl="1"/>
            <a:r>
              <a:rPr lang="en-US" dirty="0"/>
              <a:t>e.g., visual thematic analysis, motivation/obstacle analyses,  customer journey maps</a:t>
            </a:r>
          </a:p>
          <a:p>
            <a:r>
              <a:rPr lang="en-US" dirty="0"/>
              <a:t>results in a </a:t>
            </a:r>
            <a:r>
              <a:rPr lang="en-US" i="1" dirty="0"/>
              <a:t>design brief</a:t>
            </a:r>
            <a:r>
              <a:rPr lang="en-US" dirty="0"/>
              <a:t> or </a:t>
            </a:r>
            <a:r>
              <a:rPr lang="en-US" i="1" dirty="0"/>
              <a:t>the concept</a:t>
            </a:r>
          </a:p>
          <a:p>
            <a:r>
              <a:rPr lang="en-US" dirty="0"/>
              <a:t>the design brief contains </a:t>
            </a:r>
            <a:r>
              <a:rPr lang="en-US" i="1" dirty="0"/>
              <a:t>actionable tasks</a:t>
            </a:r>
            <a:r>
              <a:rPr lang="en-US" dirty="0"/>
              <a:t> </a:t>
            </a:r>
          </a:p>
          <a:p>
            <a:pPr lvl="1"/>
            <a:r>
              <a:rPr lang="en-US" dirty="0"/>
              <a:t>analogous to a </a:t>
            </a:r>
            <a:r>
              <a:rPr lang="en-US" i="1" dirty="0"/>
              <a:t>statement of requirements</a:t>
            </a:r>
            <a:r>
              <a:rPr lang="en-US" dirty="0"/>
              <a:t> or </a:t>
            </a:r>
            <a:r>
              <a:rPr lang="en-US" i="1" dirty="0"/>
              <a:t>problem statement</a:t>
            </a:r>
            <a:endParaRPr lang="en-US" dirty="0"/>
          </a:p>
        </p:txBody>
      </p:sp>
      <p:sp>
        <p:nvSpPr>
          <p:cNvPr id="3" name="Slide Number Placeholder 2">
            <a:extLst>
              <a:ext uri="{FF2B5EF4-FFF2-40B4-BE49-F238E27FC236}">
                <a16:creationId xmlns:a16="http://schemas.microsoft.com/office/drawing/2014/main" id="{9E566449-52CE-DF45-A16F-FC19594F63E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992C731-09B2-A94C-BE8B-B9FD43632D31}"/>
              </a:ext>
            </a:extLst>
          </p:cNvPr>
          <p:cNvSpPr>
            <a:spLocks noGrp="1"/>
          </p:cNvSpPr>
          <p:nvPr>
            <p:ph type="title"/>
          </p:nvPr>
        </p:nvSpPr>
        <p:spPr/>
        <p:txBody>
          <a:bodyPr/>
          <a:lstStyle/>
          <a:p>
            <a:r>
              <a:rPr lang="en-US" dirty="0"/>
              <a:t>Define Phase</a:t>
            </a:r>
          </a:p>
        </p:txBody>
      </p:sp>
      <p:pic>
        <p:nvPicPr>
          <p:cNvPr id="6" name="Picture 5" descr="Illustration of the double diamond of design, which is divided into four sections such as Discover, Define, Develop, and Deliver.">
            <a:extLst>
              <a:ext uri="{FF2B5EF4-FFF2-40B4-BE49-F238E27FC236}">
                <a16:creationId xmlns:a16="http://schemas.microsoft.com/office/drawing/2014/main" id="{AF57663B-7BAD-C440-B52F-0C954CF7A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452" y="579962"/>
            <a:ext cx="2390060" cy="1360089"/>
          </a:xfrm>
          <a:prstGeom prst="rect">
            <a:avLst/>
          </a:prstGeom>
        </p:spPr>
      </p:pic>
      <p:cxnSp>
        <p:nvCxnSpPr>
          <p:cNvPr id="8" name="Straight Arrow Connector 7">
            <a:extLst>
              <a:ext uri="{FF2B5EF4-FFF2-40B4-BE49-F238E27FC236}">
                <a16:creationId xmlns:a16="http://schemas.microsoft.com/office/drawing/2014/main" id="{DFAA9D4F-D451-DE4A-8A36-2B44F8FB768B}"/>
              </a:ext>
            </a:extLst>
          </p:cNvPr>
          <p:cNvCxnSpPr>
            <a:cxnSpLocks/>
          </p:cNvCxnSpPr>
          <p:nvPr/>
        </p:nvCxnSpPr>
        <p:spPr>
          <a:xfrm>
            <a:off x="6830786" y="219015"/>
            <a:ext cx="0" cy="3609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0456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ABAEE04-0D6F-9C41-B964-97AFD6F84235}"/>
              </a:ext>
            </a:extLst>
          </p:cNvPr>
          <p:cNvSpPr>
            <a:spLocks noGrp="1"/>
          </p:cNvSpPr>
          <p:nvPr>
            <p:ph idx="1"/>
          </p:nvPr>
        </p:nvSpPr>
        <p:spPr/>
        <p:txBody>
          <a:bodyPr/>
          <a:lstStyle/>
          <a:p>
            <a:r>
              <a:rPr lang="en-CA" dirty="0"/>
              <a:t>an </a:t>
            </a:r>
            <a:r>
              <a:rPr lang="en-CA" b="1" dirty="0"/>
              <a:t>artefact</a:t>
            </a:r>
          </a:p>
          <a:p>
            <a:pPr lvl="1"/>
            <a:r>
              <a:rPr lang="en-CA" b="1" dirty="0"/>
              <a:t>project brief</a:t>
            </a:r>
            <a:r>
              <a:rPr lang="en-CA" dirty="0"/>
              <a:t> </a:t>
            </a:r>
          </a:p>
          <a:p>
            <a:pPr lvl="1"/>
            <a:r>
              <a:rPr lang="en-CA" b="1" dirty="0"/>
              <a:t>problem statement</a:t>
            </a:r>
          </a:p>
          <a:p>
            <a:pPr lvl="1"/>
            <a:r>
              <a:rPr lang="en-CA" b="1" dirty="0"/>
              <a:t>statement of requirements</a:t>
            </a:r>
          </a:p>
          <a:p>
            <a:pPr lvl="1"/>
            <a:r>
              <a:rPr lang="en-CA" b="1" dirty="0"/>
              <a:t>design concept</a:t>
            </a:r>
          </a:p>
          <a:p>
            <a:pPr lvl="1"/>
            <a:r>
              <a:rPr lang="en-CA" dirty="0"/>
              <a:t>… other possible names for this artefact</a:t>
            </a:r>
          </a:p>
          <a:p>
            <a:pPr lvl="1"/>
            <a:endParaRPr lang="en-CA" dirty="0"/>
          </a:p>
          <a:p>
            <a:pPr lvl="1"/>
            <a:r>
              <a:rPr lang="en-CA" dirty="0"/>
              <a:t>basically, the artefact spells out what the second diamond is responding to…</a:t>
            </a:r>
          </a:p>
          <a:p>
            <a:r>
              <a:rPr lang="en-CA" dirty="0"/>
              <a:t>design materials (research materials, ideation materials, </a:t>
            </a:r>
            <a:r>
              <a:rPr lang="en-CA" dirty="0" err="1"/>
              <a:t>etc</a:t>
            </a:r>
            <a:r>
              <a:rPr lang="en-CA" dirty="0"/>
              <a:t>)</a:t>
            </a:r>
          </a:p>
        </p:txBody>
      </p:sp>
      <p:sp>
        <p:nvSpPr>
          <p:cNvPr id="4" name="Title 3">
            <a:extLst>
              <a:ext uri="{FF2B5EF4-FFF2-40B4-BE49-F238E27FC236}">
                <a16:creationId xmlns:a16="http://schemas.microsoft.com/office/drawing/2014/main" id="{0CA9AD06-60D1-CA43-994B-1E0F8A97CA17}"/>
              </a:ext>
            </a:extLst>
          </p:cNvPr>
          <p:cNvSpPr>
            <a:spLocks noGrp="1"/>
          </p:cNvSpPr>
          <p:nvPr>
            <p:ph type="title"/>
          </p:nvPr>
        </p:nvSpPr>
        <p:spPr/>
        <p:txBody>
          <a:bodyPr/>
          <a:lstStyle/>
          <a:p>
            <a:r>
              <a:rPr lang="en-US" dirty="0"/>
              <a:t>Result of Diamond #1: Discover/Define </a:t>
            </a:r>
            <a:br>
              <a:rPr lang="en-US" dirty="0"/>
            </a:br>
            <a:endParaRPr lang="en-US" dirty="0"/>
          </a:p>
        </p:txBody>
      </p:sp>
    </p:spTree>
    <p:extLst>
      <p:ext uri="{BB962C8B-B14F-4D97-AF65-F5344CB8AC3E}">
        <p14:creationId xmlns:p14="http://schemas.microsoft.com/office/powerpoint/2010/main" val="1722264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3608B8-62F3-FE49-9102-E59C1290ECA4}"/>
              </a:ext>
            </a:extLst>
          </p:cNvPr>
          <p:cNvSpPr>
            <a:spLocks noGrp="1"/>
          </p:cNvSpPr>
          <p:nvPr>
            <p:ph idx="1"/>
          </p:nvPr>
        </p:nvSpPr>
        <p:spPr/>
        <p:txBody>
          <a:bodyPr>
            <a:normAutofit/>
          </a:bodyPr>
          <a:lstStyle/>
          <a:p>
            <a:r>
              <a:rPr lang="en-US" dirty="0"/>
              <a:t>this will look different depending on the design contexts</a:t>
            </a:r>
          </a:p>
          <a:p>
            <a:r>
              <a:rPr lang="en-US" dirty="0"/>
              <a:t>in some design contexts, there will not be a formal sign-off</a:t>
            </a:r>
          </a:p>
          <a:p>
            <a:r>
              <a:rPr lang="en-US" dirty="0"/>
              <a:t>in organizational/corporate contexts, the design process does not move to the second diamond until there is </a:t>
            </a:r>
            <a:r>
              <a:rPr lang="en-US" i="1" dirty="0"/>
              <a:t>sign-off </a:t>
            </a:r>
            <a:r>
              <a:rPr lang="en-US" dirty="0"/>
              <a:t>and/or </a:t>
            </a:r>
            <a:r>
              <a:rPr lang="en-US" i="1" dirty="0"/>
              <a:t>‘concept approval’</a:t>
            </a:r>
            <a:r>
              <a:rPr lang="en-US" dirty="0"/>
              <a:t> </a:t>
            </a:r>
          </a:p>
          <a:p>
            <a:r>
              <a:rPr lang="en-US" dirty="0"/>
              <a:t>sign-off is not given until:</a:t>
            </a:r>
          </a:p>
          <a:p>
            <a:pPr lvl="1"/>
            <a:r>
              <a:rPr lang="en-US" dirty="0"/>
              <a:t>the design brief and the overall corporate objectives have been be aligned </a:t>
            </a:r>
          </a:p>
          <a:p>
            <a:pPr lvl="1"/>
            <a:r>
              <a:rPr lang="en-US" dirty="0"/>
              <a:t>outcome measurements have been agreed</a:t>
            </a:r>
          </a:p>
          <a:p>
            <a:pPr lvl="1"/>
            <a:r>
              <a:rPr lang="en-US" dirty="0"/>
              <a:t>potential bottlenecks, opportunities and no-go areas are defined</a:t>
            </a:r>
          </a:p>
        </p:txBody>
      </p:sp>
      <p:sp>
        <p:nvSpPr>
          <p:cNvPr id="3" name="Slide Number Placeholder 2">
            <a:extLst>
              <a:ext uri="{FF2B5EF4-FFF2-40B4-BE49-F238E27FC236}">
                <a16:creationId xmlns:a16="http://schemas.microsoft.com/office/drawing/2014/main" id="{9E566449-52CE-DF45-A16F-FC19594F63E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992C731-09B2-A94C-BE8B-B9FD43632D31}"/>
              </a:ext>
            </a:extLst>
          </p:cNvPr>
          <p:cNvSpPr>
            <a:spLocks noGrp="1"/>
          </p:cNvSpPr>
          <p:nvPr>
            <p:ph type="title"/>
          </p:nvPr>
        </p:nvSpPr>
        <p:spPr/>
        <p:txBody>
          <a:bodyPr/>
          <a:lstStyle/>
          <a:p>
            <a:r>
              <a:rPr lang="en-US" dirty="0"/>
              <a:t>The Transition Point</a:t>
            </a:r>
          </a:p>
        </p:txBody>
      </p:sp>
      <p:pic>
        <p:nvPicPr>
          <p:cNvPr id="6" name="Picture 5" descr="Illustration of the double diamond of design, which is divided into four sections such as Discover, Define, Develop, and Deliver.">
            <a:extLst>
              <a:ext uri="{FF2B5EF4-FFF2-40B4-BE49-F238E27FC236}">
                <a16:creationId xmlns:a16="http://schemas.microsoft.com/office/drawing/2014/main" id="{AF57663B-7BAD-C440-B52F-0C954CF7A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452" y="579962"/>
            <a:ext cx="2390060" cy="1360089"/>
          </a:xfrm>
          <a:prstGeom prst="rect">
            <a:avLst/>
          </a:prstGeom>
        </p:spPr>
      </p:pic>
      <p:cxnSp>
        <p:nvCxnSpPr>
          <p:cNvPr id="8" name="Straight Arrow Connector 7">
            <a:extLst>
              <a:ext uri="{FF2B5EF4-FFF2-40B4-BE49-F238E27FC236}">
                <a16:creationId xmlns:a16="http://schemas.microsoft.com/office/drawing/2014/main" id="{DFAA9D4F-D451-DE4A-8A36-2B44F8FB768B}"/>
              </a:ext>
            </a:extLst>
          </p:cNvPr>
          <p:cNvCxnSpPr>
            <a:cxnSpLocks/>
          </p:cNvCxnSpPr>
          <p:nvPr/>
        </p:nvCxnSpPr>
        <p:spPr>
          <a:xfrm>
            <a:off x="7298871" y="219015"/>
            <a:ext cx="0" cy="3609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7444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ABAEE04-0D6F-9C41-B964-97AFD6F84235}"/>
              </a:ext>
            </a:extLst>
          </p:cNvPr>
          <p:cNvSpPr>
            <a:spLocks noGrp="1"/>
          </p:cNvSpPr>
          <p:nvPr>
            <p:ph idx="1"/>
          </p:nvPr>
        </p:nvSpPr>
        <p:spPr/>
        <p:txBody>
          <a:bodyPr/>
          <a:lstStyle/>
          <a:p>
            <a:r>
              <a:rPr lang="en-US" dirty="0"/>
              <a:t>again, a sequence of diverge/converge</a:t>
            </a:r>
            <a:endParaRPr lang="en-CA" dirty="0"/>
          </a:p>
        </p:txBody>
      </p:sp>
      <p:sp>
        <p:nvSpPr>
          <p:cNvPr id="4" name="Title 3">
            <a:extLst>
              <a:ext uri="{FF2B5EF4-FFF2-40B4-BE49-F238E27FC236}">
                <a16:creationId xmlns:a16="http://schemas.microsoft.com/office/drawing/2014/main" id="{0CA9AD06-60D1-CA43-994B-1E0F8A97CA17}"/>
              </a:ext>
            </a:extLst>
          </p:cNvPr>
          <p:cNvSpPr>
            <a:spLocks noGrp="1"/>
          </p:cNvSpPr>
          <p:nvPr>
            <p:ph type="title"/>
          </p:nvPr>
        </p:nvSpPr>
        <p:spPr/>
        <p:txBody>
          <a:bodyPr/>
          <a:lstStyle/>
          <a:p>
            <a:r>
              <a:rPr lang="en-US" dirty="0"/>
              <a:t>Diamond #2: Develop/Deliver</a:t>
            </a:r>
          </a:p>
        </p:txBody>
      </p:sp>
    </p:spTree>
    <p:extLst>
      <p:ext uri="{BB962C8B-B14F-4D97-AF65-F5344CB8AC3E}">
        <p14:creationId xmlns:p14="http://schemas.microsoft.com/office/powerpoint/2010/main" val="1915490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3608B8-62F3-FE49-9102-E59C1290ECA4}"/>
              </a:ext>
            </a:extLst>
          </p:cNvPr>
          <p:cNvSpPr>
            <a:spLocks noGrp="1"/>
          </p:cNvSpPr>
          <p:nvPr>
            <p:ph idx="1"/>
          </p:nvPr>
        </p:nvSpPr>
        <p:spPr/>
        <p:txBody>
          <a:bodyPr>
            <a:normAutofit fontScale="85000" lnSpcReduction="10000"/>
          </a:bodyPr>
          <a:lstStyle/>
          <a:p>
            <a:r>
              <a:rPr lang="en-US" dirty="0"/>
              <a:t>a divergent phase</a:t>
            </a:r>
          </a:p>
          <a:p>
            <a:r>
              <a:rPr lang="en-US" dirty="0"/>
              <a:t>often employs multidisciplinary teams with diverse viewpoints</a:t>
            </a:r>
          </a:p>
          <a:p>
            <a:r>
              <a:rPr lang="en-US" dirty="0"/>
              <a:t>employs successive iterations of core activities </a:t>
            </a:r>
          </a:p>
          <a:p>
            <a:r>
              <a:rPr lang="en-US" dirty="0"/>
              <a:t>use of visual techniques for the team to see iterations of sketches, prototypes, and other design work on the product or service concept</a:t>
            </a:r>
          </a:p>
          <a:p>
            <a:r>
              <a:rPr lang="en-US" dirty="0"/>
              <a:t>multiple variants, repeated iterations of core activities:</a:t>
            </a:r>
          </a:p>
          <a:p>
            <a:pPr lvl="1"/>
            <a:r>
              <a:rPr lang="en-US" dirty="0"/>
              <a:t>Research (Observing/Establishing requirements) and Generating Ideas/Designing alternatives</a:t>
            </a:r>
          </a:p>
          <a:p>
            <a:pPr lvl="2"/>
            <a:r>
              <a:rPr lang="en-US" dirty="0"/>
              <a:t>e.g., scenario and persona development, storyboards, Plus/Minus scenarios</a:t>
            </a:r>
          </a:p>
          <a:p>
            <a:pPr lvl="1"/>
            <a:r>
              <a:rPr lang="en-US" dirty="0"/>
              <a:t>Prototyping</a:t>
            </a:r>
          </a:p>
          <a:p>
            <a:pPr lvl="2"/>
            <a:r>
              <a:rPr lang="en-US" dirty="0"/>
              <a:t>e.g., lo-fidelity techniques, prototyping software, </a:t>
            </a:r>
            <a:r>
              <a:rPr lang="en-US" dirty="0" err="1"/>
              <a:t>etc</a:t>
            </a:r>
            <a:r>
              <a:rPr lang="en-US" dirty="0"/>
              <a:t> </a:t>
            </a:r>
          </a:p>
          <a:p>
            <a:pPr lvl="1"/>
            <a:r>
              <a:rPr lang="en-US" dirty="0"/>
              <a:t>Evaluating/Testing </a:t>
            </a:r>
          </a:p>
          <a:p>
            <a:pPr lvl="2"/>
            <a:r>
              <a:rPr lang="en-US" dirty="0"/>
              <a:t>e.g., observational studies, walkthroughs, Wizard of Oz simulations, usability testing</a:t>
            </a:r>
          </a:p>
          <a:p>
            <a:endParaRPr lang="en-US" dirty="0"/>
          </a:p>
          <a:p>
            <a:endParaRPr lang="en-US" dirty="0"/>
          </a:p>
        </p:txBody>
      </p:sp>
      <p:sp>
        <p:nvSpPr>
          <p:cNvPr id="3" name="Slide Number Placeholder 2">
            <a:extLst>
              <a:ext uri="{FF2B5EF4-FFF2-40B4-BE49-F238E27FC236}">
                <a16:creationId xmlns:a16="http://schemas.microsoft.com/office/drawing/2014/main" id="{9E566449-52CE-DF45-A16F-FC19594F63E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992C731-09B2-A94C-BE8B-B9FD43632D31}"/>
              </a:ext>
            </a:extLst>
          </p:cNvPr>
          <p:cNvSpPr>
            <a:spLocks noGrp="1"/>
          </p:cNvSpPr>
          <p:nvPr>
            <p:ph type="title"/>
          </p:nvPr>
        </p:nvSpPr>
        <p:spPr/>
        <p:txBody>
          <a:bodyPr/>
          <a:lstStyle/>
          <a:p>
            <a:r>
              <a:rPr lang="en-US" dirty="0"/>
              <a:t>Develop Phase</a:t>
            </a:r>
          </a:p>
        </p:txBody>
      </p:sp>
      <p:pic>
        <p:nvPicPr>
          <p:cNvPr id="6" name="Picture 5" descr="Illustration of the double diamond of design, which is divided into four sections such as Discover, Define, Develop, and Deliver.">
            <a:extLst>
              <a:ext uri="{FF2B5EF4-FFF2-40B4-BE49-F238E27FC236}">
                <a16:creationId xmlns:a16="http://schemas.microsoft.com/office/drawing/2014/main" id="{AF57663B-7BAD-C440-B52F-0C954CF7A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452" y="579962"/>
            <a:ext cx="2390060" cy="1360089"/>
          </a:xfrm>
          <a:prstGeom prst="rect">
            <a:avLst/>
          </a:prstGeom>
        </p:spPr>
      </p:pic>
      <p:cxnSp>
        <p:nvCxnSpPr>
          <p:cNvPr id="8" name="Straight Arrow Connector 7">
            <a:extLst>
              <a:ext uri="{FF2B5EF4-FFF2-40B4-BE49-F238E27FC236}">
                <a16:creationId xmlns:a16="http://schemas.microsoft.com/office/drawing/2014/main" id="{DFAA9D4F-D451-DE4A-8A36-2B44F8FB768B}"/>
              </a:ext>
            </a:extLst>
          </p:cNvPr>
          <p:cNvCxnSpPr>
            <a:cxnSpLocks/>
          </p:cNvCxnSpPr>
          <p:nvPr/>
        </p:nvCxnSpPr>
        <p:spPr>
          <a:xfrm>
            <a:off x="7407729" y="219015"/>
            <a:ext cx="0" cy="3609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4959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3608B8-62F3-FE49-9102-E59C1290ECA4}"/>
              </a:ext>
            </a:extLst>
          </p:cNvPr>
          <p:cNvSpPr>
            <a:spLocks noGrp="1"/>
          </p:cNvSpPr>
          <p:nvPr>
            <p:ph idx="1"/>
          </p:nvPr>
        </p:nvSpPr>
        <p:spPr/>
        <p:txBody>
          <a:bodyPr>
            <a:normAutofit/>
          </a:bodyPr>
          <a:lstStyle/>
          <a:p>
            <a:r>
              <a:rPr lang="en-US" dirty="0"/>
              <a:t>a convergent phase</a:t>
            </a:r>
          </a:p>
          <a:p>
            <a:r>
              <a:rPr lang="en-US" dirty="0"/>
              <a:t>employs successive iterations of core activities</a:t>
            </a:r>
          </a:p>
          <a:p>
            <a:r>
              <a:rPr lang="en-US" dirty="0"/>
              <a:t>’final’ testing, planning for launch into ‘production’ environment</a:t>
            </a:r>
          </a:p>
          <a:p>
            <a:r>
              <a:rPr lang="en-US" dirty="0"/>
              <a:t>decisions about targets and in-use evaluation measures</a:t>
            </a:r>
          </a:p>
          <a:p>
            <a:r>
              <a:rPr lang="en-US" dirty="0"/>
              <a:t>provisioning for feedback from production environment, information needs to flow back into organization</a:t>
            </a:r>
          </a:p>
          <a:p>
            <a:pPr marL="0" indent="0">
              <a:buNone/>
            </a:pPr>
            <a:endParaRPr lang="en-US" dirty="0"/>
          </a:p>
          <a:p>
            <a:endParaRPr lang="en-US" dirty="0"/>
          </a:p>
        </p:txBody>
      </p:sp>
      <p:sp>
        <p:nvSpPr>
          <p:cNvPr id="3" name="Slide Number Placeholder 2">
            <a:extLst>
              <a:ext uri="{FF2B5EF4-FFF2-40B4-BE49-F238E27FC236}">
                <a16:creationId xmlns:a16="http://schemas.microsoft.com/office/drawing/2014/main" id="{9E566449-52CE-DF45-A16F-FC19594F63E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992C731-09B2-A94C-BE8B-B9FD43632D31}"/>
              </a:ext>
            </a:extLst>
          </p:cNvPr>
          <p:cNvSpPr>
            <a:spLocks noGrp="1"/>
          </p:cNvSpPr>
          <p:nvPr>
            <p:ph type="title"/>
          </p:nvPr>
        </p:nvSpPr>
        <p:spPr/>
        <p:txBody>
          <a:bodyPr/>
          <a:lstStyle/>
          <a:p>
            <a:r>
              <a:rPr lang="en-US" dirty="0"/>
              <a:t>Deliver Phase</a:t>
            </a:r>
          </a:p>
        </p:txBody>
      </p:sp>
      <p:pic>
        <p:nvPicPr>
          <p:cNvPr id="6" name="Picture 5" descr="Illustration of the double diamond of design, which is divided into four sections such as Discover, Define, Develop, and Deliver.">
            <a:extLst>
              <a:ext uri="{FF2B5EF4-FFF2-40B4-BE49-F238E27FC236}">
                <a16:creationId xmlns:a16="http://schemas.microsoft.com/office/drawing/2014/main" id="{AF57663B-7BAD-C440-B52F-0C954CF7A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452" y="579962"/>
            <a:ext cx="2390060" cy="1360089"/>
          </a:xfrm>
          <a:prstGeom prst="rect">
            <a:avLst/>
          </a:prstGeom>
        </p:spPr>
      </p:pic>
      <p:cxnSp>
        <p:nvCxnSpPr>
          <p:cNvPr id="8" name="Straight Arrow Connector 7">
            <a:extLst>
              <a:ext uri="{FF2B5EF4-FFF2-40B4-BE49-F238E27FC236}">
                <a16:creationId xmlns:a16="http://schemas.microsoft.com/office/drawing/2014/main" id="{DFAA9D4F-D451-DE4A-8A36-2B44F8FB768B}"/>
              </a:ext>
            </a:extLst>
          </p:cNvPr>
          <p:cNvCxnSpPr>
            <a:cxnSpLocks/>
          </p:cNvCxnSpPr>
          <p:nvPr/>
        </p:nvCxnSpPr>
        <p:spPr>
          <a:xfrm>
            <a:off x="7989245" y="219015"/>
            <a:ext cx="0" cy="3609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811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8E8A96-1E09-FB41-82A3-28D68A9A5374}"/>
              </a:ext>
            </a:extLst>
          </p:cNvPr>
          <p:cNvSpPr>
            <a:spLocks noGrp="1"/>
          </p:cNvSpPr>
          <p:nvPr>
            <p:ph idx="1"/>
          </p:nvPr>
        </p:nvSpPr>
        <p:spPr/>
        <p:txBody>
          <a:bodyPr/>
          <a:lstStyle/>
          <a:p>
            <a:r>
              <a:rPr lang="en-CA" dirty="0"/>
              <a:t>What is the best practice for design? this is a trick question. There is no single best practice.</a:t>
            </a:r>
          </a:p>
          <a:p>
            <a:r>
              <a:rPr lang="en-CA" dirty="0"/>
              <a:t>Effective practice will consist of certain core activities, undertaken in phases (4-5 phases)</a:t>
            </a:r>
          </a:p>
          <a:p>
            <a:r>
              <a:rPr lang="en-US" dirty="0"/>
              <a:t>Each project will have its own specific characteristics, which will be a product of various constraints and drivers </a:t>
            </a:r>
          </a:p>
          <a:p>
            <a:r>
              <a:rPr lang="en-US" dirty="0"/>
              <a:t>now-popular Double Diamond Model – this is not ’the’ best practice, but an overarching model of many successful practices</a:t>
            </a:r>
          </a:p>
          <a:p>
            <a:endParaRPr lang="en-CA" dirty="0"/>
          </a:p>
          <a:p>
            <a:pPr lvl="1"/>
            <a:endParaRPr lang="en-CA" dirty="0"/>
          </a:p>
          <a:p>
            <a:endParaRPr lang="en-US" dirty="0"/>
          </a:p>
        </p:txBody>
      </p:sp>
      <p:sp>
        <p:nvSpPr>
          <p:cNvPr id="3" name="Slide Number Placeholder 2">
            <a:extLst>
              <a:ext uri="{FF2B5EF4-FFF2-40B4-BE49-F238E27FC236}">
                <a16:creationId xmlns:a16="http://schemas.microsoft.com/office/drawing/2014/main" id="{F0B570EF-6976-1147-AC26-C04C73CE06E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E9E0E54-3EC5-8B45-93BB-0842761FB73B}"/>
              </a:ext>
            </a:extLst>
          </p:cNvPr>
          <p:cNvSpPr>
            <a:spLocks noGrp="1"/>
          </p:cNvSpPr>
          <p:nvPr>
            <p:ph type="title"/>
          </p:nvPr>
        </p:nvSpPr>
        <p:spPr/>
        <p:txBody>
          <a:bodyPr/>
          <a:lstStyle/>
          <a:p>
            <a:r>
              <a:rPr lang="en-US" dirty="0"/>
              <a:t>In Sum</a:t>
            </a:r>
          </a:p>
        </p:txBody>
      </p:sp>
    </p:spTree>
    <p:extLst>
      <p:ext uri="{BB962C8B-B14F-4D97-AF65-F5344CB8AC3E}">
        <p14:creationId xmlns:p14="http://schemas.microsoft.com/office/powerpoint/2010/main" val="3958468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3B21D8-6B38-2844-99B9-3A9AA496D89B}"/>
              </a:ext>
            </a:extLst>
          </p:cNvPr>
          <p:cNvSpPr>
            <a:spLocks noGrp="1"/>
          </p:cNvSpPr>
          <p:nvPr>
            <p:ph idx="1"/>
          </p:nvPr>
        </p:nvSpPr>
        <p:spPr/>
        <p:txBody>
          <a:bodyPr/>
          <a:lstStyle/>
          <a:p>
            <a:r>
              <a:rPr lang="en-US" dirty="0"/>
              <a:t>the Double Diamond model is explanatory/descriptive model of the design process; it explains the purpose of and the methods that are potentially used within each phase</a:t>
            </a:r>
          </a:p>
          <a:p>
            <a:r>
              <a:rPr lang="en-US" dirty="0"/>
              <a:t>an explanatory/descriptive model is not the same thing as a design methodology </a:t>
            </a:r>
          </a:p>
          <a:p>
            <a:r>
              <a:rPr lang="en-US" dirty="0"/>
              <a:t>the Double Diamond model can provide a basis or framework for a methodology</a:t>
            </a:r>
          </a:p>
          <a:p>
            <a:r>
              <a:rPr lang="en-US" dirty="0"/>
              <a:t>a design methodology can be based on the systematization of the phases of the Double Diamond model (with the addition of components that implement constraints and drivers, and build </a:t>
            </a:r>
          </a:p>
          <a:p>
            <a:endParaRPr lang="en-US" dirty="0"/>
          </a:p>
        </p:txBody>
      </p:sp>
      <p:sp>
        <p:nvSpPr>
          <p:cNvPr id="3" name="Slide Number Placeholder 2">
            <a:extLst>
              <a:ext uri="{FF2B5EF4-FFF2-40B4-BE49-F238E27FC236}">
                <a16:creationId xmlns:a16="http://schemas.microsoft.com/office/drawing/2014/main" id="{96D0F0E8-9AF7-D44F-BEED-EBCB9B2272C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0C1A2FC-5CBA-A444-A040-47821104FD75}"/>
              </a:ext>
            </a:extLst>
          </p:cNvPr>
          <p:cNvSpPr>
            <a:spLocks noGrp="1"/>
          </p:cNvSpPr>
          <p:nvPr>
            <p:ph type="title"/>
          </p:nvPr>
        </p:nvSpPr>
        <p:spPr/>
        <p:txBody>
          <a:bodyPr/>
          <a:lstStyle/>
          <a:p>
            <a:r>
              <a:rPr lang="en-US" dirty="0"/>
              <a:t>In Sum</a:t>
            </a:r>
          </a:p>
        </p:txBody>
      </p:sp>
    </p:spTree>
    <p:extLst>
      <p:ext uri="{BB962C8B-B14F-4D97-AF65-F5344CB8AC3E}">
        <p14:creationId xmlns:p14="http://schemas.microsoft.com/office/powerpoint/2010/main" val="1268618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121F9C-E610-5444-9E2E-2391AF2FCE5E}"/>
              </a:ext>
            </a:extLst>
          </p:cNvPr>
          <p:cNvSpPr>
            <a:spLocks noGrp="1"/>
          </p:cNvSpPr>
          <p:nvPr>
            <p:ph idx="1"/>
          </p:nvPr>
        </p:nvSpPr>
        <p:spPr/>
        <p:txBody>
          <a:bodyPr/>
          <a:lstStyle/>
          <a:p>
            <a:pPr marL="457200" indent="-457200">
              <a:buFont typeface="+mj-lt"/>
              <a:buAutoNum type="arabicPeriod"/>
            </a:pPr>
            <a:r>
              <a:rPr lang="en-CA" dirty="0"/>
              <a:t>What recap is needed?</a:t>
            </a:r>
          </a:p>
          <a:p>
            <a:pPr marL="457200" indent="-457200">
              <a:buFont typeface="+mj-lt"/>
              <a:buAutoNum type="arabicPeriod"/>
            </a:pPr>
            <a:r>
              <a:rPr lang="en-CA" dirty="0"/>
              <a:t>Is there a best practice for design?</a:t>
            </a:r>
          </a:p>
          <a:p>
            <a:pPr marL="457200" indent="-457200">
              <a:buFont typeface="+mj-lt"/>
              <a:buAutoNum type="arabicPeriod"/>
            </a:pPr>
            <a:r>
              <a:rPr lang="en-CA" dirty="0"/>
              <a:t>What is the Double Diamond design process model? How do we use it? Where does prototyping fit in?</a:t>
            </a:r>
          </a:p>
          <a:p>
            <a:pPr marL="457200" indent="-457200">
              <a:buFont typeface="+mj-lt"/>
              <a:buAutoNum type="arabicPeriod"/>
            </a:pPr>
            <a:endParaRPr lang="en-CA" dirty="0"/>
          </a:p>
          <a:p>
            <a:pPr marL="457200" indent="-457200">
              <a:buFont typeface="+mj-lt"/>
              <a:buAutoNum type="arabicPeriod"/>
            </a:pPr>
            <a:endParaRPr lang="en-CA" dirty="0"/>
          </a:p>
          <a:p>
            <a:pPr marL="457200" indent="-457200">
              <a:buFont typeface="+mj-lt"/>
              <a:buAutoNum type="arabicPeriod"/>
            </a:pPr>
            <a:r>
              <a:rPr lang="en-CA" dirty="0"/>
              <a:t>When in the design process does prototyping take place?</a:t>
            </a:r>
          </a:p>
          <a:p>
            <a:pPr marL="457200" indent="-457200">
              <a:buFont typeface="+mj-lt"/>
              <a:buAutoNum type="arabicPeriod"/>
            </a:pPr>
            <a:r>
              <a:rPr lang="en-CA" dirty="0"/>
              <a:t>What is prototyping?</a:t>
            </a:r>
          </a:p>
          <a:p>
            <a:pPr marL="457200" indent="-457200">
              <a:buFont typeface="+mj-lt"/>
              <a:buAutoNum type="arabicPeriod"/>
            </a:pPr>
            <a:r>
              <a:rPr lang="en-CA" dirty="0"/>
              <a:t>What are some of the key concepts?</a:t>
            </a:r>
            <a:endParaRPr lang="en-US" dirty="0"/>
          </a:p>
          <a:p>
            <a:pPr marL="457200" indent="-457200">
              <a:buFont typeface="+mj-lt"/>
              <a:buAutoNum type="arabicPeriod"/>
            </a:pPr>
            <a:endParaRPr lang="en-CA" dirty="0"/>
          </a:p>
          <a:p>
            <a:pPr marL="0" lvl="0" indent="0">
              <a:buNone/>
            </a:pPr>
            <a:endParaRPr lang="en-US" dirty="0"/>
          </a:p>
          <a:p>
            <a:pPr marL="0" lvl="0" indent="0">
              <a:buNone/>
            </a:pPr>
            <a:endParaRPr lang="en-US" dirty="0"/>
          </a:p>
        </p:txBody>
      </p:sp>
      <p:sp>
        <p:nvSpPr>
          <p:cNvPr id="3" name="Slide Number Placeholder 2">
            <a:extLst>
              <a:ext uri="{FF2B5EF4-FFF2-40B4-BE49-F238E27FC236}">
                <a16:creationId xmlns:a16="http://schemas.microsoft.com/office/drawing/2014/main" id="{49188B29-84F0-5847-9978-BE1DC94AF7A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78954363-D7B4-E145-ADF0-8DF9D6A29EF7}"/>
              </a:ext>
            </a:extLst>
          </p:cNvPr>
          <p:cNvSpPr>
            <a:spLocks noGrp="1"/>
          </p:cNvSpPr>
          <p:nvPr>
            <p:ph type="title"/>
          </p:nvPr>
        </p:nvSpPr>
        <p:spPr/>
        <p:txBody>
          <a:bodyPr/>
          <a:lstStyle/>
          <a:p>
            <a:r>
              <a:rPr lang="en-US" dirty="0"/>
              <a:t>Key Questions</a:t>
            </a:r>
          </a:p>
        </p:txBody>
      </p:sp>
    </p:spTree>
    <p:extLst>
      <p:ext uri="{BB962C8B-B14F-4D97-AF65-F5344CB8AC3E}">
        <p14:creationId xmlns:p14="http://schemas.microsoft.com/office/powerpoint/2010/main" val="23766438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3. </a:t>
            </a:r>
            <a:r>
              <a:rPr lang="en-CA" dirty="0"/>
              <a:t>When in the design process does prototyping take place?</a:t>
            </a:r>
          </a:p>
          <a:p>
            <a:pPr marL="0" indent="0">
              <a:buNone/>
            </a:pPr>
            <a:endParaRPr lang="en-US" dirty="0"/>
          </a:p>
          <a:p>
            <a:pPr marL="0" indent="0">
              <a:buNone/>
            </a:pPr>
            <a:endParaRPr lang="en-CA" dirty="0"/>
          </a:p>
          <a:p>
            <a:endParaRPr lang="en-US" dirty="0"/>
          </a:p>
          <a:p>
            <a:endParaRPr lang="en-US" dirty="0"/>
          </a:p>
          <a:p>
            <a:pPr marL="0" indent="0">
              <a:buNone/>
            </a:pPr>
            <a:endParaRPr lang="en-US"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40</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5122919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D824D0-E10D-A447-B7E8-38AAE28A7572}"/>
              </a:ext>
            </a:extLst>
          </p:cNvPr>
          <p:cNvSpPr>
            <a:spLocks noGrp="1"/>
          </p:cNvSpPr>
          <p:nvPr>
            <p:ph idx="1"/>
          </p:nvPr>
        </p:nvSpPr>
        <p:spPr/>
        <p:txBody>
          <a:bodyPr/>
          <a:lstStyle/>
          <a:p>
            <a:r>
              <a:rPr lang="en-US" dirty="0"/>
              <a:t>before talking about prototyping, it is important to clarify that we will be discussing prototyping in a Human Centered Design (HCD) process</a:t>
            </a:r>
          </a:p>
        </p:txBody>
      </p:sp>
      <p:sp>
        <p:nvSpPr>
          <p:cNvPr id="3" name="Slide Number Placeholder 2">
            <a:extLst>
              <a:ext uri="{FF2B5EF4-FFF2-40B4-BE49-F238E27FC236}">
                <a16:creationId xmlns:a16="http://schemas.microsoft.com/office/drawing/2014/main" id="{DFD68A43-AB34-C24E-B101-29E04529295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A8EEEA1-8C78-274F-BEDF-1EC89CCBFDE1}"/>
              </a:ext>
            </a:extLst>
          </p:cNvPr>
          <p:cNvSpPr>
            <a:spLocks noGrp="1"/>
          </p:cNvSpPr>
          <p:nvPr>
            <p:ph type="title"/>
          </p:nvPr>
        </p:nvSpPr>
        <p:spPr/>
        <p:txBody>
          <a:bodyPr/>
          <a:lstStyle/>
          <a:p>
            <a:r>
              <a:rPr lang="en-US" dirty="0"/>
              <a:t>Prototyping in Human Centered Design</a:t>
            </a:r>
          </a:p>
        </p:txBody>
      </p:sp>
    </p:spTree>
    <p:extLst>
      <p:ext uri="{BB962C8B-B14F-4D97-AF65-F5344CB8AC3E}">
        <p14:creationId xmlns:p14="http://schemas.microsoft.com/office/powerpoint/2010/main" val="5029295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a:t>Technology Centered Design (TCD) puts the technology as the central focus</a:t>
            </a:r>
          </a:p>
          <a:p>
            <a:pPr lvl="1"/>
            <a:r>
              <a:rPr lang="en-US" dirty="0"/>
              <a:t>SW design puts SW as the central focus</a:t>
            </a:r>
          </a:p>
          <a:p>
            <a:r>
              <a:rPr lang="en-US" dirty="0"/>
              <a:t>Premises:</a:t>
            </a:r>
          </a:p>
          <a:p>
            <a:pPr lvl="1"/>
            <a:r>
              <a:rPr lang="en-US" dirty="0"/>
              <a:t>requirements gathering is a key activity (alternatively: requirements elicitation, requirements gathering, automatic requirements analysis, </a:t>
            </a:r>
            <a:r>
              <a:rPr lang="en-US" dirty="0" err="1"/>
              <a:t>etc</a:t>
            </a:r>
            <a:r>
              <a:rPr lang="en-US" dirty="0"/>
              <a:t>)</a:t>
            </a:r>
          </a:p>
          <a:p>
            <a:pPr lvl="1"/>
            <a:r>
              <a:rPr lang="en-US" dirty="0"/>
              <a:t>the design process then </a:t>
            </a:r>
            <a:r>
              <a:rPr lang="en-US" b="1" dirty="0"/>
              <a:t>responds</a:t>
            </a:r>
            <a:r>
              <a:rPr lang="en-US" dirty="0"/>
              <a:t> to the requirements</a:t>
            </a:r>
          </a:p>
          <a:p>
            <a:pPr lvl="1"/>
            <a:r>
              <a:rPr lang="en-US" dirty="0"/>
              <a:t>the user’s role is via their participation in the development of requirements</a:t>
            </a:r>
          </a:p>
          <a:p>
            <a:r>
              <a:rPr lang="en-US" dirty="0" err="1"/>
              <a:t>Collorary</a:t>
            </a:r>
            <a:endParaRPr lang="en-US" dirty="0"/>
          </a:p>
          <a:p>
            <a:pPr lvl="1"/>
            <a:r>
              <a:rPr lang="en-US" dirty="0"/>
              <a:t>the statement of requirements </a:t>
            </a:r>
            <a:r>
              <a:rPr lang="en-US" b="1" dirty="0"/>
              <a:t>mediates</a:t>
            </a:r>
            <a:r>
              <a:rPr lang="en-US" dirty="0"/>
              <a:t> the user’s involvement in the process</a:t>
            </a:r>
          </a:p>
          <a:p>
            <a:r>
              <a:rPr lang="en-US" dirty="0"/>
              <a:t>Illustrative scenario (exaggerated to make a point):</a:t>
            </a:r>
          </a:p>
          <a:p>
            <a:pPr lvl="2"/>
            <a:r>
              <a:rPr lang="en-US" dirty="0"/>
              <a:t>user: you built this system for me, but I don't like how it behaves</a:t>
            </a:r>
          </a:p>
          <a:p>
            <a:pPr lvl="2"/>
            <a:r>
              <a:rPr lang="en-US" dirty="0"/>
              <a:t>developer: but you said you wanted X when we collected requirements and the system does X</a:t>
            </a:r>
          </a:p>
        </p:txBody>
      </p:sp>
      <p:sp>
        <p:nvSpPr>
          <p:cNvPr id="3" name="Title 2"/>
          <p:cNvSpPr>
            <a:spLocks noGrp="1"/>
          </p:cNvSpPr>
          <p:nvPr>
            <p:ph type="title"/>
          </p:nvPr>
        </p:nvSpPr>
        <p:spPr/>
        <p:txBody>
          <a:bodyPr/>
          <a:lstStyle/>
          <a:p>
            <a:r>
              <a:rPr lang="en-US" dirty="0"/>
              <a:t>Technology Centered Design (TCD)</a:t>
            </a:r>
          </a:p>
        </p:txBody>
      </p:sp>
    </p:spTree>
    <p:extLst>
      <p:ext uri="{BB962C8B-B14F-4D97-AF65-F5344CB8AC3E}">
        <p14:creationId xmlns:p14="http://schemas.microsoft.com/office/powerpoint/2010/main" val="1430468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CA" dirty="0"/>
              <a:t>In HCD</a:t>
            </a:r>
          </a:p>
          <a:p>
            <a:r>
              <a:rPr lang="en-CA" dirty="0"/>
              <a:t>the focus is not on the technology</a:t>
            </a:r>
          </a:p>
          <a:p>
            <a:r>
              <a:rPr lang="en-CA" dirty="0"/>
              <a:t>the focus is on the </a:t>
            </a:r>
            <a:r>
              <a:rPr lang="en-CA" b="1" dirty="0"/>
              <a:t>users</a:t>
            </a:r>
            <a:r>
              <a:rPr lang="en-CA" dirty="0"/>
              <a:t>, their </a:t>
            </a:r>
            <a:r>
              <a:rPr lang="en-CA" b="1" dirty="0"/>
              <a:t>tasks</a:t>
            </a:r>
            <a:r>
              <a:rPr lang="en-CA" dirty="0"/>
              <a:t>, and their </a:t>
            </a:r>
            <a:r>
              <a:rPr lang="en-CA" b="1" dirty="0"/>
              <a:t>environments</a:t>
            </a:r>
            <a:endParaRPr lang="en-US" b="1" dirty="0"/>
          </a:p>
        </p:txBody>
      </p:sp>
      <p:sp>
        <p:nvSpPr>
          <p:cNvPr id="3" name="Title 2"/>
          <p:cNvSpPr>
            <a:spLocks noGrp="1"/>
          </p:cNvSpPr>
          <p:nvPr>
            <p:ph type="title"/>
          </p:nvPr>
        </p:nvSpPr>
        <p:spPr/>
        <p:txBody>
          <a:bodyPr/>
          <a:lstStyle/>
          <a:p>
            <a:r>
              <a:rPr lang="en-US" dirty="0"/>
              <a:t>Human Centered Design (HCD)</a:t>
            </a:r>
          </a:p>
        </p:txBody>
      </p:sp>
    </p:spTree>
    <p:extLst>
      <p:ext uri="{BB962C8B-B14F-4D97-AF65-F5344CB8AC3E}">
        <p14:creationId xmlns:p14="http://schemas.microsoft.com/office/powerpoint/2010/main" val="1932153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CA" dirty="0"/>
              <a:t>There are three core principles in HCD:</a:t>
            </a:r>
          </a:p>
          <a:p>
            <a:pPr marL="0" indent="0">
              <a:buNone/>
            </a:pPr>
            <a:r>
              <a:rPr lang="en-CA" i="1" dirty="0"/>
              <a:t>these principles are discussed in Sharp et al, 2019, sec 2.2.4, although </a:t>
            </a:r>
            <a:r>
              <a:rPr lang="en-US" i="1" dirty="0"/>
              <a:t>I'm presenting them in a different order</a:t>
            </a:r>
          </a:p>
          <a:p>
            <a:r>
              <a:rPr lang="en-US" dirty="0"/>
              <a:t>employ an iterative approach</a:t>
            </a:r>
          </a:p>
          <a:p>
            <a:r>
              <a:rPr lang="en-US" dirty="0"/>
              <a:t>the focus on users must come in the early, not late, iterations</a:t>
            </a:r>
          </a:p>
          <a:p>
            <a:r>
              <a:rPr lang="en-US" dirty="0"/>
              <a:t>decisions should be made empirically</a:t>
            </a:r>
          </a:p>
        </p:txBody>
      </p:sp>
      <p:sp>
        <p:nvSpPr>
          <p:cNvPr id="3" name="Title 2"/>
          <p:cNvSpPr>
            <a:spLocks noGrp="1"/>
          </p:cNvSpPr>
          <p:nvPr>
            <p:ph type="title"/>
          </p:nvPr>
        </p:nvSpPr>
        <p:spPr/>
        <p:txBody>
          <a:bodyPr/>
          <a:lstStyle/>
          <a:p>
            <a:r>
              <a:rPr lang="en-US" dirty="0"/>
              <a:t>Human Centered Design (HCD)</a:t>
            </a:r>
          </a:p>
        </p:txBody>
      </p:sp>
    </p:spTree>
    <p:extLst>
      <p:ext uri="{BB962C8B-B14F-4D97-AF65-F5344CB8AC3E}">
        <p14:creationId xmlns:p14="http://schemas.microsoft.com/office/powerpoint/2010/main" val="41932186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dirty="0"/>
          </a:p>
          <a:p>
            <a:r>
              <a:rPr lang="en-US" dirty="0"/>
              <a:t>there are four core activities, undertake these in sequence and iteratively</a:t>
            </a:r>
          </a:p>
        </p:txBody>
      </p:sp>
      <p:sp>
        <p:nvSpPr>
          <p:cNvPr id="3" name="Title 2"/>
          <p:cNvSpPr>
            <a:spLocks noGrp="1"/>
          </p:cNvSpPr>
          <p:nvPr>
            <p:ph type="title"/>
          </p:nvPr>
        </p:nvSpPr>
        <p:spPr/>
        <p:txBody>
          <a:bodyPr/>
          <a:lstStyle/>
          <a:p>
            <a:r>
              <a:rPr lang="en-US" dirty="0"/>
              <a:t>HCD Principle: Employ an iterative approach </a:t>
            </a:r>
            <a:br>
              <a:rPr lang="en-US" dirty="0"/>
            </a:br>
            <a:endParaRPr lang="en-US" dirty="0"/>
          </a:p>
        </p:txBody>
      </p:sp>
    </p:spTree>
    <p:extLst>
      <p:ext uri="{BB962C8B-B14F-4D97-AF65-F5344CB8AC3E}">
        <p14:creationId xmlns:p14="http://schemas.microsoft.com/office/powerpoint/2010/main" val="28998917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 </a:t>
            </a:r>
          </a:p>
        </p:txBody>
      </p:sp>
      <p:sp>
        <p:nvSpPr>
          <p:cNvPr id="3" name="Title 2"/>
          <p:cNvSpPr>
            <a:spLocks noGrp="1"/>
          </p:cNvSpPr>
          <p:nvPr>
            <p:ph type="title"/>
          </p:nvPr>
        </p:nvSpPr>
        <p:spPr/>
        <p:txBody>
          <a:bodyPr/>
          <a:lstStyle/>
          <a:p>
            <a:r>
              <a:rPr lang="en-US" dirty="0"/>
              <a:t>Four Core Activities</a:t>
            </a:r>
          </a:p>
        </p:txBody>
      </p:sp>
      <p:grpSp>
        <p:nvGrpSpPr>
          <p:cNvPr id="4" name="Group 3"/>
          <p:cNvGrpSpPr/>
          <p:nvPr/>
        </p:nvGrpSpPr>
        <p:grpSpPr>
          <a:xfrm>
            <a:off x="675313" y="2126450"/>
            <a:ext cx="7471785" cy="4430500"/>
            <a:chOff x="420949" y="1525602"/>
            <a:chExt cx="7471785" cy="4430500"/>
          </a:xfrm>
        </p:grpSpPr>
        <p:pic>
          <p:nvPicPr>
            <p:cNvPr id="5" name="Picture 4"/>
            <p:cNvPicPr>
              <a:picLocks noChangeAspect="1"/>
            </p:cNvPicPr>
            <p:nvPr/>
          </p:nvPicPr>
          <p:blipFill>
            <a:blip r:embed="rId2"/>
            <a:stretch>
              <a:fillRect/>
            </a:stretch>
          </p:blipFill>
          <p:spPr>
            <a:xfrm>
              <a:off x="2206307" y="1525602"/>
              <a:ext cx="4550244" cy="4430500"/>
            </a:xfrm>
            <a:prstGeom prst="rect">
              <a:avLst/>
            </a:prstGeom>
          </p:spPr>
        </p:pic>
        <p:sp>
          <p:nvSpPr>
            <p:cNvPr id="6" name="Rectangle 5"/>
            <p:cNvSpPr/>
            <p:nvPr/>
          </p:nvSpPr>
          <p:spPr>
            <a:xfrm>
              <a:off x="420949" y="2268793"/>
              <a:ext cx="4078480" cy="307777"/>
            </a:xfrm>
            <a:prstGeom prst="rect">
              <a:avLst/>
            </a:prstGeom>
            <a:solidFill>
              <a:schemeClr val="bg1"/>
            </a:solidFill>
          </p:spPr>
          <p:txBody>
            <a:bodyPr wrap="square" lIns="91440" tIns="45720" rIns="91440" bIns="45720">
              <a:spAutoFit/>
            </a:bodyPr>
            <a:lstStyle/>
            <a:p>
              <a:pPr marL="0" lvl="1" algn="ctr"/>
              <a:r>
                <a:rPr lang="en-US" sz="1400" dirty="0"/>
                <a:t>Research (Observing/Establishing requirements) </a:t>
              </a:r>
            </a:p>
          </p:txBody>
        </p:sp>
        <p:sp>
          <p:nvSpPr>
            <p:cNvPr id="7" name="Rectangle 6"/>
            <p:cNvSpPr/>
            <p:nvPr/>
          </p:nvSpPr>
          <p:spPr>
            <a:xfrm>
              <a:off x="4490462" y="2411432"/>
              <a:ext cx="3402272" cy="307777"/>
            </a:xfrm>
            <a:prstGeom prst="rect">
              <a:avLst/>
            </a:prstGeom>
            <a:solidFill>
              <a:schemeClr val="bg1"/>
            </a:solidFill>
          </p:spPr>
          <p:txBody>
            <a:bodyPr wrap="square" lIns="91440" tIns="45720" rIns="91440" bIns="45720">
              <a:spAutoFit/>
            </a:bodyPr>
            <a:lstStyle/>
            <a:p>
              <a:pPr algn="ctr"/>
              <a:r>
                <a:rPr lang="en-US" sz="1400" dirty="0"/>
                <a:t>Generating Ideas/Designing alternatives</a:t>
              </a:r>
            </a:p>
          </p:txBody>
        </p:sp>
        <p:sp>
          <p:nvSpPr>
            <p:cNvPr id="8" name="Rectangle 7"/>
            <p:cNvSpPr/>
            <p:nvPr/>
          </p:nvSpPr>
          <p:spPr>
            <a:xfrm>
              <a:off x="4656197" y="4801757"/>
              <a:ext cx="2100354" cy="307777"/>
            </a:xfrm>
            <a:prstGeom prst="rect">
              <a:avLst/>
            </a:prstGeom>
            <a:solidFill>
              <a:schemeClr val="bg1"/>
            </a:solidFill>
          </p:spPr>
          <p:txBody>
            <a:bodyPr wrap="square" lIns="91440" tIns="45720" rIns="91440" bIns="45720">
              <a:spAutoFit/>
            </a:bodyPr>
            <a:lstStyle/>
            <a:p>
              <a:pPr algn="ctr"/>
              <a:r>
                <a:rPr lang="en-US" sz="1400" dirty="0"/>
                <a:t>Prototyping</a:t>
              </a:r>
            </a:p>
          </p:txBody>
        </p:sp>
        <p:sp>
          <p:nvSpPr>
            <p:cNvPr id="9" name="Rectangle 8"/>
            <p:cNvSpPr/>
            <p:nvPr/>
          </p:nvSpPr>
          <p:spPr>
            <a:xfrm>
              <a:off x="1941293" y="4692204"/>
              <a:ext cx="1802190" cy="307777"/>
            </a:xfrm>
            <a:prstGeom prst="rect">
              <a:avLst/>
            </a:prstGeom>
            <a:solidFill>
              <a:schemeClr val="bg1"/>
            </a:solidFill>
          </p:spPr>
          <p:txBody>
            <a:bodyPr wrap="square" lIns="91440" tIns="45720" rIns="91440" bIns="45720">
              <a:spAutoFit/>
            </a:bodyPr>
            <a:lstStyle/>
            <a:p>
              <a:pPr algn="ctr"/>
              <a:r>
                <a:rPr lang="en-US" sz="1400" dirty="0"/>
                <a:t>Evaluating/Testing</a:t>
              </a:r>
            </a:p>
          </p:txBody>
        </p:sp>
      </p:grpSp>
      <p:sp>
        <p:nvSpPr>
          <p:cNvPr id="10" name="Rectangle 9">
            <a:extLst>
              <a:ext uri="{FF2B5EF4-FFF2-40B4-BE49-F238E27FC236}">
                <a16:creationId xmlns:a16="http://schemas.microsoft.com/office/drawing/2014/main" id="{24BA9EF4-20FF-9142-8934-3A071203DEE6}"/>
              </a:ext>
            </a:extLst>
          </p:cNvPr>
          <p:cNvSpPr/>
          <p:nvPr/>
        </p:nvSpPr>
        <p:spPr>
          <a:xfrm>
            <a:off x="5723379" y="682666"/>
            <a:ext cx="3273972" cy="923330"/>
          </a:xfrm>
          <a:prstGeom prst="rect">
            <a:avLst/>
          </a:prstGeom>
        </p:spPr>
        <p:txBody>
          <a:bodyPr wrap="square">
            <a:spAutoFit/>
          </a:bodyPr>
          <a:lstStyle/>
          <a:p>
            <a:r>
              <a:rPr lang="en-US" dirty="0"/>
              <a:t>the output of one activity generally feeds into the next activity</a:t>
            </a:r>
          </a:p>
        </p:txBody>
      </p:sp>
    </p:spTree>
    <p:extLst>
      <p:ext uri="{BB962C8B-B14F-4D97-AF65-F5344CB8AC3E}">
        <p14:creationId xmlns:p14="http://schemas.microsoft.com/office/powerpoint/2010/main" val="2912921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br>
              <a:rPr lang="en-US" sz="2900" b="1" dirty="0">
                <a:solidFill>
                  <a:srgbClr val="990000"/>
                </a:solidFill>
                <a:ea typeface="+mj-ea"/>
              </a:rPr>
            </a:br>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47</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Four Core Activities</a:t>
            </a:r>
          </a:p>
        </p:txBody>
      </p:sp>
      <p:sp>
        <p:nvSpPr>
          <p:cNvPr id="5" name="Rectangle 4"/>
          <p:cNvSpPr/>
          <p:nvPr/>
        </p:nvSpPr>
        <p:spPr>
          <a:xfrm>
            <a:off x="429950" y="2956473"/>
            <a:ext cx="4206875" cy="1738938"/>
          </a:xfrm>
          <a:prstGeom prst="rect">
            <a:avLst/>
          </a:prstGeom>
        </p:spPr>
        <p:txBody>
          <a:bodyPr wrap="square" lIns="45720" tIns="22860" rIns="45720" bIns="22860">
            <a:spAutoFit/>
          </a:bodyPr>
          <a:lstStyle/>
          <a:p>
            <a:r>
              <a:rPr lang="en-US" sz="2200" b="1" dirty="0">
                <a:latin typeface="Avenir Next Regular"/>
                <a:cs typeface="Avenir Next Regular"/>
              </a:rPr>
              <a:t>Textbook: </a:t>
            </a:r>
          </a:p>
          <a:p>
            <a:pPr marL="371475" lvl="2" indent="-371475">
              <a:buFont typeface="+mj-lt"/>
              <a:buAutoNum type="arabicPeriod"/>
            </a:pPr>
            <a:r>
              <a:rPr lang="en-US" sz="2200" dirty="0">
                <a:latin typeface="Avenir Next Regular"/>
                <a:cs typeface="Avenir Next Regular"/>
              </a:rPr>
              <a:t>Establish requirements</a:t>
            </a:r>
          </a:p>
          <a:p>
            <a:pPr marL="371475" lvl="2" indent="-371475">
              <a:buFont typeface="+mj-lt"/>
              <a:buAutoNum type="arabicPeriod"/>
            </a:pPr>
            <a:r>
              <a:rPr lang="en-US" sz="2200" dirty="0">
                <a:latin typeface="Avenir Next Regular"/>
                <a:cs typeface="Avenir Next Regular"/>
              </a:rPr>
              <a:t>Designing alternatives</a:t>
            </a:r>
          </a:p>
          <a:p>
            <a:pPr marL="371475" lvl="2" indent="-371475">
              <a:buFont typeface="+mj-lt"/>
              <a:buAutoNum type="arabicPeriod"/>
            </a:pPr>
            <a:r>
              <a:rPr lang="en-US" sz="2200" dirty="0">
                <a:latin typeface="Avenir Next Regular"/>
                <a:cs typeface="Avenir Next Regular"/>
              </a:rPr>
              <a:t>Prototyping</a:t>
            </a:r>
          </a:p>
          <a:p>
            <a:pPr marL="371475" lvl="2" indent="-371475">
              <a:buFont typeface="+mj-lt"/>
              <a:buAutoNum type="arabicPeriod"/>
            </a:pPr>
            <a:r>
              <a:rPr lang="en-US" sz="2200" dirty="0">
                <a:latin typeface="Avenir Next Regular"/>
                <a:cs typeface="Avenir Next Regular"/>
              </a:rPr>
              <a:t>Evaluating</a:t>
            </a:r>
          </a:p>
        </p:txBody>
      </p:sp>
      <p:sp>
        <p:nvSpPr>
          <p:cNvPr id="6" name="Rectangle 5"/>
          <p:cNvSpPr/>
          <p:nvPr/>
        </p:nvSpPr>
        <p:spPr>
          <a:xfrm>
            <a:off x="4636825" y="2956473"/>
            <a:ext cx="4206875" cy="1738938"/>
          </a:xfrm>
          <a:prstGeom prst="rect">
            <a:avLst/>
          </a:prstGeom>
        </p:spPr>
        <p:txBody>
          <a:bodyPr wrap="square" lIns="45720" tIns="22860" rIns="45720" bIns="22860">
            <a:spAutoFit/>
          </a:bodyPr>
          <a:lstStyle/>
          <a:p>
            <a:r>
              <a:rPr lang="en-US" sz="2200" b="1" dirty="0">
                <a:latin typeface="Avenir Next Regular"/>
                <a:cs typeface="Avenir Next Regular"/>
              </a:rPr>
              <a:t>Norman, DOET: </a:t>
            </a:r>
          </a:p>
          <a:p>
            <a:pPr marL="371475" indent="-371475">
              <a:buFont typeface="+mj-lt"/>
              <a:buAutoNum type="arabicPeriod"/>
            </a:pPr>
            <a:r>
              <a:rPr lang="en-US" sz="2200" dirty="0">
                <a:latin typeface="Avenir Next Regular"/>
                <a:cs typeface="Avenir Next Regular"/>
              </a:rPr>
              <a:t>Observing (research)</a:t>
            </a:r>
          </a:p>
          <a:p>
            <a:pPr marL="371475" indent="-371475">
              <a:buFont typeface="+mj-lt"/>
              <a:buAutoNum type="arabicPeriod"/>
            </a:pPr>
            <a:r>
              <a:rPr lang="en-US" sz="2200" dirty="0">
                <a:latin typeface="Avenir Next Regular"/>
                <a:cs typeface="Avenir Next Regular"/>
              </a:rPr>
              <a:t>Generating Ideas</a:t>
            </a:r>
          </a:p>
          <a:p>
            <a:pPr marL="371475" indent="-371475">
              <a:buFont typeface="+mj-lt"/>
              <a:buAutoNum type="arabicPeriod"/>
            </a:pPr>
            <a:r>
              <a:rPr lang="en-US" sz="2200" dirty="0">
                <a:latin typeface="Avenir Next Regular"/>
                <a:cs typeface="Avenir Next Regular"/>
              </a:rPr>
              <a:t>Prototyping</a:t>
            </a:r>
          </a:p>
          <a:p>
            <a:pPr marL="371475" indent="-371475">
              <a:buFont typeface="+mj-lt"/>
              <a:buAutoNum type="arabicPeriod"/>
            </a:pPr>
            <a:r>
              <a:rPr lang="en-US" sz="2200" dirty="0">
                <a:latin typeface="Avenir Next Regular"/>
                <a:cs typeface="Avenir Next Regular"/>
              </a:rPr>
              <a:t>Testing</a:t>
            </a:r>
          </a:p>
        </p:txBody>
      </p:sp>
    </p:spTree>
    <p:extLst>
      <p:ext uri="{BB962C8B-B14F-4D97-AF65-F5344CB8AC3E}">
        <p14:creationId xmlns:p14="http://schemas.microsoft.com/office/powerpoint/2010/main" val="8716773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a:t>
            </a:r>
          </a:p>
        </p:txBody>
      </p:sp>
      <p:sp>
        <p:nvSpPr>
          <p:cNvPr id="2" name="Title 1"/>
          <p:cNvSpPr>
            <a:spLocks noGrp="1"/>
          </p:cNvSpPr>
          <p:nvPr>
            <p:ph type="title"/>
          </p:nvPr>
        </p:nvSpPr>
        <p:spPr>
          <a:prstGeom prst="rect">
            <a:avLst/>
          </a:prstGeom>
        </p:spPr>
        <p:txBody>
          <a:bodyPr lIns="45720" tIns="22860" rIns="45720" bIns="22860"/>
          <a:lstStyle/>
          <a:p>
            <a:r>
              <a:rPr lang="en-US" dirty="0"/>
              <a:t> </a:t>
            </a:r>
          </a:p>
        </p:txBody>
      </p:sp>
      <p:pic>
        <p:nvPicPr>
          <p:cNvPr id="4" name="Picture 3"/>
          <p:cNvPicPr>
            <a:picLocks noChangeAspect="1"/>
          </p:cNvPicPr>
          <p:nvPr/>
        </p:nvPicPr>
        <p:blipFill>
          <a:blip r:embed="rId2"/>
          <a:stretch>
            <a:fillRect/>
          </a:stretch>
        </p:blipFill>
        <p:spPr>
          <a:xfrm>
            <a:off x="4593756" y="1141626"/>
            <a:ext cx="4550244" cy="4430500"/>
          </a:xfrm>
          <a:prstGeom prst="rect">
            <a:avLst/>
          </a:prstGeom>
        </p:spPr>
      </p:pic>
      <p:sp>
        <p:nvSpPr>
          <p:cNvPr id="7" name="Rectangle 6"/>
          <p:cNvSpPr/>
          <p:nvPr/>
        </p:nvSpPr>
        <p:spPr>
          <a:xfrm>
            <a:off x="5236323" y="5572125"/>
            <a:ext cx="3050427" cy="738664"/>
          </a:xfrm>
          <a:prstGeom prst="rect">
            <a:avLst/>
          </a:prstGeom>
        </p:spPr>
        <p:txBody>
          <a:bodyPr wrap="square" lIns="91440" tIns="45720" rIns="91440" bIns="45720">
            <a:spAutoFit/>
          </a:bodyPr>
          <a:lstStyle/>
          <a:p>
            <a:r>
              <a:rPr lang="en-US" sz="1400" dirty="0"/>
              <a:t>Donald A. Norman, The Design of Everyday Things, New York : Basic Books, 2013. </a:t>
            </a:r>
          </a:p>
        </p:txBody>
      </p:sp>
      <p:pic>
        <p:nvPicPr>
          <p:cNvPr id="6" name="Picture 5"/>
          <p:cNvPicPr>
            <a:picLocks noChangeAspect="1"/>
          </p:cNvPicPr>
          <p:nvPr/>
        </p:nvPicPr>
        <p:blipFill>
          <a:blip r:embed="rId2"/>
          <a:stretch>
            <a:fillRect/>
          </a:stretch>
        </p:blipFill>
        <p:spPr>
          <a:xfrm>
            <a:off x="148150" y="1141626"/>
            <a:ext cx="4550244" cy="4430500"/>
          </a:xfrm>
          <a:prstGeom prst="rect">
            <a:avLst/>
          </a:prstGeom>
        </p:spPr>
      </p:pic>
      <p:sp>
        <p:nvSpPr>
          <p:cNvPr id="8" name="Rectangle 7"/>
          <p:cNvSpPr/>
          <p:nvPr/>
        </p:nvSpPr>
        <p:spPr>
          <a:xfrm>
            <a:off x="196667" y="1888212"/>
            <a:ext cx="2100354" cy="307777"/>
          </a:xfrm>
          <a:prstGeom prst="rect">
            <a:avLst/>
          </a:prstGeom>
          <a:solidFill>
            <a:schemeClr val="bg1"/>
          </a:solidFill>
        </p:spPr>
        <p:txBody>
          <a:bodyPr wrap="square" lIns="91440" tIns="45720" rIns="91440" bIns="45720">
            <a:spAutoFit/>
          </a:bodyPr>
          <a:lstStyle/>
          <a:p>
            <a:pPr algn="ctr"/>
            <a:r>
              <a:rPr lang="en-US" sz="1400" dirty="0"/>
              <a:t>Establish Requirements</a:t>
            </a:r>
          </a:p>
        </p:txBody>
      </p:sp>
      <p:sp>
        <p:nvSpPr>
          <p:cNvPr id="9" name="Rectangle 8"/>
          <p:cNvSpPr/>
          <p:nvPr/>
        </p:nvSpPr>
        <p:spPr>
          <a:xfrm>
            <a:off x="2445777" y="2026226"/>
            <a:ext cx="2100354" cy="307777"/>
          </a:xfrm>
          <a:prstGeom prst="rect">
            <a:avLst/>
          </a:prstGeom>
          <a:solidFill>
            <a:schemeClr val="bg1"/>
          </a:solidFill>
        </p:spPr>
        <p:txBody>
          <a:bodyPr wrap="square" lIns="91440" tIns="45720" rIns="91440" bIns="45720">
            <a:spAutoFit/>
          </a:bodyPr>
          <a:lstStyle/>
          <a:p>
            <a:pPr algn="ctr"/>
            <a:r>
              <a:rPr lang="en-US" sz="1400" dirty="0"/>
              <a:t>Design Alternatives</a:t>
            </a:r>
          </a:p>
        </p:txBody>
      </p:sp>
      <p:sp>
        <p:nvSpPr>
          <p:cNvPr id="10" name="Rectangle 9"/>
          <p:cNvSpPr/>
          <p:nvPr/>
        </p:nvSpPr>
        <p:spPr>
          <a:xfrm>
            <a:off x="2629790" y="4402614"/>
            <a:ext cx="2100354" cy="307777"/>
          </a:xfrm>
          <a:prstGeom prst="rect">
            <a:avLst/>
          </a:prstGeom>
          <a:solidFill>
            <a:schemeClr val="bg1"/>
          </a:solidFill>
        </p:spPr>
        <p:txBody>
          <a:bodyPr wrap="square" lIns="91440" tIns="45720" rIns="91440" bIns="45720">
            <a:spAutoFit/>
          </a:bodyPr>
          <a:lstStyle/>
          <a:p>
            <a:pPr algn="ctr"/>
            <a:r>
              <a:rPr lang="en-US" sz="1400" dirty="0"/>
              <a:t>Prototyping</a:t>
            </a:r>
          </a:p>
        </p:txBody>
      </p:sp>
      <p:sp>
        <p:nvSpPr>
          <p:cNvPr id="11" name="Rectangle 10"/>
          <p:cNvSpPr/>
          <p:nvPr/>
        </p:nvSpPr>
        <p:spPr>
          <a:xfrm>
            <a:off x="0" y="4248726"/>
            <a:ext cx="2100354" cy="307777"/>
          </a:xfrm>
          <a:prstGeom prst="rect">
            <a:avLst/>
          </a:prstGeom>
          <a:solidFill>
            <a:schemeClr val="bg1"/>
          </a:solidFill>
        </p:spPr>
        <p:txBody>
          <a:bodyPr wrap="square" lIns="91440" tIns="45720" rIns="91440" bIns="45720">
            <a:spAutoFit/>
          </a:bodyPr>
          <a:lstStyle/>
          <a:p>
            <a:pPr algn="ctr"/>
            <a:r>
              <a:rPr lang="en-US" sz="1400" dirty="0"/>
              <a:t>Evaluating</a:t>
            </a:r>
          </a:p>
        </p:txBody>
      </p:sp>
      <p:sp>
        <p:nvSpPr>
          <p:cNvPr id="12" name="Rectangle 11"/>
          <p:cNvSpPr/>
          <p:nvPr/>
        </p:nvSpPr>
        <p:spPr>
          <a:xfrm>
            <a:off x="438898" y="5648325"/>
            <a:ext cx="3050427" cy="307777"/>
          </a:xfrm>
          <a:prstGeom prst="rect">
            <a:avLst/>
          </a:prstGeom>
        </p:spPr>
        <p:txBody>
          <a:bodyPr wrap="square" lIns="91440" tIns="45720" rIns="91440" bIns="45720">
            <a:spAutoFit/>
          </a:bodyPr>
          <a:lstStyle/>
          <a:p>
            <a:r>
              <a:rPr lang="en-US" sz="1400" dirty="0"/>
              <a:t>Sharp et al (2019), Ch 2</a:t>
            </a:r>
          </a:p>
        </p:txBody>
      </p:sp>
    </p:spTree>
    <p:extLst>
      <p:ext uri="{BB962C8B-B14F-4D97-AF65-F5344CB8AC3E}">
        <p14:creationId xmlns:p14="http://schemas.microsoft.com/office/powerpoint/2010/main" val="4397514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focus on users comes in the early, not late, iterations</a:t>
            </a:r>
          </a:p>
          <a:p>
            <a:r>
              <a:rPr lang="en-CA" dirty="0"/>
              <a:t>the persona technique is often used as a was to characterize users (via the creation of archetypes)</a:t>
            </a:r>
          </a:p>
          <a:p>
            <a:r>
              <a:rPr lang="en-CA" dirty="0"/>
              <a:t>in characterizing users, many different </a:t>
            </a:r>
            <a:r>
              <a:rPr lang="en-US" dirty="0"/>
              <a:t>frameworks:</a:t>
            </a:r>
          </a:p>
          <a:p>
            <a:pPr lvl="1"/>
            <a:r>
              <a:rPr lang="en-US" dirty="0"/>
              <a:t>cognitive, behavioral, attitudinal, affective, social</a:t>
            </a:r>
          </a:p>
          <a:p>
            <a:r>
              <a:rPr lang="en-US" dirty="0"/>
              <a:t>there should be a focus on users engaged in activities in their environments (situated action)</a:t>
            </a:r>
          </a:p>
          <a:p>
            <a:pPr lvl="1"/>
            <a:r>
              <a:rPr lang="en-US" dirty="0"/>
              <a:t>there are many different approaches to capturing this data: scientific observation, anthropological, sociological</a:t>
            </a:r>
          </a:p>
          <a:p>
            <a:r>
              <a:rPr lang="en-US" dirty="0"/>
              <a:t>there should be a focus on </a:t>
            </a:r>
            <a:r>
              <a:rPr lang="en-US" i="1" dirty="0"/>
              <a:t>involving</a:t>
            </a:r>
            <a:r>
              <a:rPr lang="en-US" dirty="0"/>
              <a:t> users in the design process (e.g., during idea generation)</a:t>
            </a:r>
          </a:p>
        </p:txBody>
      </p:sp>
      <p:sp>
        <p:nvSpPr>
          <p:cNvPr id="3" name="Title 2"/>
          <p:cNvSpPr>
            <a:spLocks noGrp="1"/>
          </p:cNvSpPr>
          <p:nvPr>
            <p:ph type="title"/>
          </p:nvPr>
        </p:nvSpPr>
        <p:spPr/>
        <p:txBody>
          <a:bodyPr/>
          <a:lstStyle/>
          <a:p>
            <a:r>
              <a:rPr lang="en-US" dirty="0"/>
              <a:t>HCD Principle: Early Focus on Users</a:t>
            </a:r>
          </a:p>
        </p:txBody>
      </p:sp>
    </p:spTree>
    <p:extLst>
      <p:ext uri="{BB962C8B-B14F-4D97-AF65-F5344CB8AC3E}">
        <p14:creationId xmlns:p14="http://schemas.microsoft.com/office/powerpoint/2010/main" val="2001322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1. </a:t>
            </a:r>
            <a:r>
              <a:rPr lang="en-CA" dirty="0"/>
              <a:t>What recap is needed?</a:t>
            </a:r>
          </a:p>
          <a:p>
            <a:pPr marL="0" indent="0">
              <a:buNone/>
            </a:pPr>
            <a:endParaRPr lang="en-US" dirty="0"/>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9337473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before discussing empirical decision making, we first need to discuss prototyping</a:t>
            </a:r>
          </a:p>
        </p:txBody>
      </p:sp>
      <p:sp>
        <p:nvSpPr>
          <p:cNvPr id="3" name="Title 2"/>
          <p:cNvSpPr>
            <a:spLocks noGrp="1"/>
          </p:cNvSpPr>
          <p:nvPr>
            <p:ph type="title"/>
          </p:nvPr>
        </p:nvSpPr>
        <p:spPr/>
        <p:txBody>
          <a:bodyPr/>
          <a:lstStyle/>
          <a:p>
            <a:r>
              <a:rPr lang="en-US" dirty="0"/>
              <a:t>HCD Principle: Empirical Decisions</a:t>
            </a:r>
          </a:p>
        </p:txBody>
      </p:sp>
    </p:spTree>
    <p:extLst>
      <p:ext uri="{BB962C8B-B14F-4D97-AF65-F5344CB8AC3E}">
        <p14:creationId xmlns:p14="http://schemas.microsoft.com/office/powerpoint/2010/main" val="3591191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2D654D-40C0-634F-8BF5-050298E63179}"/>
              </a:ext>
            </a:extLst>
          </p:cNvPr>
          <p:cNvSpPr>
            <a:spLocks noGrp="1"/>
          </p:cNvSpPr>
          <p:nvPr>
            <p:ph idx="1"/>
          </p:nvPr>
        </p:nvSpPr>
        <p:spPr/>
        <p:txBody>
          <a:bodyPr/>
          <a:lstStyle/>
          <a:p>
            <a:r>
              <a:rPr lang="en-CA" dirty="0"/>
              <a:t>Prototyping is an experimental process where design teams implement ideas into tangible forms from paper to digital. </a:t>
            </a:r>
          </a:p>
          <a:p>
            <a:r>
              <a:rPr lang="en-CA" dirty="0"/>
              <a:t>Teams build prototypes of varying degrees of fidelity to capture design concepts and test on users. </a:t>
            </a:r>
          </a:p>
          <a:p>
            <a:r>
              <a:rPr lang="en-CA" dirty="0"/>
              <a:t>With prototypes, you can refine and validate your designs.</a:t>
            </a:r>
            <a:endParaRPr lang="en-US" dirty="0"/>
          </a:p>
        </p:txBody>
      </p:sp>
      <p:sp>
        <p:nvSpPr>
          <p:cNvPr id="3" name="Slide Number Placeholder 2">
            <a:extLst>
              <a:ext uri="{FF2B5EF4-FFF2-40B4-BE49-F238E27FC236}">
                <a16:creationId xmlns:a16="http://schemas.microsoft.com/office/drawing/2014/main" id="{803B4DD8-C97A-2C45-B07D-BA2254A73AC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ED3F600-A45E-C445-8E6A-9024BE516827}"/>
              </a:ext>
            </a:extLst>
          </p:cNvPr>
          <p:cNvSpPr>
            <a:spLocks noGrp="1"/>
          </p:cNvSpPr>
          <p:nvPr>
            <p:ph type="title"/>
          </p:nvPr>
        </p:nvSpPr>
        <p:spPr/>
        <p:txBody>
          <a:bodyPr/>
          <a:lstStyle/>
          <a:p>
            <a:r>
              <a:rPr lang="en-US" dirty="0"/>
              <a:t>Prototyping</a:t>
            </a:r>
          </a:p>
        </p:txBody>
      </p:sp>
      <p:sp>
        <p:nvSpPr>
          <p:cNvPr id="5" name="Rectangle 4">
            <a:extLst>
              <a:ext uri="{FF2B5EF4-FFF2-40B4-BE49-F238E27FC236}">
                <a16:creationId xmlns:a16="http://schemas.microsoft.com/office/drawing/2014/main" id="{6F5D6F82-641E-CF4C-A03D-59B2F149E124}"/>
              </a:ext>
            </a:extLst>
          </p:cNvPr>
          <p:cNvSpPr/>
          <p:nvPr/>
        </p:nvSpPr>
        <p:spPr>
          <a:xfrm>
            <a:off x="3048000" y="191223"/>
            <a:ext cx="5312979" cy="307777"/>
          </a:xfrm>
          <a:prstGeom prst="rect">
            <a:avLst/>
          </a:prstGeom>
        </p:spPr>
        <p:txBody>
          <a:bodyPr wrap="square">
            <a:spAutoFit/>
          </a:bodyPr>
          <a:lstStyle/>
          <a:p>
            <a:r>
              <a:rPr lang="en-US" sz="1400" dirty="0"/>
              <a:t>https://</a:t>
            </a:r>
            <a:r>
              <a:rPr lang="en-US" sz="1400" dirty="0" err="1"/>
              <a:t>www.interaction-design.org</a:t>
            </a:r>
            <a:r>
              <a:rPr lang="en-US" sz="1400" dirty="0"/>
              <a:t>/literature/topics/prototyping</a:t>
            </a:r>
          </a:p>
        </p:txBody>
      </p:sp>
      <p:pic>
        <p:nvPicPr>
          <p:cNvPr id="6" name="Picture 5">
            <a:extLst>
              <a:ext uri="{FF2B5EF4-FFF2-40B4-BE49-F238E27FC236}">
                <a16:creationId xmlns:a16="http://schemas.microsoft.com/office/drawing/2014/main" id="{DE78FB66-95BE-CD46-BCC7-9916CECA9529}"/>
              </a:ext>
            </a:extLst>
          </p:cNvPr>
          <p:cNvPicPr>
            <a:picLocks noChangeAspect="1"/>
          </p:cNvPicPr>
          <p:nvPr/>
        </p:nvPicPr>
        <p:blipFill>
          <a:blip r:embed="rId2"/>
          <a:stretch>
            <a:fillRect/>
          </a:stretch>
        </p:blipFill>
        <p:spPr>
          <a:xfrm>
            <a:off x="414721" y="4697690"/>
            <a:ext cx="7946258" cy="1969087"/>
          </a:xfrm>
          <a:prstGeom prst="rect">
            <a:avLst/>
          </a:prstGeom>
        </p:spPr>
      </p:pic>
    </p:spTree>
    <p:extLst>
      <p:ext uri="{BB962C8B-B14F-4D97-AF65-F5344CB8AC3E}">
        <p14:creationId xmlns:p14="http://schemas.microsoft.com/office/powerpoint/2010/main" val="17173592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8D04AA-F3BB-D44C-9A4A-3E2129451C7A}"/>
              </a:ext>
            </a:extLst>
          </p:cNvPr>
          <p:cNvSpPr>
            <a:spLocks noGrp="1"/>
          </p:cNvSpPr>
          <p:nvPr>
            <p:ph idx="1"/>
          </p:nvPr>
        </p:nvSpPr>
        <p:spPr/>
        <p:txBody>
          <a:bodyPr/>
          <a:lstStyle/>
          <a:p>
            <a:endParaRPr lang="en-US" dirty="0"/>
          </a:p>
          <a:p>
            <a:endParaRPr lang="en-US" dirty="0"/>
          </a:p>
          <a:p>
            <a:r>
              <a:rPr lang="en-US" dirty="0"/>
              <a:t>embedded in https://</a:t>
            </a:r>
            <a:r>
              <a:rPr lang="en-US" dirty="0" err="1"/>
              <a:t>www.interaction-design.org</a:t>
            </a:r>
            <a:r>
              <a:rPr lang="en-US" dirty="0"/>
              <a:t>/literature/topics/prototyping</a:t>
            </a:r>
          </a:p>
        </p:txBody>
      </p:sp>
      <p:sp>
        <p:nvSpPr>
          <p:cNvPr id="3" name="Slide Number Placeholder 2">
            <a:extLst>
              <a:ext uri="{FF2B5EF4-FFF2-40B4-BE49-F238E27FC236}">
                <a16:creationId xmlns:a16="http://schemas.microsoft.com/office/drawing/2014/main" id="{3ACC5476-D99B-AC46-A8B4-165A853A730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93479E56-AE2F-EC43-B5B0-D2FD41DD2662}"/>
              </a:ext>
            </a:extLst>
          </p:cNvPr>
          <p:cNvSpPr>
            <a:spLocks noGrp="1"/>
          </p:cNvSpPr>
          <p:nvPr>
            <p:ph type="title"/>
          </p:nvPr>
        </p:nvSpPr>
        <p:spPr/>
        <p:txBody>
          <a:bodyPr/>
          <a:lstStyle/>
          <a:p>
            <a:r>
              <a:rPr lang="en-US" dirty="0"/>
              <a:t>Video, Alan Dix</a:t>
            </a:r>
          </a:p>
        </p:txBody>
      </p:sp>
    </p:spTree>
    <p:extLst>
      <p:ext uri="{BB962C8B-B14F-4D97-AF65-F5344CB8AC3E}">
        <p14:creationId xmlns:p14="http://schemas.microsoft.com/office/powerpoint/2010/main" val="5059722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1BA852-2FCB-E040-95FF-A83FE6805B6F}"/>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184CFFB2-BB37-D14A-8ABA-B58F83838AE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577B75E-1D7B-9243-9440-A05D74F91DAA}"/>
              </a:ext>
            </a:extLst>
          </p:cNvPr>
          <p:cNvSpPr>
            <a:spLocks noGrp="1"/>
          </p:cNvSpPr>
          <p:nvPr>
            <p:ph type="title"/>
          </p:nvPr>
        </p:nvSpPr>
        <p:spPr/>
        <p:txBody>
          <a:bodyPr/>
          <a:lstStyle/>
          <a:p>
            <a:endParaRPr lang="en-US"/>
          </a:p>
        </p:txBody>
      </p:sp>
      <p:pic>
        <p:nvPicPr>
          <p:cNvPr id="1026" name="Picture 2">
            <a:extLst>
              <a:ext uri="{FF2B5EF4-FFF2-40B4-BE49-F238E27FC236}">
                <a16:creationId xmlns:a16="http://schemas.microsoft.com/office/drawing/2014/main" id="{A606F52D-9C61-9140-9334-620B0139C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3250"/>
            <a:ext cx="9144000" cy="565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138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BA5CAA-28BB-A04D-A9FE-52234902AC78}"/>
              </a:ext>
            </a:extLst>
          </p:cNvPr>
          <p:cNvSpPr>
            <a:spLocks noGrp="1"/>
          </p:cNvSpPr>
          <p:nvPr>
            <p:ph idx="1"/>
          </p:nvPr>
        </p:nvSpPr>
        <p:spPr/>
        <p:txBody>
          <a:bodyPr>
            <a:normAutofit fontScale="92500" lnSpcReduction="20000"/>
          </a:bodyPr>
          <a:lstStyle/>
          <a:p>
            <a:r>
              <a:rPr lang="en-CA" dirty="0"/>
              <a:t>to establish a foundation from which to ideate towards improvements</a:t>
            </a:r>
          </a:p>
          <a:p>
            <a:r>
              <a:rPr lang="en-CA" dirty="0"/>
              <a:t>to employ a concrete form for ideas, provides a basis for communication</a:t>
            </a:r>
          </a:p>
          <a:p>
            <a:r>
              <a:rPr lang="en-CA" dirty="0"/>
              <a:t>to provide a sense of ownership to all concerned stakeholders—therefore fostering emotional investment in the product’s ultimate success. </a:t>
            </a:r>
          </a:p>
          <a:p>
            <a:r>
              <a:rPr lang="en-CA" dirty="0"/>
              <a:t>to provide a basis for discussion with stakeholders – provides a picture of the potential benefits, risks and costs associated with where a prototype might lead</a:t>
            </a:r>
          </a:p>
          <a:p>
            <a:r>
              <a:rPr lang="en-CA" dirty="0"/>
              <a:t>to provision for adaptability – can make changes early (avoiding commitment to a single, falsely-ideal version, getting stuck on initial idea) </a:t>
            </a:r>
          </a:p>
          <a:p>
            <a:r>
              <a:rPr lang="en-CA" dirty="0"/>
              <a:t>to improve time-to-deployment, by minimizing the number of errors to correct</a:t>
            </a:r>
            <a:endParaRPr lang="en-US" dirty="0"/>
          </a:p>
          <a:p>
            <a:endParaRPr lang="en-CA" dirty="0"/>
          </a:p>
        </p:txBody>
      </p:sp>
      <p:sp>
        <p:nvSpPr>
          <p:cNvPr id="3" name="Slide Number Placeholder 2">
            <a:extLst>
              <a:ext uri="{FF2B5EF4-FFF2-40B4-BE49-F238E27FC236}">
                <a16:creationId xmlns:a16="http://schemas.microsoft.com/office/drawing/2014/main" id="{E19453F3-7E81-844E-B38C-21AEB264B3E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FE5D8AA-E95F-034C-B118-407C43F3B54A}"/>
              </a:ext>
            </a:extLst>
          </p:cNvPr>
          <p:cNvSpPr>
            <a:spLocks noGrp="1"/>
          </p:cNvSpPr>
          <p:nvPr>
            <p:ph type="title"/>
          </p:nvPr>
        </p:nvSpPr>
        <p:spPr/>
        <p:txBody>
          <a:bodyPr/>
          <a:lstStyle/>
          <a:p>
            <a:r>
              <a:rPr lang="en-US" dirty="0"/>
              <a:t>Motivations for Prototyping, I</a:t>
            </a:r>
          </a:p>
        </p:txBody>
      </p:sp>
    </p:spTree>
    <p:extLst>
      <p:ext uri="{BB962C8B-B14F-4D97-AF65-F5344CB8AC3E}">
        <p14:creationId xmlns:p14="http://schemas.microsoft.com/office/powerpoint/2010/main" val="4038709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BA5CAA-28BB-A04D-A9FE-52234902AC78}"/>
              </a:ext>
            </a:extLst>
          </p:cNvPr>
          <p:cNvSpPr>
            <a:spLocks noGrp="1"/>
          </p:cNvSpPr>
          <p:nvPr>
            <p:ph idx="1"/>
          </p:nvPr>
        </p:nvSpPr>
        <p:spPr/>
        <p:txBody>
          <a:bodyPr>
            <a:normAutofit/>
          </a:bodyPr>
          <a:lstStyle/>
          <a:p>
            <a:r>
              <a:rPr lang="en-CA" dirty="0"/>
              <a:t>to have something to show users, so they can give you their feedback to help pinpoint which elements/variants work best and whether an overhaul is required</a:t>
            </a:r>
          </a:p>
          <a:p>
            <a:r>
              <a:rPr lang="en-CA" dirty="0"/>
              <a:t>to have something that provides a basis for experimentation (can observe the prototype in use, gain insights and gather feedback data, can spot unforeseen issues concerning accessibility and usability)</a:t>
            </a:r>
          </a:p>
        </p:txBody>
      </p:sp>
      <p:sp>
        <p:nvSpPr>
          <p:cNvPr id="3" name="Slide Number Placeholder 2">
            <a:extLst>
              <a:ext uri="{FF2B5EF4-FFF2-40B4-BE49-F238E27FC236}">
                <a16:creationId xmlns:a16="http://schemas.microsoft.com/office/drawing/2014/main" id="{E19453F3-7E81-844E-B38C-21AEB264B3E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FE5D8AA-E95F-034C-B118-407C43F3B54A}"/>
              </a:ext>
            </a:extLst>
          </p:cNvPr>
          <p:cNvSpPr>
            <a:spLocks noGrp="1"/>
          </p:cNvSpPr>
          <p:nvPr>
            <p:ph type="title"/>
          </p:nvPr>
        </p:nvSpPr>
        <p:spPr/>
        <p:txBody>
          <a:bodyPr/>
          <a:lstStyle/>
          <a:p>
            <a:r>
              <a:rPr lang="en-US" dirty="0"/>
              <a:t>Motivations for Prototyping, II </a:t>
            </a:r>
          </a:p>
        </p:txBody>
      </p:sp>
    </p:spTree>
    <p:extLst>
      <p:ext uri="{BB962C8B-B14F-4D97-AF65-F5344CB8AC3E}">
        <p14:creationId xmlns:p14="http://schemas.microsoft.com/office/powerpoint/2010/main" val="14146234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710F59-04E3-6B4C-A7AE-F882A601E20B}"/>
              </a:ext>
            </a:extLst>
          </p:cNvPr>
          <p:cNvSpPr>
            <a:spLocks noGrp="1"/>
          </p:cNvSpPr>
          <p:nvPr>
            <p:ph idx="1"/>
          </p:nvPr>
        </p:nvSpPr>
        <p:spPr/>
        <p:txBody>
          <a:bodyPr/>
          <a:lstStyle/>
          <a:p>
            <a:r>
              <a:rPr lang="en-US" dirty="0"/>
              <a:t>a wireframe is a schematic or blueprint of something</a:t>
            </a:r>
          </a:p>
          <a:p>
            <a:r>
              <a:rPr lang="en-US" dirty="0"/>
              <a:t>at one time, wireframe implied web design, but now used more generally for a schematic representation</a:t>
            </a:r>
          </a:p>
          <a:p>
            <a:r>
              <a:rPr lang="en-US" dirty="0"/>
              <a:t>the schematic representation consists of the components and the layout</a:t>
            </a:r>
          </a:p>
        </p:txBody>
      </p:sp>
      <p:sp>
        <p:nvSpPr>
          <p:cNvPr id="3" name="Slide Number Placeholder 2">
            <a:extLst>
              <a:ext uri="{FF2B5EF4-FFF2-40B4-BE49-F238E27FC236}">
                <a16:creationId xmlns:a16="http://schemas.microsoft.com/office/drawing/2014/main" id="{2F3F2093-EE79-514B-B78C-7BB8D8CC426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ECAE6E0-BF0D-9A47-AFA4-837343E8021A}"/>
              </a:ext>
            </a:extLst>
          </p:cNvPr>
          <p:cNvSpPr>
            <a:spLocks noGrp="1"/>
          </p:cNvSpPr>
          <p:nvPr>
            <p:ph type="title"/>
          </p:nvPr>
        </p:nvSpPr>
        <p:spPr/>
        <p:txBody>
          <a:bodyPr/>
          <a:lstStyle/>
          <a:p>
            <a:r>
              <a:rPr lang="en-US" dirty="0"/>
              <a:t>Wireframe</a:t>
            </a:r>
          </a:p>
        </p:txBody>
      </p:sp>
    </p:spTree>
    <p:extLst>
      <p:ext uri="{BB962C8B-B14F-4D97-AF65-F5344CB8AC3E}">
        <p14:creationId xmlns:p14="http://schemas.microsoft.com/office/powerpoint/2010/main" val="27977251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710F59-04E3-6B4C-A7AE-F882A601E20B}"/>
              </a:ext>
            </a:extLst>
          </p:cNvPr>
          <p:cNvSpPr>
            <a:spLocks noGrp="1"/>
          </p:cNvSpPr>
          <p:nvPr>
            <p:ph idx="1"/>
          </p:nvPr>
        </p:nvSpPr>
        <p:spPr/>
        <p:txBody>
          <a:bodyPr/>
          <a:lstStyle/>
          <a:p>
            <a:r>
              <a:rPr lang="en-US" dirty="0"/>
              <a:t>quick and simple, outlines the interactive </a:t>
            </a:r>
            <a:br>
              <a:rPr lang="en-US" dirty="0"/>
            </a:br>
            <a:r>
              <a:rPr lang="en-US" dirty="0"/>
              <a:t>system’s flow </a:t>
            </a:r>
          </a:p>
          <a:p>
            <a:r>
              <a:rPr lang="en-US" dirty="0"/>
              <a:t>not visually refined (as compared to </a:t>
            </a:r>
            <a:br>
              <a:rPr lang="en-US" dirty="0"/>
            </a:br>
            <a:r>
              <a:rPr lang="en-US" dirty="0"/>
              <a:t>high-fidelity prototypes)</a:t>
            </a:r>
          </a:p>
          <a:p>
            <a:r>
              <a:rPr lang="en-US" dirty="0"/>
              <a:t>Examples:</a:t>
            </a:r>
          </a:p>
          <a:p>
            <a:pPr lvl="1"/>
            <a:r>
              <a:rPr lang="en-US" dirty="0"/>
              <a:t>sketches (pen and pencil drawings)</a:t>
            </a:r>
          </a:p>
          <a:p>
            <a:pPr lvl="1"/>
            <a:r>
              <a:rPr lang="en-US" dirty="0"/>
              <a:t>paper prototypes (using office or craft supplies)</a:t>
            </a:r>
          </a:p>
          <a:p>
            <a:pPr lvl="1"/>
            <a:r>
              <a:rPr lang="en-US" dirty="0"/>
              <a:t>click-through prototypes </a:t>
            </a:r>
            <a:br>
              <a:rPr lang="en-US" dirty="0"/>
            </a:br>
            <a:r>
              <a:rPr lang="en-US" dirty="0"/>
              <a:t>(e.g., Sprint 07 activity)</a:t>
            </a:r>
          </a:p>
          <a:p>
            <a:pPr lvl="2"/>
            <a:r>
              <a:rPr lang="en-CA" dirty="0"/>
              <a:t>the prototype is not “natively” responsive</a:t>
            </a:r>
            <a:endParaRPr lang="en-US" dirty="0"/>
          </a:p>
        </p:txBody>
      </p:sp>
      <p:sp>
        <p:nvSpPr>
          <p:cNvPr id="3" name="Slide Number Placeholder 2">
            <a:extLst>
              <a:ext uri="{FF2B5EF4-FFF2-40B4-BE49-F238E27FC236}">
                <a16:creationId xmlns:a16="http://schemas.microsoft.com/office/drawing/2014/main" id="{2F3F2093-EE79-514B-B78C-7BB8D8CC426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ECAE6E0-BF0D-9A47-AFA4-837343E8021A}"/>
              </a:ext>
            </a:extLst>
          </p:cNvPr>
          <p:cNvSpPr>
            <a:spLocks noGrp="1"/>
          </p:cNvSpPr>
          <p:nvPr>
            <p:ph type="title"/>
          </p:nvPr>
        </p:nvSpPr>
        <p:spPr/>
        <p:txBody>
          <a:bodyPr/>
          <a:lstStyle/>
          <a:p>
            <a:r>
              <a:rPr lang="en-US" dirty="0"/>
              <a:t>Low-Fidelity Prototypes</a:t>
            </a:r>
            <a:br>
              <a:rPr lang="en-US" dirty="0"/>
            </a:br>
            <a:endParaRPr lang="en-US" dirty="0"/>
          </a:p>
        </p:txBody>
      </p:sp>
      <p:pic>
        <p:nvPicPr>
          <p:cNvPr id="5" name="Picture 4">
            <a:extLst>
              <a:ext uri="{FF2B5EF4-FFF2-40B4-BE49-F238E27FC236}">
                <a16:creationId xmlns:a16="http://schemas.microsoft.com/office/drawing/2014/main" id="{E8C52F31-4647-174B-A9EF-8D0C717346D2}"/>
              </a:ext>
            </a:extLst>
          </p:cNvPr>
          <p:cNvPicPr>
            <a:picLocks noChangeAspect="1"/>
          </p:cNvPicPr>
          <p:nvPr/>
        </p:nvPicPr>
        <p:blipFill>
          <a:blip r:embed="rId3"/>
          <a:stretch>
            <a:fillRect/>
          </a:stretch>
        </p:blipFill>
        <p:spPr>
          <a:xfrm>
            <a:off x="6535191" y="346845"/>
            <a:ext cx="2592402" cy="1941567"/>
          </a:xfrm>
          <a:prstGeom prst="rect">
            <a:avLst/>
          </a:prstGeom>
        </p:spPr>
      </p:pic>
      <p:pic>
        <p:nvPicPr>
          <p:cNvPr id="7" name="Picture 6">
            <a:extLst>
              <a:ext uri="{FF2B5EF4-FFF2-40B4-BE49-F238E27FC236}">
                <a16:creationId xmlns:a16="http://schemas.microsoft.com/office/drawing/2014/main" id="{DE74D412-814F-5E49-82E8-98921349AA9B}"/>
              </a:ext>
            </a:extLst>
          </p:cNvPr>
          <p:cNvPicPr>
            <a:picLocks noChangeAspect="1"/>
          </p:cNvPicPr>
          <p:nvPr/>
        </p:nvPicPr>
        <p:blipFill>
          <a:blip r:embed="rId4"/>
          <a:stretch>
            <a:fillRect/>
          </a:stretch>
        </p:blipFill>
        <p:spPr>
          <a:xfrm>
            <a:off x="6535191" y="2288412"/>
            <a:ext cx="2619040" cy="1810626"/>
          </a:xfrm>
          <a:prstGeom prst="rect">
            <a:avLst/>
          </a:prstGeom>
        </p:spPr>
      </p:pic>
      <p:pic>
        <p:nvPicPr>
          <p:cNvPr id="8" name="Picture 7">
            <a:extLst>
              <a:ext uri="{FF2B5EF4-FFF2-40B4-BE49-F238E27FC236}">
                <a16:creationId xmlns:a16="http://schemas.microsoft.com/office/drawing/2014/main" id="{79C8D576-8A6D-8847-8960-D143C1ED8933}"/>
              </a:ext>
            </a:extLst>
          </p:cNvPr>
          <p:cNvPicPr>
            <a:picLocks noChangeAspect="1"/>
          </p:cNvPicPr>
          <p:nvPr/>
        </p:nvPicPr>
        <p:blipFill>
          <a:blip r:embed="rId5"/>
          <a:stretch>
            <a:fillRect/>
          </a:stretch>
        </p:blipFill>
        <p:spPr>
          <a:xfrm>
            <a:off x="6535191" y="4099038"/>
            <a:ext cx="2592402" cy="2559656"/>
          </a:xfrm>
          <a:prstGeom prst="rect">
            <a:avLst/>
          </a:prstGeom>
        </p:spPr>
      </p:pic>
    </p:spTree>
    <p:extLst>
      <p:ext uri="{BB962C8B-B14F-4D97-AF65-F5344CB8AC3E}">
        <p14:creationId xmlns:p14="http://schemas.microsoft.com/office/powerpoint/2010/main" val="21015643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3A83FA-FC6C-254F-A0E2-95F0F4D2B151}"/>
              </a:ext>
            </a:extLst>
          </p:cNvPr>
          <p:cNvSpPr>
            <a:spLocks noGrp="1"/>
          </p:cNvSpPr>
          <p:nvPr>
            <p:ph idx="1"/>
          </p:nvPr>
        </p:nvSpPr>
        <p:spPr/>
        <p:txBody>
          <a:bodyPr/>
          <a:lstStyle/>
          <a:p>
            <a:r>
              <a:rPr lang="en-CA" dirty="0"/>
              <a:t>more advanced than their low-fidelity counterparts</a:t>
            </a:r>
          </a:p>
          <a:p>
            <a:r>
              <a:rPr lang="en-CA" dirty="0"/>
              <a:t>aesthetically elaborated</a:t>
            </a:r>
          </a:p>
          <a:p>
            <a:r>
              <a:rPr lang="en-CA" dirty="0"/>
              <a:t>their function is closer to that of the final product</a:t>
            </a:r>
          </a:p>
          <a:p>
            <a:r>
              <a:rPr lang="en-CA" dirty="0"/>
              <a:t>Examples:</a:t>
            </a:r>
          </a:p>
          <a:p>
            <a:pPr lvl="1"/>
            <a:r>
              <a:rPr lang="en-CA" dirty="0"/>
              <a:t>interactive prototypes</a:t>
            </a:r>
          </a:p>
          <a:p>
            <a:pPr lvl="2"/>
            <a:r>
              <a:rPr lang="en-CA" dirty="0"/>
              <a:t>flows are more elaborated, but visual elements are still medium-fidelity</a:t>
            </a:r>
          </a:p>
          <a:p>
            <a:pPr lvl="1"/>
            <a:r>
              <a:rPr lang="en-CA" dirty="0"/>
              <a:t>digital prototypes</a:t>
            </a:r>
          </a:p>
          <a:p>
            <a:pPr lvl="2"/>
            <a:r>
              <a:rPr lang="en-CA" dirty="0"/>
              <a:t>aesthetically rich, typography, colour palette </a:t>
            </a:r>
          </a:p>
          <a:p>
            <a:pPr lvl="2"/>
            <a:r>
              <a:rPr lang="en-CA" dirty="0"/>
              <a:t>animations and other effects may be included</a:t>
            </a:r>
          </a:p>
          <a:p>
            <a:pPr lvl="1"/>
            <a:r>
              <a:rPr lang="en-CA" dirty="0"/>
              <a:t>coded prototypes</a:t>
            </a:r>
          </a:p>
          <a:p>
            <a:pPr lvl="2"/>
            <a:r>
              <a:rPr lang="en-CA" dirty="0"/>
              <a:t>coded in html/</a:t>
            </a:r>
            <a:r>
              <a:rPr lang="en-CA" dirty="0" err="1"/>
              <a:t>css</a:t>
            </a:r>
            <a:r>
              <a:rPr lang="en-CA" dirty="0"/>
              <a:t>, natively responsive</a:t>
            </a:r>
          </a:p>
          <a:p>
            <a:endParaRPr lang="en-US" dirty="0"/>
          </a:p>
        </p:txBody>
      </p:sp>
      <p:sp>
        <p:nvSpPr>
          <p:cNvPr id="3" name="Slide Number Placeholder 2">
            <a:extLst>
              <a:ext uri="{FF2B5EF4-FFF2-40B4-BE49-F238E27FC236}">
                <a16:creationId xmlns:a16="http://schemas.microsoft.com/office/drawing/2014/main" id="{B57F7CA2-5121-B74D-A314-A51449232CE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E04F11B-2933-C643-8FA7-85DAA8EDE743}"/>
              </a:ext>
            </a:extLst>
          </p:cNvPr>
          <p:cNvSpPr>
            <a:spLocks noGrp="1"/>
          </p:cNvSpPr>
          <p:nvPr>
            <p:ph type="title"/>
          </p:nvPr>
        </p:nvSpPr>
        <p:spPr/>
        <p:txBody>
          <a:bodyPr/>
          <a:lstStyle/>
          <a:p>
            <a:r>
              <a:rPr lang="en-US" dirty="0"/>
              <a:t>High-Fidelity Prototypes</a:t>
            </a:r>
          </a:p>
        </p:txBody>
      </p:sp>
    </p:spTree>
    <p:extLst>
      <p:ext uri="{BB962C8B-B14F-4D97-AF65-F5344CB8AC3E}">
        <p14:creationId xmlns:p14="http://schemas.microsoft.com/office/powerpoint/2010/main" val="35203899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during the design process, design concepts can be expressed via one or more prototypes</a:t>
            </a:r>
          </a:p>
          <a:p>
            <a:pPr lvl="1"/>
            <a:r>
              <a:rPr lang="en-CA" dirty="0"/>
              <a:t>a prototype establishes a foundation from which to ideate towards improvements (several possible routes may be possible)</a:t>
            </a:r>
            <a:endParaRPr lang="en-US" dirty="0"/>
          </a:p>
          <a:p>
            <a:pPr lvl="1"/>
            <a:r>
              <a:rPr lang="en-US" dirty="0"/>
              <a:t>different prototypes express design concept variants (need to choose among them)</a:t>
            </a:r>
          </a:p>
          <a:p>
            <a:r>
              <a:rPr lang="en-US" dirty="0"/>
              <a:t>thus, prototypes represent decision to be made</a:t>
            </a:r>
          </a:p>
          <a:p>
            <a:r>
              <a:rPr lang="en-US" dirty="0"/>
              <a:t>these decisions will depend upon users</a:t>
            </a:r>
          </a:p>
          <a:p>
            <a:pPr lvl="1"/>
            <a:r>
              <a:rPr lang="en-US" dirty="0"/>
              <a:t>their preferences, their ability to perform tasks and accomplish goals, aspects of their user experience, reactions, </a:t>
            </a:r>
            <a:r>
              <a:rPr lang="en-US" dirty="0" err="1"/>
              <a:t>etc</a:t>
            </a:r>
            <a:endParaRPr lang="en-US" dirty="0"/>
          </a:p>
          <a:p>
            <a:r>
              <a:rPr lang="en-US" dirty="0"/>
              <a:t>what is the source of information for these decisions?</a:t>
            </a:r>
          </a:p>
          <a:p>
            <a:pPr lvl="1"/>
            <a:r>
              <a:rPr lang="en-US" dirty="0"/>
              <a:t>the design team could presume to know, to guess, or to anticipate the user's performance </a:t>
            </a:r>
          </a:p>
          <a:p>
            <a:pPr lvl="1"/>
            <a:r>
              <a:rPr lang="en-US" dirty="0"/>
              <a:t>the design team could create occasions to collect the relevant data (user provides feedback or user’s </a:t>
            </a:r>
            <a:r>
              <a:rPr lang="en-US" dirty="0" err="1"/>
              <a:t>behaviour</a:t>
            </a:r>
            <a:r>
              <a:rPr lang="en-US" dirty="0"/>
              <a:t> is observed)</a:t>
            </a:r>
          </a:p>
          <a:p>
            <a:r>
              <a:rPr lang="en-US" dirty="0"/>
              <a:t>the idea is to base decisions on 'authentic' information rather than presupposed information</a:t>
            </a:r>
          </a:p>
        </p:txBody>
      </p:sp>
      <p:sp>
        <p:nvSpPr>
          <p:cNvPr id="3" name="Title 2"/>
          <p:cNvSpPr>
            <a:spLocks noGrp="1"/>
          </p:cNvSpPr>
          <p:nvPr>
            <p:ph type="title"/>
          </p:nvPr>
        </p:nvSpPr>
        <p:spPr/>
        <p:txBody>
          <a:bodyPr/>
          <a:lstStyle/>
          <a:p>
            <a:r>
              <a:rPr lang="en-US" dirty="0"/>
              <a:t>HCD Principle: Empirical Decisions</a:t>
            </a:r>
          </a:p>
        </p:txBody>
      </p:sp>
    </p:spTree>
    <p:extLst>
      <p:ext uri="{BB962C8B-B14F-4D97-AF65-F5344CB8AC3E}">
        <p14:creationId xmlns:p14="http://schemas.microsoft.com/office/powerpoint/2010/main" val="393069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6A886A-8E08-C244-893B-02DD3F0F900F}"/>
              </a:ext>
            </a:extLst>
          </p:cNvPr>
          <p:cNvSpPr>
            <a:spLocks noGrp="1"/>
          </p:cNvSpPr>
          <p:nvPr>
            <p:ph idx="1"/>
          </p:nvPr>
        </p:nvSpPr>
        <p:spPr/>
        <p:txBody>
          <a:bodyPr/>
          <a:lstStyle/>
          <a:p>
            <a:r>
              <a:rPr lang="en-US" dirty="0"/>
              <a:t>recall the prior resource pack (R-Knowledge-I) :</a:t>
            </a:r>
          </a:p>
          <a:p>
            <a:r>
              <a:rPr lang="en-US" b="1" i="1" dirty="0"/>
              <a:t>methodology</a:t>
            </a:r>
            <a:r>
              <a:rPr lang="en-US" dirty="0"/>
              <a:t>: a system of methods used in a particular activity; has an underlying rationale and implements a particular strategy</a:t>
            </a:r>
          </a:p>
          <a:p>
            <a:r>
              <a:rPr lang="en-US" b="1" i="1" dirty="0"/>
              <a:t>method</a:t>
            </a:r>
            <a:r>
              <a:rPr lang="en-US" dirty="0"/>
              <a:t>: a particular procedure for accomplishing or approaching something (akin to a tool)</a:t>
            </a:r>
          </a:p>
          <a:p>
            <a:endParaRPr lang="en-US" dirty="0"/>
          </a:p>
        </p:txBody>
      </p:sp>
      <p:sp>
        <p:nvSpPr>
          <p:cNvPr id="3" name="Slide Number Placeholder 2">
            <a:extLst>
              <a:ext uri="{FF2B5EF4-FFF2-40B4-BE49-F238E27FC236}">
                <a16:creationId xmlns:a16="http://schemas.microsoft.com/office/drawing/2014/main" id="{E555959E-A88E-0649-9A2D-344775E5F9F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FAC609E-F6F6-C848-A6AC-AFC940E1F7C5}"/>
              </a:ext>
            </a:extLst>
          </p:cNvPr>
          <p:cNvSpPr>
            <a:spLocks noGrp="1"/>
          </p:cNvSpPr>
          <p:nvPr>
            <p:ph type="title"/>
          </p:nvPr>
        </p:nvSpPr>
        <p:spPr/>
        <p:txBody>
          <a:bodyPr/>
          <a:lstStyle/>
          <a:p>
            <a:r>
              <a:rPr lang="en-US" dirty="0"/>
              <a:t>Recap</a:t>
            </a:r>
          </a:p>
        </p:txBody>
      </p:sp>
    </p:spTree>
    <p:extLst>
      <p:ext uri="{BB962C8B-B14F-4D97-AF65-F5344CB8AC3E}">
        <p14:creationId xmlns:p14="http://schemas.microsoft.com/office/powerpoint/2010/main" val="30373094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notice this principle contrasts very strongly with </a:t>
            </a:r>
            <a:r>
              <a:rPr lang="en-US" dirty="0" err="1"/>
              <a:t>Saffer's</a:t>
            </a:r>
            <a:r>
              <a:rPr lang="en-US" dirty="0"/>
              <a:t> (2010) identification of "Genius Design" [Box 2.1]</a:t>
            </a:r>
          </a:p>
          <a:p>
            <a:r>
              <a:rPr lang="en-US" dirty="0"/>
              <a:t>"</a:t>
            </a:r>
            <a:r>
              <a:rPr lang="mr-IN" dirty="0"/>
              <a:t>…</a:t>
            </a:r>
            <a:r>
              <a:rPr lang="en-US" b="1" dirty="0"/>
              <a:t>genius design</a:t>
            </a:r>
            <a:r>
              <a:rPr lang="en-US" dirty="0"/>
              <a:t> </a:t>
            </a:r>
            <a:r>
              <a:rPr lang="mr-IN" dirty="0"/>
              <a:t>…</a:t>
            </a:r>
            <a:r>
              <a:rPr lang="en-US" dirty="0"/>
              <a:t>relies largely on the experience and creative flair of a designer. Jim </a:t>
            </a:r>
            <a:r>
              <a:rPr lang="en-US" dirty="0" err="1"/>
              <a:t>Leftwich</a:t>
            </a:r>
            <a:r>
              <a:rPr lang="en-US" dirty="0"/>
              <a:t>, an experienced interaction designer interviewed by Dan </a:t>
            </a:r>
            <a:r>
              <a:rPr lang="en-US" dirty="0" err="1"/>
              <a:t>Saffer</a:t>
            </a:r>
            <a:r>
              <a:rPr lang="en-US" dirty="0"/>
              <a:t> (2010, pp. 44–45), prefers the term </a:t>
            </a:r>
            <a:r>
              <a:rPr lang="en-US" b="1" dirty="0"/>
              <a:t>rapid expert design</a:t>
            </a:r>
            <a:r>
              <a:rPr lang="en-US" dirty="0"/>
              <a:t>. In this approach, the users' role is to validate ideas generated by the designer, and users are not involved during the design process itself. Dan </a:t>
            </a:r>
            <a:r>
              <a:rPr lang="en-US" dirty="0" err="1"/>
              <a:t>Saffer</a:t>
            </a:r>
            <a:r>
              <a:rPr lang="en-US" dirty="0"/>
              <a:t> points out that this is not necessarily by choice, but it may be because of limited or no resources for user involvement."</a:t>
            </a:r>
          </a:p>
        </p:txBody>
      </p:sp>
      <p:sp>
        <p:nvSpPr>
          <p:cNvPr id="3" name="Title 2"/>
          <p:cNvSpPr>
            <a:spLocks noGrp="1"/>
          </p:cNvSpPr>
          <p:nvPr>
            <p:ph type="title"/>
          </p:nvPr>
        </p:nvSpPr>
        <p:spPr/>
        <p:txBody>
          <a:bodyPr/>
          <a:lstStyle/>
          <a:p>
            <a:r>
              <a:rPr lang="en-US" dirty="0"/>
              <a:t>HCD Principle: Empirical Decisions</a:t>
            </a:r>
          </a:p>
        </p:txBody>
      </p:sp>
    </p:spTree>
    <p:extLst>
      <p:ext uri="{BB962C8B-B14F-4D97-AF65-F5344CB8AC3E}">
        <p14:creationId xmlns:p14="http://schemas.microsoft.com/office/powerpoint/2010/main" val="35468508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8AAAD5-002C-D54C-A33F-32AE5C82467D}"/>
              </a:ext>
            </a:extLst>
          </p:cNvPr>
          <p:cNvSpPr>
            <a:spLocks noGrp="1"/>
          </p:cNvSpPr>
          <p:nvPr>
            <p:ph idx="1"/>
          </p:nvPr>
        </p:nvSpPr>
        <p:spPr/>
        <p:txBody>
          <a:bodyPr/>
          <a:lstStyle/>
          <a:p>
            <a:endParaRPr lang="en-US" dirty="0"/>
          </a:p>
          <a:p>
            <a:r>
              <a:rPr lang="en-US" dirty="0"/>
              <a:t>the module activity will be used to establish these key concepts in prototyping</a:t>
            </a:r>
          </a:p>
          <a:p>
            <a:pPr lvl="1"/>
            <a:r>
              <a:rPr lang="en-US" dirty="0"/>
              <a:t>frame </a:t>
            </a:r>
          </a:p>
          <a:p>
            <a:pPr lvl="1"/>
            <a:r>
              <a:rPr lang="en-US" dirty="0"/>
              <a:t>components</a:t>
            </a:r>
          </a:p>
          <a:p>
            <a:pPr lvl="1"/>
            <a:r>
              <a:rPr lang="en-US" dirty="0"/>
              <a:t>flows, actions</a:t>
            </a:r>
          </a:p>
          <a:p>
            <a:endParaRPr lang="en-US" dirty="0"/>
          </a:p>
        </p:txBody>
      </p:sp>
      <p:sp>
        <p:nvSpPr>
          <p:cNvPr id="3" name="Slide Number Placeholder 2">
            <a:extLst>
              <a:ext uri="{FF2B5EF4-FFF2-40B4-BE49-F238E27FC236}">
                <a16:creationId xmlns:a16="http://schemas.microsoft.com/office/drawing/2014/main" id="{0D15FB4C-F22E-1C47-8C24-A09B4A8DA3B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BB3F932-4716-5242-B237-7A1745B74CF9}"/>
              </a:ext>
            </a:extLst>
          </p:cNvPr>
          <p:cNvSpPr>
            <a:spLocks noGrp="1"/>
          </p:cNvSpPr>
          <p:nvPr>
            <p:ph type="title"/>
          </p:nvPr>
        </p:nvSpPr>
        <p:spPr/>
        <p:txBody>
          <a:bodyPr/>
          <a:lstStyle/>
          <a:p>
            <a:r>
              <a:rPr lang="en-US" dirty="0"/>
              <a:t>Connect to Module 04 activity</a:t>
            </a:r>
          </a:p>
        </p:txBody>
      </p:sp>
    </p:spTree>
    <p:extLst>
      <p:ext uri="{BB962C8B-B14F-4D97-AF65-F5344CB8AC3E}">
        <p14:creationId xmlns:p14="http://schemas.microsoft.com/office/powerpoint/2010/main" val="593155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6A886A-8E08-C244-893B-02DD3F0F900F}"/>
              </a:ext>
            </a:extLst>
          </p:cNvPr>
          <p:cNvSpPr>
            <a:spLocks noGrp="1"/>
          </p:cNvSpPr>
          <p:nvPr>
            <p:ph idx="1"/>
          </p:nvPr>
        </p:nvSpPr>
        <p:spPr/>
        <p:txBody>
          <a:bodyPr/>
          <a:lstStyle/>
          <a:p>
            <a:r>
              <a:rPr lang="en-US" dirty="0"/>
              <a:t>recall the 4 core activities in design:</a:t>
            </a:r>
          </a:p>
          <a:p>
            <a:pPr lvl="1"/>
            <a:r>
              <a:rPr lang="en-US" dirty="0"/>
              <a:t>Research (Observing/Discovering requirements) </a:t>
            </a:r>
          </a:p>
          <a:p>
            <a:pPr lvl="1"/>
            <a:r>
              <a:rPr lang="en-US" dirty="0"/>
              <a:t>Generating Ideas/Designing alternatives</a:t>
            </a:r>
          </a:p>
          <a:p>
            <a:pPr lvl="1"/>
            <a:r>
              <a:rPr lang="en-US" dirty="0"/>
              <a:t>Prototyping</a:t>
            </a:r>
          </a:p>
          <a:p>
            <a:pPr lvl="1"/>
            <a:r>
              <a:rPr lang="en-US" dirty="0"/>
              <a:t>Evaluating/Testing</a:t>
            </a:r>
          </a:p>
          <a:p>
            <a:r>
              <a:rPr lang="en-US" dirty="0"/>
              <a:t>there are methodologies for each of these:</a:t>
            </a:r>
          </a:p>
          <a:p>
            <a:pPr lvl="1"/>
            <a:r>
              <a:rPr lang="en-US" dirty="0"/>
              <a:t>research methodologies</a:t>
            </a:r>
          </a:p>
          <a:p>
            <a:pPr lvl="1"/>
            <a:r>
              <a:rPr lang="en-US" dirty="0"/>
              <a:t>ideation methodologies</a:t>
            </a:r>
          </a:p>
          <a:p>
            <a:pPr lvl="1"/>
            <a:r>
              <a:rPr lang="en-US" dirty="0"/>
              <a:t>prototyping methodologies</a:t>
            </a:r>
          </a:p>
          <a:p>
            <a:pPr lvl="1"/>
            <a:r>
              <a:rPr lang="en-US" dirty="0"/>
              <a:t>evaluation methodologies </a:t>
            </a:r>
          </a:p>
          <a:p>
            <a:endParaRPr lang="en-US" dirty="0"/>
          </a:p>
        </p:txBody>
      </p:sp>
      <p:sp>
        <p:nvSpPr>
          <p:cNvPr id="3" name="Slide Number Placeholder 2">
            <a:extLst>
              <a:ext uri="{FF2B5EF4-FFF2-40B4-BE49-F238E27FC236}">
                <a16:creationId xmlns:a16="http://schemas.microsoft.com/office/drawing/2014/main" id="{E555959E-A88E-0649-9A2D-344775E5F9F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FAC609E-F6F6-C848-A6AC-AFC940E1F7C5}"/>
              </a:ext>
            </a:extLst>
          </p:cNvPr>
          <p:cNvSpPr>
            <a:spLocks noGrp="1"/>
          </p:cNvSpPr>
          <p:nvPr>
            <p:ph type="title"/>
          </p:nvPr>
        </p:nvSpPr>
        <p:spPr/>
        <p:txBody>
          <a:bodyPr/>
          <a:lstStyle/>
          <a:p>
            <a:r>
              <a:rPr lang="en-US" dirty="0"/>
              <a:t>Recap</a:t>
            </a:r>
          </a:p>
        </p:txBody>
      </p:sp>
    </p:spTree>
    <p:extLst>
      <p:ext uri="{BB962C8B-B14F-4D97-AF65-F5344CB8AC3E}">
        <p14:creationId xmlns:p14="http://schemas.microsoft.com/office/powerpoint/2010/main" val="972140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6A886A-8E08-C244-893B-02DD3F0F900F}"/>
              </a:ext>
            </a:extLst>
          </p:cNvPr>
          <p:cNvSpPr>
            <a:spLocks noGrp="1"/>
          </p:cNvSpPr>
          <p:nvPr>
            <p:ph idx="1"/>
          </p:nvPr>
        </p:nvSpPr>
        <p:spPr/>
        <p:txBody>
          <a:bodyPr/>
          <a:lstStyle/>
          <a:p>
            <a:r>
              <a:rPr lang="en-US" dirty="0"/>
              <a:t>research:</a:t>
            </a:r>
          </a:p>
          <a:p>
            <a:pPr lvl="1"/>
            <a:r>
              <a:rPr lang="en-US" dirty="0"/>
              <a:t>methodologies: approaches based on the use of empirical evidence (science-based, non-science based); on the use of argumentation and critical analysis</a:t>
            </a:r>
          </a:p>
          <a:p>
            <a:pPr lvl="1"/>
            <a:r>
              <a:rPr lang="en-US" dirty="0"/>
              <a:t>methods: many methods of qualitative, quantitative data</a:t>
            </a:r>
          </a:p>
          <a:p>
            <a:pPr lvl="2"/>
            <a:r>
              <a:rPr lang="en-US" dirty="0"/>
              <a:t>e.g., thematic analysis of qualitative data via coding</a:t>
            </a:r>
          </a:p>
          <a:p>
            <a:r>
              <a:rPr lang="en-US" dirty="0"/>
              <a:t>ideation methodologies</a:t>
            </a:r>
          </a:p>
          <a:p>
            <a:pPr lvl="1"/>
            <a:r>
              <a:rPr lang="en-US" dirty="0"/>
              <a:t>methodology: e.g., Six Thinking Hats (+ other generalized approaches)</a:t>
            </a:r>
          </a:p>
          <a:p>
            <a:pPr lvl="1"/>
            <a:r>
              <a:rPr lang="en-US" dirty="0"/>
              <a:t>method: e.g., SCAMPER (+ other specific brainstorming techniques)</a:t>
            </a:r>
          </a:p>
        </p:txBody>
      </p:sp>
      <p:sp>
        <p:nvSpPr>
          <p:cNvPr id="3" name="Slide Number Placeholder 2">
            <a:extLst>
              <a:ext uri="{FF2B5EF4-FFF2-40B4-BE49-F238E27FC236}">
                <a16:creationId xmlns:a16="http://schemas.microsoft.com/office/drawing/2014/main" id="{E555959E-A88E-0649-9A2D-344775E5F9F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FAC609E-F6F6-C848-A6AC-AFC940E1F7C5}"/>
              </a:ext>
            </a:extLst>
          </p:cNvPr>
          <p:cNvSpPr>
            <a:spLocks noGrp="1"/>
          </p:cNvSpPr>
          <p:nvPr>
            <p:ph type="title"/>
          </p:nvPr>
        </p:nvSpPr>
        <p:spPr/>
        <p:txBody>
          <a:bodyPr/>
          <a:lstStyle/>
          <a:p>
            <a:r>
              <a:rPr lang="en-US" dirty="0"/>
              <a:t>Recap</a:t>
            </a:r>
          </a:p>
        </p:txBody>
      </p:sp>
    </p:spTree>
    <p:extLst>
      <p:ext uri="{BB962C8B-B14F-4D97-AF65-F5344CB8AC3E}">
        <p14:creationId xmlns:p14="http://schemas.microsoft.com/office/powerpoint/2010/main" val="3429221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6A886A-8E08-C244-893B-02DD3F0F900F}"/>
              </a:ext>
            </a:extLst>
          </p:cNvPr>
          <p:cNvSpPr>
            <a:spLocks noGrp="1"/>
          </p:cNvSpPr>
          <p:nvPr>
            <p:ph idx="1"/>
          </p:nvPr>
        </p:nvSpPr>
        <p:spPr/>
        <p:txBody>
          <a:bodyPr/>
          <a:lstStyle/>
          <a:p>
            <a:r>
              <a:rPr lang="en-US" dirty="0"/>
              <a:t>prototyping:</a:t>
            </a:r>
          </a:p>
          <a:p>
            <a:pPr lvl="1"/>
            <a:r>
              <a:rPr lang="en-US" dirty="0"/>
              <a:t>methodologies: …</a:t>
            </a:r>
          </a:p>
          <a:p>
            <a:pPr lvl="1"/>
            <a:r>
              <a:rPr lang="en-US" dirty="0"/>
              <a:t>methods: …</a:t>
            </a:r>
          </a:p>
          <a:p>
            <a:r>
              <a:rPr lang="en-US" i="1" dirty="0"/>
              <a:t>we will discuss in this resource pack…</a:t>
            </a:r>
          </a:p>
          <a:p>
            <a:r>
              <a:rPr lang="en-US" i="1" dirty="0"/>
              <a:t>but first, some framing…</a:t>
            </a:r>
          </a:p>
        </p:txBody>
      </p:sp>
      <p:sp>
        <p:nvSpPr>
          <p:cNvPr id="3" name="Slide Number Placeholder 2">
            <a:extLst>
              <a:ext uri="{FF2B5EF4-FFF2-40B4-BE49-F238E27FC236}">
                <a16:creationId xmlns:a16="http://schemas.microsoft.com/office/drawing/2014/main" id="{E555959E-A88E-0649-9A2D-344775E5F9F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FAC609E-F6F6-C848-A6AC-AFC940E1F7C5}"/>
              </a:ext>
            </a:extLst>
          </p:cNvPr>
          <p:cNvSpPr>
            <a:spLocks noGrp="1"/>
          </p:cNvSpPr>
          <p:nvPr>
            <p:ph type="title"/>
          </p:nvPr>
        </p:nvSpPr>
        <p:spPr/>
        <p:txBody>
          <a:bodyPr/>
          <a:lstStyle/>
          <a:p>
            <a:r>
              <a:rPr lang="en-US" dirty="0"/>
              <a:t>Recap</a:t>
            </a:r>
          </a:p>
        </p:txBody>
      </p:sp>
    </p:spTree>
    <p:extLst>
      <p:ext uri="{BB962C8B-B14F-4D97-AF65-F5344CB8AC3E}">
        <p14:creationId xmlns:p14="http://schemas.microsoft.com/office/powerpoint/2010/main" val="2486398564"/>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16113</TotalTime>
  <Words>3655</Words>
  <Application>Microsoft Macintosh PowerPoint</Application>
  <PresentationFormat>On-screen Show (4:3)</PresentationFormat>
  <Paragraphs>428</Paragraphs>
  <Slides>61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Arial</vt:lpstr>
      <vt:lpstr>Avenir Next Regular</vt:lpstr>
      <vt:lpstr>Calibri</vt:lpstr>
      <vt:lpstr>Garamond</vt:lpstr>
      <vt:lpstr>Gill Sans</vt:lpstr>
      <vt:lpstr>Gill Sans MT</vt:lpstr>
      <vt:lpstr>Palatino Linotype</vt:lpstr>
      <vt:lpstr>Source Sans Pro</vt:lpstr>
      <vt:lpstr>Wingdings 2</vt:lpstr>
      <vt:lpstr>3461w20</vt:lpstr>
      <vt:lpstr>PowerPoint Presentation</vt:lpstr>
      <vt:lpstr>Intellectual Property Notice</vt:lpstr>
      <vt:lpstr>Dependencies</vt:lpstr>
      <vt:lpstr>Key Questions</vt:lpstr>
      <vt:lpstr> </vt:lpstr>
      <vt:lpstr>Recap</vt:lpstr>
      <vt:lpstr>Recap</vt:lpstr>
      <vt:lpstr>Recap</vt:lpstr>
      <vt:lpstr>Recap</vt:lpstr>
      <vt:lpstr> </vt:lpstr>
      <vt:lpstr>What is a ‘best practice’ and ‘benchmarking’?</vt:lpstr>
      <vt:lpstr>Is there a ‘best practice’ for design?</vt:lpstr>
      <vt:lpstr>Is there a ‘best practice’ for design?</vt:lpstr>
      <vt:lpstr>Is there a ‘best practice’ for design?</vt:lpstr>
      <vt:lpstr>Design Process Benchmarking Study</vt:lpstr>
      <vt:lpstr>Design Process Benchmarking Study</vt:lpstr>
      <vt:lpstr> </vt:lpstr>
      <vt:lpstr>What is a design process model?</vt:lpstr>
      <vt:lpstr>Double Diamond…</vt:lpstr>
      <vt:lpstr>One Example</vt:lpstr>
      <vt:lpstr>The Gist of the Double Diamond</vt:lpstr>
      <vt:lpstr>The Double Diamond design process model</vt:lpstr>
      <vt:lpstr>The Four Phases</vt:lpstr>
      <vt:lpstr>Core Activities</vt:lpstr>
      <vt:lpstr>The Double Diamond design process model</vt:lpstr>
      <vt:lpstr>Convergence vs Divergence</vt:lpstr>
      <vt:lpstr>Divergence</vt:lpstr>
      <vt:lpstr>Convergence</vt:lpstr>
      <vt:lpstr>Two Diamonds</vt:lpstr>
      <vt:lpstr>Diamond #1: Discover/Define  </vt:lpstr>
      <vt:lpstr>Discover Phase</vt:lpstr>
      <vt:lpstr>Define Phase</vt:lpstr>
      <vt:lpstr>Result of Diamond #1: Discover/Define  </vt:lpstr>
      <vt:lpstr>The Transition Point</vt:lpstr>
      <vt:lpstr>Diamond #2: Develop/Deliver</vt:lpstr>
      <vt:lpstr>Develop Phase</vt:lpstr>
      <vt:lpstr>Deliver Phase</vt:lpstr>
      <vt:lpstr>In Sum</vt:lpstr>
      <vt:lpstr>In Sum</vt:lpstr>
      <vt:lpstr> </vt:lpstr>
      <vt:lpstr>Prototyping in Human Centered Design</vt:lpstr>
      <vt:lpstr>Technology Centered Design (TCD)</vt:lpstr>
      <vt:lpstr>Human Centered Design (HCD)</vt:lpstr>
      <vt:lpstr>Human Centered Design (HCD)</vt:lpstr>
      <vt:lpstr>HCD Principle: Employ an iterative approach  </vt:lpstr>
      <vt:lpstr>Four Core Activities</vt:lpstr>
      <vt:lpstr>Four Core Activities</vt:lpstr>
      <vt:lpstr> </vt:lpstr>
      <vt:lpstr>HCD Principle: Early Focus on Users</vt:lpstr>
      <vt:lpstr>HCD Principle: Empirical Decisions</vt:lpstr>
      <vt:lpstr>Prototyping</vt:lpstr>
      <vt:lpstr>Video, Alan Dix</vt:lpstr>
      <vt:lpstr>PowerPoint Presentation</vt:lpstr>
      <vt:lpstr>Motivations for Prototyping, I</vt:lpstr>
      <vt:lpstr>Motivations for Prototyping, II </vt:lpstr>
      <vt:lpstr>Wireframe</vt:lpstr>
      <vt:lpstr>Low-Fidelity Prototypes </vt:lpstr>
      <vt:lpstr>High-Fidelity Prototypes</vt:lpstr>
      <vt:lpstr>HCD Principle: Empirical Decisions</vt:lpstr>
      <vt:lpstr>HCD Principle: Empirical Decisions</vt:lpstr>
      <vt:lpstr>Connect to Module 04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1294</cp:revision>
  <cp:lastPrinted>2021-10-06T13:45:47Z</cp:lastPrinted>
  <dcterms:created xsi:type="dcterms:W3CDTF">2020-01-08T18:20:23Z</dcterms:created>
  <dcterms:modified xsi:type="dcterms:W3CDTF">2021-10-06T13:48:56Z</dcterms:modified>
</cp:coreProperties>
</file>