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handoutMasterIdLst>
    <p:handoutMasterId r:id="rId50"/>
  </p:handoutMasterIdLst>
  <p:sldIdLst>
    <p:sldId id="256" r:id="rId2"/>
    <p:sldId id="939" r:id="rId3"/>
    <p:sldId id="1091" r:id="rId4"/>
    <p:sldId id="264" r:id="rId5"/>
    <p:sldId id="1182" r:id="rId6"/>
    <p:sldId id="1207" r:id="rId7"/>
    <p:sldId id="1206" r:id="rId8"/>
    <p:sldId id="1210" r:id="rId9"/>
    <p:sldId id="1183" r:id="rId10"/>
    <p:sldId id="1208" r:id="rId11"/>
    <p:sldId id="1185" r:id="rId12"/>
    <p:sldId id="908" r:id="rId13"/>
    <p:sldId id="1190" r:id="rId14"/>
    <p:sldId id="1186" r:id="rId15"/>
    <p:sldId id="1189" r:id="rId16"/>
    <p:sldId id="1213" r:id="rId17"/>
    <p:sldId id="1187" r:id="rId18"/>
    <p:sldId id="1215" r:id="rId19"/>
    <p:sldId id="919" r:id="rId20"/>
    <p:sldId id="923" r:id="rId21"/>
    <p:sldId id="917" r:id="rId22"/>
    <p:sldId id="1212" r:id="rId23"/>
    <p:sldId id="920" r:id="rId24"/>
    <p:sldId id="932" r:id="rId25"/>
    <p:sldId id="929" r:id="rId26"/>
    <p:sldId id="943" r:id="rId27"/>
    <p:sldId id="933" r:id="rId28"/>
    <p:sldId id="934" r:id="rId29"/>
    <p:sldId id="942" r:id="rId30"/>
    <p:sldId id="935" r:id="rId31"/>
    <p:sldId id="936" r:id="rId32"/>
    <p:sldId id="937" r:id="rId33"/>
    <p:sldId id="941" r:id="rId34"/>
    <p:sldId id="1216" r:id="rId35"/>
    <p:sldId id="1218" r:id="rId36"/>
    <p:sldId id="1217" r:id="rId37"/>
    <p:sldId id="944" r:id="rId38"/>
    <p:sldId id="945" r:id="rId39"/>
    <p:sldId id="947" r:id="rId40"/>
    <p:sldId id="948" r:id="rId41"/>
    <p:sldId id="702" r:id="rId42"/>
    <p:sldId id="705" r:id="rId43"/>
    <p:sldId id="704" r:id="rId44"/>
    <p:sldId id="706" r:id="rId45"/>
    <p:sldId id="707" r:id="rId46"/>
    <p:sldId id="1219" r:id="rId47"/>
    <p:sldId id="735"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54CEED6-7874-8E42-8D22-83D30FB20034}">
          <p14:sldIdLst>
            <p14:sldId id="256"/>
            <p14:sldId id="939"/>
            <p14:sldId id="1091"/>
            <p14:sldId id="264"/>
          </p14:sldIdLst>
        </p14:section>
        <p14:section name="Body" id="{7C644759-45B7-764F-8741-7D4FFBBBA371}">
          <p14:sldIdLst>
            <p14:sldId id="1182"/>
            <p14:sldId id="1207"/>
            <p14:sldId id="1206"/>
            <p14:sldId id="1210"/>
            <p14:sldId id="1183"/>
            <p14:sldId id="1208"/>
            <p14:sldId id="1185"/>
            <p14:sldId id="908"/>
            <p14:sldId id="1190"/>
            <p14:sldId id="1186"/>
            <p14:sldId id="1189"/>
            <p14:sldId id="1213"/>
            <p14:sldId id="1187"/>
            <p14:sldId id="1215"/>
            <p14:sldId id="919"/>
            <p14:sldId id="923"/>
            <p14:sldId id="917"/>
            <p14:sldId id="1212"/>
            <p14:sldId id="920"/>
            <p14:sldId id="932"/>
            <p14:sldId id="929"/>
            <p14:sldId id="943"/>
            <p14:sldId id="933"/>
            <p14:sldId id="934"/>
            <p14:sldId id="942"/>
            <p14:sldId id="935"/>
            <p14:sldId id="936"/>
            <p14:sldId id="937"/>
            <p14:sldId id="941"/>
            <p14:sldId id="1216"/>
            <p14:sldId id="1218"/>
            <p14:sldId id="1217"/>
            <p14:sldId id="944"/>
            <p14:sldId id="945"/>
            <p14:sldId id="947"/>
            <p14:sldId id="948"/>
            <p14:sldId id="702"/>
            <p14:sldId id="705"/>
            <p14:sldId id="704"/>
            <p14:sldId id="706"/>
            <p14:sldId id="707"/>
            <p14:sldId id="1219"/>
            <p14:sldId id="735"/>
          </p14:sldIdLst>
        </p14:section>
        <p14:section name="Fin" id="{840572E7-B92E-F644-8CBB-57D56592BCA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4830"/>
  </p:normalViewPr>
  <p:slideViewPr>
    <p:cSldViewPr snapToGrid="0" snapToObjects="1">
      <p:cViewPr varScale="1">
        <p:scale>
          <a:sx n="121" d="100"/>
          <a:sy n="121" d="100"/>
        </p:scale>
        <p:origin x="2560" y="176"/>
      </p:cViewPr>
      <p:guideLst>
        <p:guide orient="horz" pos="2160"/>
        <p:guide pos="2880"/>
      </p:guideLst>
    </p:cSldViewPr>
  </p:slideViewPr>
  <p:notesTextViewPr>
    <p:cViewPr>
      <p:scale>
        <a:sx n="100" d="100"/>
        <a:sy n="100" d="100"/>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6A0D8F0-D8FC-4D47-9669-7D4170CF7416}" type="slidenum">
              <a:rPr lang="en-US" smtClean="0"/>
              <a:t>‹#›</a:t>
            </a:fld>
            <a:endParaRPr lang="en-US"/>
          </a:p>
        </p:txBody>
      </p:sp>
    </p:spTree>
    <p:extLst>
      <p:ext uri="{BB962C8B-B14F-4D97-AF65-F5344CB8AC3E}">
        <p14:creationId xmlns:p14="http://schemas.microsoft.com/office/powerpoint/2010/main" val="145198877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E94CF1-8AEC-1549-A95C-28843110A93C}" type="slidenum">
              <a:rPr lang="en-US" smtClean="0"/>
              <a:t>‹#›</a:t>
            </a:fld>
            <a:endParaRPr lang="en-US"/>
          </a:p>
        </p:txBody>
      </p:sp>
    </p:spTree>
    <p:extLst>
      <p:ext uri="{BB962C8B-B14F-4D97-AF65-F5344CB8AC3E}">
        <p14:creationId xmlns:p14="http://schemas.microsoft.com/office/powerpoint/2010/main" val="4087766926"/>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7668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55A965-49CD-492E-84BE-5EB2A9CC3DBD}" type="slidenum">
              <a:rPr lang="en-GB" smtClean="0"/>
              <a:t>15</a:t>
            </a:fld>
            <a:endParaRPr lang="en-GB" dirty="0"/>
          </a:p>
        </p:txBody>
      </p:sp>
    </p:spTree>
    <p:extLst>
      <p:ext uri="{BB962C8B-B14F-4D97-AF65-F5344CB8AC3E}">
        <p14:creationId xmlns:p14="http://schemas.microsoft.com/office/powerpoint/2010/main" val="741519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55A965-49CD-492E-84BE-5EB2A9CC3DBD}" type="slidenum">
              <a:rPr lang="en-GB" smtClean="0"/>
              <a:t>16</a:t>
            </a:fld>
            <a:endParaRPr lang="en-GB" dirty="0"/>
          </a:p>
        </p:txBody>
      </p:sp>
    </p:spTree>
    <p:extLst>
      <p:ext uri="{BB962C8B-B14F-4D97-AF65-F5344CB8AC3E}">
        <p14:creationId xmlns:p14="http://schemas.microsoft.com/office/powerpoint/2010/main" val="6510742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Shape 39"/>
          <p:cNvSpPr txBox="1"/>
          <p:nvPr/>
        </p:nvSpPr>
        <p:spPr>
          <a:xfrm>
            <a:off x="142546" y="2507508"/>
            <a:ext cx="8902644" cy="940867"/>
          </a:xfrm>
          <a:prstGeom prst="rect">
            <a:avLst/>
          </a:prstGeom>
          <a:noFill/>
          <a:ln>
            <a:noFill/>
          </a:ln>
        </p:spPr>
        <p:txBody>
          <a:bodyPr lIns="45713" tIns="22850" rIns="45713" bIns="22850" anchor="t" anchorCtr="0">
            <a:noAutofit/>
          </a:bodyPr>
          <a:lstStyle/>
          <a:p>
            <a:pPr marL="0" marR="0" lvl="0" indent="0" algn="ctr" rtl="0">
              <a:spcBef>
                <a:spcPts val="0"/>
              </a:spcBef>
              <a:buSzPct val="25000"/>
              <a:buNone/>
            </a:pPr>
            <a:r>
              <a:rPr lang="en-US" sz="4800" b="0" i="0" spc="0" dirty="0">
                <a:solidFill>
                  <a:schemeClr val="dk2"/>
                </a:solidFill>
                <a:latin typeface="Gill Sans MT" panose="020B0502020104020203" pitchFamily="34" charset="77"/>
                <a:ea typeface="Montserrat"/>
                <a:cs typeface="Montserrat"/>
                <a:sym typeface="Montserrat"/>
              </a:rPr>
              <a:t>U s e r   I n t e r f a c e s</a:t>
            </a:r>
          </a:p>
        </p:txBody>
      </p:sp>
      <p:sp>
        <p:nvSpPr>
          <p:cNvPr id="8" name="Shape 38"/>
          <p:cNvSpPr txBox="1"/>
          <p:nvPr/>
        </p:nvSpPr>
        <p:spPr>
          <a:xfrm>
            <a:off x="2902755" y="3458739"/>
            <a:ext cx="3369268" cy="682387"/>
          </a:xfrm>
          <a:prstGeom prst="rect">
            <a:avLst/>
          </a:prstGeom>
          <a:noFill/>
          <a:ln>
            <a:noFill/>
          </a:ln>
        </p:spPr>
        <p:txBody>
          <a:bodyPr lIns="45713" tIns="22850" rIns="45713" bIns="22850" anchor="ctr" anchorCtr="0">
            <a:noAutofit/>
          </a:bodyPr>
          <a:lstStyle/>
          <a:p>
            <a:pPr marL="0" marR="0" lvl="0" indent="0" algn="ctr" rtl="0">
              <a:lnSpc>
                <a:spcPct val="105444"/>
              </a:lnSpc>
              <a:spcBef>
                <a:spcPts val="0"/>
              </a:spcBef>
              <a:buSzPct val="25000"/>
              <a:buNone/>
            </a:pPr>
            <a:r>
              <a:rPr lang="en-US" sz="1800" b="1" dirty="0">
                <a:solidFill>
                  <a:schemeClr val="dk2"/>
                </a:solidFill>
                <a:latin typeface="Gill Sans MT" panose="020B0502020104020203" pitchFamily="34" charset="77"/>
                <a:ea typeface="Montserrat"/>
                <a:cs typeface="Montserrat"/>
                <a:sym typeface="Montserrat"/>
              </a:rPr>
              <a:t>EECS 3461 – Sections A &amp; B</a:t>
            </a:r>
          </a:p>
          <a:p>
            <a:pPr marL="0" marR="0" lvl="0" indent="0" algn="ctr" rtl="0">
              <a:lnSpc>
                <a:spcPct val="105444"/>
              </a:lnSpc>
              <a:spcBef>
                <a:spcPts val="0"/>
              </a:spcBef>
              <a:buSzPct val="25000"/>
              <a:buNone/>
            </a:pPr>
            <a:r>
              <a:rPr lang="en-US" sz="1800" b="1" dirty="0">
                <a:solidFill>
                  <a:schemeClr val="tx1">
                    <a:lumMod val="60000"/>
                    <a:lumOff val="40000"/>
                  </a:schemeClr>
                </a:solidFill>
                <a:latin typeface="Gill Sans MT" panose="020B0502020104020203" pitchFamily="34" charset="77"/>
                <a:ea typeface="Montserrat"/>
                <a:cs typeface="Montserrat"/>
                <a:sym typeface="Montserrat"/>
              </a:rPr>
              <a:t>Fall </a:t>
            </a:r>
            <a:r>
              <a:rPr lang="en-US" sz="1800" b="1" baseline="0" dirty="0">
                <a:solidFill>
                  <a:schemeClr val="tx1">
                    <a:lumMod val="60000"/>
                    <a:lumOff val="40000"/>
                  </a:schemeClr>
                </a:solidFill>
                <a:latin typeface="Gill Sans MT" panose="020B0502020104020203" pitchFamily="34" charset="77"/>
                <a:ea typeface="Montserrat"/>
                <a:cs typeface="Montserrat"/>
                <a:sym typeface="Montserrat"/>
              </a:rPr>
              <a:t>2021</a:t>
            </a:r>
            <a:endParaRPr lang="en-US" sz="1800" b="1" dirty="0">
              <a:solidFill>
                <a:schemeClr val="tx1">
                  <a:lumMod val="60000"/>
                  <a:lumOff val="40000"/>
                </a:schemeClr>
              </a:solidFill>
              <a:latin typeface="Gill Sans MT" panose="020B0502020104020203" pitchFamily="34" charset="77"/>
              <a:ea typeface="Montserrat"/>
              <a:cs typeface="Montserrat"/>
              <a:sym typeface="Montserrat"/>
            </a:endParaRPr>
          </a:p>
        </p:txBody>
      </p:sp>
      <p:pic>
        <p:nvPicPr>
          <p:cNvPr id="9" name="Picture 8"/>
          <p:cNvPicPr>
            <a:picLocks noChangeAspect="1"/>
          </p:cNvPicPr>
          <p:nvPr/>
        </p:nvPicPr>
        <p:blipFill>
          <a:blip r:embed="rId2"/>
          <a:stretch>
            <a:fillRect/>
          </a:stretch>
        </p:blipFill>
        <p:spPr>
          <a:xfrm>
            <a:off x="3968750" y="1288049"/>
            <a:ext cx="1206500" cy="1206500"/>
          </a:xfrm>
          <a:prstGeom prst="rect">
            <a:avLst/>
          </a:prstGeom>
        </p:spPr>
      </p:pic>
      <p:sp>
        <p:nvSpPr>
          <p:cNvPr id="11" name="Text Placeholder 10"/>
          <p:cNvSpPr>
            <a:spLocks noGrp="1"/>
          </p:cNvSpPr>
          <p:nvPr>
            <p:ph type="body" sz="quarter" idx="10"/>
          </p:nvPr>
        </p:nvSpPr>
        <p:spPr>
          <a:xfrm>
            <a:off x="1857595" y="4607614"/>
            <a:ext cx="5428813" cy="622273"/>
          </a:xfrm>
          <a:prstGeom prst="rect">
            <a:avLst/>
          </a:prstGeom>
        </p:spPr>
        <p:txBody>
          <a:bodyPr vert="horz" lIns="45720" tIns="22860" rIns="45720" bIns="22860"/>
          <a:lstStyle>
            <a:lvl1pPr marL="177800" indent="0" algn="ctr">
              <a:buNone/>
              <a:defRPr>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3" name="Text Placeholder 10"/>
          <p:cNvSpPr>
            <a:spLocks noGrp="1"/>
          </p:cNvSpPr>
          <p:nvPr>
            <p:ph type="body" sz="quarter" idx="12"/>
          </p:nvPr>
        </p:nvSpPr>
        <p:spPr>
          <a:xfrm>
            <a:off x="1857593" y="6311788"/>
            <a:ext cx="5428813" cy="465360"/>
          </a:xfrm>
          <a:prstGeom prst="rect">
            <a:avLst/>
          </a:prstGeom>
        </p:spPr>
        <p:txBody>
          <a:bodyPr vert="horz" lIns="45720" tIns="22860" rIns="45720" bIns="22860"/>
          <a:lstStyle>
            <a:lvl1pPr marL="177800" indent="0" algn="ctr">
              <a:buNone/>
              <a:defRPr sz="2400" b="1">
                <a:solidFill>
                  <a:srgbClr val="FF0000"/>
                </a:solidFill>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0" name="Text Placeholder 10">
            <a:extLst>
              <a:ext uri="{FF2B5EF4-FFF2-40B4-BE49-F238E27FC236}">
                <a16:creationId xmlns:a16="http://schemas.microsoft.com/office/drawing/2014/main" id="{3ABD9D62-B7E9-3847-A88A-14783A7E8DA5}"/>
              </a:ext>
            </a:extLst>
          </p:cNvPr>
          <p:cNvSpPr>
            <a:spLocks noGrp="1"/>
          </p:cNvSpPr>
          <p:nvPr>
            <p:ph type="body" sz="quarter" idx="13"/>
          </p:nvPr>
        </p:nvSpPr>
        <p:spPr>
          <a:xfrm>
            <a:off x="1857593" y="5462124"/>
            <a:ext cx="5428813" cy="401594"/>
          </a:xfrm>
          <a:prstGeom prst="rect">
            <a:avLst/>
          </a:prstGeom>
        </p:spPr>
        <p:txBody>
          <a:bodyPr vert="horz" lIns="45720" tIns="22860" rIns="45720" bIns="22860"/>
          <a:lstStyle>
            <a:lvl1pPr marL="177800" indent="0" algn="ctr">
              <a:buNone/>
              <a:defRPr sz="1600">
                <a:solidFill>
                  <a:schemeClr val="accent6">
                    <a:lumMod val="60000"/>
                    <a:lumOff val="40000"/>
                  </a:schemeClr>
                </a:solidFill>
                <a:latin typeface="Gill Sans MT" panose="020B0502020104020203" pitchFamily="34" charset="77"/>
                <a:cs typeface="Gill Sans MT" panose="020B0502020104020203" pitchFamily="34" charset="77"/>
              </a:defRPr>
            </a:lvl1pPr>
          </a:lstStyle>
          <a:p>
            <a:pPr lvl="0"/>
            <a:r>
              <a:rPr lang="en-CA" dirty="0"/>
              <a:t>Click to edit Master text styles</a:t>
            </a:r>
          </a:p>
        </p:txBody>
      </p:sp>
    </p:spTree>
    <p:extLst>
      <p:ext uri="{BB962C8B-B14F-4D97-AF65-F5344CB8AC3E}">
        <p14:creationId xmlns:p14="http://schemas.microsoft.com/office/powerpoint/2010/main" val="4027078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checkmark">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818009"/>
            <a:ext cx="6823602" cy="4345786"/>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4121416" y="6400385"/>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lgn="r">
              <a:buSzPct val="25000"/>
            </a:pPr>
            <a:fld id="{00000000-1234-1234-1234-123412341234}" type="slidenum">
              <a:rPr lang="en-US" sz="1200" smtClean="0">
                <a:solidFill>
                  <a:srgbClr val="AAAAAA"/>
                </a:solidFill>
                <a:latin typeface="Calibri"/>
                <a:ea typeface="Calibri"/>
                <a:cs typeface="Calibri"/>
                <a:sym typeface="Calibri"/>
              </a:rPr>
              <a:pPr algn="r">
                <a:buSzPct val="25000"/>
              </a:pPr>
              <a:t>‹#›</a:t>
            </a:fld>
            <a:endParaRPr lang="en-US" sz="1200">
              <a:solidFill>
                <a:srgbClr val="AAAAAA"/>
              </a:solidFill>
              <a:latin typeface="Calibri"/>
              <a:ea typeface="Calibri"/>
              <a:cs typeface="Calibri"/>
              <a:sym typeface="Calibri"/>
            </a:endParaRPr>
          </a:p>
        </p:txBody>
      </p:sp>
    </p:spTree>
    <p:extLst>
      <p:ext uri="{BB962C8B-B14F-4D97-AF65-F5344CB8AC3E}">
        <p14:creationId xmlns:p14="http://schemas.microsoft.com/office/powerpoint/2010/main" val="903816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1_DEFAULT">
    <p:spTree>
      <p:nvGrpSpPr>
        <p:cNvPr id="1" name="Shape 25"/>
        <p:cNvGrpSpPr/>
        <p:nvPr/>
      </p:nvGrpSpPr>
      <p:grpSpPr>
        <a:xfrm>
          <a:off x="0" y="0"/>
          <a:ext cx="0" cy="0"/>
          <a:chOff x="0" y="0"/>
          <a:chExt cx="0" cy="0"/>
        </a:xfrm>
      </p:grpSpPr>
    </p:spTree>
    <p:extLst>
      <p:ext uri="{BB962C8B-B14F-4D97-AF65-F5344CB8AC3E}">
        <p14:creationId xmlns:p14="http://schemas.microsoft.com/office/powerpoint/2010/main" val="10767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lvl1pPr>
              <a:defRPr>
                <a:solidFill>
                  <a:schemeClr val="tx1"/>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GB" dirty="0"/>
              <a:t>www.id-book.com</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7EA2D8D-44E5-43C4-BBA1-AE3E32EF0894}" type="slidenum">
              <a:rPr lang="en-GB" smtClean="0"/>
              <a:t>‹#›</a:t>
            </a:fld>
            <a:endParaRPr lang="en-GB" dirty="0"/>
          </a:p>
        </p:txBody>
      </p:sp>
    </p:spTree>
    <p:extLst>
      <p:ext uri="{BB962C8B-B14F-4D97-AF65-F5344CB8AC3E}">
        <p14:creationId xmlns:p14="http://schemas.microsoft.com/office/powerpoint/2010/main" val="3662086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GEND">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9374" y="6138136"/>
            <a:ext cx="1399713" cy="441520"/>
          </a:xfrm>
          <a:prstGeom prst="rect">
            <a:avLst/>
          </a:prstGeom>
        </p:spPr>
      </p:pic>
      <p:sp>
        <p:nvSpPr>
          <p:cNvPr id="5" name="Text Placeholder 13"/>
          <p:cNvSpPr txBox="1">
            <a:spLocks/>
          </p:cNvSpPr>
          <p:nvPr userDrawn="1"/>
        </p:nvSpPr>
        <p:spPr>
          <a:xfrm>
            <a:off x="1160200" y="1077655"/>
            <a:ext cx="6823602" cy="4809089"/>
          </a:xfrm>
          <a:prstGeom prst="rect">
            <a:avLst/>
          </a:prstGeom>
        </p:spPr>
        <p:txBody>
          <a:bodyPr/>
          <a:lst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a:lstStyle>
          <a:p>
            <a:pPr marL="177800" indent="0">
              <a:buFont typeface="Wingdings 2" pitchFamily="18" charset="2"/>
              <a:buNone/>
            </a:pPr>
            <a:r>
              <a:rPr lang="en-US"/>
              <a:t>  </a:t>
            </a:r>
            <a:endParaRPr lang="en-US" dirty="0"/>
          </a:p>
        </p:txBody>
      </p:sp>
      <p:sp>
        <p:nvSpPr>
          <p:cNvPr id="6" name="Slide Number Placeholder 2"/>
          <p:cNvSpPr>
            <a:spLocks noGrp="1"/>
          </p:cNvSpPr>
          <p:nvPr>
            <p:ph type="sldNum" idx="4"/>
          </p:nvPr>
        </p:nvSpPr>
        <p:spPr>
          <a:xfrm>
            <a:off x="8495" y="6401988"/>
            <a:ext cx="901171" cy="45495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7" name="Title 5"/>
          <p:cNvSpPr txBox="1">
            <a:spLocks/>
          </p:cNvSpPr>
          <p:nvPr userDrawn="1"/>
        </p:nvSpPr>
        <p:spPr>
          <a:xfrm>
            <a:off x="1160200" y="270084"/>
            <a:ext cx="6823602" cy="807571"/>
          </a:xfrm>
          <a:prstGeom prst="rect">
            <a:avLst/>
          </a:prstGeom>
        </p:spPr>
        <p:txBody>
          <a:bodyPr/>
          <a:lstStyle>
            <a:lvl1pPr algn="l" defTabSz="914400" rtl="0" eaLnBrk="1" latinLnBrk="0" hangingPunct="1">
              <a:spcBef>
                <a:spcPct val="0"/>
              </a:spcBef>
              <a:buNone/>
              <a:defRPr sz="3600" kern="1200">
                <a:solidFill>
                  <a:schemeClr val="accent1"/>
                </a:solidFill>
                <a:latin typeface="+mj-lt"/>
                <a:ea typeface="+mj-ea"/>
                <a:cs typeface="+mj-cs"/>
              </a:defRPr>
            </a:lvl1pPr>
          </a:lstStyle>
          <a:p>
            <a:r>
              <a:rPr lang="en-US" b="1" dirty="0"/>
              <a:t>Legend: Slide Symbols </a:t>
            </a:r>
          </a:p>
        </p:txBody>
      </p:sp>
      <p:grpSp>
        <p:nvGrpSpPr>
          <p:cNvPr id="8" name="Group 7"/>
          <p:cNvGrpSpPr/>
          <p:nvPr userDrawn="1"/>
        </p:nvGrpSpPr>
        <p:grpSpPr>
          <a:xfrm>
            <a:off x="1564970" y="3020960"/>
            <a:ext cx="4356405" cy="567508"/>
            <a:chOff x="1564970" y="3177230"/>
            <a:chExt cx="4356405" cy="567508"/>
          </a:xfrm>
        </p:grpSpPr>
        <p:sp>
          <p:nvSpPr>
            <p:cNvPr id="9" name="Shape 6040"/>
            <p:cNvSpPr/>
            <p:nvPr userDrawn="1"/>
          </p:nvSpPr>
          <p:spPr>
            <a:xfrm>
              <a:off x="1564970" y="3177230"/>
              <a:ext cx="832314" cy="567508"/>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0" name="TextBox 9"/>
            <p:cNvSpPr txBox="1"/>
            <p:nvPr userDrawn="1"/>
          </p:nvSpPr>
          <p:spPr>
            <a:xfrm>
              <a:off x="2619375" y="322597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to be noted</a:t>
              </a:r>
            </a:p>
          </p:txBody>
        </p:sp>
      </p:grpSp>
      <p:grpSp>
        <p:nvGrpSpPr>
          <p:cNvPr id="11" name="Group 10"/>
          <p:cNvGrpSpPr/>
          <p:nvPr userDrawn="1"/>
        </p:nvGrpSpPr>
        <p:grpSpPr>
          <a:xfrm>
            <a:off x="1434320" y="1839753"/>
            <a:ext cx="4487055" cy="834639"/>
            <a:chOff x="1434320" y="1839753"/>
            <a:chExt cx="4487055" cy="834639"/>
          </a:xfrm>
        </p:grpSpPr>
        <p:sp>
          <p:nvSpPr>
            <p:cNvPr id="12" name="Shape 2594"/>
            <p:cNvSpPr/>
            <p:nvPr userDrawn="1"/>
          </p:nvSpPr>
          <p:spPr>
            <a:xfrm>
              <a:off x="1434320" y="1839753"/>
              <a:ext cx="1023654" cy="834639"/>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3" name="TextBox 12"/>
            <p:cNvSpPr txBox="1"/>
            <p:nvPr userDrawn="1"/>
          </p:nvSpPr>
          <p:spPr>
            <a:xfrm>
              <a:off x="2619375" y="206392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for reference</a:t>
              </a:r>
            </a:p>
          </p:txBody>
        </p:sp>
      </p:grpSp>
      <p:grpSp>
        <p:nvGrpSpPr>
          <p:cNvPr id="14" name="Group 13"/>
          <p:cNvGrpSpPr/>
          <p:nvPr userDrawn="1"/>
        </p:nvGrpSpPr>
        <p:grpSpPr>
          <a:xfrm>
            <a:off x="1564970" y="3935036"/>
            <a:ext cx="6769405" cy="834639"/>
            <a:chOff x="1564970" y="4345252"/>
            <a:chExt cx="6769405" cy="834639"/>
          </a:xfrm>
        </p:grpSpPr>
        <p:sp>
          <p:nvSpPr>
            <p:cNvPr id="15" name="Shape 2572"/>
            <p:cNvSpPr/>
            <p:nvPr userDrawn="1"/>
          </p:nvSpPr>
          <p:spPr>
            <a:xfrm>
              <a:off x="1564970" y="4345252"/>
              <a:ext cx="832314" cy="834639"/>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6" name="TextBox 15"/>
            <p:cNvSpPr txBox="1"/>
            <p:nvPr userDrawn="1"/>
          </p:nvSpPr>
          <p:spPr>
            <a:xfrm>
              <a:off x="2619375" y="4569004"/>
              <a:ext cx="5715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zooming in, probing further</a:t>
              </a:r>
            </a:p>
          </p:txBody>
        </p:sp>
      </p:grpSp>
      <p:grpSp>
        <p:nvGrpSpPr>
          <p:cNvPr id="17" name="Group 16"/>
          <p:cNvGrpSpPr/>
          <p:nvPr userDrawn="1"/>
        </p:nvGrpSpPr>
        <p:grpSpPr>
          <a:xfrm>
            <a:off x="1489405" y="5116243"/>
            <a:ext cx="7225970" cy="857192"/>
            <a:chOff x="1489405" y="5390187"/>
            <a:chExt cx="7225970" cy="857192"/>
          </a:xfrm>
        </p:grpSpPr>
        <p:sp>
          <p:nvSpPr>
            <p:cNvPr id="18" name="Shape 718"/>
            <p:cNvSpPr/>
            <p:nvPr userDrawn="1"/>
          </p:nvSpPr>
          <p:spPr>
            <a:xfrm>
              <a:off x="1489405" y="5390187"/>
              <a:ext cx="942980" cy="857192"/>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9" name="TextBox 18"/>
            <p:cNvSpPr txBox="1"/>
            <p:nvPr userDrawn="1"/>
          </p:nvSpPr>
          <p:spPr>
            <a:xfrm>
              <a:off x="2619375" y="5557926"/>
              <a:ext cx="6096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under discussion, discussion point</a:t>
              </a:r>
            </a:p>
          </p:txBody>
        </p:sp>
      </p:grpSp>
    </p:spTree>
    <p:extLst>
      <p:ext uri="{BB962C8B-B14F-4D97-AF65-F5344CB8AC3E}">
        <p14:creationId xmlns:p14="http://schemas.microsoft.com/office/powerpoint/2010/main" val="2173979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with Image and Content, LEFT RED BAR">
    <p:spTree>
      <p:nvGrpSpPr>
        <p:cNvPr id="1" name=""/>
        <p:cNvGrpSpPr/>
        <p:nvPr/>
      </p:nvGrpSpPr>
      <p:grpSpPr>
        <a:xfrm>
          <a:off x="0" y="0"/>
          <a:ext cx="0" cy="0"/>
          <a:chOff x="0" y="0"/>
          <a:chExt cx="0" cy="0"/>
        </a:xfrm>
      </p:grpSpPr>
      <p:sp>
        <p:nvSpPr>
          <p:cNvPr id="12" name="Rectangle 11"/>
          <p:cNvSpPr/>
          <p:nvPr userDrawn="1"/>
        </p:nvSpPr>
        <p:spPr>
          <a:xfrm>
            <a:off x="1" y="0"/>
            <a:ext cx="314680" cy="6858000"/>
          </a:xfrm>
          <a:prstGeom prst="rect">
            <a:avLst/>
          </a:prstGeom>
          <a:solidFill>
            <a:srgbClr val="C3233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685554" y="274638"/>
            <a:ext cx="8159218" cy="1034288"/>
          </a:xfrm>
          <a:prstGeom prst="rect">
            <a:avLst/>
          </a:prstGeom>
        </p:spPr>
        <p:txBody>
          <a:bodyPr/>
          <a:lstStyle>
            <a:lvl1pPr algn="l">
              <a:defRPr sz="3600" b="1" i="0">
                <a:solidFill>
                  <a:schemeClr val="tx1">
                    <a:lumMod val="65000"/>
                    <a:lumOff val="35000"/>
                  </a:schemeClr>
                </a:solidFill>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
        <p:nvSpPr>
          <p:cNvPr id="8" name="Content Placeholder 2"/>
          <p:cNvSpPr>
            <a:spLocks noGrp="1"/>
          </p:cNvSpPr>
          <p:nvPr>
            <p:ph idx="1" hasCustomPrompt="1"/>
          </p:nvPr>
        </p:nvSpPr>
        <p:spPr>
          <a:xfrm>
            <a:off x="685554" y="1308926"/>
            <a:ext cx="8159218" cy="4082066"/>
          </a:xfrm>
          <a:prstGeom prst="rect">
            <a:avLst/>
          </a:prstGeom>
        </p:spPr>
        <p:txBody>
          <a:bodyPr/>
          <a:lstStyle>
            <a:lvl1pPr marL="342900" indent="-342900">
              <a:buClrTx/>
              <a:buFont typeface="Arial"/>
              <a:buChar char="•"/>
              <a:defRPr sz="2400">
                <a:solidFill>
                  <a:schemeClr val="tx1">
                    <a:lumMod val="65000"/>
                    <a:lumOff val="35000"/>
                  </a:schemeClr>
                </a:solidFill>
                <a:latin typeface="Palatino Linotype" panose="02040502050505030304" pitchFamily="18" charset="0"/>
                <a:cs typeface="Palatino Linotype" panose="02040502050505030304" pitchFamily="18" charset="0"/>
              </a:defRPr>
            </a:lvl1pPr>
            <a:lvl2pPr marL="800100" indent="-342900">
              <a:buClrTx/>
              <a:buFont typeface="Arial"/>
              <a:buChar char="•"/>
              <a:defRPr sz="2200" baseline="0">
                <a:solidFill>
                  <a:schemeClr val="tx1">
                    <a:lumMod val="65000"/>
                    <a:lumOff val="35000"/>
                  </a:schemeClr>
                </a:solidFill>
                <a:latin typeface="Palatino Linotype" panose="02040502050505030304" pitchFamily="18" charset="0"/>
                <a:cs typeface="Palatino Linotype" panose="02040502050505030304" pitchFamily="18" charset="0"/>
              </a:defRPr>
            </a:lvl2pPr>
            <a:lvl3pPr marL="1257300" indent="-342900">
              <a:buClrTx/>
              <a:buFont typeface="Arial"/>
              <a:buChar char="•"/>
              <a:defRPr sz="2000">
                <a:solidFill>
                  <a:schemeClr val="tx1">
                    <a:lumMod val="65000"/>
                    <a:lumOff val="35000"/>
                  </a:schemeClr>
                </a:solidFill>
                <a:latin typeface="Palatino Linotype" panose="02040502050505030304" pitchFamily="18" charset="0"/>
                <a:cs typeface="Palatino Linotype" panose="02040502050505030304" pitchFamily="18" charset="0"/>
              </a:defRPr>
            </a:lvl3pPr>
            <a:lvl4pPr marL="1657350" indent="-285750">
              <a:buClrTx/>
              <a:buFont typeface="Arial"/>
              <a:buChar char="•"/>
              <a:defRPr sz="1800">
                <a:solidFill>
                  <a:schemeClr val="tx1">
                    <a:lumMod val="65000"/>
                    <a:lumOff val="35000"/>
                  </a:schemeClr>
                </a:solidFill>
                <a:latin typeface="Palatino Linotype" panose="02040502050505030304" pitchFamily="18" charset="0"/>
                <a:cs typeface="Palatino Linotype" panose="02040502050505030304" pitchFamily="18" charset="0"/>
              </a:defRPr>
            </a:lvl4pPr>
            <a:lvl5pPr marL="2114550" indent="-285750">
              <a:buClrTx/>
              <a:buFont typeface="Arial"/>
              <a:buChar char="•"/>
              <a:defRPr sz="1600">
                <a:solidFill>
                  <a:schemeClr val="tx1">
                    <a:lumMod val="65000"/>
                    <a:lumOff val="35000"/>
                  </a:schemeClr>
                </a:solidFill>
                <a:latin typeface="Palatino Linotype" panose="02040502050505030304" pitchFamily="18" charset="0"/>
                <a:cs typeface="Palatino Linotype" panose="02040502050505030304" pitchFamily="18"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5412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ain layout">
    <p:spTree>
      <p:nvGrpSpPr>
        <p:cNvPr id="1" name="Shape 25"/>
        <p:cNvGrpSpPr/>
        <p:nvPr/>
      </p:nvGrpSpPr>
      <p:grpSpPr>
        <a:xfrm>
          <a:off x="0" y="0"/>
          <a:ext cx="0" cy="0"/>
          <a:chOff x="0" y="0"/>
          <a:chExt cx="0" cy="0"/>
        </a:xfrm>
      </p:grpSpPr>
      <p:sp>
        <p:nvSpPr>
          <p:cNvPr id="4"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Palatino Linotype" panose="02040502050505030304" pitchFamily="18" charset="0"/>
                <a:cs typeface="Palatino Linotype" panose="02040502050505030304" pitchFamily="18" charset="0"/>
              </a:defRPr>
            </a:lvl1pPr>
            <a:lvl2pPr marL="540000" indent="-126000">
              <a:lnSpc>
                <a:spcPct val="100000"/>
              </a:lnSpc>
              <a:spcBef>
                <a:spcPts val="500"/>
              </a:spcBef>
              <a:buSzPct val="70000"/>
              <a:buFont typeface="Arial"/>
              <a:buChar char="•"/>
              <a:defRPr>
                <a:latin typeface="Palatino Linotype" panose="02040502050505030304" pitchFamily="18" charset="0"/>
                <a:cs typeface="Palatino Linotype" panose="02040502050505030304" pitchFamily="18" charset="0"/>
              </a:defRPr>
            </a:lvl2pPr>
            <a:lvl3pPr marL="108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3pPr>
            <a:lvl4pPr marL="1620000" indent="-126000">
              <a:buSzPct val="70000"/>
              <a:buFont typeface="Arial"/>
              <a:buChar char="•"/>
              <a:defRPr>
                <a:latin typeface="Palatino Linotype" panose="02040502050505030304" pitchFamily="18" charset="0"/>
                <a:cs typeface="Palatino Linotype" panose="02040502050505030304" pitchFamily="18" charset="0"/>
              </a:defRPr>
            </a:lvl4pPr>
            <a:lvl5pPr marL="216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GB" dirty="0"/>
          </a:p>
        </p:txBody>
      </p:sp>
      <p:sp>
        <p:nvSpPr>
          <p:cNvPr id="5"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6"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0" i="0">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Tree>
    <p:extLst>
      <p:ext uri="{BB962C8B-B14F-4D97-AF65-F5344CB8AC3E}">
        <p14:creationId xmlns:p14="http://schemas.microsoft.com/office/powerpoint/2010/main" val="3110211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plain and larg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077655"/>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2" name="Title 1"/>
          <p:cNvSpPr>
            <a:spLocks noGrp="1"/>
          </p:cNvSpPr>
          <p:nvPr>
            <p:ph type="title"/>
          </p:nvPr>
        </p:nvSpPr>
        <p:spPr>
          <a:xfrm>
            <a:off x="1160200" y="270084"/>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dirty="0"/>
              <a:t>Click to edit Master title style</a:t>
            </a:r>
            <a:endParaRPr lang="en-US" dirty="0"/>
          </a:p>
        </p:txBody>
      </p:sp>
    </p:spTree>
    <p:extLst>
      <p:ext uri="{BB962C8B-B14F-4D97-AF65-F5344CB8AC3E}">
        <p14:creationId xmlns:p14="http://schemas.microsoft.com/office/powerpoint/2010/main" val="835164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scussion bubbl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9" name="Shape 718"/>
          <p:cNvSpPr/>
          <p:nvPr/>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6" name="Shape 718"/>
          <p:cNvSpPr/>
          <p:nvPr userDrawn="1"/>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399713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heckmark">
    <p:spTree>
      <p:nvGrpSpPr>
        <p:cNvPr id="1" name="Shape 23"/>
        <p:cNvGrpSpPr/>
        <p:nvPr/>
      </p:nvGrpSpPr>
      <p:grpSpPr>
        <a:xfrm>
          <a:off x="0" y="0"/>
          <a:ext cx="0" cy="0"/>
          <a:chOff x="0" y="0"/>
          <a:chExt cx="0" cy="0"/>
        </a:xfrm>
      </p:grpSpPr>
      <p:sp>
        <p:nvSpPr>
          <p:cNvPr id="6" name="Shape 6040"/>
          <p:cNvSpPr/>
          <p:nvPr/>
        </p:nvSpPr>
        <p:spPr>
          <a:xfrm>
            <a:off x="4005283" y="379067"/>
            <a:ext cx="1136702" cy="775026"/>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dirty="0">
              <a:solidFill>
                <a:schemeClr val="tx1">
                  <a:lumMod val="60000"/>
                  <a:lumOff val="40000"/>
                </a:schemeClr>
              </a:solidFill>
              <a:latin typeface="Source Sans Pro"/>
              <a:ea typeface="Source Sans Pro"/>
              <a:cs typeface="Source Sans Pro"/>
              <a:sym typeface="Source Sans Pro"/>
            </a:endParaRPr>
          </a:p>
        </p:txBody>
      </p:sp>
      <p:sp>
        <p:nvSpPr>
          <p:cNvPr id="9" name="Shape 6040"/>
          <p:cNvSpPr/>
          <p:nvPr userDrawn="1"/>
        </p:nvSpPr>
        <p:spPr>
          <a:xfrm>
            <a:off x="4005283" y="379067"/>
            <a:ext cx="1136702" cy="775026"/>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dirty="0">
              <a:solidFill>
                <a:schemeClr val="tx1">
                  <a:lumMod val="60000"/>
                  <a:lumOff val="40000"/>
                </a:schemeClr>
              </a:solidFill>
              <a:latin typeface="Source Sans Pro"/>
              <a:ea typeface="Source Sans Pro"/>
              <a:cs typeface="Source Sans Pro"/>
              <a:sym typeface="Source Sans Pro"/>
            </a:endParaRPr>
          </a:p>
        </p:txBody>
      </p:sp>
      <p:sp>
        <p:nvSpPr>
          <p:cNvPr id="10"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1"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172268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oom in/examine">
    <p:spTree>
      <p:nvGrpSpPr>
        <p:cNvPr id="1" name="Shape 23"/>
        <p:cNvGrpSpPr/>
        <p:nvPr/>
      </p:nvGrpSpPr>
      <p:grpSpPr>
        <a:xfrm>
          <a:off x="0" y="0"/>
          <a:ext cx="0" cy="0"/>
          <a:chOff x="0" y="0"/>
          <a:chExt cx="0" cy="0"/>
        </a:xfrm>
      </p:grpSpPr>
      <p:sp>
        <p:nvSpPr>
          <p:cNvPr id="9" name="Shape 2572"/>
          <p:cNvSpPr/>
          <p:nvPr/>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 name="Shape 2572"/>
          <p:cNvSpPr/>
          <p:nvPr userDrawn="1"/>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1"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1658935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Shape 23"/>
        <p:cNvGrpSpPr/>
        <p:nvPr/>
      </p:nvGrpSpPr>
      <p:grpSpPr>
        <a:xfrm>
          <a:off x="0" y="0"/>
          <a:ext cx="0" cy="0"/>
          <a:chOff x="0" y="0"/>
          <a:chExt cx="0" cy="0"/>
        </a:xfrm>
      </p:grpSpPr>
      <p:sp>
        <p:nvSpPr>
          <p:cNvPr id="6" name="Shape 2594"/>
          <p:cNvSpPr/>
          <p:nvPr/>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 name="Shape 2594"/>
          <p:cNvSpPr/>
          <p:nvPr userDrawn="1"/>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0"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1"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4197036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8" r:id="rId1"/>
    <p:sldLayoutId id="2147483692" r:id="rId2"/>
    <p:sldLayoutId id="2147483698" r:id="rId3"/>
    <p:sldLayoutId id="2147483697" r:id="rId4"/>
    <p:sldLayoutId id="2147483682" r:id="rId5"/>
    <p:sldLayoutId id="2147483691" r:id="rId6"/>
    <p:sldLayoutId id="2147483683" r:id="rId7"/>
    <p:sldLayoutId id="2147483695" r:id="rId8"/>
    <p:sldLayoutId id="2147483696" r:id="rId9"/>
    <p:sldLayoutId id="2147483705" r:id="rId10"/>
    <p:sldLayoutId id="2147483714" r:id="rId11"/>
    <p:sldLayoutId id="2147483715" r:id="rId12"/>
  </p:sldLayoutIdLst>
  <p:hf hdr="0" ftr="0" dt="0"/>
  <p:txStyles>
    <p:titleStyle>
      <a:lvl1pPr algn="l" defTabSz="914400" rtl="0" eaLnBrk="1" latinLnBrk="0" hangingPunct="1">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1.xml"/><Relationship Id="rId5" Type="http://schemas.openxmlformats.org/officeDocument/2006/relationships/hyperlink" Target="https://xtensio.com/templates/" TargetMode="External"/><Relationship Id="rId4" Type="http://schemas.openxmlformats.org/officeDocument/2006/relationships/image" Target="../media/image11.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a:extLst>
              <a:ext uri="{FF2B5EF4-FFF2-40B4-BE49-F238E27FC236}">
                <a16:creationId xmlns:a16="http://schemas.microsoft.com/office/drawing/2014/main" id="{191DE4E6-9B05-7640-9813-C2083E36D100}"/>
              </a:ext>
            </a:extLst>
          </p:cNvPr>
          <p:cNvSpPr>
            <a:spLocks noGrp="1"/>
          </p:cNvSpPr>
          <p:nvPr>
            <p:ph type="body" sz="quarter" idx="10"/>
          </p:nvPr>
        </p:nvSpPr>
        <p:spPr/>
        <p:txBody>
          <a:bodyPr/>
          <a:lstStyle/>
          <a:p>
            <a:r>
              <a:rPr lang="en-CA" dirty="0"/>
              <a:t>R-Design-VI</a:t>
            </a:r>
            <a:br>
              <a:rPr lang="en-CA" dirty="0"/>
            </a:br>
            <a:r>
              <a:rPr lang="en-CA" dirty="0"/>
              <a:t>Personas</a:t>
            </a:r>
            <a:endParaRPr lang="en-US" dirty="0"/>
          </a:p>
        </p:txBody>
      </p:sp>
      <p:sp>
        <p:nvSpPr>
          <p:cNvPr id="3" name="Text Placeholder 2"/>
          <p:cNvSpPr>
            <a:spLocks noGrp="1"/>
          </p:cNvSpPr>
          <p:nvPr>
            <p:ph type="body" sz="quarter" idx="12"/>
          </p:nvPr>
        </p:nvSpPr>
        <p:spPr/>
        <p:txBody>
          <a:bodyPr/>
          <a:lstStyle/>
          <a:p>
            <a:r>
              <a:rPr lang="en-US" sz="1800" dirty="0"/>
              <a:t>© Melanie </a:t>
            </a:r>
            <a:r>
              <a:rPr lang="en-US" sz="1800" dirty="0" err="1"/>
              <a:t>Baljko</a:t>
            </a:r>
            <a:endParaRPr lang="en-US" sz="1800" dirty="0"/>
          </a:p>
        </p:txBody>
      </p:sp>
      <p:sp>
        <p:nvSpPr>
          <p:cNvPr id="4" name="Text Placeholder 3">
            <a:extLst>
              <a:ext uri="{FF2B5EF4-FFF2-40B4-BE49-F238E27FC236}">
                <a16:creationId xmlns:a16="http://schemas.microsoft.com/office/drawing/2014/main" id="{FE67C24D-E49C-1641-B0EA-79C187B50330}"/>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912038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59BB4E-1775-3C49-9D8F-D242E1027412}"/>
              </a:ext>
            </a:extLst>
          </p:cNvPr>
          <p:cNvSpPr>
            <a:spLocks noGrp="1"/>
          </p:cNvSpPr>
          <p:nvPr>
            <p:ph idx="1"/>
          </p:nvPr>
        </p:nvSpPr>
        <p:spPr/>
        <p:txBody>
          <a:bodyPr/>
          <a:lstStyle/>
          <a:p>
            <a:r>
              <a:rPr lang="en-US" dirty="0"/>
              <a:t>personas are abstractions</a:t>
            </a:r>
          </a:p>
          <a:p>
            <a:r>
              <a:rPr lang="en-US" dirty="0"/>
              <a:t>these abstractions are used to represent users</a:t>
            </a:r>
          </a:p>
          <a:p>
            <a:r>
              <a:rPr lang="en-US" dirty="0"/>
              <a:t>they are a “middle layer” type of abstraction</a:t>
            </a:r>
          </a:p>
          <a:p>
            <a:pPr lvl="1"/>
            <a:r>
              <a:rPr lang="en-US" dirty="0"/>
              <a:t>mediates between low-level data and high-level “the user”</a:t>
            </a:r>
          </a:p>
          <a:p>
            <a:pPr lvl="2"/>
            <a:r>
              <a:rPr lang="en-US" dirty="0"/>
              <a:t>low-level: specific data about specific humans</a:t>
            </a:r>
          </a:p>
          <a:p>
            <a:pPr lvl="2"/>
            <a:r>
              <a:rPr lang="en-US" dirty="0"/>
              <a:t>“the user” is the most general abstraction</a:t>
            </a:r>
          </a:p>
          <a:p>
            <a:pPr lvl="1"/>
            <a:r>
              <a:rPr lang="en-US" dirty="0"/>
              <a:t>middle layer -&gt; a smallish number of ‘types’ of users</a:t>
            </a:r>
          </a:p>
          <a:p>
            <a:r>
              <a:rPr lang="en-US" dirty="0"/>
              <a:t>personas are mostly accepted as a design technique, but there is debate and criticism of the technique</a:t>
            </a:r>
          </a:p>
        </p:txBody>
      </p:sp>
      <p:sp>
        <p:nvSpPr>
          <p:cNvPr id="3" name="Slide Number Placeholder 2">
            <a:extLst>
              <a:ext uri="{FF2B5EF4-FFF2-40B4-BE49-F238E27FC236}">
                <a16:creationId xmlns:a16="http://schemas.microsoft.com/office/drawing/2014/main" id="{8A94428F-BF86-9342-AC5B-966CF46118CD}"/>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10</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9CC4C590-B9EB-5A40-8235-983DC761EF73}"/>
              </a:ext>
            </a:extLst>
          </p:cNvPr>
          <p:cNvSpPr>
            <a:spLocks noGrp="1"/>
          </p:cNvSpPr>
          <p:nvPr>
            <p:ph type="title"/>
          </p:nvPr>
        </p:nvSpPr>
        <p:spPr/>
        <p:txBody>
          <a:bodyPr/>
          <a:lstStyle/>
          <a:p>
            <a:r>
              <a:rPr lang="en-US" dirty="0"/>
              <a:t>Personas are abstractions</a:t>
            </a:r>
          </a:p>
        </p:txBody>
      </p:sp>
    </p:spTree>
    <p:extLst>
      <p:ext uri="{BB962C8B-B14F-4D97-AF65-F5344CB8AC3E}">
        <p14:creationId xmlns:p14="http://schemas.microsoft.com/office/powerpoint/2010/main" val="1085325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C0DD89-FFC1-D546-BCC9-8EEC56727AF2}"/>
              </a:ext>
            </a:extLst>
          </p:cNvPr>
          <p:cNvSpPr>
            <a:spLocks noGrp="1"/>
          </p:cNvSpPr>
          <p:nvPr>
            <p:ph idx="1"/>
          </p:nvPr>
        </p:nvSpPr>
        <p:spPr>
          <a:xfrm>
            <a:off x="621548" y="2707459"/>
            <a:ext cx="6823602" cy="4809089"/>
          </a:xfrm>
        </p:spPr>
        <p:txBody>
          <a:bodyPr/>
          <a:lstStyle/>
          <a:p>
            <a:r>
              <a:rPr lang="en-US" dirty="0"/>
              <a:t> </a:t>
            </a:r>
          </a:p>
        </p:txBody>
      </p:sp>
      <p:sp>
        <p:nvSpPr>
          <p:cNvPr id="3" name="Slide Number Placeholder 2">
            <a:extLst>
              <a:ext uri="{FF2B5EF4-FFF2-40B4-BE49-F238E27FC236}">
                <a16:creationId xmlns:a16="http://schemas.microsoft.com/office/drawing/2014/main" id="{A7E60073-7A5E-1149-BEC2-23B4A4D9F4ED}"/>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11</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8DB230F7-EA40-9B40-B70E-E7312E8C3ACB}"/>
              </a:ext>
            </a:extLst>
          </p:cNvPr>
          <p:cNvSpPr>
            <a:spLocks noGrp="1"/>
          </p:cNvSpPr>
          <p:nvPr>
            <p:ph type="title"/>
          </p:nvPr>
        </p:nvSpPr>
        <p:spPr>
          <a:xfrm>
            <a:off x="-16837" y="23835"/>
            <a:ext cx="6823602" cy="807571"/>
          </a:xfrm>
        </p:spPr>
        <p:txBody>
          <a:bodyPr/>
          <a:lstStyle/>
          <a:p>
            <a:r>
              <a:rPr lang="en-US" dirty="0"/>
              <a:t>Levels of Abstraction</a:t>
            </a:r>
          </a:p>
        </p:txBody>
      </p:sp>
      <p:sp>
        <p:nvSpPr>
          <p:cNvPr id="5" name="TextBox 4">
            <a:extLst>
              <a:ext uri="{FF2B5EF4-FFF2-40B4-BE49-F238E27FC236}">
                <a16:creationId xmlns:a16="http://schemas.microsoft.com/office/drawing/2014/main" id="{BDA18DD4-0070-3948-B0EB-D983C19D7432}"/>
              </a:ext>
            </a:extLst>
          </p:cNvPr>
          <p:cNvSpPr txBox="1"/>
          <p:nvPr/>
        </p:nvSpPr>
        <p:spPr>
          <a:xfrm>
            <a:off x="0" y="3137184"/>
            <a:ext cx="3696846" cy="338554"/>
          </a:xfrm>
          <a:prstGeom prst="rect">
            <a:avLst/>
          </a:prstGeom>
          <a:noFill/>
        </p:spPr>
        <p:txBody>
          <a:bodyPr wrap="none" rtlCol="0">
            <a:spAutoFit/>
          </a:bodyPr>
          <a:lstStyle/>
          <a:p>
            <a:r>
              <a:rPr lang="en-US" sz="1600" dirty="0">
                <a:latin typeface="Palatino Linotype" panose="02040502050505030304" pitchFamily="18" charset="0"/>
              </a:rPr>
              <a:t>the specific coins that are in my pocket</a:t>
            </a:r>
          </a:p>
        </p:txBody>
      </p:sp>
      <p:pic>
        <p:nvPicPr>
          <p:cNvPr id="1028" name="Picture 4" descr="Canadian Coins - EC Vancouver Blog">
            <a:extLst>
              <a:ext uri="{FF2B5EF4-FFF2-40B4-BE49-F238E27FC236}">
                <a16:creationId xmlns:a16="http://schemas.microsoft.com/office/drawing/2014/main" id="{C4E6709F-BFE9-A242-9E83-4CA4256A56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52327"/>
            <a:ext cx="3505200" cy="23241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25DA162-771A-C844-BFC4-D1962EB85A8A}"/>
              </a:ext>
            </a:extLst>
          </p:cNvPr>
          <p:cNvSpPr txBox="1"/>
          <p:nvPr/>
        </p:nvSpPr>
        <p:spPr>
          <a:xfrm>
            <a:off x="4251064" y="3705982"/>
            <a:ext cx="4696588" cy="584775"/>
          </a:xfrm>
          <a:prstGeom prst="rect">
            <a:avLst/>
          </a:prstGeom>
          <a:noFill/>
        </p:spPr>
        <p:txBody>
          <a:bodyPr wrap="square" rtlCol="0">
            <a:spAutoFit/>
          </a:bodyPr>
          <a:lstStyle/>
          <a:p>
            <a:r>
              <a:rPr lang="en-US" sz="1600" dirty="0">
                <a:latin typeface="Palatino Linotype" panose="02040502050505030304" pitchFamily="18" charset="0"/>
              </a:rPr>
              <a:t>these coins are the different type of coins that are in circulation in Canada</a:t>
            </a:r>
          </a:p>
        </p:txBody>
      </p:sp>
      <p:pic>
        <p:nvPicPr>
          <p:cNvPr id="1032" name="Picture 8" descr="Find the Canadian Coins Quiz - By geronimostilton">
            <a:extLst>
              <a:ext uri="{FF2B5EF4-FFF2-40B4-BE49-F238E27FC236}">
                <a16:creationId xmlns:a16="http://schemas.microsoft.com/office/drawing/2014/main" id="{10A58661-8D31-8945-BC5C-FA2653AB4D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0" y="1499812"/>
            <a:ext cx="3619500" cy="22606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History of Money | NOVA | PBS">
            <a:extLst>
              <a:ext uri="{FF2B5EF4-FFF2-40B4-BE49-F238E27FC236}">
                <a16:creationId xmlns:a16="http://schemas.microsoft.com/office/drawing/2014/main" id="{0381BEA3-E91E-BB43-9989-75455D1EAD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749" y="4194266"/>
            <a:ext cx="3276600" cy="23495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2AB4B79-DB47-6644-90BF-1DF4CC9C864A}"/>
              </a:ext>
            </a:extLst>
          </p:cNvPr>
          <p:cNvSpPr txBox="1"/>
          <p:nvPr/>
        </p:nvSpPr>
        <p:spPr>
          <a:xfrm>
            <a:off x="829831" y="6543766"/>
            <a:ext cx="2837636" cy="338554"/>
          </a:xfrm>
          <a:prstGeom prst="rect">
            <a:avLst/>
          </a:prstGeom>
          <a:noFill/>
        </p:spPr>
        <p:txBody>
          <a:bodyPr wrap="none" rtlCol="0">
            <a:spAutoFit/>
          </a:bodyPr>
          <a:lstStyle/>
          <a:p>
            <a:r>
              <a:rPr lang="en-US" sz="1600" dirty="0">
                <a:latin typeface="Palatino Linotype" panose="02040502050505030304" pitchFamily="18" charset="0"/>
              </a:rPr>
              <a:t>the coin as a type of currency</a:t>
            </a:r>
          </a:p>
        </p:txBody>
      </p:sp>
      <p:cxnSp>
        <p:nvCxnSpPr>
          <p:cNvPr id="7" name="Straight Arrow Connector 6">
            <a:extLst>
              <a:ext uri="{FF2B5EF4-FFF2-40B4-BE49-F238E27FC236}">
                <a16:creationId xmlns:a16="http://schemas.microsoft.com/office/drawing/2014/main" id="{69D969E0-7587-E443-A501-968C140CFA2B}"/>
              </a:ext>
            </a:extLst>
          </p:cNvPr>
          <p:cNvCxnSpPr/>
          <p:nvPr/>
        </p:nvCxnSpPr>
        <p:spPr>
          <a:xfrm>
            <a:off x="3754555" y="1295400"/>
            <a:ext cx="1187559" cy="8599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9F220781-851E-2A40-9A18-1D83E4528AD7}"/>
              </a:ext>
            </a:extLst>
          </p:cNvPr>
          <p:cNvCxnSpPr>
            <a:cxnSpLocks/>
          </p:cNvCxnSpPr>
          <p:nvPr/>
        </p:nvCxnSpPr>
        <p:spPr>
          <a:xfrm flipH="1">
            <a:off x="4044235" y="4288495"/>
            <a:ext cx="2006527" cy="12076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9535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7E60073-7A5E-1149-BEC2-23B4A4D9F4ED}"/>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12</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8DB230F7-EA40-9B40-B70E-E7312E8C3ACB}"/>
              </a:ext>
            </a:extLst>
          </p:cNvPr>
          <p:cNvSpPr>
            <a:spLocks noGrp="1"/>
          </p:cNvSpPr>
          <p:nvPr>
            <p:ph type="title"/>
          </p:nvPr>
        </p:nvSpPr>
        <p:spPr>
          <a:xfrm>
            <a:off x="-16837" y="23835"/>
            <a:ext cx="6823602" cy="807571"/>
          </a:xfrm>
        </p:spPr>
        <p:txBody>
          <a:bodyPr/>
          <a:lstStyle/>
          <a:p>
            <a:r>
              <a:rPr lang="en-US" dirty="0"/>
              <a:t>Levels of Abstraction</a:t>
            </a:r>
          </a:p>
        </p:txBody>
      </p:sp>
      <p:sp>
        <p:nvSpPr>
          <p:cNvPr id="5" name="TextBox 4">
            <a:extLst>
              <a:ext uri="{FF2B5EF4-FFF2-40B4-BE49-F238E27FC236}">
                <a16:creationId xmlns:a16="http://schemas.microsoft.com/office/drawing/2014/main" id="{BDA18DD4-0070-3948-B0EB-D983C19D7432}"/>
              </a:ext>
            </a:extLst>
          </p:cNvPr>
          <p:cNvSpPr txBox="1"/>
          <p:nvPr/>
        </p:nvSpPr>
        <p:spPr>
          <a:xfrm>
            <a:off x="0" y="3137184"/>
            <a:ext cx="3853543" cy="830997"/>
          </a:xfrm>
          <a:prstGeom prst="rect">
            <a:avLst/>
          </a:prstGeom>
          <a:noFill/>
        </p:spPr>
        <p:txBody>
          <a:bodyPr wrap="square" rtlCol="0">
            <a:spAutoFit/>
          </a:bodyPr>
          <a:lstStyle/>
          <a:p>
            <a:r>
              <a:rPr lang="en-US" sz="1600" dirty="0">
                <a:latin typeface="Palatino Linotype" panose="02040502050505030304" pitchFamily="18" charset="0"/>
              </a:rPr>
              <a:t>the users that are “within reach” </a:t>
            </a:r>
            <a:br>
              <a:rPr lang="en-US" sz="1600" dirty="0">
                <a:latin typeface="Palatino Linotype" panose="02040502050505030304" pitchFamily="18" charset="0"/>
              </a:rPr>
            </a:br>
            <a:r>
              <a:rPr lang="en-US" sz="1600" dirty="0">
                <a:latin typeface="Palatino Linotype" panose="02040502050505030304" pitchFamily="18" charset="0"/>
              </a:rPr>
              <a:t>(constitute a certain market, live in a certain place, </a:t>
            </a:r>
            <a:r>
              <a:rPr lang="en-US" sz="1600" dirty="0" err="1">
                <a:latin typeface="Palatino Linotype" panose="02040502050505030304" pitchFamily="18" charset="0"/>
              </a:rPr>
              <a:t>etc</a:t>
            </a:r>
            <a:r>
              <a:rPr lang="en-US" sz="1600" dirty="0">
                <a:latin typeface="Palatino Linotype" panose="02040502050505030304" pitchFamily="18" charset="0"/>
              </a:rPr>
              <a:t>)</a:t>
            </a:r>
          </a:p>
        </p:txBody>
      </p:sp>
      <p:sp>
        <p:nvSpPr>
          <p:cNvPr id="9" name="TextBox 8">
            <a:extLst>
              <a:ext uri="{FF2B5EF4-FFF2-40B4-BE49-F238E27FC236}">
                <a16:creationId xmlns:a16="http://schemas.microsoft.com/office/drawing/2014/main" id="{125DA162-771A-C844-BFC4-D1962EB85A8A}"/>
              </a:ext>
            </a:extLst>
          </p:cNvPr>
          <p:cNvSpPr txBox="1"/>
          <p:nvPr/>
        </p:nvSpPr>
        <p:spPr>
          <a:xfrm>
            <a:off x="4251064" y="3695096"/>
            <a:ext cx="4696588" cy="584775"/>
          </a:xfrm>
          <a:prstGeom prst="rect">
            <a:avLst/>
          </a:prstGeom>
          <a:noFill/>
        </p:spPr>
        <p:txBody>
          <a:bodyPr wrap="square" rtlCol="0">
            <a:spAutoFit/>
          </a:bodyPr>
          <a:lstStyle/>
          <a:p>
            <a:r>
              <a:rPr lang="en-US" sz="1600" dirty="0">
                <a:latin typeface="Palatino Linotype" panose="02040502050505030304" pitchFamily="18" charset="0"/>
              </a:rPr>
              <a:t>these persona are the archetypes of  the users that relevant to the design domain</a:t>
            </a:r>
          </a:p>
        </p:txBody>
      </p:sp>
      <p:sp>
        <p:nvSpPr>
          <p:cNvPr id="12" name="TextBox 11">
            <a:extLst>
              <a:ext uri="{FF2B5EF4-FFF2-40B4-BE49-F238E27FC236}">
                <a16:creationId xmlns:a16="http://schemas.microsoft.com/office/drawing/2014/main" id="{12AB4B79-DB47-6644-90BF-1DF4CC9C864A}"/>
              </a:ext>
            </a:extLst>
          </p:cNvPr>
          <p:cNvSpPr txBox="1"/>
          <p:nvPr/>
        </p:nvSpPr>
        <p:spPr>
          <a:xfrm>
            <a:off x="829831" y="6543766"/>
            <a:ext cx="3393878" cy="338554"/>
          </a:xfrm>
          <a:prstGeom prst="rect">
            <a:avLst/>
          </a:prstGeom>
          <a:noFill/>
        </p:spPr>
        <p:txBody>
          <a:bodyPr wrap="none" rtlCol="0">
            <a:spAutoFit/>
          </a:bodyPr>
          <a:lstStyle/>
          <a:p>
            <a:r>
              <a:rPr lang="en-US" sz="1600" dirty="0">
                <a:latin typeface="Palatino Linotype" panose="02040502050505030304" pitchFamily="18" charset="0"/>
              </a:rPr>
              <a:t>the persona as a type of user model</a:t>
            </a:r>
          </a:p>
        </p:txBody>
      </p:sp>
      <p:cxnSp>
        <p:nvCxnSpPr>
          <p:cNvPr id="7" name="Straight Arrow Connector 6">
            <a:extLst>
              <a:ext uri="{FF2B5EF4-FFF2-40B4-BE49-F238E27FC236}">
                <a16:creationId xmlns:a16="http://schemas.microsoft.com/office/drawing/2014/main" id="{69D969E0-7587-E443-A501-968C140CFA2B}"/>
              </a:ext>
            </a:extLst>
          </p:cNvPr>
          <p:cNvCxnSpPr/>
          <p:nvPr/>
        </p:nvCxnSpPr>
        <p:spPr>
          <a:xfrm>
            <a:off x="3754555" y="1295400"/>
            <a:ext cx="1187559" cy="8599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9F220781-851E-2A40-9A18-1D83E4528AD7}"/>
              </a:ext>
            </a:extLst>
          </p:cNvPr>
          <p:cNvCxnSpPr>
            <a:cxnSpLocks/>
          </p:cNvCxnSpPr>
          <p:nvPr/>
        </p:nvCxnSpPr>
        <p:spPr>
          <a:xfrm flipH="1">
            <a:off x="4044235" y="4288495"/>
            <a:ext cx="2006527" cy="12076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052" name="Picture 4" descr="AI could help work out how many people are in large crowds | New Scientist">
            <a:extLst>
              <a:ext uri="{FF2B5EF4-FFF2-40B4-BE49-F238E27FC236}">
                <a16:creationId xmlns:a16="http://schemas.microsoft.com/office/drawing/2014/main" id="{071FE7D1-40E6-D34C-A6E3-5D20F2D2A7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7" y="806734"/>
            <a:ext cx="3467100" cy="2311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ersonas – A Simple Introduction | Interaction Design Foundation">
            <a:extLst>
              <a:ext uri="{FF2B5EF4-FFF2-40B4-BE49-F238E27FC236}">
                <a16:creationId xmlns:a16="http://schemas.microsoft.com/office/drawing/2014/main" id="{A9119CE6-3721-4640-AA7C-F1EDEB6149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617" y="2273598"/>
            <a:ext cx="3581805" cy="14468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9B0BEE15-F8B0-A246-8053-18AE379B6965}"/>
              </a:ext>
            </a:extLst>
          </p:cNvPr>
          <p:cNvPicPr>
            <a:picLocks noChangeAspect="1"/>
          </p:cNvPicPr>
          <p:nvPr/>
        </p:nvPicPr>
        <p:blipFill>
          <a:blip r:embed="rId4"/>
          <a:stretch>
            <a:fillRect/>
          </a:stretch>
        </p:blipFill>
        <p:spPr>
          <a:xfrm>
            <a:off x="860626" y="4518836"/>
            <a:ext cx="2893929" cy="2024930"/>
          </a:xfrm>
          <a:prstGeom prst="rect">
            <a:avLst/>
          </a:prstGeom>
        </p:spPr>
      </p:pic>
    </p:spTree>
    <p:extLst>
      <p:ext uri="{BB962C8B-B14F-4D97-AF65-F5344CB8AC3E}">
        <p14:creationId xmlns:p14="http://schemas.microsoft.com/office/powerpoint/2010/main" val="3673998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665AB4-26B5-F747-84B7-76CC7D1F8F46}"/>
              </a:ext>
            </a:extLst>
          </p:cNvPr>
          <p:cNvSpPr>
            <a:spLocks noGrp="1"/>
          </p:cNvSpPr>
          <p:nvPr>
            <p:ph idx="1"/>
          </p:nvPr>
        </p:nvSpPr>
        <p:spPr/>
        <p:txBody>
          <a:bodyPr/>
          <a:lstStyle/>
          <a:p>
            <a:r>
              <a:rPr lang="en-US" dirty="0"/>
              <a:t> </a:t>
            </a:r>
          </a:p>
        </p:txBody>
      </p:sp>
      <p:sp>
        <p:nvSpPr>
          <p:cNvPr id="3" name="Slide Number Placeholder 2">
            <a:extLst>
              <a:ext uri="{FF2B5EF4-FFF2-40B4-BE49-F238E27FC236}">
                <a16:creationId xmlns:a16="http://schemas.microsoft.com/office/drawing/2014/main" id="{679E61CF-57C3-5746-9B8A-6882E0A4C31B}"/>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0E358D2F-F37C-494A-9C96-51C75F98AFE7}"/>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FD865ACF-8301-9C4E-9864-A841902B74B5}"/>
              </a:ext>
            </a:extLst>
          </p:cNvPr>
          <p:cNvPicPr>
            <a:picLocks noChangeAspect="1"/>
          </p:cNvPicPr>
          <p:nvPr/>
        </p:nvPicPr>
        <p:blipFill>
          <a:blip r:embed="rId2"/>
          <a:stretch>
            <a:fillRect/>
          </a:stretch>
        </p:blipFill>
        <p:spPr>
          <a:xfrm>
            <a:off x="0" y="0"/>
            <a:ext cx="4778922" cy="6858000"/>
          </a:xfrm>
          <a:prstGeom prst="rect">
            <a:avLst/>
          </a:prstGeom>
        </p:spPr>
      </p:pic>
      <p:sp>
        <p:nvSpPr>
          <p:cNvPr id="6" name="TextBox 5">
            <a:extLst>
              <a:ext uri="{FF2B5EF4-FFF2-40B4-BE49-F238E27FC236}">
                <a16:creationId xmlns:a16="http://schemas.microsoft.com/office/drawing/2014/main" id="{8E5A046E-6C0D-E546-9EF9-D4909BE3206B}"/>
              </a:ext>
            </a:extLst>
          </p:cNvPr>
          <p:cNvSpPr txBox="1"/>
          <p:nvPr/>
        </p:nvSpPr>
        <p:spPr>
          <a:xfrm>
            <a:off x="4865916" y="283556"/>
            <a:ext cx="4114798" cy="2862322"/>
          </a:xfrm>
          <a:prstGeom prst="rect">
            <a:avLst/>
          </a:prstGeom>
          <a:noFill/>
        </p:spPr>
        <p:txBody>
          <a:bodyPr wrap="square" rtlCol="0">
            <a:spAutoFit/>
          </a:bodyPr>
          <a:lstStyle/>
          <a:p>
            <a:r>
              <a:rPr lang="en-US" dirty="0">
                <a:latin typeface="Palatino Linotype" panose="02040502050505030304" pitchFamily="18" charset="0"/>
              </a:rPr>
              <a:t>p 63, Cooper et al (2014) illustration of diversity of goals</a:t>
            </a:r>
          </a:p>
          <a:p>
            <a:endParaRPr lang="en-US" dirty="0">
              <a:latin typeface="Palatino Linotype" panose="02040502050505030304" pitchFamily="18" charset="0"/>
            </a:endParaRPr>
          </a:p>
          <a:p>
            <a:r>
              <a:rPr lang="en-US" dirty="0">
                <a:latin typeface="Palatino Linotype" panose="02040502050505030304" pitchFamily="18" charset="0"/>
              </a:rPr>
              <a:t>and argues for the need to model goals</a:t>
            </a: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r>
              <a:rPr lang="en-US" i="1" dirty="0">
                <a:latin typeface="Palatino Linotype" panose="02040502050505030304" pitchFamily="18" charset="0"/>
              </a:rPr>
              <a:t>…good thing the figure doesn’t reinforce stereotypes  (ugh)</a:t>
            </a:r>
          </a:p>
        </p:txBody>
      </p:sp>
    </p:spTree>
    <p:extLst>
      <p:ext uri="{BB962C8B-B14F-4D97-AF65-F5344CB8AC3E}">
        <p14:creationId xmlns:p14="http://schemas.microsoft.com/office/powerpoint/2010/main" val="2079342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272FE5-2CC6-204F-AC75-92FE676F4015}"/>
              </a:ext>
            </a:extLst>
          </p:cNvPr>
          <p:cNvSpPr>
            <a:spLocks noGrp="1"/>
          </p:cNvSpPr>
          <p:nvPr>
            <p:ph idx="1"/>
          </p:nvPr>
        </p:nvSpPr>
        <p:spPr/>
        <p:txBody>
          <a:bodyPr>
            <a:normAutofit/>
          </a:bodyPr>
          <a:lstStyle/>
          <a:p>
            <a:r>
              <a:rPr lang="en-US" dirty="0"/>
              <a:t>a persona is text-and-graphics-based representation of an archetypical user</a:t>
            </a:r>
          </a:p>
          <a:p>
            <a:r>
              <a:rPr lang="en-CA" dirty="0"/>
              <a:t>it is a fictional, yet realistic, description of a typical or target user</a:t>
            </a:r>
            <a:endParaRPr lang="en-US" dirty="0"/>
          </a:p>
          <a:p>
            <a:r>
              <a:rPr lang="en-US" dirty="0"/>
              <a:t>personas are developed from data; they are based in evidence</a:t>
            </a:r>
          </a:p>
          <a:p>
            <a:r>
              <a:rPr lang="en-US" dirty="0"/>
              <a:t>the evidence can be derived from various data collection methods (e.g., interviews, surveys, demographic data)</a:t>
            </a:r>
          </a:p>
          <a:p>
            <a:r>
              <a:rPr lang="en-US" dirty="0"/>
              <a:t>personas are developed via a process of pattern detection from the data set</a:t>
            </a:r>
          </a:p>
        </p:txBody>
      </p:sp>
      <p:sp>
        <p:nvSpPr>
          <p:cNvPr id="3" name="Slide Number Placeholder 2">
            <a:extLst>
              <a:ext uri="{FF2B5EF4-FFF2-40B4-BE49-F238E27FC236}">
                <a16:creationId xmlns:a16="http://schemas.microsoft.com/office/drawing/2014/main" id="{5DF3D0A2-4B7A-4D41-BE5D-AFB382271EF9}"/>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31E56EB5-3096-4343-B7A7-0C02193BDA76}"/>
              </a:ext>
            </a:extLst>
          </p:cNvPr>
          <p:cNvSpPr>
            <a:spLocks noGrp="1"/>
          </p:cNvSpPr>
          <p:nvPr>
            <p:ph type="title"/>
          </p:nvPr>
        </p:nvSpPr>
        <p:spPr/>
        <p:txBody>
          <a:bodyPr/>
          <a:lstStyle/>
          <a:p>
            <a:r>
              <a:rPr lang="en-US" dirty="0"/>
              <a:t>What is a Persona?</a:t>
            </a:r>
          </a:p>
        </p:txBody>
      </p:sp>
    </p:spTree>
    <p:extLst>
      <p:ext uri="{BB962C8B-B14F-4D97-AF65-F5344CB8AC3E}">
        <p14:creationId xmlns:p14="http://schemas.microsoft.com/office/powerpoint/2010/main" val="1898646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8305" y="125760"/>
            <a:ext cx="7767390" cy="926976"/>
          </a:xfrm>
        </p:spPr>
        <p:txBody>
          <a:bodyPr>
            <a:normAutofit/>
          </a:bodyPr>
          <a:lstStyle/>
          <a:p>
            <a:r>
              <a:rPr lang="en-US" noProof="0" dirty="0"/>
              <a:t>Example Persona</a:t>
            </a:r>
          </a:p>
        </p:txBody>
      </p:sp>
      <p:pic>
        <p:nvPicPr>
          <p:cNvPr id="7" name="Picture 6" descr="Screenshot of example persona for &quot;Family Traveler&quot;">
            <a:extLst>
              <a:ext uri="{FF2B5EF4-FFF2-40B4-BE49-F238E27FC236}">
                <a16:creationId xmlns:a16="http://schemas.microsoft.com/office/drawing/2014/main" id="{564E2D32-059F-CB45-A342-CB0332943DB3}"/>
              </a:ext>
            </a:extLst>
          </p:cNvPr>
          <p:cNvPicPr>
            <a:picLocks noChangeAspect="1"/>
          </p:cNvPicPr>
          <p:nvPr/>
        </p:nvPicPr>
        <p:blipFill rotWithShape="1">
          <a:blip r:embed="rId4">
            <a:extLst>
              <a:ext uri="{28A0092B-C50C-407E-A947-70E740481C1C}">
                <a14:useLocalDpi xmlns:a14="http://schemas.microsoft.com/office/drawing/2010/main" val="0"/>
              </a:ext>
            </a:extLst>
          </a:blip>
          <a:srcRect b="50099"/>
          <a:stretch/>
        </p:blipFill>
        <p:spPr>
          <a:xfrm>
            <a:off x="1009972" y="1110084"/>
            <a:ext cx="7124056" cy="4953295"/>
          </a:xfrm>
          <a:prstGeom prst="rect">
            <a:avLst/>
          </a:prstGeom>
        </p:spPr>
      </p:pic>
      <p:sp>
        <p:nvSpPr>
          <p:cNvPr id="8" name="TextBox 7">
            <a:extLst>
              <a:ext uri="{FF2B5EF4-FFF2-40B4-BE49-F238E27FC236}">
                <a16:creationId xmlns:a16="http://schemas.microsoft.com/office/drawing/2014/main" id="{EF518D19-2B85-9C4A-8362-49AB5FE4C5E3}"/>
              </a:ext>
            </a:extLst>
          </p:cNvPr>
          <p:cNvSpPr txBox="1"/>
          <p:nvPr/>
        </p:nvSpPr>
        <p:spPr>
          <a:xfrm>
            <a:off x="971600" y="6120727"/>
            <a:ext cx="3494033" cy="369332"/>
          </a:xfrm>
          <a:prstGeom prst="rect">
            <a:avLst/>
          </a:prstGeom>
          <a:noFill/>
        </p:spPr>
        <p:txBody>
          <a:bodyPr wrap="none" rtlCol="0">
            <a:spAutoFit/>
          </a:bodyPr>
          <a:lstStyle/>
          <a:p>
            <a:r>
              <a:rPr lang="en-US" dirty="0"/>
              <a:t>Developed using </a:t>
            </a:r>
            <a:r>
              <a:rPr lang="en-US" dirty="0">
                <a:hlinkClick r:id="rId5"/>
              </a:rPr>
              <a:t>Xtensio Templates</a:t>
            </a:r>
            <a:endParaRPr lang="en-US" dirty="0"/>
          </a:p>
        </p:txBody>
      </p:sp>
      <p:sp>
        <p:nvSpPr>
          <p:cNvPr id="2" name="Slide Number Placeholder 1"/>
          <p:cNvSpPr>
            <a:spLocks noGrp="1"/>
          </p:cNvSpPr>
          <p:nvPr>
            <p:ph type="sldNum" sz="quarter" idx="12"/>
          </p:nvPr>
        </p:nvSpPr>
        <p:spPr/>
        <p:txBody>
          <a:bodyPr/>
          <a:lstStyle/>
          <a:p>
            <a:fld id="{A7EA2D8D-44E5-43C4-BBA1-AE3E32EF0894}" type="slidenum">
              <a:rPr lang="en-GB" smtClean="0"/>
              <a:t>15</a:t>
            </a:fld>
            <a:endParaRPr lang="en-GB" dirty="0"/>
          </a:p>
        </p:txBody>
      </p:sp>
    </p:spTree>
    <p:custDataLst>
      <p:tags r:id="rId1"/>
    </p:custDataLst>
    <p:extLst>
      <p:ext uri="{BB962C8B-B14F-4D97-AF65-F5344CB8AC3E}">
        <p14:creationId xmlns:p14="http://schemas.microsoft.com/office/powerpoint/2010/main" val="403239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8305" y="125760"/>
            <a:ext cx="7767390" cy="926976"/>
          </a:xfrm>
        </p:spPr>
        <p:txBody>
          <a:bodyPr>
            <a:normAutofit/>
          </a:bodyPr>
          <a:lstStyle/>
          <a:p>
            <a:r>
              <a:rPr lang="en-US" noProof="0" dirty="0"/>
              <a:t>Example Persona</a:t>
            </a:r>
          </a:p>
        </p:txBody>
      </p:sp>
      <p:sp>
        <p:nvSpPr>
          <p:cNvPr id="8" name="TextBox 7">
            <a:extLst>
              <a:ext uri="{FF2B5EF4-FFF2-40B4-BE49-F238E27FC236}">
                <a16:creationId xmlns:a16="http://schemas.microsoft.com/office/drawing/2014/main" id="{EF518D19-2B85-9C4A-8362-49AB5FE4C5E3}"/>
              </a:ext>
            </a:extLst>
          </p:cNvPr>
          <p:cNvSpPr txBox="1"/>
          <p:nvPr/>
        </p:nvSpPr>
        <p:spPr>
          <a:xfrm>
            <a:off x="204345" y="6186685"/>
            <a:ext cx="7632218" cy="307777"/>
          </a:xfrm>
          <a:prstGeom prst="rect">
            <a:avLst/>
          </a:prstGeom>
          <a:noFill/>
        </p:spPr>
        <p:txBody>
          <a:bodyPr wrap="none" rtlCol="0">
            <a:spAutoFit/>
          </a:bodyPr>
          <a:lstStyle/>
          <a:p>
            <a:r>
              <a:rPr lang="en-US" sz="1400" dirty="0"/>
              <a:t>https://s3.amazonaws.com/</a:t>
            </a:r>
            <a:r>
              <a:rPr lang="en-US" sz="1400" dirty="0" err="1"/>
              <a:t>media.nngroup.com</a:t>
            </a:r>
            <a:r>
              <a:rPr lang="en-US" sz="1400" dirty="0"/>
              <a:t>/media/editor/2015/01/19/</a:t>
            </a:r>
            <a:r>
              <a:rPr lang="en-US" sz="1400" dirty="0" err="1"/>
              <a:t>examplepersona.png</a:t>
            </a:r>
            <a:endParaRPr lang="en-US" sz="1400" dirty="0"/>
          </a:p>
        </p:txBody>
      </p:sp>
      <p:sp>
        <p:nvSpPr>
          <p:cNvPr id="2" name="Slide Number Placeholder 1"/>
          <p:cNvSpPr>
            <a:spLocks noGrp="1"/>
          </p:cNvSpPr>
          <p:nvPr>
            <p:ph type="sldNum" sz="quarter" idx="12"/>
          </p:nvPr>
        </p:nvSpPr>
        <p:spPr/>
        <p:txBody>
          <a:bodyPr/>
          <a:lstStyle/>
          <a:p>
            <a:fld id="{A7EA2D8D-44E5-43C4-BBA1-AE3E32EF0894}" type="slidenum">
              <a:rPr lang="en-GB" smtClean="0"/>
              <a:t>16</a:t>
            </a:fld>
            <a:endParaRPr lang="en-GB" dirty="0"/>
          </a:p>
        </p:txBody>
      </p:sp>
      <p:pic>
        <p:nvPicPr>
          <p:cNvPr id="1026" name="Picture 2">
            <a:extLst>
              <a:ext uri="{FF2B5EF4-FFF2-40B4-BE49-F238E27FC236}">
                <a16:creationId xmlns:a16="http://schemas.microsoft.com/office/drawing/2014/main" id="{AE5A2199-CF18-9B46-ACBA-57D7D2D44C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46200"/>
            <a:ext cx="9144000" cy="41656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597788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EE3AD4B-CDF1-9E40-9914-C1BCC2EE8CE1}"/>
              </a:ext>
            </a:extLst>
          </p:cNvPr>
          <p:cNvSpPr>
            <a:spLocks noGrp="1"/>
          </p:cNvSpPr>
          <p:nvPr>
            <p:ph idx="1"/>
          </p:nvPr>
        </p:nvSpPr>
        <p:spPr/>
        <p:txBody>
          <a:bodyPr>
            <a:normAutofit lnSpcReduction="10000"/>
          </a:bodyPr>
          <a:lstStyle/>
          <a:p>
            <a:r>
              <a:rPr lang="en-CA" dirty="0"/>
              <a:t>Name, age, and a photo (gender complications)</a:t>
            </a:r>
          </a:p>
          <a:p>
            <a:r>
              <a:rPr lang="en-CA" dirty="0"/>
              <a:t>Tag line </a:t>
            </a:r>
          </a:p>
          <a:p>
            <a:r>
              <a:rPr lang="en-CA" dirty="0"/>
              <a:t>Characterization of experience level in the domain relevant to the design domain</a:t>
            </a:r>
          </a:p>
          <a:p>
            <a:r>
              <a:rPr lang="en-CA" dirty="0"/>
              <a:t>Characterization of context for their interaction in the design domain (e.g., choice or required? frequency and pattern, typical platform and posture) </a:t>
            </a:r>
          </a:p>
          <a:p>
            <a:r>
              <a:rPr lang="en-CA" dirty="0"/>
              <a:t>Goals and concerns when they perform tasks relevant to the design domain (e.g., speed, accuracy, thoroughness, safety, comfort, other needs that may factor into their usage)</a:t>
            </a:r>
          </a:p>
          <a:p>
            <a:r>
              <a:rPr lang="en-CA" dirty="0"/>
              <a:t>Quotes to sum up the persona’s attitude</a:t>
            </a:r>
          </a:p>
        </p:txBody>
      </p:sp>
      <p:sp>
        <p:nvSpPr>
          <p:cNvPr id="4" name="Slide Number Placeholder 3">
            <a:extLst>
              <a:ext uri="{FF2B5EF4-FFF2-40B4-BE49-F238E27FC236}">
                <a16:creationId xmlns:a16="http://schemas.microsoft.com/office/drawing/2014/main" id="{55DF1C97-FD12-6D4B-8A4F-B59E16FBCDF6}"/>
              </a:ext>
            </a:extLst>
          </p:cNvPr>
          <p:cNvSpPr>
            <a:spLocks noGrp="1"/>
          </p:cNvSpPr>
          <p:nvPr>
            <p:ph type="sldNum" idx="12"/>
          </p:nvPr>
        </p:nvSpPr>
        <p:spPr/>
        <p:txBody>
          <a:bodyPr/>
          <a:lstStyle/>
          <a:p>
            <a:fld id="{A7EA2D8D-44E5-43C4-BBA1-AE3E32EF0894}" type="slidenum">
              <a:rPr lang="en-GB" smtClean="0"/>
              <a:t>17</a:t>
            </a:fld>
            <a:endParaRPr lang="en-GB" dirty="0"/>
          </a:p>
        </p:txBody>
      </p:sp>
      <p:sp>
        <p:nvSpPr>
          <p:cNvPr id="5" name="Title 4">
            <a:extLst>
              <a:ext uri="{FF2B5EF4-FFF2-40B4-BE49-F238E27FC236}">
                <a16:creationId xmlns:a16="http://schemas.microsoft.com/office/drawing/2014/main" id="{083F1E5D-A6F7-0B47-BB6D-E9931CA9F2D3}"/>
              </a:ext>
            </a:extLst>
          </p:cNvPr>
          <p:cNvSpPr>
            <a:spLocks noGrp="1"/>
          </p:cNvSpPr>
          <p:nvPr>
            <p:ph type="title"/>
          </p:nvPr>
        </p:nvSpPr>
        <p:spPr>
          <a:xfrm>
            <a:off x="1160199" y="1241340"/>
            <a:ext cx="7591915" cy="807571"/>
          </a:xfrm>
        </p:spPr>
        <p:txBody>
          <a:bodyPr/>
          <a:lstStyle/>
          <a:p>
            <a:r>
              <a:rPr lang="en-US" dirty="0"/>
              <a:t>Typical Persona Elements</a:t>
            </a:r>
          </a:p>
        </p:txBody>
      </p:sp>
      <p:sp>
        <p:nvSpPr>
          <p:cNvPr id="7" name="TextBox 6">
            <a:extLst>
              <a:ext uri="{FF2B5EF4-FFF2-40B4-BE49-F238E27FC236}">
                <a16:creationId xmlns:a16="http://schemas.microsoft.com/office/drawing/2014/main" id="{C0EB5347-78AB-8B4E-BB94-E8C7303DB99D}"/>
              </a:ext>
            </a:extLst>
          </p:cNvPr>
          <p:cNvSpPr txBox="1"/>
          <p:nvPr/>
        </p:nvSpPr>
        <p:spPr>
          <a:xfrm>
            <a:off x="4293476" y="283557"/>
            <a:ext cx="4572000" cy="369332"/>
          </a:xfrm>
          <a:prstGeom prst="rect">
            <a:avLst/>
          </a:prstGeom>
          <a:noFill/>
        </p:spPr>
        <p:txBody>
          <a:bodyPr wrap="square">
            <a:spAutoFit/>
          </a:bodyPr>
          <a:lstStyle/>
          <a:p>
            <a:r>
              <a:rPr lang="en-US" dirty="0"/>
              <a:t>https://</a:t>
            </a:r>
            <a:r>
              <a:rPr lang="en-US" dirty="0" err="1"/>
              <a:t>www.nngroup.com</a:t>
            </a:r>
            <a:r>
              <a:rPr lang="en-US" dirty="0"/>
              <a:t>/articles/persona/</a:t>
            </a:r>
          </a:p>
        </p:txBody>
      </p:sp>
    </p:spTree>
    <p:extLst>
      <p:ext uri="{BB962C8B-B14F-4D97-AF65-F5344CB8AC3E}">
        <p14:creationId xmlns:p14="http://schemas.microsoft.com/office/powerpoint/2010/main" val="1187250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EE3AD4B-CDF1-9E40-9914-C1BCC2EE8CE1}"/>
              </a:ext>
            </a:extLst>
          </p:cNvPr>
          <p:cNvSpPr>
            <a:spLocks noGrp="1"/>
          </p:cNvSpPr>
          <p:nvPr>
            <p:ph idx="1"/>
          </p:nvPr>
        </p:nvSpPr>
        <p:spPr/>
        <p:txBody>
          <a:bodyPr/>
          <a:lstStyle/>
          <a:p>
            <a:r>
              <a:rPr lang="en-US" dirty="0"/>
              <a:t>to tackle complexity in the design process:</a:t>
            </a:r>
          </a:p>
          <a:p>
            <a:pPr lvl="1"/>
            <a:r>
              <a:rPr lang="en-US" dirty="0"/>
              <a:t>to represent constituencies in the design process</a:t>
            </a:r>
          </a:p>
          <a:p>
            <a:pPr lvl="1"/>
            <a:r>
              <a:rPr lang="en-US" dirty="0"/>
              <a:t>to better engage the empathy of designers </a:t>
            </a:r>
          </a:p>
          <a:p>
            <a:pPr lvl="1"/>
            <a:r>
              <a:rPr lang="en-US" dirty="0"/>
              <a:t>to communicate user needs to product team members</a:t>
            </a:r>
          </a:p>
          <a:p>
            <a:r>
              <a:rPr lang="en-US" dirty="0"/>
              <a:t>to tackle complexity in post hoc evaluation</a:t>
            </a:r>
          </a:p>
          <a:p>
            <a:pPr lvl="1"/>
            <a:r>
              <a:rPr lang="en-US" dirty="0"/>
              <a:t>to focus the scope of evaluation</a:t>
            </a:r>
          </a:p>
        </p:txBody>
      </p:sp>
      <p:sp>
        <p:nvSpPr>
          <p:cNvPr id="4" name="Slide Number Placeholder 3">
            <a:extLst>
              <a:ext uri="{FF2B5EF4-FFF2-40B4-BE49-F238E27FC236}">
                <a16:creationId xmlns:a16="http://schemas.microsoft.com/office/drawing/2014/main" id="{55DF1C97-FD12-6D4B-8A4F-B59E16FBCDF6}"/>
              </a:ext>
            </a:extLst>
          </p:cNvPr>
          <p:cNvSpPr>
            <a:spLocks noGrp="1"/>
          </p:cNvSpPr>
          <p:nvPr>
            <p:ph type="sldNum" idx="12"/>
          </p:nvPr>
        </p:nvSpPr>
        <p:spPr/>
        <p:txBody>
          <a:bodyPr/>
          <a:lstStyle/>
          <a:p>
            <a:fld id="{A7EA2D8D-44E5-43C4-BBA1-AE3E32EF0894}" type="slidenum">
              <a:rPr lang="en-GB" smtClean="0"/>
              <a:t>18</a:t>
            </a:fld>
            <a:endParaRPr lang="en-GB" dirty="0"/>
          </a:p>
        </p:txBody>
      </p:sp>
      <p:sp>
        <p:nvSpPr>
          <p:cNvPr id="5" name="Title 4">
            <a:extLst>
              <a:ext uri="{FF2B5EF4-FFF2-40B4-BE49-F238E27FC236}">
                <a16:creationId xmlns:a16="http://schemas.microsoft.com/office/drawing/2014/main" id="{083F1E5D-A6F7-0B47-BB6D-E9931CA9F2D3}"/>
              </a:ext>
            </a:extLst>
          </p:cNvPr>
          <p:cNvSpPr>
            <a:spLocks noGrp="1"/>
          </p:cNvSpPr>
          <p:nvPr>
            <p:ph type="title"/>
          </p:nvPr>
        </p:nvSpPr>
        <p:spPr>
          <a:xfrm>
            <a:off x="1160199" y="1241340"/>
            <a:ext cx="7591915" cy="807571"/>
          </a:xfrm>
        </p:spPr>
        <p:txBody>
          <a:bodyPr/>
          <a:lstStyle/>
          <a:p>
            <a:r>
              <a:rPr lang="en-US" dirty="0"/>
              <a:t>Why do we use personas?</a:t>
            </a:r>
          </a:p>
        </p:txBody>
      </p:sp>
    </p:spTree>
    <p:extLst>
      <p:ext uri="{BB962C8B-B14F-4D97-AF65-F5344CB8AC3E}">
        <p14:creationId xmlns:p14="http://schemas.microsoft.com/office/powerpoint/2010/main" val="333358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EE3AD4B-CDF1-9E40-9914-C1BCC2EE8CE1}"/>
              </a:ext>
            </a:extLst>
          </p:cNvPr>
          <p:cNvSpPr>
            <a:spLocks noGrp="1"/>
          </p:cNvSpPr>
          <p:nvPr>
            <p:ph idx="1"/>
          </p:nvPr>
        </p:nvSpPr>
        <p:spPr/>
        <p:txBody>
          <a:bodyPr/>
          <a:lstStyle/>
          <a:p>
            <a:pPr marL="0" indent="0">
              <a:buNone/>
            </a:pPr>
            <a:r>
              <a:rPr lang="en-US" dirty="0"/>
              <a:t>the fictional name, the composite demographic information, and the narrative storytelling are used to:</a:t>
            </a:r>
          </a:p>
          <a:p>
            <a:r>
              <a:rPr lang="en-US" dirty="0"/>
              <a:t>better engage the empathy of designers </a:t>
            </a:r>
          </a:p>
          <a:p>
            <a:r>
              <a:rPr lang="en-US" dirty="0"/>
              <a:t>to communicate user needs to product team members</a:t>
            </a:r>
          </a:p>
        </p:txBody>
      </p:sp>
      <p:sp>
        <p:nvSpPr>
          <p:cNvPr id="4" name="Slide Number Placeholder 3">
            <a:extLst>
              <a:ext uri="{FF2B5EF4-FFF2-40B4-BE49-F238E27FC236}">
                <a16:creationId xmlns:a16="http://schemas.microsoft.com/office/drawing/2014/main" id="{55DF1C97-FD12-6D4B-8A4F-B59E16FBCDF6}"/>
              </a:ext>
            </a:extLst>
          </p:cNvPr>
          <p:cNvSpPr>
            <a:spLocks noGrp="1"/>
          </p:cNvSpPr>
          <p:nvPr>
            <p:ph type="sldNum" idx="12"/>
          </p:nvPr>
        </p:nvSpPr>
        <p:spPr/>
        <p:txBody>
          <a:bodyPr/>
          <a:lstStyle/>
          <a:p>
            <a:fld id="{A7EA2D8D-44E5-43C4-BBA1-AE3E32EF0894}" type="slidenum">
              <a:rPr lang="en-GB" smtClean="0"/>
              <a:t>19</a:t>
            </a:fld>
            <a:endParaRPr lang="en-GB" dirty="0"/>
          </a:p>
        </p:txBody>
      </p:sp>
      <p:sp>
        <p:nvSpPr>
          <p:cNvPr id="5" name="Title 4">
            <a:extLst>
              <a:ext uri="{FF2B5EF4-FFF2-40B4-BE49-F238E27FC236}">
                <a16:creationId xmlns:a16="http://schemas.microsoft.com/office/drawing/2014/main" id="{083F1E5D-A6F7-0B47-BB6D-E9931CA9F2D3}"/>
              </a:ext>
            </a:extLst>
          </p:cNvPr>
          <p:cNvSpPr>
            <a:spLocks noGrp="1"/>
          </p:cNvSpPr>
          <p:nvPr>
            <p:ph type="title"/>
          </p:nvPr>
        </p:nvSpPr>
        <p:spPr>
          <a:xfrm>
            <a:off x="1160199" y="1241340"/>
            <a:ext cx="7591915" cy="807571"/>
          </a:xfrm>
        </p:spPr>
        <p:txBody>
          <a:bodyPr/>
          <a:lstStyle/>
          <a:p>
            <a:r>
              <a:rPr lang="en-US" dirty="0"/>
              <a:t>Why are personas represented using this format?</a:t>
            </a:r>
          </a:p>
        </p:txBody>
      </p:sp>
    </p:spTree>
    <p:extLst>
      <p:ext uri="{BB962C8B-B14F-4D97-AF65-F5344CB8AC3E}">
        <p14:creationId xmlns:p14="http://schemas.microsoft.com/office/powerpoint/2010/main" val="1909514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03C55E-448F-D148-8A24-A78C3C36E5C1}"/>
              </a:ext>
            </a:extLst>
          </p:cNvPr>
          <p:cNvSpPr>
            <a:spLocks noGrp="1"/>
          </p:cNvSpPr>
          <p:nvPr>
            <p:ph type="title"/>
          </p:nvPr>
        </p:nvSpPr>
        <p:spPr/>
        <p:txBody>
          <a:bodyPr/>
          <a:lstStyle/>
          <a:p>
            <a:r>
              <a:rPr lang="en-US" dirty="0"/>
              <a:t>Intellectual Property Notice</a:t>
            </a:r>
          </a:p>
        </p:txBody>
      </p:sp>
      <p:sp>
        <p:nvSpPr>
          <p:cNvPr id="6" name="Content Placeholder 5">
            <a:extLst>
              <a:ext uri="{FF2B5EF4-FFF2-40B4-BE49-F238E27FC236}">
                <a16:creationId xmlns:a16="http://schemas.microsoft.com/office/drawing/2014/main" id="{B6C1C058-8AF9-0448-B51B-F97EE53D1D17}"/>
              </a:ext>
            </a:extLst>
          </p:cNvPr>
          <p:cNvSpPr>
            <a:spLocks noGrp="1"/>
          </p:cNvSpPr>
          <p:nvPr>
            <p:ph idx="1"/>
          </p:nvPr>
        </p:nvSpPr>
        <p:spPr>
          <a:xfrm>
            <a:off x="685554" y="1308926"/>
            <a:ext cx="8159218" cy="5194424"/>
          </a:xfrm>
        </p:spPr>
        <p:txBody>
          <a:bodyPr>
            <a:normAutofit fontScale="85000" lnSpcReduction="10000"/>
          </a:bodyPr>
          <a:lstStyle/>
          <a:p>
            <a:pPr marL="0" indent="0">
              <a:buNone/>
            </a:pPr>
            <a:r>
              <a:rPr lang="en-CA" dirty="0"/>
              <a:t>This presentation is protected by Canadian and international copyright laws. Reproduction and distribution of the presentation without the written permission of the copyright holder is prohibited.</a:t>
            </a:r>
          </a:p>
          <a:p>
            <a:pPr marL="0" indent="0">
              <a:buNone/>
            </a:pPr>
            <a:r>
              <a:rPr lang="en-CA" dirty="0"/>
              <a:t>These course materials are designed for use as part of the EECS3461 course at York University and are the intellectual property of the instructor unless otherwise stated. Third party copyrighted materials (such as book chapters, journal articles, music, videos, </a:t>
            </a:r>
            <a:r>
              <a:rPr lang="en-CA" dirty="0" err="1"/>
              <a:t>etc</a:t>
            </a:r>
            <a:r>
              <a:rPr lang="en-CA" dirty="0"/>
              <a:t>) have either been licensed for use in this course or fall under an exception or limitation in Canadian Copyright law.</a:t>
            </a:r>
          </a:p>
          <a:p>
            <a:pPr marL="0" indent="0">
              <a:buNone/>
            </a:pPr>
            <a:r>
              <a:rPr lang="en-CA" dirty="0"/>
              <a:t>Copying this material for distribution (e.g., uploading material to a commercial third-party website) may lead to a charge of misconduct under York’s Code of Student Rights and Responsibilities and the Senate Policy on Academic Honesty and/or legal consequences for violation of copyright law if copyright law has been violated. </a:t>
            </a:r>
          </a:p>
          <a:p>
            <a:pPr marL="0" indent="0">
              <a:buNone/>
            </a:pPr>
            <a:r>
              <a:rPr lang="en-CA" dirty="0"/>
              <a:t>© Melanie </a:t>
            </a:r>
            <a:r>
              <a:rPr lang="en-CA" dirty="0" err="1"/>
              <a:t>Baljko</a:t>
            </a:r>
            <a:r>
              <a:rPr lang="en-CA" dirty="0"/>
              <a:t>, 2021</a:t>
            </a:r>
            <a:endParaRPr lang="en-US" dirty="0"/>
          </a:p>
        </p:txBody>
      </p:sp>
      <p:sp>
        <p:nvSpPr>
          <p:cNvPr id="2" name="Slide Number Placeholder 1">
            <a:extLst>
              <a:ext uri="{FF2B5EF4-FFF2-40B4-BE49-F238E27FC236}">
                <a16:creationId xmlns:a16="http://schemas.microsoft.com/office/drawing/2014/main" id="{8CC19DE9-8F5D-9848-B6FB-4D608D0129F3}"/>
              </a:ext>
            </a:extLst>
          </p:cNvPr>
          <p:cNvSpPr>
            <a:spLocks noGrp="1"/>
          </p:cNvSpPr>
          <p:nvPr>
            <p:ph type="sldNum" idx="4294967295"/>
          </p:nvPr>
        </p:nvSpPr>
        <p:spPr>
          <a:xfrm>
            <a:off x="8242300" y="6402388"/>
            <a:ext cx="901700" cy="45561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2</a:t>
            </a:fld>
            <a:endParaRPr lang="en-US" dirty="0">
              <a:solidFill>
                <a:srgbClr val="AAAAAA"/>
              </a:solidFill>
              <a:ea typeface="Calibri"/>
              <a:sym typeface="Calibri"/>
            </a:endParaRPr>
          </a:p>
        </p:txBody>
      </p:sp>
    </p:spTree>
    <p:extLst>
      <p:ext uri="{BB962C8B-B14F-4D97-AF65-F5344CB8AC3E}">
        <p14:creationId xmlns:p14="http://schemas.microsoft.com/office/powerpoint/2010/main" val="1264815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10E1BFC-0964-CD45-80A7-7A7E1252B8DA}"/>
              </a:ext>
            </a:extLst>
          </p:cNvPr>
          <p:cNvSpPr>
            <a:spLocks noGrp="1"/>
          </p:cNvSpPr>
          <p:nvPr>
            <p:ph idx="1"/>
          </p:nvPr>
        </p:nvSpPr>
        <p:spPr/>
        <p:txBody>
          <a:bodyPr>
            <a:normAutofit lnSpcReduction="10000"/>
          </a:bodyPr>
          <a:lstStyle/>
          <a:p>
            <a:pPr marL="0" indent="0">
              <a:buNone/>
            </a:pPr>
            <a:r>
              <a:rPr lang="en-US" dirty="0"/>
              <a:t>A design process will usually make use of a small set of personas. </a:t>
            </a:r>
          </a:p>
          <a:p>
            <a:r>
              <a:rPr lang="en-US" b="1" dirty="0"/>
              <a:t>Primary persona</a:t>
            </a:r>
            <a:r>
              <a:rPr lang="en-US" dirty="0"/>
              <a:t>:  the main target of the design; will be satisfied by the interface design</a:t>
            </a:r>
          </a:p>
          <a:p>
            <a:r>
              <a:rPr lang="en-US" b="1" dirty="0"/>
              <a:t>Secondary persona</a:t>
            </a:r>
            <a:r>
              <a:rPr lang="en-US" dirty="0"/>
              <a:t>: a secondary target of design with specific additional needs; will be  mostly satisfied with the primary persona’s interface and the specific additional needs that can be accommodated without upsetting the product’s ability to serve the primary persona.  Only sometimes employed</a:t>
            </a:r>
          </a:p>
          <a:p>
            <a:r>
              <a:rPr lang="en-US" b="1" dirty="0"/>
              <a:t>Supplemental personas</a:t>
            </a:r>
            <a:r>
              <a:rPr lang="en-US" dirty="0"/>
              <a:t>: represent stakeholders; needs are captured by primary or secondary personas</a:t>
            </a:r>
          </a:p>
          <a:p>
            <a:r>
              <a:rPr lang="en-US" b="1" dirty="0"/>
              <a:t>Negative/anti-personas</a:t>
            </a:r>
            <a:r>
              <a:rPr lang="en-US" dirty="0"/>
              <a:t>: an explicit articulation of who the design is not meant for</a:t>
            </a:r>
          </a:p>
          <a:p>
            <a:endParaRPr lang="en-US" dirty="0"/>
          </a:p>
        </p:txBody>
      </p:sp>
      <p:sp>
        <p:nvSpPr>
          <p:cNvPr id="4" name="Slide Number Placeholder 3">
            <a:extLst>
              <a:ext uri="{FF2B5EF4-FFF2-40B4-BE49-F238E27FC236}">
                <a16:creationId xmlns:a16="http://schemas.microsoft.com/office/drawing/2014/main" id="{1E919BE5-3C0E-F44E-999C-4396DFDB164F}"/>
              </a:ext>
            </a:extLst>
          </p:cNvPr>
          <p:cNvSpPr>
            <a:spLocks noGrp="1"/>
          </p:cNvSpPr>
          <p:nvPr>
            <p:ph type="sldNum" idx="12"/>
          </p:nvPr>
        </p:nvSpPr>
        <p:spPr/>
        <p:txBody>
          <a:bodyPr/>
          <a:lstStyle/>
          <a:p>
            <a:fld id="{A7EA2D8D-44E5-43C4-BBA1-AE3E32EF0894}" type="slidenum">
              <a:rPr lang="en-GB" smtClean="0"/>
              <a:t>20</a:t>
            </a:fld>
            <a:endParaRPr lang="en-GB" dirty="0"/>
          </a:p>
        </p:txBody>
      </p:sp>
      <p:sp>
        <p:nvSpPr>
          <p:cNvPr id="5" name="Title 4">
            <a:extLst>
              <a:ext uri="{FF2B5EF4-FFF2-40B4-BE49-F238E27FC236}">
                <a16:creationId xmlns:a16="http://schemas.microsoft.com/office/drawing/2014/main" id="{DFEBFAFC-55C9-CA4C-B617-B2274CFC377F}"/>
              </a:ext>
            </a:extLst>
          </p:cNvPr>
          <p:cNvSpPr>
            <a:spLocks noGrp="1"/>
          </p:cNvSpPr>
          <p:nvPr>
            <p:ph type="title"/>
          </p:nvPr>
        </p:nvSpPr>
        <p:spPr/>
        <p:txBody>
          <a:bodyPr/>
          <a:lstStyle/>
          <a:p>
            <a:r>
              <a:rPr lang="en-US" dirty="0"/>
              <a:t>Persona Types</a:t>
            </a:r>
          </a:p>
        </p:txBody>
      </p:sp>
    </p:spTree>
    <p:extLst>
      <p:ext uri="{BB962C8B-B14F-4D97-AF65-F5344CB8AC3E}">
        <p14:creationId xmlns:p14="http://schemas.microsoft.com/office/powerpoint/2010/main" val="3895076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0D8867-DDBB-F045-B88A-C7CE4D4033B8}"/>
              </a:ext>
            </a:extLst>
          </p:cNvPr>
          <p:cNvSpPr>
            <a:spLocks noGrp="1"/>
          </p:cNvSpPr>
          <p:nvPr>
            <p:ph idx="1"/>
          </p:nvPr>
        </p:nvSpPr>
        <p:spPr/>
        <p:txBody>
          <a:bodyPr/>
          <a:lstStyle/>
          <a:p>
            <a:r>
              <a:rPr lang="en-US" dirty="0"/>
              <a:t>An anti-persona is also a </a:t>
            </a:r>
            <a:r>
              <a:rPr lang="en-US" i="1" dirty="0"/>
              <a:t>user model</a:t>
            </a:r>
            <a:r>
              <a:rPr lang="en-US" dirty="0"/>
              <a:t> just like a persona, but represents who the design </a:t>
            </a:r>
            <a:r>
              <a:rPr lang="en-US" dirty="0">
                <a:solidFill>
                  <a:srgbClr val="FF0000"/>
                </a:solidFill>
              </a:rPr>
              <a:t>is </a:t>
            </a:r>
            <a:r>
              <a:rPr lang="en-US" b="1" dirty="0">
                <a:solidFill>
                  <a:srgbClr val="FF0000"/>
                </a:solidFill>
              </a:rPr>
              <a:t>not </a:t>
            </a:r>
            <a:r>
              <a:rPr lang="en-US" dirty="0">
                <a:solidFill>
                  <a:srgbClr val="FF0000"/>
                </a:solidFill>
              </a:rPr>
              <a:t>being built to serve </a:t>
            </a:r>
          </a:p>
          <a:p>
            <a:r>
              <a:rPr lang="en-US" dirty="0"/>
              <a:t>Their use is purely rhetorical: to help communicate to other members of the team that a persona should definitely not be a design target. </a:t>
            </a:r>
          </a:p>
          <a:p>
            <a:endParaRPr lang="en-US" dirty="0"/>
          </a:p>
          <a:p>
            <a:pPr lvl="1"/>
            <a:r>
              <a:rPr lang="en-US" dirty="0"/>
              <a:t>“Good candidates for negative personas are often technology-savvy early-adopter personas for consumer products, criminals, less-harmful pranksters and “trolls,” and IT specialists for business-user enterprise products.” (Cooper et al, 2014)</a:t>
            </a:r>
          </a:p>
        </p:txBody>
      </p:sp>
      <p:sp>
        <p:nvSpPr>
          <p:cNvPr id="3" name="Slide Number Placeholder 2">
            <a:extLst>
              <a:ext uri="{FF2B5EF4-FFF2-40B4-BE49-F238E27FC236}">
                <a16:creationId xmlns:a16="http://schemas.microsoft.com/office/drawing/2014/main" id="{39390B83-5B68-424B-86A7-E5112E2CA68C}"/>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21</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3C74BD95-608D-9642-AF9F-74ECCC6AFB74}"/>
              </a:ext>
            </a:extLst>
          </p:cNvPr>
          <p:cNvSpPr>
            <a:spLocks noGrp="1"/>
          </p:cNvSpPr>
          <p:nvPr>
            <p:ph type="title"/>
          </p:nvPr>
        </p:nvSpPr>
        <p:spPr/>
        <p:txBody>
          <a:bodyPr/>
          <a:lstStyle/>
          <a:p>
            <a:r>
              <a:rPr lang="en-US" dirty="0"/>
              <a:t>What is an Anti-Persona</a:t>
            </a:r>
          </a:p>
        </p:txBody>
      </p:sp>
    </p:spTree>
    <p:extLst>
      <p:ext uri="{BB962C8B-B14F-4D97-AF65-F5344CB8AC3E}">
        <p14:creationId xmlns:p14="http://schemas.microsoft.com/office/powerpoint/2010/main" val="1934879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272FE5-2CC6-204F-AC75-92FE676F4015}"/>
              </a:ext>
            </a:extLst>
          </p:cNvPr>
          <p:cNvSpPr>
            <a:spLocks noGrp="1"/>
          </p:cNvSpPr>
          <p:nvPr>
            <p:ph idx="1"/>
          </p:nvPr>
        </p:nvSpPr>
        <p:spPr/>
        <p:txBody>
          <a:bodyPr>
            <a:normAutofit fontScale="92500" lnSpcReduction="20000"/>
          </a:bodyPr>
          <a:lstStyle/>
          <a:p>
            <a:pPr marL="0" indent="0">
              <a:buNone/>
            </a:pPr>
            <a:endParaRPr lang="en-US" dirty="0"/>
          </a:p>
          <a:p>
            <a:r>
              <a:rPr lang="en-US" dirty="0"/>
              <a:t>the concept of personas was first introduced in 1995, following the efforts of Alan Cooper and Wayne Greenwood, in response to the need for a tool to communicate design decisions to clients and to convey the user needs (Goodwin, 2009)</a:t>
            </a:r>
          </a:p>
          <a:p>
            <a:r>
              <a:rPr lang="en-US" dirty="0"/>
              <a:t>Prior to this, starting in 1983, Cooper used a similar method known as proto-persona (e.g., an explanation of why he, as a user, would perform a certain task, what he would know in the beginning of the task, and what he would find out as he goes on) (Goodwin, 2009; Pruitt &amp; </a:t>
            </a:r>
            <a:r>
              <a:rPr lang="en-US" dirty="0" err="1"/>
              <a:t>Adlin</a:t>
            </a:r>
            <a:r>
              <a:rPr lang="en-US" dirty="0"/>
              <a:t>, 2006).  </a:t>
            </a:r>
          </a:p>
          <a:p>
            <a:r>
              <a:rPr lang="en-US" dirty="0"/>
              <a:t>In the meantime, much analysis of the role, function, and impacts of the persona representation</a:t>
            </a:r>
          </a:p>
          <a:p>
            <a:r>
              <a:rPr lang="en-US" dirty="0"/>
              <a:t>The concept of the individual persona has been elaborated to the concept of a group persona (</a:t>
            </a:r>
            <a:r>
              <a:rPr lang="en-US" dirty="0" err="1"/>
              <a:t>e.g</a:t>
            </a:r>
            <a:r>
              <a:rPr lang="en-US" dirty="0"/>
              <a:t>, Matthews et al, 2011)</a:t>
            </a:r>
          </a:p>
          <a:p>
            <a:endParaRPr lang="en-US" dirty="0"/>
          </a:p>
          <a:p>
            <a:pPr marL="414000" lvl="1" indent="0">
              <a:buNone/>
            </a:pPr>
            <a:endParaRPr lang="en-US" dirty="0"/>
          </a:p>
        </p:txBody>
      </p:sp>
      <p:sp>
        <p:nvSpPr>
          <p:cNvPr id="3" name="Slide Number Placeholder 2">
            <a:extLst>
              <a:ext uri="{FF2B5EF4-FFF2-40B4-BE49-F238E27FC236}">
                <a16:creationId xmlns:a16="http://schemas.microsoft.com/office/drawing/2014/main" id="{5DF3D0A2-4B7A-4D41-BE5D-AFB382271EF9}"/>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22</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31E56EB5-3096-4343-B7A7-0C02193BDA76}"/>
              </a:ext>
            </a:extLst>
          </p:cNvPr>
          <p:cNvSpPr>
            <a:spLocks noGrp="1"/>
          </p:cNvSpPr>
          <p:nvPr>
            <p:ph type="title"/>
          </p:nvPr>
        </p:nvSpPr>
        <p:spPr/>
        <p:txBody>
          <a:bodyPr/>
          <a:lstStyle/>
          <a:p>
            <a:r>
              <a:rPr lang="en-US" dirty="0"/>
              <a:t>Brief History of the Persona Design Representation</a:t>
            </a:r>
          </a:p>
        </p:txBody>
      </p:sp>
    </p:spTree>
    <p:extLst>
      <p:ext uri="{BB962C8B-B14F-4D97-AF65-F5344CB8AC3E}">
        <p14:creationId xmlns:p14="http://schemas.microsoft.com/office/powerpoint/2010/main" val="1110653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31CFBA-C67B-6247-B4A0-7C34393B39E3}"/>
              </a:ext>
            </a:extLst>
          </p:cNvPr>
          <p:cNvSpPr>
            <a:spLocks noGrp="1"/>
          </p:cNvSpPr>
          <p:nvPr>
            <p:ph idx="1"/>
          </p:nvPr>
        </p:nvSpPr>
        <p:spPr/>
        <p:txBody>
          <a:bodyPr/>
          <a:lstStyle/>
          <a:p>
            <a:pPr marL="0" indent="0">
              <a:buNone/>
            </a:pPr>
            <a:r>
              <a:rPr lang="en-US" dirty="0"/>
              <a:t>This is a way to create “something” that will look like a persona:</a:t>
            </a:r>
          </a:p>
          <a:p>
            <a:pPr marL="457200" indent="-457200">
              <a:buFont typeface="+mj-lt"/>
              <a:buAutoNum type="arabicPeriod"/>
            </a:pPr>
            <a:r>
              <a:rPr lang="en-US" dirty="0"/>
              <a:t>come up with a fictional name and a stock photo</a:t>
            </a:r>
          </a:p>
          <a:p>
            <a:pPr marL="457200" indent="-457200">
              <a:buFont typeface="+mj-lt"/>
              <a:buAutoNum type="arabicPeriod"/>
            </a:pPr>
            <a:r>
              <a:rPr lang="en-US" dirty="0"/>
              <a:t>write down the persona characteristics based on the designer’s own personal imaginings or envisioned version of the user and/or anecdotes </a:t>
            </a:r>
          </a:p>
          <a:p>
            <a:pPr marL="457200" indent="-457200">
              <a:buFont typeface="+mj-lt"/>
              <a:buAutoNum type="arabicPeriod"/>
            </a:pPr>
            <a:r>
              <a:rPr lang="en-US" dirty="0"/>
              <a:t>add in some demographic or market segment data</a:t>
            </a:r>
          </a:p>
          <a:p>
            <a:pPr marL="457200" indent="-457200">
              <a:buFont typeface="+mj-lt"/>
              <a:buAutoNum type="arabicPeriod"/>
            </a:pPr>
            <a:r>
              <a:rPr lang="en-US" dirty="0"/>
              <a:t>add in a narrative constructed by the designer that is not based on any specific data</a:t>
            </a:r>
          </a:p>
          <a:p>
            <a:pPr marL="0" indent="0">
              <a:buNone/>
            </a:pPr>
            <a:r>
              <a:rPr lang="en-US" dirty="0"/>
              <a:t>You can create something that will look like a persona, but the resulting output is not likely to be useful</a:t>
            </a:r>
          </a:p>
          <a:p>
            <a:endParaRPr lang="en-US" dirty="0"/>
          </a:p>
        </p:txBody>
      </p:sp>
      <p:sp>
        <p:nvSpPr>
          <p:cNvPr id="3" name="Slide Number Placeholder 2">
            <a:extLst>
              <a:ext uri="{FF2B5EF4-FFF2-40B4-BE49-F238E27FC236}">
                <a16:creationId xmlns:a16="http://schemas.microsoft.com/office/drawing/2014/main" id="{27A89442-4200-1A41-B73D-3962F7784CE2}"/>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756C63B1-0603-924F-88E9-F0B2F7B94BDA}"/>
              </a:ext>
            </a:extLst>
          </p:cNvPr>
          <p:cNvSpPr>
            <a:spLocks noGrp="1"/>
          </p:cNvSpPr>
          <p:nvPr>
            <p:ph type="title"/>
          </p:nvPr>
        </p:nvSpPr>
        <p:spPr/>
        <p:txBody>
          <a:bodyPr/>
          <a:lstStyle/>
          <a:p>
            <a:r>
              <a:rPr lang="en-US" dirty="0"/>
              <a:t>How </a:t>
            </a:r>
            <a:r>
              <a:rPr lang="en-US" b="1" dirty="0"/>
              <a:t>not</a:t>
            </a:r>
            <a:r>
              <a:rPr lang="en-US" dirty="0"/>
              <a:t> to create personas</a:t>
            </a:r>
          </a:p>
        </p:txBody>
      </p:sp>
    </p:spTree>
    <p:extLst>
      <p:ext uri="{BB962C8B-B14F-4D97-AF65-F5344CB8AC3E}">
        <p14:creationId xmlns:p14="http://schemas.microsoft.com/office/powerpoint/2010/main" val="3182544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A93C24-CFF0-CB49-96EB-B7E0A8CE2123}"/>
              </a:ext>
            </a:extLst>
          </p:cNvPr>
          <p:cNvSpPr>
            <a:spLocks noGrp="1"/>
          </p:cNvSpPr>
          <p:nvPr>
            <p:ph idx="1"/>
          </p:nvPr>
        </p:nvSpPr>
        <p:spPr/>
        <p:txBody>
          <a:bodyPr/>
          <a:lstStyle/>
          <a:p>
            <a:r>
              <a:rPr lang="en-US" dirty="0"/>
              <a:t>there is much discussion and debate about best practices for persona construction</a:t>
            </a:r>
          </a:p>
          <a:p>
            <a:r>
              <a:rPr lang="en-US" dirty="0"/>
              <a:t>in this resource pack, we’ll draw on:</a:t>
            </a:r>
          </a:p>
          <a:p>
            <a:pPr lvl="1"/>
            <a:r>
              <a:rPr lang="en-US" dirty="0"/>
              <a:t>Chapter 11, Sharp et al (2019)</a:t>
            </a:r>
          </a:p>
          <a:p>
            <a:pPr lvl="1"/>
            <a:r>
              <a:rPr lang="en-US" dirty="0"/>
              <a:t>Chapter 3, Cooper et al (2014)  </a:t>
            </a:r>
          </a:p>
          <a:p>
            <a:pPr lvl="1"/>
            <a:r>
              <a:rPr lang="en-US" i="1" dirty="0"/>
              <a:t>but even these two sources differ</a:t>
            </a:r>
          </a:p>
          <a:p>
            <a:r>
              <a:rPr lang="en-US" dirty="0"/>
              <a:t>We’ll adopt a two-step process: </a:t>
            </a:r>
          </a:p>
          <a:p>
            <a:pPr marL="756900" lvl="1" indent="-342900">
              <a:buFont typeface="+mj-lt"/>
              <a:buAutoNum type="arabicPeriod"/>
            </a:pPr>
            <a:r>
              <a:rPr lang="en-US" dirty="0"/>
              <a:t>persona hypothesis formulation</a:t>
            </a:r>
          </a:p>
          <a:p>
            <a:pPr marL="756900" lvl="1" indent="-342900">
              <a:buFont typeface="+mj-lt"/>
              <a:buAutoNum type="arabicPeriod"/>
            </a:pPr>
            <a:r>
              <a:rPr lang="en-US" dirty="0"/>
              <a:t>persona construction</a:t>
            </a:r>
          </a:p>
        </p:txBody>
      </p:sp>
      <p:sp>
        <p:nvSpPr>
          <p:cNvPr id="3" name="Slide Number Placeholder 2">
            <a:extLst>
              <a:ext uri="{FF2B5EF4-FFF2-40B4-BE49-F238E27FC236}">
                <a16:creationId xmlns:a16="http://schemas.microsoft.com/office/drawing/2014/main" id="{74081F6D-5F90-4944-838E-AD652517761C}"/>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9077DF4-5875-F445-A906-226B319797D8}"/>
              </a:ext>
            </a:extLst>
          </p:cNvPr>
          <p:cNvSpPr>
            <a:spLocks noGrp="1"/>
          </p:cNvSpPr>
          <p:nvPr>
            <p:ph type="title"/>
          </p:nvPr>
        </p:nvSpPr>
        <p:spPr/>
        <p:txBody>
          <a:bodyPr/>
          <a:lstStyle/>
          <a:p>
            <a:r>
              <a:rPr lang="en-US" dirty="0"/>
              <a:t>How do we construct personas?</a:t>
            </a:r>
          </a:p>
        </p:txBody>
      </p:sp>
    </p:spTree>
    <p:extLst>
      <p:ext uri="{BB962C8B-B14F-4D97-AF65-F5344CB8AC3E}">
        <p14:creationId xmlns:p14="http://schemas.microsoft.com/office/powerpoint/2010/main" val="5625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30AD7D-0C11-6F4C-ADC2-6DEB990DC4F9}"/>
              </a:ext>
            </a:extLst>
          </p:cNvPr>
          <p:cNvSpPr>
            <a:spLocks noGrp="1"/>
          </p:cNvSpPr>
          <p:nvPr>
            <p:ph idx="1"/>
          </p:nvPr>
        </p:nvSpPr>
        <p:spPr>
          <a:xfrm>
            <a:off x="1160200" y="2048911"/>
            <a:ext cx="7066222" cy="4809089"/>
          </a:xfrm>
        </p:spPr>
        <p:txBody>
          <a:bodyPr/>
          <a:lstStyle/>
          <a:p>
            <a:pPr marL="457200" indent="-457200">
              <a:buFont typeface="+mj-lt"/>
              <a:buAutoNum type="arabicPeriod"/>
            </a:pPr>
            <a:r>
              <a:rPr lang="en-US" dirty="0"/>
              <a:t>develop persona hypothesis and formulate interview plan</a:t>
            </a:r>
          </a:p>
          <a:p>
            <a:pPr marL="457200" indent="-457200">
              <a:buFont typeface="+mj-lt"/>
              <a:buAutoNum type="arabicPeriod"/>
            </a:pPr>
            <a:r>
              <a:rPr lang="en-US" dirty="0"/>
              <a:t>persona construction</a:t>
            </a:r>
          </a:p>
          <a:p>
            <a:pPr marL="871200" lvl="1" indent="-457200">
              <a:buFont typeface="+mj-lt"/>
              <a:buAutoNum type="arabicPeriod"/>
            </a:pPr>
            <a:r>
              <a:rPr lang="en-US" dirty="0"/>
              <a:t>conduct interviews (qualitative research)</a:t>
            </a:r>
          </a:p>
          <a:p>
            <a:pPr marL="871200" lvl="1" indent="-457200">
              <a:buFont typeface="+mj-lt"/>
              <a:buAutoNum type="arabicPeriod"/>
            </a:pPr>
            <a:r>
              <a:rPr lang="en-US" dirty="0"/>
              <a:t>organize and analyze qualitative data, identify significant variables (dimensions)</a:t>
            </a:r>
          </a:p>
          <a:p>
            <a:pPr lvl="2"/>
            <a:r>
              <a:rPr lang="en-US" dirty="0"/>
              <a:t>the variables (dimensions) combine to create a ‘map’ or ‘space of possibilities’</a:t>
            </a:r>
          </a:p>
          <a:p>
            <a:pPr marL="871200" lvl="1" indent="-457200">
              <a:buFont typeface="+mj-lt"/>
              <a:buAutoNum type="arabicPeriod"/>
            </a:pPr>
            <a:r>
              <a:rPr lang="en-US" dirty="0"/>
              <a:t>identify emergent clusters in the map; for each cluster, synthesize characteristics and identify goals; verify and validate</a:t>
            </a:r>
          </a:p>
          <a:p>
            <a:pPr marL="871200" lvl="1" indent="-457200">
              <a:buFont typeface="+mj-lt"/>
              <a:buAutoNum type="arabicPeriod"/>
            </a:pPr>
            <a:r>
              <a:rPr lang="en-US" dirty="0"/>
              <a:t>designate and develop personas (for the clusters)</a:t>
            </a:r>
          </a:p>
          <a:p>
            <a:pPr marL="457200" indent="-457200">
              <a:buFont typeface="+mj-lt"/>
              <a:buAutoNum type="arabicPeriod"/>
            </a:pPr>
            <a:endParaRPr lang="en-US" dirty="0"/>
          </a:p>
        </p:txBody>
      </p:sp>
      <p:sp>
        <p:nvSpPr>
          <p:cNvPr id="3" name="Slide Number Placeholder 2">
            <a:extLst>
              <a:ext uri="{FF2B5EF4-FFF2-40B4-BE49-F238E27FC236}">
                <a16:creationId xmlns:a16="http://schemas.microsoft.com/office/drawing/2014/main" id="{936C1C63-73B7-6F49-B210-3ECFFF90778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25</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DCC5948E-0F5D-F246-A1A4-C532C36D2053}"/>
              </a:ext>
            </a:extLst>
          </p:cNvPr>
          <p:cNvSpPr>
            <a:spLocks noGrp="1"/>
          </p:cNvSpPr>
          <p:nvPr>
            <p:ph type="title"/>
          </p:nvPr>
        </p:nvSpPr>
        <p:spPr/>
        <p:txBody>
          <a:bodyPr/>
          <a:lstStyle/>
          <a:p>
            <a:r>
              <a:rPr lang="en-US" dirty="0"/>
              <a:t>Best Practices</a:t>
            </a:r>
          </a:p>
        </p:txBody>
      </p:sp>
    </p:spTree>
    <p:extLst>
      <p:ext uri="{BB962C8B-B14F-4D97-AF65-F5344CB8AC3E}">
        <p14:creationId xmlns:p14="http://schemas.microsoft.com/office/powerpoint/2010/main" val="3941040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D05DA0-40DA-1847-A0DF-41A416EA8E5B}"/>
              </a:ext>
            </a:extLst>
          </p:cNvPr>
          <p:cNvSpPr>
            <a:spLocks noGrp="1"/>
          </p:cNvSpPr>
          <p:nvPr>
            <p:ph idx="1"/>
          </p:nvPr>
        </p:nvSpPr>
        <p:spPr/>
        <p:txBody>
          <a:bodyPr>
            <a:normAutofit fontScale="85000" lnSpcReduction="10000"/>
          </a:bodyPr>
          <a:lstStyle/>
          <a:p>
            <a:r>
              <a:rPr lang="en-CA" dirty="0"/>
              <a:t>interviews will be conducted to verify or refute the </a:t>
            </a:r>
            <a:r>
              <a:rPr lang="en-US" dirty="0"/>
              <a:t>persona hypothesis</a:t>
            </a:r>
          </a:p>
          <a:p>
            <a:r>
              <a:rPr lang="en-US" dirty="0"/>
              <a:t>each kind of user postulated in the persona hypothesis phase will require a certain number of interviews </a:t>
            </a:r>
          </a:p>
          <a:p>
            <a:pPr lvl="1"/>
            <a:r>
              <a:rPr lang="en-US" dirty="0"/>
              <a:t>according to Cooper et al (2014)</a:t>
            </a:r>
          </a:p>
          <a:p>
            <a:pPr lvl="2"/>
            <a:r>
              <a:rPr lang="en-US" dirty="0"/>
              <a:t>for “enterprise or professional products”, 4-6 interviews will suffice</a:t>
            </a:r>
          </a:p>
          <a:p>
            <a:pPr lvl="2"/>
            <a:r>
              <a:rPr lang="en-US" dirty="0"/>
              <a:t>for “consumer products”, “a good rule of thumb is to double the numbers just discussed: 8 to 12 interviews for each user type postulated in the persona hypothesis”</a:t>
            </a:r>
          </a:p>
          <a:p>
            <a:pPr lvl="1"/>
            <a:r>
              <a:rPr lang="en-US" dirty="0"/>
              <a:t>the interview participants should be relevant informants, meaning they should be representative of the user type that is being investigated</a:t>
            </a:r>
          </a:p>
          <a:p>
            <a:r>
              <a:rPr lang="en-US" dirty="0"/>
              <a:t>the interview plan consists of: </a:t>
            </a:r>
          </a:p>
          <a:p>
            <a:pPr lvl="1"/>
            <a:r>
              <a:rPr lang="en-US" dirty="0"/>
              <a:t>identifying the number of interviews to be conducted per each kind of user postulated in the persona hypothesis</a:t>
            </a:r>
          </a:p>
          <a:p>
            <a:pPr lvl="1"/>
            <a:r>
              <a:rPr lang="en-US" dirty="0"/>
              <a:t>obtaining access to the interview participants</a:t>
            </a:r>
          </a:p>
          <a:p>
            <a:pPr lvl="1"/>
            <a:r>
              <a:rPr lang="en-US" dirty="0"/>
              <a:t>can plan to conduct early, middle, or late interviews</a:t>
            </a:r>
          </a:p>
          <a:p>
            <a:pPr lvl="1"/>
            <a:endParaRPr lang="en-US" dirty="0"/>
          </a:p>
        </p:txBody>
      </p:sp>
      <p:sp>
        <p:nvSpPr>
          <p:cNvPr id="3" name="Slide Number Placeholder 2">
            <a:extLst>
              <a:ext uri="{FF2B5EF4-FFF2-40B4-BE49-F238E27FC236}">
                <a16:creationId xmlns:a16="http://schemas.microsoft.com/office/drawing/2014/main" id="{65F7AE2D-4884-B94D-BD63-EB83DF4A419F}"/>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FB3C5D51-6BAB-F64F-9ADA-50367FB482ED}"/>
              </a:ext>
            </a:extLst>
          </p:cNvPr>
          <p:cNvSpPr>
            <a:spLocks noGrp="1"/>
          </p:cNvSpPr>
          <p:nvPr>
            <p:ph type="title"/>
          </p:nvPr>
        </p:nvSpPr>
        <p:spPr/>
        <p:txBody>
          <a:bodyPr/>
          <a:lstStyle/>
          <a:p>
            <a:r>
              <a:rPr lang="en-US" dirty="0"/>
              <a:t>Formulating an interview plan</a:t>
            </a:r>
          </a:p>
        </p:txBody>
      </p:sp>
    </p:spTree>
    <p:extLst>
      <p:ext uri="{BB962C8B-B14F-4D97-AF65-F5344CB8AC3E}">
        <p14:creationId xmlns:p14="http://schemas.microsoft.com/office/powerpoint/2010/main" val="3581824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3. </a:t>
            </a:r>
            <a:r>
              <a:rPr lang="en-CA" dirty="0"/>
              <a:t>What is a persona hypothesis?</a:t>
            </a:r>
          </a:p>
          <a:p>
            <a:pPr marL="0" indent="0">
              <a:buNone/>
            </a:pPr>
            <a:endParaRPr lang="en-CA" dirty="0"/>
          </a:p>
          <a:p>
            <a:pPr marL="0" indent="0">
              <a:buNone/>
            </a:pPr>
            <a:endParaRPr lang="en-CA" dirty="0"/>
          </a:p>
          <a:p>
            <a:pPr marL="0" indent="0">
              <a:buNone/>
            </a:pPr>
            <a:endParaRPr lang="en-CA" dirty="0"/>
          </a:p>
          <a:p>
            <a:pPr marL="0" indent="0">
              <a:buNone/>
            </a:pPr>
            <a:endParaRPr lang="en-US" dirty="0"/>
          </a:p>
          <a:p>
            <a:pPr marL="0"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27</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1028820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873EF3-BFBD-7A4B-B2EE-C6E1738D106F}"/>
              </a:ext>
            </a:extLst>
          </p:cNvPr>
          <p:cNvSpPr>
            <a:spLocks noGrp="1"/>
          </p:cNvSpPr>
          <p:nvPr>
            <p:ph idx="1"/>
          </p:nvPr>
        </p:nvSpPr>
        <p:spPr/>
        <p:txBody>
          <a:bodyPr/>
          <a:lstStyle/>
          <a:p>
            <a:pPr marL="0" indent="0">
              <a:buNone/>
            </a:pPr>
            <a:r>
              <a:rPr lang="en-CA" dirty="0"/>
              <a:t>Cooper et al (pp. 46-47, 2014)</a:t>
            </a:r>
            <a:endParaRPr lang="en-US" dirty="0"/>
          </a:p>
          <a:p>
            <a:r>
              <a:rPr lang="en-US" dirty="0"/>
              <a:t>the persona hypothesis is “</a:t>
            </a:r>
            <a:r>
              <a:rPr lang="en-CA" dirty="0"/>
              <a:t>a first try at defining the different </a:t>
            </a:r>
            <a:r>
              <a:rPr lang="en-CA" dirty="0">
                <a:solidFill>
                  <a:srgbClr val="FF0000"/>
                </a:solidFill>
              </a:rPr>
              <a:t>kinds</a:t>
            </a:r>
            <a:r>
              <a:rPr lang="en-CA" dirty="0"/>
              <a:t> of users (and sometimes customers) for a product” </a:t>
            </a:r>
          </a:p>
          <a:p>
            <a:r>
              <a:rPr lang="en-CA" dirty="0"/>
              <a:t>the persona hypothesis helps to shape the subsequent data collection phase </a:t>
            </a:r>
          </a:p>
          <a:p>
            <a:r>
              <a:rPr lang="en-CA" dirty="0"/>
              <a:t>the data collection phase (typically interviews) which will generate data, which when analyzed, can provide evidence for (or refute) the initial hypothesis</a:t>
            </a:r>
          </a:p>
          <a:p>
            <a:endParaRPr lang="en-CA" dirty="0"/>
          </a:p>
          <a:p>
            <a:endParaRPr lang="en-US" dirty="0"/>
          </a:p>
        </p:txBody>
      </p:sp>
      <p:sp>
        <p:nvSpPr>
          <p:cNvPr id="3" name="Slide Number Placeholder 2">
            <a:extLst>
              <a:ext uri="{FF2B5EF4-FFF2-40B4-BE49-F238E27FC236}">
                <a16:creationId xmlns:a16="http://schemas.microsoft.com/office/drawing/2014/main" id="{CE5E2B9D-35A7-3B44-BA4D-33C563CAFADC}"/>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49BEE34B-C2E6-5E44-A863-6E2287D29620}"/>
              </a:ext>
            </a:extLst>
          </p:cNvPr>
          <p:cNvSpPr>
            <a:spLocks noGrp="1"/>
          </p:cNvSpPr>
          <p:nvPr>
            <p:ph type="title"/>
          </p:nvPr>
        </p:nvSpPr>
        <p:spPr/>
        <p:txBody>
          <a:bodyPr/>
          <a:lstStyle/>
          <a:p>
            <a:r>
              <a:rPr lang="en-US" dirty="0"/>
              <a:t>Persona Hypothesis</a:t>
            </a:r>
          </a:p>
        </p:txBody>
      </p:sp>
    </p:spTree>
    <p:extLst>
      <p:ext uri="{BB962C8B-B14F-4D97-AF65-F5344CB8AC3E}">
        <p14:creationId xmlns:p14="http://schemas.microsoft.com/office/powerpoint/2010/main" val="32783317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1E5905-6BB9-634B-8484-6DACF6378E93}"/>
              </a:ext>
            </a:extLst>
          </p:cNvPr>
          <p:cNvSpPr>
            <a:spLocks noGrp="1"/>
          </p:cNvSpPr>
          <p:nvPr>
            <p:ph idx="1"/>
          </p:nvPr>
        </p:nvSpPr>
        <p:spPr/>
        <p:txBody>
          <a:bodyPr/>
          <a:lstStyle/>
          <a:p>
            <a:r>
              <a:rPr lang="en-CA" dirty="0"/>
              <a:t>The persona hypothesis attempts to address, at a high level, these three questions:</a:t>
            </a:r>
          </a:p>
          <a:p>
            <a:pPr lvl="1"/>
            <a:r>
              <a:rPr lang="en-CA" dirty="0"/>
              <a:t>What different sorts of people might use this product?</a:t>
            </a:r>
          </a:p>
          <a:p>
            <a:pPr lvl="1"/>
            <a:r>
              <a:rPr lang="en-CA" dirty="0"/>
              <a:t>How might their needs and behaviors vary?</a:t>
            </a:r>
          </a:p>
          <a:p>
            <a:pPr lvl="1"/>
            <a:r>
              <a:rPr lang="en-CA" dirty="0"/>
              <a:t>What range of cultural/environmental factors relating to organizational/community context need to be explored?</a:t>
            </a:r>
          </a:p>
          <a:p>
            <a:r>
              <a:rPr lang="en-US" dirty="0"/>
              <a:t>the process may start (as a default) with the idea that there is a </a:t>
            </a:r>
            <a:r>
              <a:rPr lang="en-US" dirty="0">
                <a:solidFill>
                  <a:srgbClr val="FF0000"/>
                </a:solidFill>
              </a:rPr>
              <a:t>single kind</a:t>
            </a:r>
            <a:r>
              <a:rPr lang="en-US" dirty="0"/>
              <a:t> of user</a:t>
            </a:r>
          </a:p>
          <a:p>
            <a:r>
              <a:rPr lang="en-US" dirty="0"/>
              <a:t>via exploration of the three questions above, the hypothesis may expand to include </a:t>
            </a:r>
            <a:r>
              <a:rPr lang="en-US" dirty="0">
                <a:solidFill>
                  <a:srgbClr val="FF0000"/>
                </a:solidFill>
              </a:rPr>
              <a:t>several kinds</a:t>
            </a:r>
            <a:r>
              <a:rPr lang="en-US" dirty="0"/>
              <a:t> of users</a:t>
            </a:r>
          </a:p>
        </p:txBody>
      </p:sp>
      <p:sp>
        <p:nvSpPr>
          <p:cNvPr id="3" name="Slide Number Placeholder 2">
            <a:extLst>
              <a:ext uri="{FF2B5EF4-FFF2-40B4-BE49-F238E27FC236}">
                <a16:creationId xmlns:a16="http://schemas.microsoft.com/office/drawing/2014/main" id="{7E34A1ED-A5AD-204E-9F26-BB26F1DF14F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5EA4DB19-2956-4142-A42F-613D491B2A27}"/>
              </a:ext>
            </a:extLst>
          </p:cNvPr>
          <p:cNvSpPr>
            <a:spLocks noGrp="1"/>
          </p:cNvSpPr>
          <p:nvPr>
            <p:ph type="title"/>
          </p:nvPr>
        </p:nvSpPr>
        <p:spPr/>
        <p:txBody>
          <a:bodyPr/>
          <a:lstStyle/>
          <a:p>
            <a:r>
              <a:rPr lang="en-US" dirty="0"/>
              <a:t>Persona Hypothesis</a:t>
            </a:r>
          </a:p>
        </p:txBody>
      </p:sp>
    </p:spTree>
    <p:extLst>
      <p:ext uri="{BB962C8B-B14F-4D97-AF65-F5344CB8AC3E}">
        <p14:creationId xmlns:p14="http://schemas.microsoft.com/office/powerpoint/2010/main" val="3894899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599A9D-C5C7-6541-A0F5-ED39A6DFD7A4}"/>
              </a:ext>
            </a:extLst>
          </p:cNvPr>
          <p:cNvSpPr>
            <a:spLocks noGrp="1"/>
          </p:cNvSpPr>
          <p:nvPr>
            <p:ph idx="1"/>
          </p:nvPr>
        </p:nvSpPr>
        <p:spPr/>
        <p:txBody>
          <a:bodyPr/>
          <a:lstStyle/>
          <a:p>
            <a:pPr marL="0" indent="0">
              <a:buNone/>
            </a:pPr>
            <a:r>
              <a:rPr lang="en-US" dirty="0"/>
              <a:t>This resource pack assumes that you are already familiar with:</a:t>
            </a:r>
          </a:p>
          <a:p>
            <a:r>
              <a:rPr lang="en-US" dirty="0"/>
              <a:t>R-Humans-II (and all previous)</a:t>
            </a:r>
          </a:p>
          <a:p>
            <a:r>
              <a:rPr lang="en-US" dirty="0"/>
              <a:t>R-Design-V (and all previous)</a:t>
            </a:r>
          </a:p>
          <a:p>
            <a:r>
              <a:rPr lang="en-CA" dirty="0"/>
              <a:t>R-Interaction-II </a:t>
            </a:r>
            <a:r>
              <a:rPr lang="en-US" dirty="0"/>
              <a:t>(and all previous)</a:t>
            </a:r>
          </a:p>
          <a:p>
            <a:pPr marL="0" indent="0">
              <a:buNone/>
            </a:pPr>
            <a:br>
              <a:rPr lang="en-CA" dirty="0"/>
            </a:br>
            <a:endParaRPr lang="en-US" dirty="0"/>
          </a:p>
        </p:txBody>
      </p:sp>
      <p:sp>
        <p:nvSpPr>
          <p:cNvPr id="3" name="Slide Number Placeholder 2">
            <a:extLst>
              <a:ext uri="{FF2B5EF4-FFF2-40B4-BE49-F238E27FC236}">
                <a16:creationId xmlns:a16="http://schemas.microsoft.com/office/drawing/2014/main" id="{6878A4A9-5C93-D340-9550-3C1540D27C1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471C8BA1-E507-6A4F-8602-1320FE730355}"/>
              </a:ext>
            </a:extLst>
          </p:cNvPr>
          <p:cNvSpPr>
            <a:spLocks noGrp="1"/>
          </p:cNvSpPr>
          <p:nvPr>
            <p:ph type="title"/>
          </p:nvPr>
        </p:nvSpPr>
        <p:spPr/>
        <p:txBody>
          <a:bodyPr/>
          <a:lstStyle/>
          <a:p>
            <a:r>
              <a:rPr lang="en-US" dirty="0"/>
              <a:t>Dependencies</a:t>
            </a:r>
          </a:p>
        </p:txBody>
      </p:sp>
    </p:spTree>
    <p:extLst>
      <p:ext uri="{BB962C8B-B14F-4D97-AF65-F5344CB8AC3E}">
        <p14:creationId xmlns:p14="http://schemas.microsoft.com/office/powerpoint/2010/main" val="31366464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E49A9A-B035-5A4B-B095-7BE2EA6C58F6}"/>
              </a:ext>
            </a:extLst>
          </p:cNvPr>
          <p:cNvSpPr>
            <a:spLocks noGrp="1"/>
          </p:cNvSpPr>
          <p:nvPr>
            <p:ph idx="1"/>
          </p:nvPr>
        </p:nvSpPr>
        <p:spPr/>
        <p:txBody>
          <a:bodyPr>
            <a:normAutofit lnSpcReduction="10000"/>
          </a:bodyPr>
          <a:lstStyle/>
          <a:p>
            <a:pPr marL="0" indent="0">
              <a:buNone/>
            </a:pPr>
            <a:r>
              <a:rPr lang="en-US" dirty="0">
                <a:highlight>
                  <a:srgbClr val="FFFF00"/>
                </a:highlight>
              </a:rPr>
              <a:t>How to address the question “What different sorts of people might use this product?”</a:t>
            </a:r>
          </a:p>
          <a:p>
            <a:r>
              <a:rPr lang="en-US" dirty="0"/>
              <a:t>a common way to identify ‘sorts’ of people is via social roles </a:t>
            </a:r>
          </a:p>
          <a:p>
            <a:r>
              <a:rPr lang="en-US" dirty="0"/>
              <a:t>in business or organizational contexts, roles can map onto job descriptions</a:t>
            </a:r>
          </a:p>
          <a:p>
            <a:r>
              <a:rPr lang="en-US" dirty="0"/>
              <a:t>in other contexts, roles can be based on:</a:t>
            </a:r>
          </a:p>
          <a:p>
            <a:pPr lvl="1"/>
            <a:r>
              <a:rPr lang="en-CA" dirty="0"/>
              <a:t>attitudes and aptitudes</a:t>
            </a:r>
          </a:p>
          <a:p>
            <a:pPr lvl="1"/>
            <a:r>
              <a:rPr lang="en-CA" dirty="0"/>
              <a:t>lifestyle choices</a:t>
            </a:r>
          </a:p>
          <a:p>
            <a:pPr lvl="1"/>
            <a:r>
              <a:rPr lang="en-CA" dirty="0"/>
              <a:t>stage of life</a:t>
            </a:r>
          </a:p>
          <a:p>
            <a:r>
              <a:rPr lang="en-CA" b="1" dirty="0"/>
              <a:t>action</a:t>
            </a:r>
            <a:r>
              <a:rPr lang="en-CA" dirty="0"/>
              <a:t>: articulate the </a:t>
            </a:r>
            <a:r>
              <a:rPr lang="en-CA" i="1" dirty="0"/>
              <a:t>roles </a:t>
            </a:r>
            <a:r>
              <a:rPr lang="en-CA" dirty="0"/>
              <a:t>that are hypothesized as a further elaboration of the </a:t>
            </a:r>
            <a:r>
              <a:rPr lang="en-US" dirty="0"/>
              <a:t>initial characterization of the target users from the design brief</a:t>
            </a:r>
          </a:p>
          <a:p>
            <a:endParaRPr lang="en-US" dirty="0"/>
          </a:p>
        </p:txBody>
      </p:sp>
      <p:sp>
        <p:nvSpPr>
          <p:cNvPr id="3" name="Slide Number Placeholder 2">
            <a:extLst>
              <a:ext uri="{FF2B5EF4-FFF2-40B4-BE49-F238E27FC236}">
                <a16:creationId xmlns:a16="http://schemas.microsoft.com/office/drawing/2014/main" id="{C91B4F0B-09EF-D540-8A26-2EAF6FEEA66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30</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F075423-0D38-274A-ADB5-E8ABFBEB4541}"/>
              </a:ext>
            </a:extLst>
          </p:cNvPr>
          <p:cNvSpPr>
            <a:spLocks noGrp="1"/>
          </p:cNvSpPr>
          <p:nvPr>
            <p:ph type="title"/>
          </p:nvPr>
        </p:nvSpPr>
        <p:spPr/>
        <p:txBody>
          <a:bodyPr/>
          <a:lstStyle/>
          <a:p>
            <a:r>
              <a:rPr lang="en-US" dirty="0"/>
              <a:t>Hypothesis Formulation, Component #1</a:t>
            </a:r>
          </a:p>
        </p:txBody>
      </p:sp>
    </p:spTree>
    <p:extLst>
      <p:ext uri="{BB962C8B-B14F-4D97-AF65-F5344CB8AC3E}">
        <p14:creationId xmlns:p14="http://schemas.microsoft.com/office/powerpoint/2010/main" val="30531345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E49A9A-B035-5A4B-B095-7BE2EA6C58F6}"/>
              </a:ext>
            </a:extLst>
          </p:cNvPr>
          <p:cNvSpPr>
            <a:spLocks noGrp="1"/>
          </p:cNvSpPr>
          <p:nvPr>
            <p:ph idx="1"/>
          </p:nvPr>
        </p:nvSpPr>
        <p:spPr/>
        <p:txBody>
          <a:bodyPr>
            <a:normAutofit fontScale="92500" lnSpcReduction="10000"/>
          </a:bodyPr>
          <a:lstStyle/>
          <a:p>
            <a:pPr marL="0" indent="0">
              <a:buNone/>
            </a:pPr>
            <a:r>
              <a:rPr lang="en-US" dirty="0"/>
              <a:t>How to address the question “</a:t>
            </a:r>
            <a:r>
              <a:rPr lang="en-CA" dirty="0"/>
              <a:t>How might user needs and behaviors vary</a:t>
            </a:r>
            <a:r>
              <a:rPr lang="en-US" dirty="0"/>
              <a:t>?”</a:t>
            </a:r>
          </a:p>
          <a:p>
            <a:r>
              <a:rPr lang="en-US" dirty="0"/>
              <a:t>can be tricky to identify variables in advance of data collection, since the target </a:t>
            </a:r>
            <a:r>
              <a:rPr lang="en-US" dirty="0" err="1"/>
              <a:t>behaviours</a:t>
            </a:r>
            <a:r>
              <a:rPr lang="en-US" dirty="0"/>
              <a:t> will depend on the design domain</a:t>
            </a:r>
          </a:p>
          <a:p>
            <a:r>
              <a:rPr lang="en-US" dirty="0"/>
              <a:t>demographic factors may possibly be relevant: age, location, gender, and socioeconomic status</a:t>
            </a:r>
          </a:p>
          <a:p>
            <a:r>
              <a:rPr lang="en-US" dirty="0"/>
              <a:t>factors relating to expertise may possibly be relevant:</a:t>
            </a:r>
          </a:p>
          <a:p>
            <a:pPr lvl="1"/>
            <a:r>
              <a:rPr lang="en-US" dirty="0"/>
              <a:t>degree of digital literacy, </a:t>
            </a:r>
          </a:p>
          <a:p>
            <a:pPr lvl="1"/>
            <a:r>
              <a:rPr lang="en-US" dirty="0"/>
              <a:t>degree of domain knowledge, </a:t>
            </a:r>
          </a:p>
          <a:p>
            <a:pPr lvl="1"/>
            <a:r>
              <a:rPr lang="en-US" dirty="0"/>
              <a:t>prior relevant experience</a:t>
            </a:r>
          </a:p>
          <a:p>
            <a:r>
              <a:rPr lang="en-CA" b="1" dirty="0"/>
              <a:t>action</a:t>
            </a:r>
            <a:r>
              <a:rPr lang="en-CA" dirty="0"/>
              <a:t>: articulate the </a:t>
            </a:r>
            <a:r>
              <a:rPr lang="en-CA" i="1" dirty="0"/>
              <a:t>factors relating to needs and behaviours </a:t>
            </a:r>
            <a:r>
              <a:rPr lang="en-CA" dirty="0"/>
              <a:t>that are hypothesized as a further elaboration of the </a:t>
            </a:r>
            <a:r>
              <a:rPr lang="en-US" dirty="0"/>
              <a:t>initial characterization of the target users from the design brief</a:t>
            </a:r>
          </a:p>
          <a:p>
            <a:endParaRPr lang="en-US" dirty="0"/>
          </a:p>
          <a:p>
            <a:endParaRPr lang="en-US" dirty="0"/>
          </a:p>
        </p:txBody>
      </p:sp>
      <p:sp>
        <p:nvSpPr>
          <p:cNvPr id="3" name="Slide Number Placeholder 2">
            <a:extLst>
              <a:ext uri="{FF2B5EF4-FFF2-40B4-BE49-F238E27FC236}">
                <a16:creationId xmlns:a16="http://schemas.microsoft.com/office/drawing/2014/main" id="{C91B4F0B-09EF-D540-8A26-2EAF6FEEA66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31</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F075423-0D38-274A-ADB5-E8ABFBEB4541}"/>
              </a:ext>
            </a:extLst>
          </p:cNvPr>
          <p:cNvSpPr>
            <a:spLocks noGrp="1"/>
          </p:cNvSpPr>
          <p:nvPr>
            <p:ph type="title"/>
          </p:nvPr>
        </p:nvSpPr>
        <p:spPr>
          <a:xfrm>
            <a:off x="1160199" y="1241340"/>
            <a:ext cx="7066223" cy="807571"/>
          </a:xfrm>
        </p:spPr>
        <p:txBody>
          <a:bodyPr/>
          <a:lstStyle/>
          <a:p>
            <a:r>
              <a:rPr lang="en-US" dirty="0"/>
              <a:t>Hypothesis Formulation, Component #2</a:t>
            </a:r>
          </a:p>
        </p:txBody>
      </p:sp>
    </p:spTree>
    <p:extLst>
      <p:ext uri="{BB962C8B-B14F-4D97-AF65-F5344CB8AC3E}">
        <p14:creationId xmlns:p14="http://schemas.microsoft.com/office/powerpoint/2010/main" val="2216905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E49A9A-B035-5A4B-B095-7BE2EA6C58F6}"/>
              </a:ext>
            </a:extLst>
          </p:cNvPr>
          <p:cNvSpPr>
            <a:spLocks noGrp="1"/>
          </p:cNvSpPr>
          <p:nvPr>
            <p:ph idx="1"/>
          </p:nvPr>
        </p:nvSpPr>
        <p:spPr/>
        <p:txBody>
          <a:bodyPr>
            <a:normAutofit fontScale="85000" lnSpcReduction="20000"/>
          </a:bodyPr>
          <a:lstStyle/>
          <a:p>
            <a:pPr marL="0" indent="0">
              <a:buNone/>
            </a:pPr>
            <a:r>
              <a:rPr lang="en-US" dirty="0"/>
              <a:t>How to address the question “</a:t>
            </a:r>
            <a:r>
              <a:rPr lang="en-CA" dirty="0"/>
              <a:t>What range of cultural/environmental factors need to be explored?</a:t>
            </a:r>
            <a:r>
              <a:rPr lang="en-US" dirty="0"/>
              <a:t>”</a:t>
            </a:r>
          </a:p>
          <a:p>
            <a:r>
              <a:rPr lang="en-US" dirty="0"/>
              <a:t>environmental and/or cultural factors relating to the organization/community context can have an impact on user needs and </a:t>
            </a:r>
            <a:r>
              <a:rPr lang="en-US" dirty="0" err="1"/>
              <a:t>behaviours</a:t>
            </a:r>
            <a:endParaRPr lang="en-US" dirty="0"/>
          </a:p>
          <a:p>
            <a:r>
              <a:rPr lang="en-US" dirty="0"/>
              <a:t>can be tricky to identify variables in advance of data collection; factors relating to cultural/environmental context may possibly be relevant:</a:t>
            </a:r>
          </a:p>
          <a:p>
            <a:pPr lvl="1"/>
            <a:r>
              <a:rPr lang="en-US" dirty="0"/>
              <a:t>size of organization/community; </a:t>
            </a:r>
          </a:p>
          <a:p>
            <a:pPr lvl="1"/>
            <a:r>
              <a:rPr lang="en-US" dirty="0"/>
              <a:t>geographic locale of organization/community; </a:t>
            </a:r>
          </a:p>
          <a:p>
            <a:pPr lvl="1"/>
            <a:r>
              <a:rPr lang="en-US" dirty="0"/>
              <a:t>type of organization/community; </a:t>
            </a:r>
          </a:p>
          <a:p>
            <a:pPr lvl="1"/>
            <a:r>
              <a:rPr lang="en-US" dirty="0"/>
              <a:t>prior tech penetration into the organization/community; </a:t>
            </a:r>
          </a:p>
          <a:p>
            <a:pPr lvl="1"/>
            <a:r>
              <a:rPr lang="en-US" dirty="0"/>
              <a:t>security and privacy concerns and issues within the organization/community</a:t>
            </a:r>
          </a:p>
          <a:p>
            <a:r>
              <a:rPr lang="en-CA" b="1" dirty="0"/>
              <a:t>action</a:t>
            </a:r>
            <a:r>
              <a:rPr lang="en-CA" dirty="0"/>
              <a:t>: articulate the </a:t>
            </a:r>
            <a:r>
              <a:rPr lang="en-CA" i="1" dirty="0"/>
              <a:t>factors relating to culture/environment of the </a:t>
            </a:r>
            <a:r>
              <a:rPr lang="en-US" i="1" dirty="0"/>
              <a:t>organization/community</a:t>
            </a:r>
            <a:r>
              <a:rPr lang="en-CA" dirty="0"/>
              <a:t> that are hypothesized as a further elaboration of the </a:t>
            </a:r>
            <a:r>
              <a:rPr lang="en-US" dirty="0"/>
              <a:t>the design brief</a:t>
            </a:r>
          </a:p>
          <a:p>
            <a:endParaRPr lang="en-US" dirty="0"/>
          </a:p>
          <a:p>
            <a:endParaRPr lang="en-US" dirty="0"/>
          </a:p>
        </p:txBody>
      </p:sp>
      <p:sp>
        <p:nvSpPr>
          <p:cNvPr id="3" name="Slide Number Placeholder 2">
            <a:extLst>
              <a:ext uri="{FF2B5EF4-FFF2-40B4-BE49-F238E27FC236}">
                <a16:creationId xmlns:a16="http://schemas.microsoft.com/office/drawing/2014/main" id="{C91B4F0B-09EF-D540-8A26-2EAF6FEEA66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32</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F075423-0D38-274A-ADB5-E8ABFBEB4541}"/>
              </a:ext>
            </a:extLst>
          </p:cNvPr>
          <p:cNvSpPr>
            <a:spLocks noGrp="1"/>
          </p:cNvSpPr>
          <p:nvPr>
            <p:ph type="title"/>
          </p:nvPr>
        </p:nvSpPr>
        <p:spPr>
          <a:xfrm>
            <a:off x="1160199" y="1241340"/>
            <a:ext cx="7066223" cy="807571"/>
          </a:xfrm>
        </p:spPr>
        <p:txBody>
          <a:bodyPr/>
          <a:lstStyle/>
          <a:p>
            <a:r>
              <a:rPr lang="en-US" dirty="0"/>
              <a:t>Hypothesis Formulation, Component #3</a:t>
            </a:r>
          </a:p>
        </p:txBody>
      </p:sp>
    </p:spTree>
    <p:extLst>
      <p:ext uri="{BB962C8B-B14F-4D97-AF65-F5344CB8AC3E}">
        <p14:creationId xmlns:p14="http://schemas.microsoft.com/office/powerpoint/2010/main" val="19015928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DBCCE6-4736-8742-8501-03582AA794CC}"/>
              </a:ext>
            </a:extLst>
          </p:cNvPr>
          <p:cNvSpPr>
            <a:spLocks noGrp="1"/>
          </p:cNvSpPr>
          <p:nvPr>
            <p:ph idx="1"/>
          </p:nvPr>
        </p:nvSpPr>
        <p:spPr/>
        <p:txBody>
          <a:bodyPr/>
          <a:lstStyle/>
          <a:p>
            <a:endParaRPr lang="en-US" dirty="0"/>
          </a:p>
          <a:p>
            <a:r>
              <a:rPr lang="en-US" dirty="0"/>
              <a:t>at the end of the persona hypothesis formulation, one or more kinds of users will get postulated</a:t>
            </a:r>
          </a:p>
        </p:txBody>
      </p:sp>
      <p:sp>
        <p:nvSpPr>
          <p:cNvPr id="3" name="Slide Number Placeholder 2">
            <a:extLst>
              <a:ext uri="{FF2B5EF4-FFF2-40B4-BE49-F238E27FC236}">
                <a16:creationId xmlns:a16="http://schemas.microsoft.com/office/drawing/2014/main" id="{CDCBB370-0042-1C49-AF27-1832CD369F2C}"/>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C3A3AA60-FD25-AF40-A461-0DB0840E4AE0}"/>
              </a:ext>
            </a:extLst>
          </p:cNvPr>
          <p:cNvSpPr>
            <a:spLocks noGrp="1"/>
          </p:cNvSpPr>
          <p:nvPr>
            <p:ph type="title"/>
          </p:nvPr>
        </p:nvSpPr>
        <p:spPr>
          <a:xfrm>
            <a:off x="1160200" y="1241340"/>
            <a:ext cx="7066222" cy="807571"/>
          </a:xfrm>
        </p:spPr>
        <p:txBody>
          <a:bodyPr/>
          <a:lstStyle/>
          <a:p>
            <a:r>
              <a:rPr lang="en-US" dirty="0"/>
              <a:t>Outcomes of Persona Hypothesis Formulation</a:t>
            </a:r>
          </a:p>
        </p:txBody>
      </p:sp>
    </p:spTree>
    <p:extLst>
      <p:ext uri="{BB962C8B-B14F-4D97-AF65-F5344CB8AC3E}">
        <p14:creationId xmlns:p14="http://schemas.microsoft.com/office/powerpoint/2010/main" val="8941510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4. </a:t>
            </a:r>
            <a:r>
              <a:rPr lang="en-CA" dirty="0"/>
              <a:t>Steps in persona construction?</a:t>
            </a:r>
          </a:p>
          <a:p>
            <a:pPr marL="0" indent="0">
              <a:buNone/>
            </a:pPr>
            <a:endParaRPr lang="en-CA" dirty="0"/>
          </a:p>
          <a:p>
            <a:pPr marL="0" indent="0">
              <a:buNone/>
            </a:pPr>
            <a:endParaRPr lang="en-CA" dirty="0"/>
          </a:p>
          <a:p>
            <a:pPr marL="0" indent="0">
              <a:buNone/>
            </a:pPr>
            <a:endParaRPr lang="en-CA" dirty="0"/>
          </a:p>
          <a:p>
            <a:pPr marL="0" indent="0">
              <a:buNone/>
            </a:pPr>
            <a:endParaRPr lang="en-US" dirty="0"/>
          </a:p>
          <a:p>
            <a:pPr marL="0"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34</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35587671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30AD7D-0C11-6F4C-ADC2-6DEB990DC4F9}"/>
              </a:ext>
            </a:extLst>
          </p:cNvPr>
          <p:cNvSpPr>
            <a:spLocks noGrp="1"/>
          </p:cNvSpPr>
          <p:nvPr>
            <p:ph idx="1"/>
          </p:nvPr>
        </p:nvSpPr>
        <p:spPr>
          <a:xfrm>
            <a:off x="1160200" y="2048911"/>
            <a:ext cx="7066222" cy="4809089"/>
          </a:xfrm>
        </p:spPr>
        <p:txBody>
          <a:bodyPr/>
          <a:lstStyle/>
          <a:p>
            <a:pPr marL="457200" indent="-457200">
              <a:buFont typeface="+mj-lt"/>
              <a:buAutoNum type="arabicPeriod"/>
            </a:pPr>
            <a:r>
              <a:rPr lang="en-US" dirty="0"/>
              <a:t>develop persona hypothesis and formulate interview plan</a:t>
            </a:r>
          </a:p>
          <a:p>
            <a:pPr marL="457200" indent="-457200">
              <a:buFont typeface="+mj-lt"/>
              <a:buAutoNum type="arabicPeriod"/>
            </a:pPr>
            <a:r>
              <a:rPr lang="en-US" dirty="0"/>
              <a:t>persona construction</a:t>
            </a:r>
          </a:p>
          <a:p>
            <a:pPr marL="871200" lvl="1" indent="-457200">
              <a:buFont typeface="+mj-lt"/>
              <a:buAutoNum type="arabicPeriod"/>
            </a:pPr>
            <a:r>
              <a:rPr lang="en-US" dirty="0"/>
              <a:t>conduct interviews (qualitative research)</a:t>
            </a:r>
          </a:p>
          <a:p>
            <a:pPr marL="871200" lvl="1" indent="-457200">
              <a:buFont typeface="+mj-lt"/>
              <a:buAutoNum type="arabicPeriod"/>
            </a:pPr>
            <a:r>
              <a:rPr lang="en-US" dirty="0"/>
              <a:t>organize and analyze qualitative data, identify significant variables (dimensions)</a:t>
            </a:r>
          </a:p>
          <a:p>
            <a:pPr lvl="2"/>
            <a:r>
              <a:rPr lang="en-US" dirty="0"/>
              <a:t>the variables (dimensions) combine to create a ‘map’ or ‘space of possibilities’</a:t>
            </a:r>
          </a:p>
          <a:p>
            <a:pPr marL="871200" lvl="1" indent="-457200">
              <a:buFont typeface="+mj-lt"/>
              <a:buAutoNum type="arabicPeriod"/>
            </a:pPr>
            <a:r>
              <a:rPr lang="en-US" dirty="0"/>
              <a:t>identify emergent clusters in the map; for each cluster, synthesize characteristics and identify goals; verify and validate</a:t>
            </a:r>
          </a:p>
          <a:p>
            <a:pPr marL="871200" lvl="1" indent="-457200">
              <a:buFont typeface="+mj-lt"/>
              <a:buAutoNum type="arabicPeriod"/>
            </a:pPr>
            <a:r>
              <a:rPr lang="en-US" dirty="0"/>
              <a:t>designate and develop personas (for the clusters)</a:t>
            </a:r>
          </a:p>
          <a:p>
            <a:pPr marL="457200" indent="-457200">
              <a:buFont typeface="+mj-lt"/>
              <a:buAutoNum type="arabicPeriod"/>
            </a:pPr>
            <a:endParaRPr lang="en-US" dirty="0"/>
          </a:p>
        </p:txBody>
      </p:sp>
      <p:sp>
        <p:nvSpPr>
          <p:cNvPr id="3" name="Slide Number Placeholder 2">
            <a:extLst>
              <a:ext uri="{FF2B5EF4-FFF2-40B4-BE49-F238E27FC236}">
                <a16:creationId xmlns:a16="http://schemas.microsoft.com/office/drawing/2014/main" id="{936C1C63-73B7-6F49-B210-3ECFFF90778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35</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DCC5948E-0F5D-F246-A1A4-C532C36D2053}"/>
              </a:ext>
            </a:extLst>
          </p:cNvPr>
          <p:cNvSpPr>
            <a:spLocks noGrp="1"/>
          </p:cNvSpPr>
          <p:nvPr>
            <p:ph type="title"/>
          </p:nvPr>
        </p:nvSpPr>
        <p:spPr/>
        <p:txBody>
          <a:bodyPr/>
          <a:lstStyle/>
          <a:p>
            <a:r>
              <a:rPr lang="en-US" dirty="0"/>
              <a:t>Best Practices</a:t>
            </a:r>
          </a:p>
        </p:txBody>
      </p:sp>
    </p:spTree>
    <p:extLst>
      <p:ext uri="{BB962C8B-B14F-4D97-AF65-F5344CB8AC3E}">
        <p14:creationId xmlns:p14="http://schemas.microsoft.com/office/powerpoint/2010/main" val="27935602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D05DA0-40DA-1847-A0DF-41A416EA8E5B}"/>
              </a:ext>
            </a:extLst>
          </p:cNvPr>
          <p:cNvSpPr>
            <a:spLocks noGrp="1"/>
          </p:cNvSpPr>
          <p:nvPr>
            <p:ph idx="1"/>
          </p:nvPr>
        </p:nvSpPr>
        <p:spPr/>
        <p:txBody>
          <a:bodyPr>
            <a:normAutofit fontScale="85000" lnSpcReduction="10000"/>
          </a:bodyPr>
          <a:lstStyle/>
          <a:p>
            <a:r>
              <a:rPr lang="en-CA" dirty="0"/>
              <a:t>interviews will be conducted to verify or refute the </a:t>
            </a:r>
            <a:r>
              <a:rPr lang="en-US" dirty="0"/>
              <a:t>persona hypothesis</a:t>
            </a:r>
          </a:p>
          <a:p>
            <a:r>
              <a:rPr lang="en-US" dirty="0"/>
              <a:t>each kind of user postulated in the persona hypothesis phase will require a certain number of interviews </a:t>
            </a:r>
          </a:p>
          <a:p>
            <a:pPr lvl="1"/>
            <a:r>
              <a:rPr lang="en-US" dirty="0"/>
              <a:t>according to Cooper et al (2014)</a:t>
            </a:r>
          </a:p>
          <a:p>
            <a:pPr lvl="2"/>
            <a:r>
              <a:rPr lang="en-US" dirty="0"/>
              <a:t>for “enterprise or professional products”, 4-6 interviews will suffice</a:t>
            </a:r>
          </a:p>
          <a:p>
            <a:pPr lvl="2"/>
            <a:r>
              <a:rPr lang="en-US" dirty="0"/>
              <a:t>for “consumer products”, “a good rule of thumb is to double the numbers just discussed: 8 to 12 interviews for each user type postulated in the persona hypothesis”</a:t>
            </a:r>
          </a:p>
          <a:p>
            <a:pPr lvl="1"/>
            <a:r>
              <a:rPr lang="en-US" dirty="0"/>
              <a:t>the interview participants should be relevant informants, meaning they should be representative of the user type that is being investigated</a:t>
            </a:r>
          </a:p>
          <a:p>
            <a:r>
              <a:rPr lang="en-US" dirty="0"/>
              <a:t>the interview plan consists of: </a:t>
            </a:r>
          </a:p>
          <a:p>
            <a:pPr lvl="1"/>
            <a:r>
              <a:rPr lang="en-US" dirty="0"/>
              <a:t>identifying the number of interviews to be conducted per each kind of user postulated in the persona hypothesis</a:t>
            </a:r>
          </a:p>
          <a:p>
            <a:pPr lvl="1"/>
            <a:r>
              <a:rPr lang="en-US" dirty="0"/>
              <a:t>obtaining access to the interview participants</a:t>
            </a:r>
          </a:p>
          <a:p>
            <a:pPr lvl="1"/>
            <a:r>
              <a:rPr lang="en-US" dirty="0"/>
              <a:t>can plan to conduct early, middle, or late interviews</a:t>
            </a:r>
          </a:p>
          <a:p>
            <a:pPr lvl="1"/>
            <a:endParaRPr lang="en-US" dirty="0"/>
          </a:p>
        </p:txBody>
      </p:sp>
      <p:sp>
        <p:nvSpPr>
          <p:cNvPr id="3" name="Slide Number Placeholder 2">
            <a:extLst>
              <a:ext uri="{FF2B5EF4-FFF2-40B4-BE49-F238E27FC236}">
                <a16:creationId xmlns:a16="http://schemas.microsoft.com/office/drawing/2014/main" id="{65F7AE2D-4884-B94D-BD63-EB83DF4A419F}"/>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FB3C5D51-6BAB-F64F-9ADA-50367FB482ED}"/>
              </a:ext>
            </a:extLst>
          </p:cNvPr>
          <p:cNvSpPr>
            <a:spLocks noGrp="1"/>
          </p:cNvSpPr>
          <p:nvPr>
            <p:ph type="title"/>
          </p:nvPr>
        </p:nvSpPr>
        <p:spPr/>
        <p:txBody>
          <a:bodyPr/>
          <a:lstStyle/>
          <a:p>
            <a:r>
              <a:rPr lang="en-US" dirty="0"/>
              <a:t>Formulating an interview plan</a:t>
            </a:r>
          </a:p>
        </p:txBody>
      </p:sp>
    </p:spTree>
    <p:extLst>
      <p:ext uri="{BB962C8B-B14F-4D97-AF65-F5344CB8AC3E}">
        <p14:creationId xmlns:p14="http://schemas.microsoft.com/office/powerpoint/2010/main" val="21416971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9E1A1E-CCAB-A64A-97DE-3C730F07C9BF}"/>
              </a:ext>
            </a:extLst>
          </p:cNvPr>
          <p:cNvSpPr>
            <a:spLocks noGrp="1"/>
          </p:cNvSpPr>
          <p:nvPr>
            <p:ph idx="1"/>
          </p:nvPr>
        </p:nvSpPr>
        <p:spPr/>
        <p:txBody>
          <a:bodyPr>
            <a:normAutofit lnSpcReduction="10000"/>
          </a:bodyPr>
          <a:lstStyle/>
          <a:p>
            <a:r>
              <a:rPr lang="en-US" dirty="0"/>
              <a:t>early interviews: </a:t>
            </a:r>
          </a:p>
          <a:p>
            <a:pPr lvl="1"/>
            <a:r>
              <a:rPr lang="en-US" dirty="0"/>
              <a:t>broad, open-ended questions about the </a:t>
            </a:r>
            <a:r>
              <a:rPr lang="en-CA" dirty="0"/>
              <a:t>design domain from the user’s point of view; </a:t>
            </a:r>
          </a:p>
          <a:p>
            <a:pPr lvl="1"/>
            <a:r>
              <a:rPr lang="en-CA" dirty="0"/>
              <a:t>designed to identify the design domain’s basic rules, structures, and vocabularies</a:t>
            </a:r>
          </a:p>
          <a:p>
            <a:r>
              <a:rPr lang="en-CA" dirty="0"/>
              <a:t>middle interviews: </a:t>
            </a:r>
          </a:p>
          <a:p>
            <a:pPr lvl="1"/>
            <a:r>
              <a:rPr lang="en-CA" dirty="0"/>
              <a:t>open-ended and clarifying questions, designed to flesh out information on emerging patterns of use; questions are more focused on specifics building upon the basic information from early interviews</a:t>
            </a:r>
          </a:p>
          <a:p>
            <a:r>
              <a:rPr lang="en-CA" dirty="0"/>
              <a:t>late interviews:</a:t>
            </a:r>
          </a:p>
          <a:p>
            <a:pPr lvl="1"/>
            <a:r>
              <a:rPr lang="en-CA" dirty="0"/>
              <a:t>confirmation-style and closed-ended questions, further clarification questions about user roles and behaviors, refinement to assumptions about user tasks, processes, and needs</a:t>
            </a:r>
            <a:endParaRPr lang="en-US" dirty="0"/>
          </a:p>
        </p:txBody>
      </p:sp>
      <p:sp>
        <p:nvSpPr>
          <p:cNvPr id="3" name="Slide Number Placeholder 2">
            <a:extLst>
              <a:ext uri="{FF2B5EF4-FFF2-40B4-BE49-F238E27FC236}">
                <a16:creationId xmlns:a16="http://schemas.microsoft.com/office/drawing/2014/main" id="{71169954-D2A4-1E4E-AB31-3FCEF30192FC}"/>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6CF7E01-9B38-EA4B-9BE6-BD9D929498B6}"/>
              </a:ext>
            </a:extLst>
          </p:cNvPr>
          <p:cNvSpPr>
            <a:spLocks noGrp="1"/>
          </p:cNvSpPr>
          <p:nvPr>
            <p:ph type="title"/>
          </p:nvPr>
        </p:nvSpPr>
        <p:spPr/>
        <p:txBody>
          <a:bodyPr/>
          <a:lstStyle/>
          <a:p>
            <a:r>
              <a:rPr lang="en-US" dirty="0"/>
              <a:t>Types of Interviews</a:t>
            </a:r>
          </a:p>
        </p:txBody>
      </p:sp>
    </p:spTree>
    <p:extLst>
      <p:ext uri="{BB962C8B-B14F-4D97-AF65-F5344CB8AC3E}">
        <p14:creationId xmlns:p14="http://schemas.microsoft.com/office/powerpoint/2010/main" val="10265669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9E1A1E-CCAB-A64A-97DE-3C730F07C9BF}"/>
              </a:ext>
            </a:extLst>
          </p:cNvPr>
          <p:cNvSpPr>
            <a:spLocks noGrp="1"/>
          </p:cNvSpPr>
          <p:nvPr>
            <p:ph idx="1"/>
          </p:nvPr>
        </p:nvSpPr>
        <p:spPr/>
        <p:txBody>
          <a:bodyPr/>
          <a:lstStyle/>
          <a:p>
            <a:pPr marL="0" indent="0">
              <a:buNone/>
            </a:pPr>
            <a:r>
              <a:rPr lang="en-US" dirty="0"/>
              <a:t>can use a two- or three-person set-up</a:t>
            </a:r>
          </a:p>
          <a:p>
            <a:r>
              <a:rPr lang="en-US" dirty="0"/>
              <a:t>two person set-up: an interviewer and a interviewee</a:t>
            </a:r>
          </a:p>
          <a:p>
            <a:r>
              <a:rPr lang="en-US" dirty="0"/>
              <a:t>three person set-up (Cooper et al, 2014): two designers per interview, one who is a moderator and the other is the facilitator</a:t>
            </a:r>
          </a:p>
          <a:p>
            <a:pPr lvl="2"/>
            <a:r>
              <a:rPr lang="en-US" dirty="0"/>
              <a:t>the moderator drives the interview and takes light notes</a:t>
            </a:r>
          </a:p>
          <a:p>
            <a:pPr lvl="2"/>
            <a:r>
              <a:rPr lang="en-US" dirty="0"/>
              <a:t>the facilitator takes detailed notes and looks for any holes in the questioning</a:t>
            </a:r>
          </a:p>
          <a:p>
            <a:r>
              <a:rPr lang="en-US" dirty="0"/>
              <a:t>adopt a position of humility: </a:t>
            </a:r>
          </a:p>
          <a:p>
            <a:pPr lvl="1"/>
            <a:r>
              <a:rPr lang="en-US" dirty="0"/>
              <a:t>don’t position yourself as an expert, adopt a nonjudgmental stance; don’t be afraid to ask naïve questions, be a sympathetic and receptive listener</a:t>
            </a:r>
          </a:p>
        </p:txBody>
      </p:sp>
      <p:sp>
        <p:nvSpPr>
          <p:cNvPr id="3" name="Slide Number Placeholder 2">
            <a:extLst>
              <a:ext uri="{FF2B5EF4-FFF2-40B4-BE49-F238E27FC236}">
                <a16:creationId xmlns:a16="http://schemas.microsoft.com/office/drawing/2014/main" id="{71169954-D2A4-1E4E-AB31-3FCEF30192FC}"/>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6CF7E01-9B38-EA4B-9BE6-BD9D929498B6}"/>
              </a:ext>
            </a:extLst>
          </p:cNvPr>
          <p:cNvSpPr>
            <a:spLocks noGrp="1"/>
          </p:cNvSpPr>
          <p:nvPr>
            <p:ph type="title"/>
          </p:nvPr>
        </p:nvSpPr>
        <p:spPr/>
        <p:txBody>
          <a:bodyPr/>
          <a:lstStyle/>
          <a:p>
            <a:r>
              <a:rPr lang="en-US" dirty="0"/>
              <a:t>Conducting Interviews</a:t>
            </a:r>
          </a:p>
        </p:txBody>
      </p:sp>
    </p:spTree>
    <p:extLst>
      <p:ext uri="{BB962C8B-B14F-4D97-AF65-F5344CB8AC3E}">
        <p14:creationId xmlns:p14="http://schemas.microsoft.com/office/powerpoint/2010/main" val="21475166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8DB8EE-7643-454A-8B89-ADA74B8CCBAB}"/>
              </a:ext>
            </a:extLst>
          </p:cNvPr>
          <p:cNvSpPr>
            <a:spLocks noGrp="1"/>
          </p:cNvSpPr>
          <p:nvPr>
            <p:ph idx="1"/>
          </p:nvPr>
        </p:nvSpPr>
        <p:spPr/>
        <p:txBody>
          <a:bodyPr>
            <a:normAutofit lnSpcReduction="10000"/>
          </a:bodyPr>
          <a:lstStyle/>
          <a:p>
            <a:r>
              <a:rPr lang="en-US" dirty="0"/>
              <a:t>goal-oriented questions: </a:t>
            </a:r>
          </a:p>
          <a:p>
            <a:pPr lvl="1"/>
            <a:r>
              <a:rPr lang="en-US" dirty="0"/>
              <a:t>about goals and objectives</a:t>
            </a:r>
          </a:p>
          <a:p>
            <a:pPr lvl="1"/>
            <a:r>
              <a:rPr lang="en-US" dirty="0"/>
              <a:t>about opportunities (good use of time, waste of time)</a:t>
            </a:r>
          </a:p>
          <a:p>
            <a:pPr lvl="1"/>
            <a:r>
              <a:rPr lang="en-US" dirty="0"/>
              <a:t>about priorities (most important, not important)</a:t>
            </a:r>
          </a:p>
          <a:p>
            <a:pPr lvl="1"/>
            <a:r>
              <a:rPr lang="en-US" dirty="0"/>
              <a:t>about information and decision-making</a:t>
            </a:r>
          </a:p>
          <a:p>
            <a:r>
              <a:rPr lang="en-US" dirty="0"/>
              <a:t>flow-oriented: </a:t>
            </a:r>
          </a:p>
          <a:p>
            <a:pPr lvl="1"/>
            <a:r>
              <a:rPr lang="en-US" dirty="0"/>
              <a:t>process (what do you do and when)</a:t>
            </a:r>
          </a:p>
          <a:p>
            <a:pPr lvl="1"/>
            <a:r>
              <a:rPr lang="en-US" dirty="0"/>
              <a:t>occurrence and recurrence (how often, routine vs not routine)</a:t>
            </a:r>
          </a:p>
          <a:p>
            <a:pPr lvl="1"/>
            <a:r>
              <a:rPr lang="en-US" dirty="0"/>
              <a:t>what is usual vs an exception</a:t>
            </a:r>
          </a:p>
          <a:p>
            <a:r>
              <a:rPr lang="en-US" dirty="0"/>
              <a:t>attitude-oriented: </a:t>
            </a:r>
          </a:p>
          <a:p>
            <a:pPr lvl="1"/>
            <a:r>
              <a:rPr lang="en-US" dirty="0"/>
              <a:t>aspiration (near term, long term)</a:t>
            </a:r>
          </a:p>
          <a:p>
            <a:pPr lvl="1"/>
            <a:r>
              <a:rPr lang="en-US" dirty="0"/>
              <a:t>avoidance (prefer not to do, procrastinate/last to do)</a:t>
            </a:r>
          </a:p>
          <a:p>
            <a:pPr lvl="1"/>
            <a:r>
              <a:rPr lang="en-US" dirty="0"/>
              <a:t>motivation (most enjoyable, first to do)</a:t>
            </a:r>
          </a:p>
          <a:p>
            <a:endParaRPr lang="en-US" dirty="0"/>
          </a:p>
        </p:txBody>
      </p:sp>
      <p:sp>
        <p:nvSpPr>
          <p:cNvPr id="3" name="Slide Number Placeholder 2">
            <a:extLst>
              <a:ext uri="{FF2B5EF4-FFF2-40B4-BE49-F238E27FC236}">
                <a16:creationId xmlns:a16="http://schemas.microsoft.com/office/drawing/2014/main" id="{1E806B09-9BAC-6A49-BD6F-640A0910776A}"/>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63661071-253D-9F44-B522-E7A37A94E179}"/>
              </a:ext>
            </a:extLst>
          </p:cNvPr>
          <p:cNvSpPr>
            <a:spLocks noGrp="1"/>
          </p:cNvSpPr>
          <p:nvPr>
            <p:ph type="title"/>
          </p:nvPr>
        </p:nvSpPr>
        <p:spPr/>
        <p:txBody>
          <a:bodyPr/>
          <a:lstStyle/>
          <a:p>
            <a:r>
              <a:rPr lang="en-US" dirty="0"/>
              <a:t>General categories of interview questions</a:t>
            </a:r>
          </a:p>
        </p:txBody>
      </p:sp>
    </p:spTree>
    <p:extLst>
      <p:ext uri="{BB962C8B-B14F-4D97-AF65-F5344CB8AC3E}">
        <p14:creationId xmlns:p14="http://schemas.microsoft.com/office/powerpoint/2010/main" val="4192931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121F9C-E610-5444-9E2E-2391AF2FCE5E}"/>
              </a:ext>
            </a:extLst>
          </p:cNvPr>
          <p:cNvSpPr>
            <a:spLocks noGrp="1"/>
          </p:cNvSpPr>
          <p:nvPr>
            <p:ph idx="1"/>
          </p:nvPr>
        </p:nvSpPr>
        <p:spPr/>
        <p:txBody>
          <a:bodyPr/>
          <a:lstStyle/>
          <a:p>
            <a:pPr marL="457200" indent="-457200">
              <a:buFont typeface="+mj-lt"/>
              <a:buAutoNum type="arabicPeriod"/>
            </a:pPr>
            <a:r>
              <a:rPr lang="en-CA" dirty="0"/>
              <a:t>Purpose of the persona, scenario, and journey mapping representations?</a:t>
            </a:r>
          </a:p>
          <a:p>
            <a:pPr marL="457200" indent="-457200">
              <a:buFont typeface="+mj-lt"/>
              <a:buAutoNum type="arabicPeriod"/>
            </a:pPr>
            <a:r>
              <a:rPr lang="en-CA" dirty="0"/>
              <a:t>What is the persona representation?</a:t>
            </a:r>
          </a:p>
          <a:p>
            <a:pPr marL="457200" indent="-457200">
              <a:buFont typeface="+mj-lt"/>
              <a:buAutoNum type="arabicPeriod"/>
            </a:pPr>
            <a:r>
              <a:rPr lang="en-CA" dirty="0"/>
              <a:t>What is a persona hypothesis?</a:t>
            </a:r>
          </a:p>
          <a:p>
            <a:pPr marL="457200" indent="-457200">
              <a:buFont typeface="+mj-lt"/>
              <a:buAutoNum type="arabicPeriod"/>
            </a:pPr>
            <a:r>
              <a:rPr lang="en-CA" dirty="0"/>
              <a:t>Steps in persona construction?</a:t>
            </a:r>
          </a:p>
          <a:p>
            <a:pPr marL="457200" indent="-457200">
              <a:buFont typeface="+mj-lt"/>
              <a:buAutoNum type="arabicPeriod"/>
            </a:pPr>
            <a:endParaRPr lang="en-CA" dirty="0"/>
          </a:p>
          <a:p>
            <a:pPr marL="457200" indent="-457200">
              <a:buFont typeface="+mj-lt"/>
              <a:buAutoNum type="arabicPeriod"/>
            </a:pPr>
            <a:endParaRPr lang="en-CA" dirty="0"/>
          </a:p>
          <a:p>
            <a:pPr marL="457200" indent="-457200">
              <a:buFont typeface="+mj-lt"/>
              <a:buAutoNum type="arabicPeriod"/>
            </a:pPr>
            <a:endParaRPr lang="en-CA" dirty="0"/>
          </a:p>
          <a:p>
            <a:pPr marL="0" lvl="0" indent="0">
              <a:buNone/>
            </a:pPr>
            <a:endParaRPr lang="en-US" dirty="0"/>
          </a:p>
          <a:p>
            <a:pPr marL="0" lvl="0" indent="0">
              <a:buNone/>
            </a:pPr>
            <a:endParaRPr lang="en-US" dirty="0"/>
          </a:p>
        </p:txBody>
      </p:sp>
      <p:sp>
        <p:nvSpPr>
          <p:cNvPr id="3" name="Slide Number Placeholder 2">
            <a:extLst>
              <a:ext uri="{FF2B5EF4-FFF2-40B4-BE49-F238E27FC236}">
                <a16:creationId xmlns:a16="http://schemas.microsoft.com/office/drawing/2014/main" id="{49188B29-84F0-5847-9978-BE1DC94AF7A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78954363-D7B4-E145-ADF0-8DF9D6A29EF7}"/>
              </a:ext>
            </a:extLst>
          </p:cNvPr>
          <p:cNvSpPr>
            <a:spLocks noGrp="1"/>
          </p:cNvSpPr>
          <p:nvPr>
            <p:ph type="title"/>
          </p:nvPr>
        </p:nvSpPr>
        <p:spPr/>
        <p:txBody>
          <a:bodyPr/>
          <a:lstStyle/>
          <a:p>
            <a:r>
              <a:rPr lang="en-US" dirty="0"/>
              <a:t>Key Questions</a:t>
            </a:r>
          </a:p>
        </p:txBody>
      </p:sp>
    </p:spTree>
    <p:extLst>
      <p:ext uri="{BB962C8B-B14F-4D97-AF65-F5344CB8AC3E}">
        <p14:creationId xmlns:p14="http://schemas.microsoft.com/office/powerpoint/2010/main" val="23766438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64D6A4E-54A2-5B41-BB1D-64B92D611B25}"/>
              </a:ext>
            </a:extLst>
          </p:cNvPr>
          <p:cNvSpPr>
            <a:spLocks noGrp="1"/>
          </p:cNvSpPr>
          <p:nvPr>
            <p:ph idx="1"/>
          </p:nvPr>
        </p:nvSpPr>
        <p:spPr/>
        <p:txBody>
          <a:bodyPr/>
          <a:lstStyle/>
          <a:p>
            <a:r>
              <a:rPr lang="en-CA" b="1" dirty="0"/>
              <a:t>open-ended </a:t>
            </a:r>
            <a:r>
              <a:rPr lang="en-CA" dirty="0"/>
              <a:t>questions typically questions begin with “why,” “how,” “what”, “describe…”</a:t>
            </a:r>
          </a:p>
          <a:p>
            <a:r>
              <a:rPr lang="en-CA" b="1" dirty="0"/>
              <a:t>closed-ended </a:t>
            </a:r>
            <a:r>
              <a:rPr lang="en-CA" dirty="0"/>
              <a:t>questions ask the the interviewee to chose from among an explicit or implicit set of alternatives</a:t>
            </a:r>
            <a:endParaRPr lang="en-US" dirty="0"/>
          </a:p>
          <a:p>
            <a:r>
              <a:rPr lang="en-US" b="1" dirty="0"/>
              <a:t>leading questions </a:t>
            </a:r>
            <a:r>
              <a:rPr lang="en-US" dirty="0"/>
              <a:t>are based on presuppositions and will result in biased answers</a:t>
            </a:r>
          </a:p>
          <a:p>
            <a:pPr lvl="1"/>
            <a:r>
              <a:rPr lang="en-US" dirty="0"/>
              <a:t>examples of leading questions from Cooper et al (2014):</a:t>
            </a:r>
          </a:p>
          <a:p>
            <a:pPr lvl="2"/>
            <a:r>
              <a:rPr lang="en-US" dirty="0"/>
              <a:t>Would feature X help you?</a:t>
            </a:r>
          </a:p>
          <a:p>
            <a:pPr lvl="2"/>
            <a:r>
              <a:rPr lang="en-US" dirty="0"/>
              <a:t>You like X, don’t you?</a:t>
            </a:r>
          </a:p>
          <a:p>
            <a:pPr lvl="2"/>
            <a:r>
              <a:rPr lang="en-US" dirty="0"/>
              <a:t>Do you think you’d use feature X if it were available?</a:t>
            </a:r>
          </a:p>
          <a:p>
            <a:pPr lvl="2"/>
            <a:r>
              <a:rPr lang="en-US" dirty="0"/>
              <a:t>Does X seem like a good idea to you?</a:t>
            </a:r>
          </a:p>
        </p:txBody>
      </p:sp>
      <p:sp>
        <p:nvSpPr>
          <p:cNvPr id="3" name="Slide Number Placeholder 2">
            <a:extLst>
              <a:ext uri="{FF2B5EF4-FFF2-40B4-BE49-F238E27FC236}">
                <a16:creationId xmlns:a16="http://schemas.microsoft.com/office/drawing/2014/main" id="{0BD66B74-99A4-134B-B19F-7C1F4B19306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40</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FB878AA8-038D-1A43-8E79-A4B8E50C023F}"/>
              </a:ext>
            </a:extLst>
          </p:cNvPr>
          <p:cNvSpPr>
            <a:spLocks noGrp="1"/>
          </p:cNvSpPr>
          <p:nvPr>
            <p:ph type="title"/>
          </p:nvPr>
        </p:nvSpPr>
        <p:spPr/>
        <p:txBody>
          <a:bodyPr/>
          <a:lstStyle/>
          <a:p>
            <a:r>
              <a:rPr lang="en-US" dirty="0"/>
              <a:t>Interview questions</a:t>
            </a:r>
          </a:p>
        </p:txBody>
      </p:sp>
    </p:spTree>
    <p:extLst>
      <p:ext uri="{BB962C8B-B14F-4D97-AF65-F5344CB8AC3E}">
        <p14:creationId xmlns:p14="http://schemas.microsoft.com/office/powerpoint/2010/main" val="33571060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 “conversation with a purpose” (Kahn and </a:t>
            </a:r>
            <a:r>
              <a:rPr lang="en-US" dirty="0" err="1"/>
              <a:t>Cannell</a:t>
            </a:r>
            <a:r>
              <a:rPr lang="en-US" dirty="0"/>
              <a:t>, 1957). </a:t>
            </a:r>
          </a:p>
          <a:p>
            <a:r>
              <a:rPr lang="en-US" dirty="0"/>
              <a:t>Four main types of interviews (Fontana and Frey, 2005): </a:t>
            </a:r>
          </a:p>
          <a:p>
            <a:pPr lvl="1"/>
            <a:r>
              <a:rPr lang="en-US" dirty="0"/>
              <a:t>open-ended or unstructured</a:t>
            </a:r>
          </a:p>
          <a:p>
            <a:pPr lvl="1"/>
            <a:r>
              <a:rPr lang="en-US" dirty="0"/>
              <a:t>structured, </a:t>
            </a:r>
          </a:p>
          <a:p>
            <a:pPr lvl="1"/>
            <a:r>
              <a:rPr lang="en-US" dirty="0"/>
              <a:t>semi-structured, and </a:t>
            </a:r>
          </a:p>
          <a:p>
            <a:pPr lvl="1"/>
            <a:r>
              <a:rPr lang="en-US" dirty="0"/>
              <a:t>group interviews (focus groups)</a:t>
            </a:r>
          </a:p>
        </p:txBody>
      </p:sp>
      <p:sp>
        <p:nvSpPr>
          <p:cNvPr id="2" name="Title 1"/>
          <p:cNvSpPr>
            <a:spLocks noGrp="1"/>
          </p:cNvSpPr>
          <p:nvPr>
            <p:ph type="title"/>
          </p:nvPr>
        </p:nvSpPr>
        <p:spPr/>
        <p:txBody>
          <a:bodyPr/>
          <a:lstStyle/>
          <a:p>
            <a:r>
              <a:rPr lang="en-US" sz="3600" dirty="0"/>
              <a:t>Interviews</a:t>
            </a:r>
          </a:p>
        </p:txBody>
      </p:sp>
    </p:spTree>
    <p:extLst>
      <p:ext uri="{BB962C8B-B14F-4D97-AF65-F5344CB8AC3E}">
        <p14:creationId xmlns:p14="http://schemas.microsoft.com/office/powerpoint/2010/main" val="5578832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open-ended or unstructured</a:t>
            </a:r>
          </a:p>
          <a:p>
            <a:pPr lvl="1"/>
            <a:r>
              <a:rPr lang="en-US" dirty="0"/>
              <a:t>interviewer has an agenda (a general plan of topics to be covered), but is flexible</a:t>
            </a:r>
          </a:p>
          <a:p>
            <a:pPr lvl="1"/>
            <a:r>
              <a:rPr lang="en-US" dirty="0"/>
              <a:t>interviewer has the questions planned out in advance, but can modify and/or revise on the fly </a:t>
            </a:r>
          </a:p>
          <a:p>
            <a:pPr lvl="2"/>
            <a:r>
              <a:rPr lang="en-US" dirty="0"/>
              <a:t>e.g., ask for follow-up (probing), pursue new angles, </a:t>
            </a:r>
            <a:r>
              <a:rPr lang="en-US" dirty="0" err="1"/>
              <a:t>etc</a:t>
            </a:r>
            <a:endParaRPr lang="en-US" dirty="0"/>
          </a:p>
          <a:p>
            <a:pPr lvl="1"/>
            <a:r>
              <a:rPr lang="en-US" dirty="0"/>
              <a:t>interviewer questions are open, can be answered as fully or briefly as desired</a:t>
            </a:r>
          </a:p>
          <a:p>
            <a:pPr lvl="1"/>
            <a:r>
              <a:rPr lang="en-US" dirty="0"/>
              <a:t>interviews will not be consistent across participants</a:t>
            </a:r>
          </a:p>
        </p:txBody>
      </p:sp>
      <p:sp>
        <p:nvSpPr>
          <p:cNvPr id="2" name="Title 1"/>
          <p:cNvSpPr>
            <a:spLocks noGrp="1"/>
          </p:cNvSpPr>
          <p:nvPr>
            <p:ph type="title"/>
          </p:nvPr>
        </p:nvSpPr>
        <p:spPr/>
        <p:txBody>
          <a:bodyPr/>
          <a:lstStyle/>
          <a:p>
            <a:r>
              <a:rPr lang="en-US" sz="3600" dirty="0"/>
              <a:t>Interviews</a:t>
            </a:r>
          </a:p>
        </p:txBody>
      </p:sp>
    </p:spTree>
    <p:extLst>
      <p:ext uri="{BB962C8B-B14F-4D97-AF65-F5344CB8AC3E}">
        <p14:creationId xmlns:p14="http://schemas.microsoft.com/office/powerpoint/2010/main" val="12304068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structured</a:t>
            </a:r>
          </a:p>
          <a:p>
            <a:pPr lvl="1"/>
            <a:r>
              <a:rPr lang="en-US" dirty="0"/>
              <a:t>interviewer has an agenda (a plan of topics to be covered in a particular sequence) and is </a:t>
            </a:r>
            <a:r>
              <a:rPr lang="en-US" b="1" dirty="0"/>
              <a:t>not </a:t>
            </a:r>
            <a:r>
              <a:rPr lang="en-US" dirty="0"/>
              <a:t>flexible</a:t>
            </a:r>
          </a:p>
          <a:p>
            <a:pPr lvl="1"/>
            <a:r>
              <a:rPr lang="en-US" dirty="0"/>
              <a:t>interviewer has the questions planned out in advance, does not modify and/or revise on the fly </a:t>
            </a:r>
          </a:p>
          <a:p>
            <a:pPr lvl="1"/>
            <a:r>
              <a:rPr lang="en-US" dirty="0"/>
              <a:t>interviewer questions are short and clearly worded, typically closed</a:t>
            </a:r>
          </a:p>
          <a:p>
            <a:pPr lvl="1"/>
            <a:r>
              <a:rPr lang="en-US" dirty="0"/>
              <a:t>interviews will be consistent across participants</a:t>
            </a:r>
          </a:p>
        </p:txBody>
      </p:sp>
      <p:sp>
        <p:nvSpPr>
          <p:cNvPr id="2" name="Title 1"/>
          <p:cNvSpPr>
            <a:spLocks noGrp="1"/>
          </p:cNvSpPr>
          <p:nvPr>
            <p:ph type="title"/>
          </p:nvPr>
        </p:nvSpPr>
        <p:spPr/>
        <p:txBody>
          <a:bodyPr/>
          <a:lstStyle/>
          <a:p>
            <a:r>
              <a:rPr lang="en-US" sz="3600" dirty="0"/>
              <a:t>Interviews</a:t>
            </a:r>
          </a:p>
        </p:txBody>
      </p:sp>
    </p:spTree>
    <p:extLst>
      <p:ext uri="{BB962C8B-B14F-4D97-AF65-F5344CB8AC3E}">
        <p14:creationId xmlns:p14="http://schemas.microsoft.com/office/powerpoint/2010/main" val="27048712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semi-structured</a:t>
            </a:r>
          </a:p>
          <a:p>
            <a:pPr lvl="1"/>
            <a:r>
              <a:rPr lang="en-US" dirty="0"/>
              <a:t>interviewer has an agenda (a plan of topics to be covered in a particular sequence) and is </a:t>
            </a:r>
            <a:r>
              <a:rPr lang="en-US" b="1" dirty="0"/>
              <a:t>somewhat </a:t>
            </a:r>
            <a:r>
              <a:rPr lang="en-US" dirty="0"/>
              <a:t>flexible</a:t>
            </a:r>
          </a:p>
          <a:p>
            <a:pPr lvl="1"/>
            <a:r>
              <a:rPr lang="en-US" dirty="0"/>
              <a:t>interviewer has the questions planned out in advance, only modifies and probes until there is no new relevant information forthcoming from the interviewee</a:t>
            </a:r>
          </a:p>
          <a:p>
            <a:pPr lvl="1"/>
            <a:r>
              <a:rPr lang="en-US" dirty="0"/>
              <a:t>interviewer questions are closed</a:t>
            </a:r>
          </a:p>
          <a:p>
            <a:pPr lvl="1"/>
            <a:r>
              <a:rPr lang="en-US" dirty="0"/>
              <a:t>interviews will be mostly consistent across participants</a:t>
            </a:r>
          </a:p>
        </p:txBody>
      </p:sp>
      <p:sp>
        <p:nvSpPr>
          <p:cNvPr id="2" name="Title 1"/>
          <p:cNvSpPr>
            <a:spLocks noGrp="1"/>
          </p:cNvSpPr>
          <p:nvPr>
            <p:ph type="title"/>
          </p:nvPr>
        </p:nvSpPr>
        <p:spPr/>
        <p:txBody>
          <a:bodyPr/>
          <a:lstStyle/>
          <a:p>
            <a:r>
              <a:rPr lang="en-US" sz="3600" dirty="0"/>
              <a:t>Interviews</a:t>
            </a:r>
          </a:p>
        </p:txBody>
      </p:sp>
    </p:spTree>
    <p:extLst>
      <p:ext uri="{BB962C8B-B14F-4D97-AF65-F5344CB8AC3E}">
        <p14:creationId xmlns:p14="http://schemas.microsoft.com/office/powerpoint/2010/main" val="30475678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group interviews (focus groups)</a:t>
            </a:r>
          </a:p>
          <a:p>
            <a:pPr lvl="1"/>
            <a:r>
              <a:rPr lang="en-US" dirty="0"/>
              <a:t>instead of conducting several interviews, bring all participants together into a common conversation</a:t>
            </a:r>
          </a:p>
          <a:p>
            <a:pPr lvl="1"/>
            <a:r>
              <a:rPr lang="en-US" dirty="0"/>
              <a:t>facilitator (interviewer) has an agenda (a general plan of topics to be covered), but is flexible</a:t>
            </a:r>
          </a:p>
          <a:p>
            <a:pPr lvl="1"/>
            <a:r>
              <a:rPr lang="en-US" dirty="0"/>
              <a:t>facilitator has the questions planned out in advance, but can modify and/or revise on the fly </a:t>
            </a:r>
          </a:p>
          <a:p>
            <a:pPr lvl="2"/>
            <a:r>
              <a:rPr lang="en-US" dirty="0"/>
              <a:t>e.g., ask for follow-up (probing), pursue new angles, </a:t>
            </a:r>
            <a:r>
              <a:rPr lang="en-US" dirty="0" err="1"/>
              <a:t>etc</a:t>
            </a:r>
            <a:endParaRPr lang="en-US" dirty="0"/>
          </a:p>
          <a:p>
            <a:pPr lvl="2"/>
            <a:r>
              <a:rPr lang="en-US" dirty="0"/>
              <a:t>guides discussion </a:t>
            </a:r>
          </a:p>
          <a:p>
            <a:pPr lvl="2"/>
            <a:r>
              <a:rPr lang="en-US" dirty="0"/>
              <a:t>manages the group dynamic (encourages quiet people to participate, intervenes when someone starts to dominate)</a:t>
            </a:r>
          </a:p>
          <a:p>
            <a:pPr lvl="1"/>
            <a:r>
              <a:rPr lang="en-US" dirty="0"/>
              <a:t>conversational format has cultural dependencies </a:t>
            </a:r>
          </a:p>
          <a:p>
            <a:endParaRPr lang="en-US" dirty="0"/>
          </a:p>
        </p:txBody>
      </p:sp>
      <p:sp>
        <p:nvSpPr>
          <p:cNvPr id="2" name="Title 1"/>
          <p:cNvSpPr>
            <a:spLocks noGrp="1"/>
          </p:cNvSpPr>
          <p:nvPr>
            <p:ph type="title"/>
          </p:nvPr>
        </p:nvSpPr>
        <p:spPr/>
        <p:txBody>
          <a:bodyPr/>
          <a:lstStyle/>
          <a:p>
            <a:r>
              <a:rPr lang="en-US" sz="3600" dirty="0"/>
              <a:t>Interviews</a:t>
            </a:r>
          </a:p>
        </p:txBody>
      </p:sp>
    </p:spTree>
    <p:extLst>
      <p:ext uri="{BB962C8B-B14F-4D97-AF65-F5344CB8AC3E}">
        <p14:creationId xmlns:p14="http://schemas.microsoft.com/office/powerpoint/2010/main" val="23473082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D9FFF0-F42A-534C-BBD0-BB5ADAE34900}"/>
              </a:ext>
            </a:extLst>
          </p:cNvPr>
          <p:cNvSpPr>
            <a:spLocks noGrp="1"/>
          </p:cNvSpPr>
          <p:nvPr>
            <p:ph idx="1"/>
          </p:nvPr>
        </p:nvSpPr>
        <p:spPr/>
        <p:txBody>
          <a:bodyPr/>
          <a:lstStyle/>
          <a:p>
            <a:endParaRPr lang="en-US" dirty="0"/>
          </a:p>
          <a:p>
            <a:r>
              <a:rPr lang="en-US" dirty="0"/>
              <a:t>interview methods will produce large amounts of qualitative data</a:t>
            </a:r>
          </a:p>
          <a:p>
            <a:r>
              <a:rPr lang="en-US" dirty="0"/>
              <a:t>typically, thematic coding methods are used</a:t>
            </a:r>
          </a:p>
          <a:p>
            <a:pPr lvl="1"/>
            <a:r>
              <a:rPr lang="en-US" dirty="0"/>
              <a:t>recall  Mod01: Dark Pattern Analysis Activity, which used thematic coding</a:t>
            </a:r>
          </a:p>
        </p:txBody>
      </p:sp>
      <p:sp>
        <p:nvSpPr>
          <p:cNvPr id="3" name="Slide Number Placeholder 2">
            <a:extLst>
              <a:ext uri="{FF2B5EF4-FFF2-40B4-BE49-F238E27FC236}">
                <a16:creationId xmlns:a16="http://schemas.microsoft.com/office/drawing/2014/main" id="{2C0BD005-2740-E746-B052-2A7207630428}"/>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E53BDA1E-D6C9-1045-96C5-EF6B0BDFDD0E}"/>
              </a:ext>
            </a:extLst>
          </p:cNvPr>
          <p:cNvSpPr>
            <a:spLocks noGrp="1"/>
          </p:cNvSpPr>
          <p:nvPr>
            <p:ph type="title"/>
          </p:nvPr>
        </p:nvSpPr>
        <p:spPr/>
        <p:txBody>
          <a:bodyPr/>
          <a:lstStyle/>
          <a:p>
            <a:r>
              <a:rPr lang="en-US" dirty="0"/>
              <a:t>Analysis of Qualitative Data</a:t>
            </a:r>
          </a:p>
        </p:txBody>
      </p:sp>
    </p:spTree>
    <p:extLst>
      <p:ext uri="{BB962C8B-B14F-4D97-AF65-F5344CB8AC3E}">
        <p14:creationId xmlns:p14="http://schemas.microsoft.com/office/powerpoint/2010/main" val="7637308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buNone/>
            </a:pPr>
            <a:r>
              <a:rPr lang="en-US" dirty="0"/>
              <a:t> </a:t>
            </a:r>
          </a:p>
        </p:txBody>
      </p:sp>
      <p:sp>
        <p:nvSpPr>
          <p:cNvPr id="2" name="Title 1"/>
          <p:cNvSpPr>
            <a:spLocks noGrp="1"/>
          </p:cNvSpPr>
          <p:nvPr>
            <p:ph type="title"/>
          </p:nvPr>
        </p:nvSpPr>
        <p:spPr/>
        <p:txBody>
          <a:bodyPr/>
          <a:lstStyle/>
          <a:p>
            <a:r>
              <a:rPr lang="en-US" dirty="0"/>
              <a:t> </a:t>
            </a:r>
          </a:p>
        </p:txBody>
      </p:sp>
      <p:pic>
        <p:nvPicPr>
          <p:cNvPr id="4" name="Picture 3"/>
          <p:cNvPicPr>
            <a:picLocks noChangeAspect="1"/>
          </p:cNvPicPr>
          <p:nvPr/>
        </p:nvPicPr>
        <p:blipFill rotWithShape="1">
          <a:blip r:embed="rId2"/>
          <a:srcRect r="50953"/>
          <a:stretch/>
        </p:blipFill>
        <p:spPr>
          <a:xfrm>
            <a:off x="1877784" y="1448937"/>
            <a:ext cx="5159829" cy="5070470"/>
          </a:xfrm>
          <a:prstGeom prst="rect">
            <a:avLst/>
          </a:prstGeom>
        </p:spPr>
      </p:pic>
      <p:sp>
        <p:nvSpPr>
          <p:cNvPr id="7" name="TextBox 6">
            <a:extLst>
              <a:ext uri="{FF2B5EF4-FFF2-40B4-BE49-F238E27FC236}">
                <a16:creationId xmlns:a16="http://schemas.microsoft.com/office/drawing/2014/main" id="{7D98D19D-B27C-4F4A-9B70-E519C697B7FD}"/>
              </a:ext>
            </a:extLst>
          </p:cNvPr>
          <p:cNvSpPr txBox="1"/>
          <p:nvPr/>
        </p:nvSpPr>
        <p:spPr>
          <a:xfrm>
            <a:off x="-1" y="98891"/>
            <a:ext cx="8915401" cy="954107"/>
          </a:xfrm>
          <a:prstGeom prst="rect">
            <a:avLst/>
          </a:prstGeom>
          <a:noFill/>
        </p:spPr>
        <p:txBody>
          <a:bodyPr wrap="square" rtlCol="0">
            <a:spAutoFit/>
          </a:bodyPr>
          <a:lstStyle/>
          <a:p>
            <a:r>
              <a:rPr lang="en-US" sz="1400">
                <a:solidFill>
                  <a:srgbClr val="0000FF"/>
                </a:solidFill>
                <a:latin typeface="Garamond"/>
                <a:cs typeface="Garamond"/>
              </a:rPr>
              <a:t>excerpt of a sample </a:t>
            </a:r>
            <a:r>
              <a:rPr lang="en-US" sz="1400" dirty="0">
                <a:solidFill>
                  <a:srgbClr val="0000FF"/>
                </a:solidFill>
                <a:latin typeface="Garamond"/>
                <a:cs typeface="Garamond"/>
              </a:rPr>
              <a:t>of a transcription of interview data </a:t>
            </a:r>
          </a:p>
          <a:p>
            <a:r>
              <a:rPr lang="en-US" sz="1400" dirty="0">
                <a:solidFill>
                  <a:srgbClr val="0000FF"/>
                </a:solidFill>
                <a:latin typeface="Garamond"/>
                <a:cs typeface="Garamond"/>
              </a:rPr>
              <a:t>in this example, this is an interview to gather feedback from a prototype (as opposed to persona development)</a:t>
            </a:r>
          </a:p>
          <a:p>
            <a:pPr marL="285750" indent="-285750">
              <a:buFont typeface="Arial" panose="020B0604020202020204" pitchFamily="34" charset="0"/>
              <a:buChar char="•"/>
            </a:pPr>
            <a:r>
              <a:rPr lang="en-US" sz="1400" dirty="0">
                <a:solidFill>
                  <a:srgbClr val="0000FF"/>
                </a:solidFill>
                <a:latin typeface="Garamond"/>
                <a:cs typeface="Garamond"/>
              </a:rPr>
              <a:t>the transcript needs to include what the interviewer is asking (show in italics in the example, below labelled ‘observer’)</a:t>
            </a:r>
          </a:p>
          <a:p>
            <a:pPr marL="285750" indent="-285750">
              <a:buFont typeface="Arial" panose="020B0604020202020204" pitchFamily="34" charset="0"/>
              <a:buChar char="•"/>
            </a:pPr>
            <a:r>
              <a:rPr lang="en-US" sz="1400" dirty="0">
                <a:solidFill>
                  <a:srgbClr val="0000FF"/>
                </a:solidFill>
                <a:latin typeface="Garamond"/>
                <a:cs typeface="Garamond"/>
              </a:rPr>
              <a:t>the transcript can include disfluencies (um, like), pauses are shown as …</a:t>
            </a:r>
          </a:p>
        </p:txBody>
      </p:sp>
    </p:spTree>
    <p:extLst>
      <p:ext uri="{BB962C8B-B14F-4D97-AF65-F5344CB8AC3E}">
        <p14:creationId xmlns:p14="http://schemas.microsoft.com/office/powerpoint/2010/main" val="3587452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1. </a:t>
            </a:r>
            <a:r>
              <a:rPr lang="en-CA" dirty="0"/>
              <a:t>Purpose of the persona, scenario, and journey mapping representations?</a:t>
            </a:r>
          </a:p>
          <a:p>
            <a:pPr marL="0" indent="0">
              <a:buNone/>
            </a:pPr>
            <a:endParaRPr lang="en-CA" dirty="0"/>
          </a:p>
          <a:p>
            <a:pPr marL="0"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923654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59BB4E-1775-3C49-9D8F-D242E1027412}"/>
              </a:ext>
            </a:extLst>
          </p:cNvPr>
          <p:cNvSpPr>
            <a:spLocks noGrp="1"/>
          </p:cNvSpPr>
          <p:nvPr>
            <p:ph idx="1"/>
          </p:nvPr>
        </p:nvSpPr>
        <p:spPr/>
        <p:txBody>
          <a:bodyPr/>
          <a:lstStyle/>
          <a:p>
            <a:pPr marL="0" indent="0">
              <a:buNone/>
            </a:pPr>
            <a:r>
              <a:rPr lang="en-US" dirty="0"/>
              <a:t> </a:t>
            </a:r>
          </a:p>
          <a:p>
            <a:r>
              <a:rPr lang="en-US" dirty="0"/>
              <a:t>personas, scenarios, and journey maps are UX design representations</a:t>
            </a:r>
          </a:p>
          <a:p>
            <a:r>
              <a:rPr lang="en-US" dirty="0"/>
              <a:t>they are abstractions used in the design process</a:t>
            </a:r>
          </a:p>
          <a:p>
            <a:r>
              <a:rPr lang="en-US" dirty="0"/>
              <a:t>each of personas, scenarios, and journey maps has their own form and process</a:t>
            </a:r>
          </a:p>
          <a:p>
            <a:r>
              <a:rPr lang="en-US" dirty="0"/>
              <a:t>purposes: </a:t>
            </a:r>
          </a:p>
          <a:p>
            <a:pPr lvl="1"/>
            <a:r>
              <a:rPr lang="en-US" dirty="0"/>
              <a:t>representation (of research results)</a:t>
            </a:r>
          </a:p>
          <a:p>
            <a:pPr lvl="1"/>
            <a:r>
              <a:rPr lang="en-US" dirty="0"/>
              <a:t>communication (among team members, between team members and others)</a:t>
            </a:r>
          </a:p>
          <a:p>
            <a:pPr lvl="1"/>
            <a:r>
              <a:rPr lang="en-US" dirty="0"/>
              <a:t>empathy</a:t>
            </a:r>
          </a:p>
        </p:txBody>
      </p:sp>
      <p:sp>
        <p:nvSpPr>
          <p:cNvPr id="3" name="Slide Number Placeholder 2">
            <a:extLst>
              <a:ext uri="{FF2B5EF4-FFF2-40B4-BE49-F238E27FC236}">
                <a16:creationId xmlns:a16="http://schemas.microsoft.com/office/drawing/2014/main" id="{8A94428F-BF86-9342-AC5B-966CF46118CD}"/>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9CC4C590-B9EB-5A40-8235-983DC761EF73}"/>
              </a:ext>
            </a:extLst>
          </p:cNvPr>
          <p:cNvSpPr>
            <a:spLocks noGrp="1"/>
          </p:cNvSpPr>
          <p:nvPr>
            <p:ph type="title"/>
          </p:nvPr>
        </p:nvSpPr>
        <p:spPr/>
        <p:txBody>
          <a:bodyPr/>
          <a:lstStyle/>
          <a:p>
            <a:r>
              <a:rPr lang="en-US" dirty="0"/>
              <a:t>Personas, Scenarios, Journey Maps</a:t>
            </a:r>
          </a:p>
        </p:txBody>
      </p:sp>
    </p:spTree>
    <p:extLst>
      <p:ext uri="{BB962C8B-B14F-4D97-AF65-F5344CB8AC3E}">
        <p14:creationId xmlns:p14="http://schemas.microsoft.com/office/powerpoint/2010/main" val="781961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8" name="Slide Number Placeholder 7"/>
          <p:cNvSpPr>
            <a:spLocks noGrp="1"/>
          </p:cNvSpPr>
          <p:nvPr>
            <p:ph type="sldNum" idx="12"/>
          </p:nvPr>
        </p:nvSpPr>
        <p:spPr/>
        <p:txBody>
          <a:bodyPr/>
          <a:lstStyle/>
          <a:p>
            <a:fld id="{A7EA2D8D-44E5-43C4-BBA1-AE3E32EF0894}" type="slidenum">
              <a:rPr lang="en-GB" sz="1000" smtClean="0">
                <a:solidFill>
                  <a:schemeClr val="accent6">
                    <a:lumMod val="75000"/>
                  </a:schemeClr>
                </a:solidFill>
              </a:rPr>
              <a:t>7</a:t>
            </a:fld>
            <a:endParaRPr lang="en-GB" sz="1000" dirty="0">
              <a:solidFill>
                <a:schemeClr val="accent6">
                  <a:lumMod val="75000"/>
                </a:schemeClr>
              </a:solidFill>
            </a:endParaRPr>
          </a:p>
        </p:txBody>
      </p:sp>
      <p:sp>
        <p:nvSpPr>
          <p:cNvPr id="2" name="Title 1"/>
          <p:cNvSpPr>
            <a:spLocks noGrp="1"/>
          </p:cNvSpPr>
          <p:nvPr>
            <p:ph type="title"/>
          </p:nvPr>
        </p:nvSpPr>
        <p:spPr/>
        <p:txBody>
          <a:bodyPr/>
          <a:lstStyle/>
          <a:p>
            <a:r>
              <a:rPr lang="en-US" noProof="0" dirty="0"/>
              <a:t> </a:t>
            </a:r>
          </a:p>
        </p:txBody>
      </p:sp>
      <p:sp>
        <p:nvSpPr>
          <p:cNvPr id="7" name="Footer Placeholder 6"/>
          <p:cNvSpPr>
            <a:spLocks noGrp="1"/>
          </p:cNvSpPr>
          <p:nvPr>
            <p:ph type="ftr" sz="quarter" idx="4294967295"/>
          </p:nvPr>
        </p:nvSpPr>
        <p:spPr>
          <a:xfrm>
            <a:off x="0" y="6356350"/>
            <a:ext cx="2895600" cy="365125"/>
          </a:xfrm>
          <a:prstGeom prst="rect">
            <a:avLst/>
          </a:prstGeom>
        </p:spPr>
        <p:txBody>
          <a:bodyPr/>
          <a:lstStyle/>
          <a:p>
            <a:r>
              <a:rPr lang="en-GB" sz="1000" dirty="0">
                <a:solidFill>
                  <a:schemeClr val="accent6">
                    <a:lumMod val="75000"/>
                  </a:schemeClr>
                </a:solidFill>
              </a:rPr>
              <a:t>www.id-book.com</a:t>
            </a:r>
          </a:p>
        </p:txBody>
      </p:sp>
      <p:pic>
        <p:nvPicPr>
          <p:cNvPr id="2050" name="Picture 2" descr="Cartoon illustration of the relationship between a scenario and its associated persona, with three persons running one after anoth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408" y="183804"/>
            <a:ext cx="8739304" cy="619332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157671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2. </a:t>
            </a:r>
            <a:r>
              <a:rPr lang="en-CA" dirty="0"/>
              <a:t>What is the persona representation?</a:t>
            </a:r>
          </a:p>
          <a:p>
            <a:pPr marL="0" indent="0">
              <a:buNone/>
            </a:pPr>
            <a:endParaRPr lang="en-CA" dirty="0"/>
          </a:p>
          <a:p>
            <a:pPr marL="0"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8</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1669080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272FE5-2CC6-204F-AC75-92FE676F4015}"/>
              </a:ext>
            </a:extLst>
          </p:cNvPr>
          <p:cNvSpPr>
            <a:spLocks noGrp="1"/>
          </p:cNvSpPr>
          <p:nvPr>
            <p:ph idx="1"/>
          </p:nvPr>
        </p:nvSpPr>
        <p:spPr/>
        <p:txBody>
          <a:bodyPr/>
          <a:lstStyle/>
          <a:p>
            <a:pPr marL="0" indent="0">
              <a:buNone/>
            </a:pPr>
            <a:r>
              <a:rPr lang="en-US" dirty="0"/>
              <a:t>Before discussing the construct of a persona, let’s recap:</a:t>
            </a:r>
          </a:p>
          <a:p>
            <a:r>
              <a:rPr lang="en-US" dirty="0"/>
              <a:t>we have already discussed the issue that user is a </a:t>
            </a:r>
            <a:r>
              <a:rPr lang="en-US" i="1" dirty="0"/>
              <a:t>discursive construct</a:t>
            </a:r>
            <a:endParaRPr lang="en-US" dirty="0"/>
          </a:p>
          <a:p>
            <a:pPr lvl="1"/>
            <a:r>
              <a:rPr lang="en-US" i="1" dirty="0"/>
              <a:t>user</a:t>
            </a:r>
            <a:r>
              <a:rPr lang="en-US" dirty="0"/>
              <a:t> as an object of scientific object of study</a:t>
            </a:r>
          </a:p>
          <a:p>
            <a:pPr lvl="1"/>
            <a:r>
              <a:rPr lang="en-US" i="1" dirty="0"/>
              <a:t>user</a:t>
            </a:r>
            <a:r>
              <a:rPr lang="en-US" dirty="0"/>
              <a:t> as a constituency </a:t>
            </a:r>
            <a:r>
              <a:rPr lang="en-CA" dirty="0"/>
              <a:t>in need of empowerment</a:t>
            </a:r>
          </a:p>
          <a:p>
            <a:pPr marL="414000" lvl="1" indent="0">
              <a:buNone/>
            </a:pPr>
            <a:endParaRPr lang="en-US" dirty="0"/>
          </a:p>
        </p:txBody>
      </p:sp>
      <p:sp>
        <p:nvSpPr>
          <p:cNvPr id="3" name="Slide Number Placeholder 2">
            <a:extLst>
              <a:ext uri="{FF2B5EF4-FFF2-40B4-BE49-F238E27FC236}">
                <a16:creationId xmlns:a16="http://schemas.microsoft.com/office/drawing/2014/main" id="{5DF3D0A2-4B7A-4D41-BE5D-AFB382271EF9}"/>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31E56EB5-3096-4343-B7A7-0C02193BDA76}"/>
              </a:ext>
            </a:extLst>
          </p:cNvPr>
          <p:cNvSpPr>
            <a:spLocks noGrp="1"/>
          </p:cNvSpPr>
          <p:nvPr>
            <p:ph type="title"/>
          </p:nvPr>
        </p:nvSpPr>
        <p:spPr/>
        <p:txBody>
          <a:bodyPr/>
          <a:lstStyle/>
          <a:p>
            <a:r>
              <a:rPr lang="en-US" dirty="0"/>
              <a:t>Relevant Concepts: Recap</a:t>
            </a:r>
          </a:p>
        </p:txBody>
      </p:sp>
    </p:spTree>
    <p:extLst>
      <p:ext uri="{BB962C8B-B14F-4D97-AF65-F5344CB8AC3E}">
        <p14:creationId xmlns:p14="http://schemas.microsoft.com/office/powerpoint/2010/main" val="31837029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GUID" val="8fc9ac07-357b-4887-8b4d-5d9e142d9d61"/>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8fc9ac07-357b-4887-8b4d-5d9e142d9d61"/>
</p:tagLst>
</file>

<file path=ppt/theme/theme1.xml><?xml version="1.0" encoding="utf-8"?>
<a:theme xmlns:a="http://schemas.openxmlformats.org/drawingml/2006/main" name="3461w20">
  <a:themeElements>
    <a:clrScheme name="YorkU 1">
      <a:dk1>
        <a:sysClr val="windowText" lastClr="000000"/>
      </a:dk1>
      <a:lt1>
        <a:sysClr val="window" lastClr="FFFFFF"/>
      </a:lt1>
      <a:dk2>
        <a:srgbClr val="333333"/>
      </a:dk2>
      <a:lt2>
        <a:srgbClr val="CCCCCC"/>
      </a:lt2>
      <a:accent1>
        <a:srgbClr val="990000"/>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3461w20.thmx</Template>
  <TotalTime>16165</TotalTime>
  <Words>3240</Words>
  <Application>Microsoft Macintosh PowerPoint</Application>
  <PresentationFormat>On-screen Show (4:3)</PresentationFormat>
  <Paragraphs>363</Paragraphs>
  <Slides>47</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47</vt:i4>
      </vt:variant>
    </vt:vector>
  </HeadingPairs>
  <TitlesOfParts>
    <vt:vector size="57" baseType="lpstr">
      <vt:lpstr>Arial</vt:lpstr>
      <vt:lpstr>Avenir Next Regular</vt:lpstr>
      <vt:lpstr>Calibri</vt:lpstr>
      <vt:lpstr>Garamond</vt:lpstr>
      <vt:lpstr>Gill Sans</vt:lpstr>
      <vt:lpstr>Gill Sans MT</vt:lpstr>
      <vt:lpstr>Palatino Linotype</vt:lpstr>
      <vt:lpstr>Source Sans Pro</vt:lpstr>
      <vt:lpstr>Wingdings 2</vt:lpstr>
      <vt:lpstr>3461w20</vt:lpstr>
      <vt:lpstr>PowerPoint Presentation</vt:lpstr>
      <vt:lpstr>Intellectual Property Notice</vt:lpstr>
      <vt:lpstr>Dependencies</vt:lpstr>
      <vt:lpstr>Key Questions</vt:lpstr>
      <vt:lpstr> </vt:lpstr>
      <vt:lpstr>Personas, Scenarios, Journey Maps</vt:lpstr>
      <vt:lpstr> </vt:lpstr>
      <vt:lpstr> </vt:lpstr>
      <vt:lpstr>Relevant Concepts: Recap</vt:lpstr>
      <vt:lpstr>Personas are abstractions</vt:lpstr>
      <vt:lpstr>Levels of Abstraction</vt:lpstr>
      <vt:lpstr>Levels of Abstraction</vt:lpstr>
      <vt:lpstr>PowerPoint Presentation</vt:lpstr>
      <vt:lpstr>What is a Persona?</vt:lpstr>
      <vt:lpstr>Example Persona</vt:lpstr>
      <vt:lpstr>Example Persona</vt:lpstr>
      <vt:lpstr>Typical Persona Elements</vt:lpstr>
      <vt:lpstr>Why do we use personas?</vt:lpstr>
      <vt:lpstr>Why are personas represented using this format?</vt:lpstr>
      <vt:lpstr>Persona Types</vt:lpstr>
      <vt:lpstr>What is an Anti-Persona</vt:lpstr>
      <vt:lpstr>Brief History of the Persona Design Representation</vt:lpstr>
      <vt:lpstr>How not to create personas</vt:lpstr>
      <vt:lpstr>How do we construct personas?</vt:lpstr>
      <vt:lpstr>Best Practices</vt:lpstr>
      <vt:lpstr>Formulating an interview plan</vt:lpstr>
      <vt:lpstr> </vt:lpstr>
      <vt:lpstr>Persona Hypothesis</vt:lpstr>
      <vt:lpstr>Persona Hypothesis</vt:lpstr>
      <vt:lpstr>Hypothesis Formulation, Component #1</vt:lpstr>
      <vt:lpstr>Hypothesis Formulation, Component #2</vt:lpstr>
      <vt:lpstr>Hypothesis Formulation, Component #3</vt:lpstr>
      <vt:lpstr>Outcomes of Persona Hypothesis Formulation</vt:lpstr>
      <vt:lpstr> </vt:lpstr>
      <vt:lpstr>Best Practices</vt:lpstr>
      <vt:lpstr>Formulating an interview plan</vt:lpstr>
      <vt:lpstr>Types of Interviews</vt:lpstr>
      <vt:lpstr>Conducting Interviews</vt:lpstr>
      <vt:lpstr>General categories of interview questions</vt:lpstr>
      <vt:lpstr>Interview questions</vt:lpstr>
      <vt:lpstr>Interviews</vt:lpstr>
      <vt:lpstr>Interviews</vt:lpstr>
      <vt:lpstr>Interviews</vt:lpstr>
      <vt:lpstr>Interviews</vt:lpstr>
      <vt:lpstr>Interviews</vt:lpstr>
      <vt:lpstr>Analysis of Qualitative Data</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Baljko</dc:creator>
  <cp:lastModifiedBy>Melanie A Baljko</cp:lastModifiedBy>
  <cp:revision>1332</cp:revision>
  <cp:lastPrinted>2021-11-08T14:41:54Z</cp:lastPrinted>
  <dcterms:created xsi:type="dcterms:W3CDTF">2020-01-08T18:20:23Z</dcterms:created>
  <dcterms:modified xsi:type="dcterms:W3CDTF">2021-11-08T14:42:01Z</dcterms:modified>
</cp:coreProperties>
</file>