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939" r:id="rId3"/>
    <p:sldId id="1091" r:id="rId4"/>
    <p:sldId id="264" r:id="rId5"/>
    <p:sldId id="1182" r:id="rId6"/>
    <p:sldId id="1207" r:id="rId7"/>
    <p:sldId id="1206" r:id="rId8"/>
    <p:sldId id="1238" r:id="rId9"/>
    <p:sldId id="379" r:id="rId10"/>
    <p:sldId id="517" r:id="rId11"/>
    <p:sldId id="524" r:id="rId12"/>
    <p:sldId id="537" r:id="rId13"/>
    <p:sldId id="525" r:id="rId14"/>
    <p:sldId id="526" r:id="rId15"/>
    <p:sldId id="528" r:id="rId16"/>
    <p:sldId id="529" r:id="rId17"/>
    <p:sldId id="531" r:id="rId18"/>
    <p:sldId id="532" r:id="rId19"/>
    <p:sldId id="536" r:id="rId20"/>
    <p:sldId id="535" r:id="rId21"/>
    <p:sldId id="534" r:id="rId22"/>
    <p:sldId id="543" r:id="rId23"/>
    <p:sldId id="542" r:id="rId24"/>
    <p:sldId id="541" r:id="rId25"/>
    <p:sldId id="496" r:id="rId26"/>
    <p:sldId id="1210" r:id="rId27"/>
    <p:sldId id="1183" r:id="rId28"/>
    <p:sldId id="1220" r:id="rId29"/>
    <p:sldId id="1221" r:id="rId30"/>
    <p:sldId id="1222" r:id="rId31"/>
    <p:sldId id="1225" r:id="rId32"/>
    <p:sldId id="1223" r:id="rId33"/>
    <p:sldId id="1226" r:id="rId34"/>
    <p:sldId id="1237" r:id="rId35"/>
    <p:sldId id="1227" r:id="rId36"/>
    <p:sldId id="1231" r:id="rId37"/>
    <p:sldId id="1236" r:id="rId38"/>
    <p:sldId id="1232" r:id="rId39"/>
    <p:sldId id="1228" r:id="rId40"/>
    <p:sldId id="1233" r:id="rId41"/>
    <p:sldId id="1229" r:id="rId42"/>
    <p:sldId id="1234" r:id="rId43"/>
    <p:sldId id="1230" r:id="rId44"/>
    <p:sldId id="1235" r:id="rId45"/>
    <p:sldId id="122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1091"/>
            <p14:sldId id="264"/>
          </p14:sldIdLst>
        </p14:section>
        <p14:section name="Body" id="{7C644759-45B7-764F-8741-7D4FFBBBA371}">
          <p14:sldIdLst>
            <p14:sldId id="1182"/>
            <p14:sldId id="1207"/>
            <p14:sldId id="1206"/>
            <p14:sldId id="1238"/>
            <p14:sldId id="379"/>
            <p14:sldId id="517"/>
            <p14:sldId id="524"/>
            <p14:sldId id="537"/>
            <p14:sldId id="525"/>
            <p14:sldId id="526"/>
            <p14:sldId id="528"/>
            <p14:sldId id="529"/>
            <p14:sldId id="531"/>
            <p14:sldId id="532"/>
            <p14:sldId id="536"/>
            <p14:sldId id="535"/>
            <p14:sldId id="534"/>
            <p14:sldId id="543"/>
            <p14:sldId id="542"/>
            <p14:sldId id="541"/>
            <p14:sldId id="496"/>
            <p14:sldId id="1210"/>
            <p14:sldId id="1183"/>
            <p14:sldId id="1220"/>
            <p14:sldId id="1221"/>
            <p14:sldId id="1222"/>
            <p14:sldId id="1225"/>
            <p14:sldId id="1223"/>
            <p14:sldId id="1226"/>
            <p14:sldId id="1237"/>
            <p14:sldId id="1227"/>
            <p14:sldId id="1231"/>
            <p14:sldId id="1236"/>
            <p14:sldId id="1232"/>
            <p14:sldId id="1228"/>
            <p14:sldId id="1233"/>
            <p14:sldId id="1229"/>
            <p14:sldId id="1234"/>
            <p14:sldId id="1230"/>
            <p14:sldId id="1235"/>
            <p14:sldId id="1224"/>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831"/>
  </p:normalViewPr>
  <p:slideViewPr>
    <p:cSldViewPr snapToGrid="0" snapToObjects="1">
      <p:cViewPr varScale="1">
        <p:scale>
          <a:sx n="148" d="100"/>
          <a:sy n="148" d="100"/>
        </p:scale>
        <p:origin x="520" y="2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Caissons</a:t>
            </a:r>
            <a:r>
              <a:rPr lang="en-US" baseline="0" dirty="0"/>
              <a:t> are </a:t>
            </a:r>
            <a:r>
              <a:rPr lang="en-US" sz="1200" b="0" i="0" u="none" strike="noStrike" kern="1200" baseline="0" dirty="0">
                <a:solidFill>
                  <a:schemeClr val="tx1"/>
                </a:solidFill>
                <a:latin typeface="+mn-lt"/>
                <a:ea typeface="+mn-ea"/>
                <a:cs typeface="+mn-cs"/>
              </a:rPr>
              <a:t>Used in building to hold water back during construction.</a:t>
            </a:r>
            <a:endParaRPr lang="en-US" dirty="0"/>
          </a:p>
        </p:txBody>
      </p:sp>
    </p:spTree>
    <p:extLst>
      <p:ext uri="{BB962C8B-B14F-4D97-AF65-F5344CB8AC3E}">
        <p14:creationId xmlns:p14="http://schemas.microsoft.com/office/powerpoint/2010/main" val="408912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Caissons</a:t>
            </a:r>
            <a:r>
              <a:rPr lang="en-US" baseline="0" dirty="0"/>
              <a:t> are </a:t>
            </a:r>
            <a:r>
              <a:rPr lang="en-US" sz="1200" b="0" i="0" u="none" strike="noStrike" kern="1200" baseline="0" dirty="0">
                <a:solidFill>
                  <a:schemeClr val="tx1"/>
                </a:solidFill>
                <a:latin typeface="+mn-lt"/>
                <a:ea typeface="+mn-ea"/>
                <a:cs typeface="+mn-cs"/>
              </a:rPr>
              <a:t>Used in building to hold water back during construction.</a:t>
            </a:r>
            <a:endParaRPr lang="en-US" dirty="0"/>
          </a:p>
        </p:txBody>
      </p:sp>
    </p:spTree>
    <p:extLst>
      <p:ext uri="{BB962C8B-B14F-4D97-AF65-F5344CB8AC3E}">
        <p14:creationId xmlns:p14="http://schemas.microsoft.com/office/powerpoint/2010/main" val="4089127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34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8910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uxmastery.com/ux-marks-the-spot-mapping-the-user-experience/"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R-Design-VII</a:t>
            </a:r>
            <a:br>
              <a:rPr lang="en-CA" dirty="0"/>
            </a:br>
            <a:r>
              <a:rPr lang="en-CA" dirty="0"/>
              <a:t>Scenarios and Journey Maps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marL="0" indent="0">
              <a:buNone/>
            </a:pPr>
            <a:r>
              <a:rPr lang="en-US" dirty="0"/>
              <a:t>"Telling stories is a natural way for people to explain what they are doing or how to achieve something. It is therefore something that stakeholders can easily relate to. The focus of such stories is also naturally likely to be about what the users are trying to achieve, i.e. their goals. Understanding why people do things as they do and what they are trying to achieve in the process allows us to concentrate on the human activity rather than interaction with technology."  (10.6, </a:t>
            </a:r>
            <a:r>
              <a:rPr lang="en-US" dirty="0" err="1"/>
              <a:t>Preece</a:t>
            </a:r>
            <a:r>
              <a:rPr lang="en-US" dirty="0"/>
              <a:t>)</a:t>
            </a:r>
          </a:p>
        </p:txBody>
      </p:sp>
      <p:sp>
        <p:nvSpPr>
          <p:cNvPr id="3" name="Title 2"/>
          <p:cNvSpPr>
            <a:spLocks noGrp="1"/>
          </p:cNvSpPr>
          <p:nvPr>
            <p:ph type="title"/>
          </p:nvPr>
        </p:nvSpPr>
        <p:spPr/>
        <p:txBody>
          <a:bodyPr/>
          <a:lstStyle/>
          <a:p>
            <a:r>
              <a:rPr lang="en-CA" dirty="0"/>
              <a:t> </a:t>
            </a:r>
            <a:endParaRPr lang="en-US" dirty="0"/>
          </a:p>
        </p:txBody>
      </p:sp>
    </p:spTree>
    <p:extLst>
      <p:ext uri="{BB962C8B-B14F-4D97-AF65-F5344CB8AC3E}">
        <p14:creationId xmlns:p14="http://schemas.microsoft.com/office/powerpoint/2010/main" val="396681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"Telling stories is a natural way for people to explain what they are doing or how to achieve something. It is therefore something that stakeholders can easily relate to. The focus of such stories is also naturally likely to be about </a:t>
            </a:r>
            <a:r>
              <a:rPr lang="en-US" b="1" dirty="0"/>
              <a:t>what the users are trying to achieve, i.e. their goals. Understanding why people do things as they do and what they are trying to achieve in the process allows us to concentrate on the human activity rather than interaction with technology.</a:t>
            </a:r>
            <a:r>
              <a:rPr lang="en-US" dirty="0"/>
              <a:t>"</a:t>
            </a:r>
          </a:p>
          <a:p>
            <a:r>
              <a:rPr lang="en-US" dirty="0"/>
              <a:t>user stories are able what 'is', what has happened, what the user would like to happen given the 'now'</a:t>
            </a:r>
          </a:p>
          <a:p>
            <a:endParaRPr lang="en-US" dirty="0"/>
          </a:p>
        </p:txBody>
      </p:sp>
      <p:sp>
        <p:nvSpPr>
          <p:cNvPr id="3" name="Title 2"/>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43860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allows exploration and discussion of contexts, needs, and requirements. </a:t>
            </a:r>
          </a:p>
          <a:p>
            <a:r>
              <a:rPr lang="en-US" dirty="0"/>
              <a:t>can be understood by the stakeholders (depending on vocabulary and phrasing), allowing opportunity for participation</a:t>
            </a:r>
          </a:p>
          <a:p>
            <a:r>
              <a:rPr lang="en-US" dirty="0"/>
              <a:t>scenarios play in role in developing design briefs </a:t>
            </a:r>
          </a:p>
          <a:p>
            <a:pPr marL="0" indent="0">
              <a:buNone/>
            </a:pPr>
            <a:endParaRPr lang="en-US" dirty="0"/>
          </a:p>
        </p:txBody>
      </p:sp>
      <p:sp>
        <p:nvSpPr>
          <p:cNvPr id="3" name="Title 2"/>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318554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about creating opportunity, a future that does not yet exist?</a:t>
            </a:r>
          </a:p>
          <a:p>
            <a:endParaRPr lang="en-US" dirty="0"/>
          </a:p>
          <a:p>
            <a:r>
              <a:rPr lang="en-US" dirty="0"/>
              <a:t>do we know who the potential users are? can we talk to them? what would potential users say? what is within their imaginary?</a:t>
            </a:r>
          </a:p>
          <a:p>
            <a:r>
              <a:rPr lang="en-US" dirty="0"/>
              <a:t>about designers:</a:t>
            </a:r>
          </a:p>
          <a:p>
            <a:pPr lvl="1"/>
            <a:r>
              <a:rPr lang="en-US" dirty="0"/>
              <a:t>(perhaps) generate different possibilities</a:t>
            </a:r>
          </a:p>
        </p:txBody>
      </p:sp>
      <p:sp>
        <p:nvSpPr>
          <p:cNvPr id="3" name="Title 2"/>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5335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209" y="123619"/>
            <a:ext cx="8794081" cy="4809089"/>
          </a:xfrm>
        </p:spPr>
        <p:txBody>
          <a:bodyPr/>
          <a:lstStyle/>
          <a:p>
            <a:pPr marL="0" indent="0">
              <a:buNone/>
            </a:pPr>
            <a:r>
              <a:rPr lang="en-US" dirty="0"/>
              <a:t>p. 302</a:t>
            </a:r>
          </a:p>
          <a:p>
            <a:pPr marL="0" indent="0">
              <a:buNone/>
            </a:pPr>
            <a:r>
              <a:rPr lang="en-US" dirty="0"/>
              <a:t>"</a:t>
            </a:r>
            <a:r>
              <a:rPr lang="en-US" dirty="0" err="1"/>
              <a:t>Bramat</a:t>
            </a:r>
            <a:r>
              <a:rPr lang="en-US" dirty="0"/>
              <a:t> has just finished his daily 4 mile run. He likes listening to music while he exercises, and has b </a:t>
            </a:r>
            <a:r>
              <a:rPr lang="en-US" dirty="0" err="1"/>
              <a:t>een</a:t>
            </a:r>
            <a:r>
              <a:rPr lang="en-US" dirty="0"/>
              <a:t> playing his favorite pieces. This new </a:t>
            </a:r>
            <a:r>
              <a:rPr lang="en-US" dirty="0" err="1"/>
              <a:t>skinput</a:t>
            </a:r>
            <a:r>
              <a:rPr lang="en-US" dirty="0"/>
              <a:t> technology is great as he can focus on the running while scrolling through the available tracks, skipping through them with a simple tap of his fingers. He comes in exhausted and flops down on his favorite seat. With a flick of his fingers he turns off his music player and opens the palm of his hand to reveal the television remote control panel, graphically projected on his skin. He taps on a button to choose the station for the program he wants, adjusts the volume with a few more taps, and sits back to watch. Feeling hungry, he walks to his kitchen, opens his palm once again and sees a list of recipes possible given </a:t>
            </a:r>
            <a:br>
              <a:rPr lang="en-US" dirty="0"/>
            </a:br>
            <a:r>
              <a:rPr lang="en-US" dirty="0"/>
              <a:t>the items in his fridge. With another </a:t>
            </a:r>
            <a:br>
              <a:rPr lang="en-US" dirty="0"/>
            </a:br>
            <a:r>
              <a:rPr lang="en-US" dirty="0"/>
              <a:t>hand gesture, his palm turns into a </a:t>
            </a:r>
            <a:br>
              <a:rPr lang="en-US" dirty="0"/>
            </a:br>
            <a:r>
              <a:rPr lang="en-US" dirty="0"/>
              <a:t>telephone keypad, from where he </a:t>
            </a:r>
            <a:br>
              <a:rPr lang="en-US" dirty="0"/>
            </a:br>
            <a:r>
              <a:rPr lang="en-US" dirty="0"/>
              <a:t>can invite a friend over for dinner."</a:t>
            </a:r>
          </a:p>
          <a:p>
            <a:endParaRPr lang="en-US" dirty="0"/>
          </a:p>
        </p:txBody>
      </p:sp>
      <p:pic>
        <p:nvPicPr>
          <p:cNvPr id="5" name="Picture 4"/>
          <p:cNvPicPr>
            <a:picLocks noChangeAspect="1"/>
          </p:cNvPicPr>
          <p:nvPr/>
        </p:nvPicPr>
        <p:blipFill>
          <a:blip r:embed="rId2"/>
          <a:stretch>
            <a:fillRect/>
          </a:stretch>
        </p:blipFill>
        <p:spPr>
          <a:xfrm>
            <a:off x="4451662" y="3754760"/>
            <a:ext cx="4692338" cy="3103240"/>
          </a:xfrm>
          <a:prstGeom prst="rect">
            <a:avLst/>
          </a:prstGeom>
        </p:spPr>
      </p:pic>
    </p:spTree>
    <p:extLst>
      <p:ext uri="{BB962C8B-B14F-4D97-AF65-F5344CB8AC3E}">
        <p14:creationId xmlns:p14="http://schemas.microsoft.com/office/powerpoint/2010/main" val="281319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scenario was developed to illustrate an envisioned situation in the future</a:t>
            </a:r>
          </a:p>
          <a:p>
            <a:r>
              <a:rPr lang="en-US" dirty="0"/>
              <a:t>was this part of the design brief or a response to it?</a:t>
            </a:r>
          </a:p>
        </p:txBody>
      </p:sp>
      <p:sp>
        <p:nvSpPr>
          <p:cNvPr id="3" name="Title 2"/>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2152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Scenarios can be used to model existing work situations, but they are more commonly used for expressing proposed or imagined situations to help in conceptual design. (11.5, p.332)</a:t>
            </a:r>
          </a:p>
        </p:txBody>
      </p:sp>
      <p:sp>
        <p:nvSpPr>
          <p:cNvPr id="3" name="Title 2"/>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173145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Four roles for scenarios (</a:t>
            </a:r>
            <a:r>
              <a:rPr lang="en-US" dirty="0" err="1"/>
              <a:t>Bødker</a:t>
            </a:r>
            <a:r>
              <a:rPr lang="en-US" dirty="0"/>
              <a:t>, 2000, p. 63):</a:t>
            </a:r>
          </a:p>
          <a:p>
            <a:pPr marL="756900" lvl="1" indent="-342900">
              <a:buFont typeface="+mj-lt"/>
              <a:buAutoNum type="arabicPeriod"/>
            </a:pPr>
            <a:r>
              <a:rPr lang="en-US" dirty="0"/>
              <a:t>As a basis for the overall design.</a:t>
            </a:r>
          </a:p>
          <a:p>
            <a:pPr marL="756900" lvl="1" indent="-342900">
              <a:buFont typeface="+mj-lt"/>
              <a:buAutoNum type="arabicPeriod"/>
            </a:pPr>
            <a:r>
              <a:rPr lang="en-US" dirty="0"/>
              <a:t>For technical implementation.</a:t>
            </a:r>
          </a:p>
          <a:p>
            <a:pPr marL="756900" lvl="1" indent="-342900">
              <a:buFont typeface="+mj-lt"/>
              <a:buAutoNum type="arabicPeriod"/>
            </a:pPr>
            <a:r>
              <a:rPr lang="en-US" dirty="0"/>
              <a:t>As a means of cooperation within design teams.</a:t>
            </a:r>
          </a:p>
          <a:p>
            <a:pPr marL="756900" lvl="1" indent="-342900">
              <a:buFont typeface="+mj-lt"/>
              <a:buAutoNum type="arabicPeriod"/>
            </a:pPr>
            <a:r>
              <a:rPr lang="en-US" dirty="0"/>
              <a:t>As a means of cooperation across professional boundaries, i.e. as a basis of communication in a multidisciplinary team.</a:t>
            </a:r>
          </a:p>
          <a:p>
            <a:r>
              <a:rPr lang="en-US" dirty="0"/>
              <a:t>scenarios have been used:</a:t>
            </a:r>
          </a:p>
          <a:p>
            <a:pPr lvl="1"/>
            <a:r>
              <a:rPr lang="en-US" dirty="0"/>
              <a:t>as scripts for user evaluation of prototypes</a:t>
            </a:r>
          </a:p>
          <a:p>
            <a:pPr lvl="1"/>
            <a:r>
              <a:rPr lang="en-US" dirty="0"/>
              <a:t>as the basis of storyboard creation</a:t>
            </a:r>
          </a:p>
          <a:p>
            <a:pPr lvl="1"/>
            <a:r>
              <a:rPr lang="en-US" dirty="0"/>
              <a:t>to build a shared understanding among team members</a:t>
            </a:r>
          </a:p>
          <a:p>
            <a:pPr lvl="1"/>
            <a:r>
              <a:rPr lang="en-US" dirty="0"/>
              <a:t>to sell ideas to users, managers, and potential customers</a:t>
            </a:r>
          </a:p>
          <a:p>
            <a:endParaRPr lang="en-US" dirty="0"/>
          </a:p>
        </p:txBody>
      </p:sp>
      <p:sp>
        <p:nvSpPr>
          <p:cNvPr id="3" name="Title 2"/>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4968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see §11.5, pp. 332-333</a:t>
            </a:r>
          </a:p>
          <a:p>
            <a:r>
              <a:rPr lang="en-US" dirty="0"/>
              <a:t>given a design proposal, write two short stories</a:t>
            </a:r>
          </a:p>
          <a:p>
            <a:pPr lvl="1"/>
            <a:r>
              <a:rPr lang="en-US" dirty="0"/>
              <a:t>one to capture the most positive consequences of the proposed design solution </a:t>
            </a:r>
          </a:p>
          <a:p>
            <a:pPr lvl="1"/>
            <a:r>
              <a:rPr lang="en-US" dirty="0"/>
              <a:t>the other to capture the most negative consequences of the proposed design solution</a:t>
            </a:r>
          </a:p>
          <a:p>
            <a:r>
              <a:rPr lang="en-US" dirty="0"/>
              <a:t>this technique is employed by designers </a:t>
            </a:r>
          </a:p>
          <a:p>
            <a:pPr lvl="1"/>
            <a:r>
              <a:rPr lang="en-US" dirty="0"/>
              <a:t>helps develop a more comprehensive view of the proposal</a:t>
            </a:r>
          </a:p>
          <a:p>
            <a:pPr lvl="1"/>
            <a:r>
              <a:rPr lang="en-US" dirty="0"/>
              <a:t>provides reflection on imagined benefits, consequences, and ramifications</a:t>
            </a:r>
          </a:p>
          <a:p>
            <a:endParaRPr lang="en-US" dirty="0"/>
          </a:p>
        </p:txBody>
      </p:sp>
      <p:sp>
        <p:nvSpPr>
          <p:cNvPr id="4" name="Title 3"/>
          <p:cNvSpPr>
            <a:spLocks noGrp="1"/>
          </p:cNvSpPr>
          <p:nvPr>
            <p:ph type="title"/>
          </p:nvPr>
        </p:nvSpPr>
        <p:spPr/>
        <p:txBody>
          <a:bodyPr/>
          <a:lstStyle/>
          <a:p>
            <a:r>
              <a:rPr lang="en-US" dirty="0"/>
              <a:t>Plus/Minus Scenarios (</a:t>
            </a:r>
            <a:r>
              <a:rPr lang="en-US" dirty="0" err="1"/>
              <a:t>Bodker</a:t>
            </a:r>
            <a:r>
              <a:rPr lang="en-US" dirty="0"/>
              <a:t>, 2000)</a:t>
            </a:r>
          </a:p>
        </p:txBody>
      </p:sp>
    </p:spTree>
    <p:extLst>
      <p:ext uri="{BB962C8B-B14F-4D97-AF65-F5344CB8AC3E}">
        <p14:creationId xmlns:p14="http://schemas.microsoft.com/office/powerpoint/2010/main" val="343349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0200" y="1262939"/>
            <a:ext cx="6823602" cy="4809089"/>
          </a:xfrm>
        </p:spPr>
        <p:txBody>
          <a:bodyPr/>
          <a:lstStyle/>
          <a:p>
            <a:r>
              <a:rPr lang="en-US" dirty="0"/>
              <a:t>Example #1: a hypermedia system to be used by inspectors of caissons</a:t>
            </a:r>
          </a:p>
          <a:p>
            <a:r>
              <a:rPr lang="en-US" dirty="0"/>
              <a:t>A </a:t>
            </a:r>
            <a:r>
              <a:rPr lang="en-US" b="1" dirty="0"/>
              <a:t>caisson</a:t>
            </a:r>
            <a:r>
              <a:rPr lang="en-US" dirty="0"/>
              <a:t> is a large watertight chamber, open at the bottom, from which the water is kept out by air pressure and in which construction work may be carried out under water</a:t>
            </a:r>
          </a:p>
        </p:txBody>
      </p:sp>
      <p:pic>
        <p:nvPicPr>
          <p:cNvPr id="4" name="Picture 3"/>
          <p:cNvPicPr>
            <a:picLocks noChangeAspect="1"/>
          </p:cNvPicPr>
          <p:nvPr/>
        </p:nvPicPr>
        <p:blipFill>
          <a:blip r:embed="rId2"/>
          <a:stretch>
            <a:fillRect/>
          </a:stretch>
        </p:blipFill>
        <p:spPr>
          <a:xfrm>
            <a:off x="5061260" y="3608228"/>
            <a:ext cx="3492500" cy="2324100"/>
          </a:xfrm>
          <a:prstGeom prst="rect">
            <a:avLst/>
          </a:prstGeom>
        </p:spPr>
      </p:pic>
      <p:pic>
        <p:nvPicPr>
          <p:cNvPr id="5" name="Picture 4"/>
          <p:cNvPicPr>
            <a:picLocks noChangeAspect="1"/>
          </p:cNvPicPr>
          <p:nvPr/>
        </p:nvPicPr>
        <p:blipFill>
          <a:blip r:embed="rId3"/>
          <a:stretch>
            <a:fillRect/>
          </a:stretch>
        </p:blipFill>
        <p:spPr>
          <a:xfrm>
            <a:off x="342213" y="3608228"/>
            <a:ext cx="3289300" cy="2463800"/>
          </a:xfrm>
          <a:prstGeom prst="rect">
            <a:avLst/>
          </a:prstGeom>
        </p:spPr>
      </p:pic>
      <p:sp>
        <p:nvSpPr>
          <p:cNvPr id="6" name="TextBox 5"/>
          <p:cNvSpPr txBox="1"/>
          <p:nvPr/>
        </p:nvSpPr>
        <p:spPr>
          <a:xfrm>
            <a:off x="6504229" y="6055816"/>
            <a:ext cx="771891" cy="369332"/>
          </a:xfrm>
          <a:prstGeom prst="rect">
            <a:avLst/>
          </a:prstGeom>
          <a:noFill/>
        </p:spPr>
        <p:txBody>
          <a:bodyPr wrap="none" rtlCol="0">
            <a:spAutoFit/>
          </a:bodyPr>
          <a:lstStyle/>
          <a:p>
            <a:r>
              <a:rPr lang="en-US" dirty="0"/>
              <a:t>"Kurt"</a:t>
            </a:r>
          </a:p>
        </p:txBody>
      </p:sp>
    </p:spTree>
    <p:extLst>
      <p:ext uri="{BB962C8B-B14F-4D97-AF65-F5344CB8AC3E}">
        <p14:creationId xmlns:p14="http://schemas.microsoft.com/office/powerpoint/2010/main" val="44578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60200" y="596067"/>
            <a:ext cx="6823602" cy="6261934"/>
          </a:xfrm>
        </p:spPr>
        <p:txBody>
          <a:bodyPr>
            <a:normAutofit fontScale="85000" lnSpcReduction="20000"/>
          </a:bodyPr>
          <a:lstStyle/>
          <a:p>
            <a:pPr marL="0" indent="0">
              <a:spcBef>
                <a:spcPts val="1200"/>
              </a:spcBef>
              <a:buNone/>
            </a:pPr>
            <a:r>
              <a:rPr lang="en-US" dirty="0"/>
              <a:t>The setting is the </a:t>
            </a:r>
            <a:r>
              <a:rPr lang="en-US" dirty="0" err="1"/>
              <a:t>Lindholm</a:t>
            </a:r>
            <a:r>
              <a:rPr lang="en-US" dirty="0"/>
              <a:t> construction site sometime in the future. Kurt has access to a portable PC. The portables are hooked up to the computer at the site office via a wireless modem connection, through which the supervisors run the hypermedia application.</a:t>
            </a:r>
          </a:p>
          <a:p>
            <a:pPr marL="0" indent="0">
              <a:spcBef>
                <a:spcPts val="1200"/>
              </a:spcBef>
              <a:buNone/>
            </a:pPr>
            <a:r>
              <a:rPr lang="en-US" dirty="0"/>
              <a:t>Action: During inspection of one of the caissons Kurt takes his portable PC, switches it on and places the cursor on the required information. He clicks the mouse button and gets the master file index together with an overview of links. He chooses the links of relevance for the caisson he is inspecting.</a:t>
            </a:r>
          </a:p>
          <a:p>
            <a:pPr marL="0" indent="0">
              <a:spcBef>
                <a:spcPts val="1200"/>
              </a:spcBef>
              <a:buNone/>
            </a:pPr>
            <a:r>
              <a:rPr lang="en-US" dirty="0"/>
              <a:t>Kurt is pleased that he no longer needs to plan his inspections in advance. This is a great help because due to the ‘event-driven’ nature of inspection, constructors never know where and when an inspection is taking place. Moreover, it has become much easier to keep track of personal notes, reports etc. because they can be entered directly on the spot.</a:t>
            </a:r>
          </a:p>
          <a:p>
            <a:pPr marL="0" indent="0">
              <a:spcBef>
                <a:spcPts val="1200"/>
              </a:spcBef>
              <a:buNone/>
            </a:pPr>
            <a:r>
              <a:rPr lang="en-US" dirty="0"/>
              <a:t>The access via the construction site interface does not force him to deal with complicated keywords either. Instead, he can access the relevant information right away, literally from where he is standing.</a:t>
            </a:r>
          </a:p>
          <a:p>
            <a:pPr marL="0" indent="0">
              <a:spcBef>
                <a:spcPts val="1200"/>
              </a:spcBef>
              <a:buNone/>
            </a:pPr>
            <a:r>
              <a:rPr lang="en-US" dirty="0"/>
              <a:t>A positive side-effect concerns his reachability. As long as he has logged in on the computer, he is within reach of the secretaries and can be contacted when guests arrive or when he is needed somewhere else on the site. Moreover, he can see at a glance where his colleagues are working and get in touch with them when he needs their help or advice.</a:t>
            </a:r>
          </a:p>
          <a:p>
            <a:pPr marL="0" indent="0">
              <a:spcBef>
                <a:spcPts val="1200"/>
              </a:spcBef>
              <a:buNone/>
            </a:pPr>
            <a:r>
              <a:rPr lang="en-US" dirty="0"/>
              <a:t>All in all, Kurt feels that the new computer application has put him more in control of things.</a:t>
            </a:r>
          </a:p>
        </p:txBody>
      </p:sp>
      <p:sp>
        <p:nvSpPr>
          <p:cNvPr id="4" name="Title 3"/>
          <p:cNvSpPr>
            <a:spLocks noGrp="1"/>
          </p:cNvSpPr>
          <p:nvPr>
            <p:ph type="title"/>
          </p:nvPr>
        </p:nvSpPr>
        <p:spPr>
          <a:xfrm>
            <a:off x="1160200" y="0"/>
            <a:ext cx="6823602" cy="807571"/>
          </a:xfrm>
        </p:spPr>
        <p:txBody>
          <a:bodyPr/>
          <a:lstStyle/>
          <a:p>
            <a:r>
              <a:rPr lang="en-US" dirty="0"/>
              <a:t>Example: Plus Scenario (p. 333)</a:t>
            </a:r>
          </a:p>
        </p:txBody>
      </p:sp>
    </p:spTree>
    <p:extLst>
      <p:ext uri="{BB962C8B-B14F-4D97-AF65-F5344CB8AC3E}">
        <p14:creationId xmlns:p14="http://schemas.microsoft.com/office/powerpoint/2010/main" val="412168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60200" y="596067"/>
            <a:ext cx="6823602" cy="6261934"/>
          </a:xfrm>
        </p:spPr>
        <p:txBody>
          <a:bodyPr>
            <a:noAutofit/>
          </a:bodyPr>
          <a:lstStyle/>
          <a:p>
            <a:pPr marL="0" indent="0">
              <a:spcBef>
                <a:spcPts val="600"/>
              </a:spcBef>
              <a:buNone/>
            </a:pPr>
            <a:r>
              <a:rPr lang="en-US" sz="1500" dirty="0"/>
              <a:t>The setting is the </a:t>
            </a:r>
            <a:r>
              <a:rPr lang="en-US" sz="1500" dirty="0" err="1"/>
              <a:t>Lindholm</a:t>
            </a:r>
            <a:r>
              <a:rPr lang="en-US" sz="1500" dirty="0"/>
              <a:t> construction site sometime in the future.</a:t>
            </a:r>
          </a:p>
          <a:p>
            <a:pPr marL="0" indent="0">
              <a:spcBef>
                <a:spcPts val="600"/>
              </a:spcBef>
              <a:buNone/>
            </a:pPr>
            <a:r>
              <a:rPr lang="en-US" sz="1500" dirty="0"/>
              <a:t>Kurt has access to a portable PC. The portables are hooked up to the computer at the site office via a wireless modem connection, through which the supervisors run the hypermedia application.</a:t>
            </a:r>
          </a:p>
          <a:p>
            <a:pPr marL="0" indent="0">
              <a:spcBef>
                <a:spcPts val="600"/>
              </a:spcBef>
              <a:buNone/>
            </a:pPr>
            <a:r>
              <a:rPr lang="en-US" sz="1500" dirty="0"/>
              <a:t>Action: During inspecting one of the caissons Kurt starts talking to one of the builders about some reinforcement problem. They argue about the recent lab tests, and he takes out his portable PC in order to provide some data which justify his arguments. It takes quite a while before he finds a spot where he can place the PC: either there is too much light, or there is no level surface at a suitable height.</a:t>
            </a:r>
          </a:p>
          <a:p>
            <a:pPr marL="0" indent="0">
              <a:spcBef>
                <a:spcPts val="600"/>
              </a:spcBef>
              <a:buNone/>
            </a:pPr>
            <a:r>
              <a:rPr lang="en-US" sz="1500" dirty="0"/>
              <a:t>Finally, he puts the laptop on a big box and switches it on. He positions the cursor on the caisson he is currently inspecting and clicks the mouse to get into the master file. The table of contents pops up and from the overview of links he chooses those of relevance – but no lab test appears on the screen. Obviously, the file has not been updated as planned.</a:t>
            </a:r>
          </a:p>
          <a:p>
            <a:pPr marL="0" indent="0">
              <a:spcBef>
                <a:spcPts val="600"/>
              </a:spcBef>
              <a:buNone/>
            </a:pPr>
            <a:r>
              <a:rPr lang="en-US" sz="1500" dirty="0"/>
              <a:t>Kurt is rather upset. This loss of prestige in front of a contractor engineer would not have happened if he had planned his inspection as he had in the old days.</a:t>
            </a:r>
          </a:p>
          <a:p>
            <a:pPr marL="0" indent="0">
              <a:spcBef>
                <a:spcPts val="600"/>
              </a:spcBef>
              <a:buNone/>
            </a:pPr>
            <a:r>
              <a:rPr lang="en-US" sz="1500" dirty="0"/>
              <a:t>Sometimes. he feels like a hunted fox especially in situations where he is drifting around thinking about what kind of action to take in a particular case. If he has forgotten to log out, he suddenly has a secretary on the phone: “I see you are right at caisson 39, so could you not just drop by and take a message?”</a:t>
            </a:r>
          </a:p>
          <a:p>
            <a:pPr marL="0" indent="0">
              <a:spcBef>
                <a:spcPts val="600"/>
              </a:spcBef>
              <a:buNone/>
            </a:pPr>
            <a:r>
              <a:rPr lang="en-US" sz="1500" dirty="0"/>
              <a:t>All in all Kurt feels that the new computer application has put him under control.</a:t>
            </a:r>
          </a:p>
        </p:txBody>
      </p:sp>
      <p:sp>
        <p:nvSpPr>
          <p:cNvPr id="4" name="Title 3"/>
          <p:cNvSpPr>
            <a:spLocks noGrp="1"/>
          </p:cNvSpPr>
          <p:nvPr>
            <p:ph type="title"/>
          </p:nvPr>
        </p:nvSpPr>
        <p:spPr>
          <a:xfrm>
            <a:off x="1160200" y="0"/>
            <a:ext cx="6823602" cy="807571"/>
          </a:xfrm>
        </p:spPr>
        <p:txBody>
          <a:bodyPr/>
          <a:lstStyle/>
          <a:p>
            <a:r>
              <a:rPr lang="en-US" dirty="0"/>
              <a:t>Example: Minus Scenario (p. 333)</a:t>
            </a:r>
          </a:p>
        </p:txBody>
      </p:sp>
    </p:spTree>
    <p:extLst>
      <p:ext uri="{BB962C8B-B14F-4D97-AF65-F5344CB8AC3E}">
        <p14:creationId xmlns:p14="http://schemas.microsoft.com/office/powerpoint/2010/main" val="280257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endParaRPr lang="en-US" dirty="0"/>
          </a:p>
          <a:p>
            <a:r>
              <a:rPr lang="en-US" dirty="0"/>
              <a:t>example #2</a:t>
            </a:r>
          </a:p>
          <a:p>
            <a:r>
              <a:rPr lang="en-US" dirty="0"/>
              <a:t>an augmented reality in-car navigation system</a:t>
            </a:r>
          </a:p>
        </p:txBody>
      </p:sp>
      <p:pic>
        <p:nvPicPr>
          <p:cNvPr id="4" name="Picture 3"/>
          <p:cNvPicPr>
            <a:picLocks noChangeAspect="1"/>
          </p:cNvPicPr>
          <p:nvPr/>
        </p:nvPicPr>
        <p:blipFill>
          <a:blip r:embed="rId2"/>
          <a:stretch>
            <a:fillRect/>
          </a:stretch>
        </p:blipFill>
        <p:spPr>
          <a:xfrm>
            <a:off x="2784377" y="169311"/>
            <a:ext cx="6261100" cy="3759200"/>
          </a:xfrm>
          <a:prstGeom prst="rect">
            <a:avLst/>
          </a:prstGeom>
        </p:spPr>
      </p:pic>
    </p:spTree>
    <p:extLst>
      <p:ext uri="{BB962C8B-B14F-4D97-AF65-F5344CB8AC3E}">
        <p14:creationId xmlns:p14="http://schemas.microsoft.com/office/powerpoint/2010/main" val="1162538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0200" y="858227"/>
            <a:ext cx="6823602" cy="5999773"/>
          </a:xfrm>
        </p:spPr>
        <p:txBody>
          <a:bodyPr>
            <a:normAutofit/>
          </a:bodyPr>
          <a:lstStyle/>
          <a:p>
            <a:pPr marL="0" indent="0">
              <a:buNone/>
            </a:pPr>
            <a:r>
              <a:rPr lang="en-US" dirty="0"/>
              <a:t>Beth is on her way to her friend's new house. She hasn't been there before so she's following the directions from her new in-car navigation system. While waiting in a traffic light queue she brings up the overview map of her route and projects it on the windscreen. From this view she sees that there is a traffic jam on the original recommended route and tells the system to recalculate the route in order to avoid the jam. The display automatically reverts to normal driving mode.</a:t>
            </a:r>
          </a:p>
          <a:p>
            <a:pPr marL="0" indent="0">
              <a:buNone/>
            </a:pPr>
            <a:r>
              <a:rPr lang="en-US" dirty="0"/>
              <a:t>Once through the traffic lights, there is quite a complicated set of road changes and intersections. By projecting arrows and route boundaries directly on her windscreen, the navigation system guides her through the road junction. Beth is surprised at how easy it is to follow the system's directions, and as she avoids the traffic jams she arrives at her friend's house on time.</a:t>
            </a:r>
          </a:p>
        </p:txBody>
      </p:sp>
      <p:sp>
        <p:nvSpPr>
          <p:cNvPr id="3" name="Title 2"/>
          <p:cNvSpPr>
            <a:spLocks noGrp="1"/>
          </p:cNvSpPr>
          <p:nvPr>
            <p:ph type="title"/>
          </p:nvPr>
        </p:nvSpPr>
        <p:spPr>
          <a:xfrm>
            <a:off x="1160200" y="50656"/>
            <a:ext cx="6823602" cy="807571"/>
          </a:xfrm>
        </p:spPr>
        <p:txBody>
          <a:bodyPr/>
          <a:lstStyle/>
          <a:p>
            <a:r>
              <a:rPr lang="en-US" dirty="0"/>
              <a:t>Plus Scenario</a:t>
            </a:r>
          </a:p>
        </p:txBody>
      </p:sp>
    </p:spTree>
    <p:extLst>
      <p:ext uri="{BB962C8B-B14F-4D97-AF65-F5344CB8AC3E}">
        <p14:creationId xmlns:p14="http://schemas.microsoft.com/office/powerpoint/2010/main" val="219002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60200" y="844999"/>
            <a:ext cx="6823602" cy="6013001"/>
          </a:xfrm>
        </p:spPr>
        <p:txBody>
          <a:bodyPr>
            <a:normAutofit lnSpcReduction="10000"/>
          </a:bodyPr>
          <a:lstStyle/>
          <a:p>
            <a:pPr marL="0" indent="0">
              <a:buNone/>
            </a:pPr>
            <a:r>
              <a:rPr lang="en-US" dirty="0"/>
              <a:t>Beth is on her way to her friend's new house. She hasn't been there before so she's following the directions from her new in-car navigation system. It was quite difficult to set up the route she wants to take because although the system can tell her about traffic jams, she has to manually agree every section of her route and this took a long time because she doesn't know the roads. Finally, she chose to have an ‘overview’ map of her route displayed as well as local directions for the next turn and other landmarks. At last she set out in the right direction.</a:t>
            </a:r>
          </a:p>
          <a:p>
            <a:pPr marL="0" indent="0">
              <a:buNone/>
            </a:pPr>
            <a:r>
              <a:rPr lang="en-US" dirty="0"/>
              <a:t>Despite being in the bottom corner of her windscreen, the overview map is very distracting as it is constantly changing and flashing information. Her directions are also displayed on her windscreen but are quite difficult to interpret. Suddenly a large arrow appears right in her line of sight highlighting an upcoming speed camera. This makes her jump and she swerves, narrowly missing the car in front. Feeling quite flustered and nervous, Beth turns off the system and telephones her friend for directions.</a:t>
            </a:r>
          </a:p>
        </p:txBody>
      </p:sp>
      <p:sp>
        <p:nvSpPr>
          <p:cNvPr id="3" name="Title 2"/>
          <p:cNvSpPr>
            <a:spLocks noGrp="1"/>
          </p:cNvSpPr>
          <p:nvPr>
            <p:ph type="title"/>
          </p:nvPr>
        </p:nvSpPr>
        <p:spPr>
          <a:xfrm>
            <a:off x="1160200" y="37428"/>
            <a:ext cx="6823602" cy="807571"/>
          </a:xfrm>
        </p:spPr>
        <p:txBody>
          <a:bodyPr/>
          <a:lstStyle/>
          <a:p>
            <a:r>
              <a:rPr lang="en-US" dirty="0"/>
              <a:t>Minus Scenario</a:t>
            </a:r>
          </a:p>
        </p:txBody>
      </p:sp>
    </p:spTree>
    <p:extLst>
      <p:ext uri="{BB962C8B-B14F-4D97-AF65-F5344CB8AC3E}">
        <p14:creationId xmlns:p14="http://schemas.microsoft.com/office/powerpoint/2010/main" val="267982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Stakeholders are “people or organizations who will be affected by the system and who have a direct or indirect influence on the system requirements” (</a:t>
            </a:r>
            <a:r>
              <a:rPr lang="en-US" dirty="0" err="1"/>
              <a:t>Kotonya</a:t>
            </a:r>
            <a:r>
              <a:rPr lang="en-US" dirty="0"/>
              <a:t> and </a:t>
            </a:r>
            <a:r>
              <a:rPr lang="en-US" dirty="0" err="1"/>
              <a:t>Sommerville</a:t>
            </a:r>
            <a:r>
              <a:rPr lang="en-US" dirty="0"/>
              <a:t>, 1998).</a:t>
            </a:r>
          </a:p>
          <a:p>
            <a:r>
              <a:rPr lang="en-US" dirty="0"/>
              <a:t>It will frequently be the case that the formal ‘client’ who orders the system falls very low on the list of those affected</a:t>
            </a:r>
            <a:r>
              <a:rPr lang="mr-IN" dirty="0"/>
              <a:t>…</a:t>
            </a:r>
            <a:r>
              <a:rPr lang="en-CA" dirty="0"/>
              <a:t>. (</a:t>
            </a:r>
            <a:r>
              <a:rPr lang="en-US" dirty="0"/>
              <a:t>Dix et al, 2004) </a:t>
            </a:r>
          </a:p>
          <a:p>
            <a:r>
              <a:rPr lang="mr-IN" dirty="0"/>
              <a:t>…</a:t>
            </a:r>
            <a:r>
              <a:rPr lang="en-US" dirty="0"/>
              <a:t>the group of stakeholders includes the development team itself as well as its managers, the direct users and their managers, recipients of the product's output, people who may lose their jobs because of the introduction of the new product, and so on (Sharp et al, 1999)</a:t>
            </a:r>
          </a:p>
        </p:txBody>
      </p:sp>
      <p:sp>
        <p:nvSpPr>
          <p:cNvPr id="3" name="Title 2"/>
          <p:cNvSpPr>
            <a:spLocks noGrp="1"/>
          </p:cNvSpPr>
          <p:nvPr>
            <p:ph type="title"/>
          </p:nvPr>
        </p:nvSpPr>
        <p:spPr/>
        <p:txBody>
          <a:bodyPr/>
          <a:lstStyle/>
          <a:p>
            <a:r>
              <a:rPr lang="en-US" dirty="0"/>
              <a:t>Stakeholders</a:t>
            </a:r>
          </a:p>
        </p:txBody>
      </p:sp>
    </p:spTree>
    <p:extLst>
      <p:ext uri="{BB962C8B-B14F-4D97-AF65-F5344CB8AC3E}">
        <p14:creationId xmlns:p14="http://schemas.microsoft.com/office/powerpoint/2010/main" val="413418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is the journey map representation?</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66908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272FE5-2CC6-204F-AC75-92FE676F4015}"/>
              </a:ext>
            </a:extLst>
          </p:cNvPr>
          <p:cNvSpPr>
            <a:spLocks noGrp="1"/>
          </p:cNvSpPr>
          <p:nvPr>
            <p:ph idx="1"/>
          </p:nvPr>
        </p:nvSpPr>
        <p:spPr/>
        <p:txBody>
          <a:bodyPr/>
          <a:lstStyle/>
          <a:p>
            <a:pPr marL="414000" lvl="1" indent="0">
              <a:buNone/>
            </a:pPr>
            <a:endParaRPr lang="en-US" dirty="0"/>
          </a:p>
          <a:p>
            <a:pPr marL="0" indent="0">
              <a:buNone/>
            </a:pPr>
            <a:r>
              <a:rPr lang="en-US" dirty="0"/>
              <a:t>v1. </a:t>
            </a:r>
            <a:r>
              <a:rPr lang="en-CA" dirty="0"/>
              <a:t>A journey map is a visualization of the </a:t>
            </a:r>
            <a:r>
              <a:rPr lang="en-CA" b="1" dirty="0"/>
              <a:t>process </a:t>
            </a:r>
            <a:r>
              <a:rPr lang="en-CA" dirty="0"/>
              <a:t>that a </a:t>
            </a:r>
            <a:r>
              <a:rPr lang="en-CA" b="1" dirty="0"/>
              <a:t>person</a:t>
            </a:r>
            <a:r>
              <a:rPr lang="en-CA" dirty="0"/>
              <a:t> goes through in order to accomplish a goal</a:t>
            </a:r>
          </a:p>
          <a:p>
            <a:pPr marL="0" indent="0">
              <a:buNone/>
            </a:pPr>
            <a:r>
              <a:rPr lang="en-US" dirty="0"/>
              <a:t>v2. </a:t>
            </a:r>
            <a:r>
              <a:rPr lang="en-CA" dirty="0"/>
              <a:t>A journey map is a visualization of a </a:t>
            </a:r>
            <a:r>
              <a:rPr lang="en-CA" b="1" dirty="0"/>
              <a:t>scenario</a:t>
            </a:r>
            <a:r>
              <a:rPr lang="en-CA" dirty="0"/>
              <a:t> that a </a:t>
            </a:r>
            <a:r>
              <a:rPr lang="en-CA" b="1" dirty="0"/>
              <a:t>persona</a:t>
            </a:r>
            <a:r>
              <a:rPr lang="en-CA" dirty="0"/>
              <a:t> goes through in order to accomplish a goal</a:t>
            </a:r>
            <a:endParaRPr lang="en-US" dirty="0"/>
          </a:p>
          <a:p>
            <a:pPr marL="0" indent="0">
              <a:buNone/>
            </a:pPr>
            <a:r>
              <a:rPr lang="en-US" dirty="0"/>
              <a:t>Nuance between two versions:</a:t>
            </a:r>
          </a:p>
          <a:p>
            <a:r>
              <a:rPr lang="en-US" dirty="0"/>
              <a:t>person, process =&gt; actual human actor, actual experience; direct empirical basis for knowledge</a:t>
            </a:r>
          </a:p>
          <a:p>
            <a:r>
              <a:rPr lang="en-US" dirty="0"/>
              <a:t>persona, scenarios =&gt; archetypes, abstracted model of a human actor and types of experience, archetypes are representative</a:t>
            </a:r>
          </a:p>
        </p:txBody>
      </p:sp>
      <p:sp>
        <p:nvSpPr>
          <p:cNvPr id="3" name="Slide Number Placeholder 2">
            <a:extLst>
              <a:ext uri="{FF2B5EF4-FFF2-40B4-BE49-F238E27FC236}">
                <a16:creationId xmlns:a16="http://schemas.microsoft.com/office/drawing/2014/main" id="{5DF3D0A2-4B7A-4D41-BE5D-AFB382271EF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1E56EB5-3096-4343-B7A7-0C02193BDA76}"/>
              </a:ext>
            </a:extLst>
          </p:cNvPr>
          <p:cNvSpPr>
            <a:spLocks noGrp="1"/>
          </p:cNvSpPr>
          <p:nvPr>
            <p:ph type="title"/>
          </p:nvPr>
        </p:nvSpPr>
        <p:spPr/>
        <p:txBody>
          <a:bodyPr/>
          <a:lstStyle/>
          <a:p>
            <a:r>
              <a:rPr lang="en-US" dirty="0"/>
              <a:t>What is a Journey Map?</a:t>
            </a:r>
          </a:p>
        </p:txBody>
      </p:sp>
    </p:spTree>
    <p:extLst>
      <p:ext uri="{BB962C8B-B14F-4D97-AF65-F5344CB8AC3E}">
        <p14:creationId xmlns:p14="http://schemas.microsoft.com/office/powerpoint/2010/main" val="3183702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Tree>
    <p:extLst>
      <p:ext uri="{BB962C8B-B14F-4D97-AF65-F5344CB8AC3E}">
        <p14:creationId xmlns:p14="http://schemas.microsoft.com/office/powerpoint/2010/main" val="251971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14E38-F8F9-BC4A-AA84-9941D6504394}"/>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6992423-2644-224E-BDE3-223A80693EC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7CEF67B-2812-114D-B14B-0550FA0D95C1}"/>
              </a:ext>
            </a:extLst>
          </p:cNvPr>
          <p:cNvSpPr>
            <a:spLocks noGrp="1"/>
          </p:cNvSpPr>
          <p:nvPr>
            <p:ph type="title"/>
          </p:nvPr>
        </p:nvSpPr>
        <p:spPr/>
        <p:txBody>
          <a:bodyPr/>
          <a:lstStyle/>
          <a:p>
            <a:endParaRPr lang="en-US"/>
          </a:p>
        </p:txBody>
      </p:sp>
      <p:pic>
        <p:nvPicPr>
          <p:cNvPr id="2050" name="Picture 2" descr="4">
            <a:extLst>
              <a:ext uri="{FF2B5EF4-FFF2-40B4-BE49-F238E27FC236}">
                <a16:creationId xmlns:a16="http://schemas.microsoft.com/office/drawing/2014/main" id="{0B15A2A5-2B33-1E47-8FB0-1E6424A2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6725"/>
            <a:ext cx="9144000" cy="5924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A7C178-2931-EF42-A7A8-BC3707B5F48D}"/>
              </a:ext>
            </a:extLst>
          </p:cNvPr>
          <p:cNvSpPr txBox="1"/>
          <p:nvPr/>
        </p:nvSpPr>
        <p:spPr>
          <a:xfrm>
            <a:off x="16406" y="6412458"/>
            <a:ext cx="7614103" cy="307777"/>
          </a:xfrm>
          <a:prstGeom prst="rect">
            <a:avLst/>
          </a:prstGeom>
          <a:noFill/>
        </p:spPr>
        <p:txBody>
          <a:bodyPr wrap="square">
            <a:spAutoFit/>
          </a:bodyPr>
          <a:lstStyle/>
          <a:p>
            <a:r>
              <a:rPr lang="en-CA" sz="1400" b="0" dirty="0">
                <a:effectLst/>
                <a:hlinkClick r:id="rId3"/>
              </a:rPr>
              <a:t>http://uxmastery.com/ux-marks-the-spot-mapping-the-user-experience/</a:t>
            </a:r>
            <a:endParaRPr lang="en-US" sz="1400" dirty="0"/>
          </a:p>
        </p:txBody>
      </p:sp>
    </p:spTree>
    <p:extLst>
      <p:ext uri="{BB962C8B-B14F-4D97-AF65-F5344CB8AC3E}">
        <p14:creationId xmlns:p14="http://schemas.microsoft.com/office/powerpoint/2010/main" val="297116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R-Humans-II (and all previous)</a:t>
            </a:r>
          </a:p>
          <a:p>
            <a:r>
              <a:rPr lang="en-US" dirty="0"/>
              <a:t>R-Design-VI (and all previous)</a:t>
            </a:r>
          </a:p>
          <a:p>
            <a:r>
              <a:rPr lang="en-CA" dirty="0"/>
              <a:t>R-Interaction-II </a:t>
            </a:r>
            <a:r>
              <a:rPr lang="en-US" dirty="0"/>
              <a:t>(and all previous)</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313664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B21D8-0605-0142-8401-51458714FF96}"/>
              </a:ext>
            </a:extLst>
          </p:cNvPr>
          <p:cNvSpPr>
            <a:spLocks noGrp="1"/>
          </p:cNvSpPr>
          <p:nvPr>
            <p:ph idx="1"/>
          </p:nvPr>
        </p:nvSpPr>
        <p:spPr/>
        <p:txBody>
          <a:bodyPr>
            <a:normAutofit/>
          </a:bodyPr>
          <a:lstStyle/>
          <a:p>
            <a:r>
              <a:rPr lang="en-US" dirty="0"/>
              <a:t>the journey map is a dense representation, consisting of text and graphics</a:t>
            </a:r>
          </a:p>
          <a:p>
            <a:r>
              <a:rPr lang="en-US" dirty="0"/>
              <a:t>the format of the journey map  representation can and does vary</a:t>
            </a:r>
          </a:p>
          <a:p>
            <a:r>
              <a:rPr lang="en-US" dirty="0"/>
              <a:t>the journey map representation is intended to support discovery and understanding (big picture)</a:t>
            </a:r>
          </a:p>
          <a:p>
            <a:r>
              <a:rPr lang="en-US" dirty="0"/>
              <a:t>other similar representations</a:t>
            </a:r>
          </a:p>
          <a:p>
            <a:pPr lvl="1"/>
            <a:r>
              <a:rPr lang="en-US" dirty="0"/>
              <a:t>experience map – generalized version of journey map (generalized across multiple experiences within a domain)</a:t>
            </a:r>
          </a:p>
          <a:p>
            <a:pPr lvl="1"/>
            <a:r>
              <a:rPr lang="en-US" dirty="0"/>
              <a:t>story map – journey broken into smaller pieces, focus on planning and implementation</a:t>
            </a:r>
          </a:p>
          <a:p>
            <a:pPr lvl="1"/>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8217D6A4-CEAA-D84B-89E4-680909AD8AF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1EC703C-CD34-DF4D-9FE6-3FCDC3586455}"/>
              </a:ext>
            </a:extLst>
          </p:cNvPr>
          <p:cNvSpPr>
            <a:spLocks noGrp="1"/>
          </p:cNvSpPr>
          <p:nvPr>
            <p:ph type="title"/>
          </p:nvPr>
        </p:nvSpPr>
        <p:spPr/>
        <p:txBody>
          <a:bodyPr/>
          <a:lstStyle/>
          <a:p>
            <a:r>
              <a:rPr lang="en-US" dirty="0"/>
              <a:t>General Observations</a:t>
            </a:r>
          </a:p>
        </p:txBody>
      </p:sp>
    </p:spTree>
    <p:extLst>
      <p:ext uri="{BB962C8B-B14F-4D97-AF65-F5344CB8AC3E}">
        <p14:creationId xmlns:p14="http://schemas.microsoft.com/office/powerpoint/2010/main" val="3665052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B21D8-0605-0142-8401-51458714FF96}"/>
              </a:ext>
            </a:extLst>
          </p:cNvPr>
          <p:cNvSpPr>
            <a:spLocks noGrp="1"/>
          </p:cNvSpPr>
          <p:nvPr>
            <p:ph idx="1"/>
          </p:nvPr>
        </p:nvSpPr>
        <p:spPr/>
        <p:txBody>
          <a:bodyPr>
            <a:normAutofit fontScale="92500" lnSpcReduction="20000"/>
          </a:bodyPr>
          <a:lstStyle/>
          <a:p>
            <a:r>
              <a:rPr lang="en-US" dirty="0"/>
              <a:t>the journey map format is used to represent either:</a:t>
            </a:r>
          </a:p>
          <a:p>
            <a:pPr lvl="1"/>
            <a:r>
              <a:rPr lang="en-US" dirty="0"/>
              <a:t>the specific (specific actor, specific experience) and/or </a:t>
            </a:r>
          </a:p>
          <a:p>
            <a:pPr lvl="1"/>
            <a:r>
              <a:rPr lang="en-US" dirty="0"/>
              <a:t>the abstracted (persona, scenario)</a:t>
            </a:r>
          </a:p>
          <a:p>
            <a:r>
              <a:rPr lang="en-US" dirty="0"/>
              <a:t>whether we are representing a specific experience or a scenario – these are generalized to the ”journey”</a:t>
            </a:r>
          </a:p>
          <a:p>
            <a:r>
              <a:rPr lang="en-CA" dirty="0"/>
              <a:t>this representation is best for scenarios that involve a sequence of events (such as shopping or taking a trip) or describe a process (thus involve a set of transitions over time), or might involve multiple modes of interaction (between the actor and system(s) being modelled)</a:t>
            </a:r>
          </a:p>
          <a:p>
            <a:r>
              <a:rPr lang="en-US" dirty="0"/>
              <a:t>much UX research is embedded in a market-based economic context, so the actor/persona is often referred to as the ”customer” </a:t>
            </a:r>
          </a:p>
          <a:p>
            <a:pPr lvl="1"/>
            <a:r>
              <a:rPr lang="en-US" dirty="0"/>
              <a:t>BUT in many domains of human activity, the human actor is not really inhabiting a “customer” role and instead adopts a different social role (e.g., education -&gt; student, common—based peer production -&gt; contributor)</a:t>
            </a:r>
          </a:p>
          <a:p>
            <a:pPr marL="0" indent="0">
              <a:buNone/>
            </a:pPr>
            <a:endParaRPr lang="en-US" dirty="0"/>
          </a:p>
        </p:txBody>
      </p:sp>
      <p:sp>
        <p:nvSpPr>
          <p:cNvPr id="3" name="Slide Number Placeholder 2">
            <a:extLst>
              <a:ext uri="{FF2B5EF4-FFF2-40B4-BE49-F238E27FC236}">
                <a16:creationId xmlns:a16="http://schemas.microsoft.com/office/drawing/2014/main" id="{8217D6A4-CEAA-D84B-89E4-680909AD8AF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1EC703C-CD34-DF4D-9FE6-3FCDC3586455}"/>
              </a:ext>
            </a:extLst>
          </p:cNvPr>
          <p:cNvSpPr>
            <a:spLocks noGrp="1"/>
          </p:cNvSpPr>
          <p:nvPr>
            <p:ph type="title"/>
          </p:nvPr>
        </p:nvSpPr>
        <p:spPr/>
        <p:txBody>
          <a:bodyPr/>
          <a:lstStyle/>
          <a:p>
            <a:r>
              <a:rPr lang="en-US" dirty="0"/>
              <a:t>Specific and/or Abstracted</a:t>
            </a:r>
          </a:p>
        </p:txBody>
      </p:sp>
    </p:spTree>
    <p:extLst>
      <p:ext uri="{BB962C8B-B14F-4D97-AF65-F5344CB8AC3E}">
        <p14:creationId xmlns:p14="http://schemas.microsoft.com/office/powerpoint/2010/main" val="1835708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328A5-7FA7-BB4E-AD4D-49F783287EC7}"/>
              </a:ext>
            </a:extLst>
          </p:cNvPr>
          <p:cNvSpPr>
            <a:spLocks noGrp="1"/>
          </p:cNvSpPr>
          <p:nvPr>
            <p:ph idx="1"/>
          </p:nvPr>
        </p:nvSpPr>
        <p:spPr/>
        <p:txBody>
          <a:bodyPr/>
          <a:lstStyle/>
          <a:p>
            <a:pPr marL="457200" indent="-457200">
              <a:buFont typeface="+mj-lt"/>
              <a:buAutoNum type="arabicPeriod"/>
            </a:pPr>
            <a:r>
              <a:rPr lang="en-US" dirty="0"/>
              <a:t>identification of the actor/persona</a:t>
            </a:r>
          </a:p>
          <a:p>
            <a:pPr marL="457200" indent="-457200">
              <a:buFont typeface="+mj-lt"/>
              <a:buAutoNum type="arabicPeriod"/>
            </a:pPr>
            <a:r>
              <a:rPr lang="en-US" dirty="0"/>
              <a:t>articulation of the experience/scenario (journey); articulation of the actor’s motivations, goals, expectations in this context</a:t>
            </a:r>
          </a:p>
          <a:p>
            <a:pPr marL="457200" indent="-457200">
              <a:buFont typeface="+mj-lt"/>
              <a:buAutoNum type="arabicPeriod"/>
            </a:pPr>
            <a:r>
              <a:rPr lang="en-US" dirty="0"/>
              <a:t>high-level breakdown of the experience/scenario into phases (journey phases)</a:t>
            </a:r>
          </a:p>
          <a:p>
            <a:pPr marL="457200" indent="-457200">
              <a:buFont typeface="+mj-lt"/>
              <a:buAutoNum type="arabicPeriod"/>
            </a:pPr>
            <a:r>
              <a:rPr lang="en-US" dirty="0"/>
              <a:t>articulation of actor/persona’s actions within each phase; articulation of actor/persona’s emotions (and other mindsets) within each phase</a:t>
            </a:r>
          </a:p>
          <a:p>
            <a:pPr marL="457200" indent="-457200">
              <a:buFont typeface="+mj-lt"/>
              <a:buAutoNum type="arabicPeriod"/>
            </a:pPr>
            <a:r>
              <a:rPr lang="en-US" dirty="0"/>
              <a:t>articulation of insights gains from the mapping</a:t>
            </a:r>
          </a:p>
        </p:txBody>
      </p:sp>
      <p:sp>
        <p:nvSpPr>
          <p:cNvPr id="3" name="Slide Number Placeholder 2">
            <a:extLst>
              <a:ext uri="{FF2B5EF4-FFF2-40B4-BE49-F238E27FC236}">
                <a16:creationId xmlns:a16="http://schemas.microsoft.com/office/drawing/2014/main" id="{5878A13F-41F1-5545-92F0-AA7761E811E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44B382D-EBFF-7F48-A534-D1A980A9B906}"/>
              </a:ext>
            </a:extLst>
          </p:cNvPr>
          <p:cNvSpPr>
            <a:spLocks noGrp="1"/>
          </p:cNvSpPr>
          <p:nvPr>
            <p:ph type="title"/>
          </p:nvPr>
        </p:nvSpPr>
        <p:spPr/>
        <p:txBody>
          <a:bodyPr/>
          <a:lstStyle/>
          <a:p>
            <a:r>
              <a:rPr lang="en-US" dirty="0"/>
              <a:t>Journey Map: Common Components</a:t>
            </a:r>
          </a:p>
        </p:txBody>
      </p:sp>
    </p:spTree>
    <p:extLst>
      <p:ext uri="{BB962C8B-B14F-4D97-AF65-F5344CB8AC3E}">
        <p14:creationId xmlns:p14="http://schemas.microsoft.com/office/powerpoint/2010/main" val="2980495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95C869-5CD0-EE47-8533-8AB1D2CE343C}"/>
              </a:ext>
            </a:extLst>
          </p:cNvPr>
          <p:cNvSpPr>
            <a:spLocks noGrp="1"/>
          </p:cNvSpPr>
          <p:nvPr>
            <p:ph idx="1"/>
          </p:nvPr>
        </p:nvSpPr>
        <p:spPr/>
        <p:txBody>
          <a:bodyPr>
            <a:normAutofit lnSpcReduction="10000"/>
          </a:bodyPr>
          <a:lstStyle/>
          <a:p>
            <a:r>
              <a:rPr lang="en-US" b="1" dirty="0"/>
              <a:t>identification of the actor/persona</a:t>
            </a:r>
          </a:p>
          <a:p>
            <a:r>
              <a:rPr lang="en-US" dirty="0"/>
              <a:t>depending on the type of journey map, can refer to specific actor or persona (archetype)</a:t>
            </a:r>
          </a:p>
          <a:p>
            <a:r>
              <a:rPr lang="en-US" dirty="0"/>
              <a:t>can be a name, or more often, uses the ‘tagline’ from a persona building activity</a:t>
            </a:r>
          </a:p>
          <a:p>
            <a:r>
              <a:rPr lang="en-US" dirty="0"/>
              <a:t>identifies the point of view, the perspective from which the experience/scenario is being portrayed</a:t>
            </a:r>
          </a:p>
          <a:p>
            <a:r>
              <a:rPr lang="en-US" dirty="0"/>
              <a:t>since the map has one point of view, the maps provides a strong, clear narrative</a:t>
            </a:r>
          </a:p>
          <a:p>
            <a:r>
              <a:rPr lang="en-US" dirty="0"/>
              <a:t>a given experience/scenario often will have multiple participants, thus there can be multiple maps, one for each of the different perspectives</a:t>
            </a:r>
          </a:p>
          <a:p>
            <a:endParaRPr lang="en-US" dirty="0"/>
          </a:p>
        </p:txBody>
      </p:sp>
      <p:sp>
        <p:nvSpPr>
          <p:cNvPr id="3" name="Slide Number Placeholder 2">
            <a:extLst>
              <a:ext uri="{FF2B5EF4-FFF2-40B4-BE49-F238E27FC236}">
                <a16:creationId xmlns:a16="http://schemas.microsoft.com/office/drawing/2014/main" id="{3B0BC487-C896-EF49-A867-1E6A30AF0AC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F335985-1B14-E744-90BF-FB0DCB381F01}"/>
              </a:ext>
            </a:extLst>
          </p:cNvPr>
          <p:cNvSpPr>
            <a:spLocks noGrp="1"/>
          </p:cNvSpPr>
          <p:nvPr>
            <p:ph type="title"/>
          </p:nvPr>
        </p:nvSpPr>
        <p:spPr/>
        <p:txBody>
          <a:bodyPr/>
          <a:lstStyle/>
          <a:p>
            <a:r>
              <a:rPr lang="en-US" dirty="0"/>
              <a:t>Journey Map: Component 1</a:t>
            </a:r>
          </a:p>
        </p:txBody>
      </p:sp>
    </p:spTree>
    <p:extLst>
      <p:ext uri="{BB962C8B-B14F-4D97-AF65-F5344CB8AC3E}">
        <p14:creationId xmlns:p14="http://schemas.microsoft.com/office/powerpoint/2010/main" val="1198308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6" name="Rounded Rectangle 5">
            <a:extLst>
              <a:ext uri="{FF2B5EF4-FFF2-40B4-BE49-F238E27FC236}">
                <a16:creationId xmlns:a16="http://schemas.microsoft.com/office/drawing/2014/main" id="{FB9A2223-ADDB-A549-97B7-6860FBD2D5C9}"/>
              </a:ext>
            </a:extLst>
          </p:cNvPr>
          <p:cNvSpPr/>
          <p:nvPr/>
        </p:nvSpPr>
        <p:spPr>
          <a:xfrm>
            <a:off x="2490952" y="830314"/>
            <a:ext cx="1734207" cy="379478"/>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41C975-0F99-3C49-BAE5-29AD3F96F819}"/>
              </a:ext>
            </a:extLst>
          </p:cNvPr>
          <p:cNvSpPr txBox="1"/>
          <p:nvPr/>
        </p:nvSpPr>
        <p:spPr>
          <a:xfrm>
            <a:off x="184974" y="350984"/>
            <a:ext cx="1569660" cy="369332"/>
          </a:xfrm>
          <a:prstGeom prst="rect">
            <a:avLst/>
          </a:prstGeom>
          <a:noFill/>
        </p:spPr>
        <p:txBody>
          <a:bodyPr wrap="none" rtlCol="0">
            <a:spAutoFit/>
          </a:bodyPr>
          <a:lstStyle/>
          <a:p>
            <a:r>
              <a:rPr lang="en-US" dirty="0">
                <a:solidFill>
                  <a:srgbClr val="FF0000"/>
                </a:solidFill>
              </a:rPr>
              <a:t>Component 1</a:t>
            </a:r>
          </a:p>
        </p:txBody>
      </p:sp>
      <p:cxnSp>
        <p:nvCxnSpPr>
          <p:cNvPr id="10" name="Straight Arrow Connector 9">
            <a:extLst>
              <a:ext uri="{FF2B5EF4-FFF2-40B4-BE49-F238E27FC236}">
                <a16:creationId xmlns:a16="http://schemas.microsoft.com/office/drawing/2014/main" id="{E466A83D-8894-5A45-8F21-CAEC20065AC0}"/>
              </a:ext>
            </a:extLst>
          </p:cNvPr>
          <p:cNvCxnSpPr>
            <a:cxnSpLocks/>
            <a:stCxn id="8" idx="3"/>
            <a:endCxn id="6" idx="1"/>
          </p:cNvCxnSpPr>
          <p:nvPr/>
        </p:nvCxnSpPr>
        <p:spPr>
          <a:xfrm>
            <a:off x="1754634" y="535650"/>
            <a:ext cx="736318" cy="484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05E21D4-D917-2B4C-BDAA-FE547E604D43}"/>
              </a:ext>
            </a:extLst>
          </p:cNvPr>
          <p:cNvSpPr/>
          <p:nvPr/>
        </p:nvSpPr>
        <p:spPr>
          <a:xfrm>
            <a:off x="1631941" y="872359"/>
            <a:ext cx="940676" cy="807570"/>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758D9F4-AAE2-984B-B43E-77A27443B13B}"/>
              </a:ext>
            </a:extLst>
          </p:cNvPr>
          <p:cNvCxnSpPr>
            <a:cxnSpLocks/>
            <a:stCxn id="8" idx="3"/>
          </p:cNvCxnSpPr>
          <p:nvPr/>
        </p:nvCxnSpPr>
        <p:spPr>
          <a:xfrm flipH="1">
            <a:off x="1650738" y="535650"/>
            <a:ext cx="103896" cy="742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52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37284A-F3C3-0049-AE47-29E7B526C63D}"/>
              </a:ext>
            </a:extLst>
          </p:cNvPr>
          <p:cNvSpPr>
            <a:spLocks noGrp="1"/>
          </p:cNvSpPr>
          <p:nvPr>
            <p:ph idx="1"/>
          </p:nvPr>
        </p:nvSpPr>
        <p:spPr/>
        <p:txBody>
          <a:bodyPr>
            <a:normAutofit fontScale="92500" lnSpcReduction="10000"/>
          </a:bodyPr>
          <a:lstStyle/>
          <a:p>
            <a:r>
              <a:rPr lang="en-US" b="1" dirty="0"/>
              <a:t>articulation of the actor’s motivations, goals, expectations in the experience/scenario context</a:t>
            </a:r>
          </a:p>
          <a:p>
            <a:r>
              <a:rPr lang="en-US" dirty="0"/>
              <a:t>this description is provided as text phases/bullet points</a:t>
            </a:r>
          </a:p>
          <a:p>
            <a:pPr lvl="1"/>
            <a:r>
              <a:rPr lang="en-US" dirty="0"/>
              <a:t>if an actor, this will be summarizing empirical evidence (qualitative) </a:t>
            </a:r>
          </a:p>
          <a:p>
            <a:pPr lvl="1"/>
            <a:r>
              <a:rPr lang="en-US" dirty="0"/>
              <a:t>if a persona, this will be a summarizing of a model; the model can be retrospective (what already exists) or prospective (thinking about users of </a:t>
            </a:r>
            <a:r>
              <a:rPr lang="en-CA" dirty="0"/>
              <a:t>products and services that do not yet exist)</a:t>
            </a:r>
          </a:p>
          <a:p>
            <a:r>
              <a:rPr lang="en-US" dirty="0"/>
              <a:t>the articulation is provided at a summary level of detail</a:t>
            </a:r>
          </a:p>
          <a:p>
            <a:pPr lvl="1"/>
            <a:r>
              <a:rPr lang="en-US" dirty="0"/>
              <a:t>the level of detail needs to align with the purpose of the mapping activity, which is:</a:t>
            </a:r>
          </a:p>
          <a:p>
            <a:pPr lvl="2"/>
            <a:r>
              <a:rPr lang="en-US" dirty="0"/>
              <a:t>discovery and understanding of the ‘big picture’</a:t>
            </a:r>
          </a:p>
          <a:p>
            <a:pPr lvl="2"/>
            <a:r>
              <a:rPr lang="en-US" dirty="0"/>
              <a:t>build common understanding within a team</a:t>
            </a:r>
          </a:p>
          <a:p>
            <a:pPr lvl="2"/>
            <a:r>
              <a:rPr lang="en-US" dirty="0"/>
              <a:t>provide a basis for communication (team can refer to the representation)</a:t>
            </a:r>
          </a:p>
        </p:txBody>
      </p:sp>
      <p:sp>
        <p:nvSpPr>
          <p:cNvPr id="3" name="Slide Number Placeholder 2">
            <a:extLst>
              <a:ext uri="{FF2B5EF4-FFF2-40B4-BE49-F238E27FC236}">
                <a16:creationId xmlns:a16="http://schemas.microsoft.com/office/drawing/2014/main" id="{4B8032F6-4D18-794D-BB78-E5F6C63A1DF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1BFB261-94BD-2C49-8C05-E6A0513A97E3}"/>
              </a:ext>
            </a:extLst>
          </p:cNvPr>
          <p:cNvSpPr>
            <a:spLocks noGrp="1"/>
          </p:cNvSpPr>
          <p:nvPr>
            <p:ph type="title"/>
          </p:nvPr>
        </p:nvSpPr>
        <p:spPr/>
        <p:txBody>
          <a:bodyPr/>
          <a:lstStyle/>
          <a:p>
            <a:r>
              <a:rPr lang="en-US" dirty="0"/>
              <a:t>Journey Map: Component 1, continued</a:t>
            </a:r>
          </a:p>
        </p:txBody>
      </p:sp>
    </p:spTree>
    <p:extLst>
      <p:ext uri="{BB962C8B-B14F-4D97-AF65-F5344CB8AC3E}">
        <p14:creationId xmlns:p14="http://schemas.microsoft.com/office/powerpoint/2010/main" val="361151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6" name="Rounded Rectangle 5">
            <a:extLst>
              <a:ext uri="{FF2B5EF4-FFF2-40B4-BE49-F238E27FC236}">
                <a16:creationId xmlns:a16="http://schemas.microsoft.com/office/drawing/2014/main" id="{FB9A2223-ADDB-A549-97B7-6860FBD2D5C9}"/>
              </a:ext>
            </a:extLst>
          </p:cNvPr>
          <p:cNvSpPr/>
          <p:nvPr/>
        </p:nvSpPr>
        <p:spPr>
          <a:xfrm>
            <a:off x="2490952" y="830314"/>
            <a:ext cx="1734207" cy="379478"/>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341C975-0F99-3C49-BAE5-29AD3F96F819}"/>
              </a:ext>
            </a:extLst>
          </p:cNvPr>
          <p:cNvSpPr txBox="1"/>
          <p:nvPr/>
        </p:nvSpPr>
        <p:spPr>
          <a:xfrm>
            <a:off x="184974" y="350984"/>
            <a:ext cx="1697901" cy="646331"/>
          </a:xfrm>
          <a:prstGeom prst="rect">
            <a:avLst/>
          </a:prstGeom>
          <a:noFill/>
        </p:spPr>
        <p:txBody>
          <a:bodyPr wrap="none" rtlCol="0">
            <a:spAutoFit/>
          </a:bodyPr>
          <a:lstStyle/>
          <a:p>
            <a:r>
              <a:rPr lang="en-US" dirty="0">
                <a:solidFill>
                  <a:srgbClr val="FF0000"/>
                </a:solidFill>
              </a:rPr>
              <a:t>Component 1, </a:t>
            </a:r>
            <a:br>
              <a:rPr lang="en-US" dirty="0">
                <a:solidFill>
                  <a:srgbClr val="FF0000"/>
                </a:solidFill>
              </a:rPr>
            </a:br>
            <a:r>
              <a:rPr lang="en-US" dirty="0">
                <a:solidFill>
                  <a:srgbClr val="FF0000"/>
                </a:solidFill>
              </a:rPr>
              <a:t>continued</a:t>
            </a:r>
          </a:p>
        </p:txBody>
      </p:sp>
      <p:cxnSp>
        <p:nvCxnSpPr>
          <p:cNvPr id="10" name="Straight Arrow Connector 9">
            <a:extLst>
              <a:ext uri="{FF2B5EF4-FFF2-40B4-BE49-F238E27FC236}">
                <a16:creationId xmlns:a16="http://schemas.microsoft.com/office/drawing/2014/main" id="{E466A83D-8894-5A45-8F21-CAEC20065AC0}"/>
              </a:ext>
            </a:extLst>
          </p:cNvPr>
          <p:cNvCxnSpPr>
            <a:cxnSpLocks/>
            <a:stCxn id="8" idx="3"/>
            <a:endCxn id="6" idx="1"/>
          </p:cNvCxnSpPr>
          <p:nvPr/>
        </p:nvCxnSpPr>
        <p:spPr>
          <a:xfrm>
            <a:off x="1882875" y="674150"/>
            <a:ext cx="608077" cy="3459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05E21D4-D917-2B4C-BDAA-FE547E604D43}"/>
              </a:ext>
            </a:extLst>
          </p:cNvPr>
          <p:cNvSpPr/>
          <p:nvPr/>
        </p:nvSpPr>
        <p:spPr>
          <a:xfrm>
            <a:off x="1631941" y="872359"/>
            <a:ext cx="940676" cy="807570"/>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758D9F4-AAE2-984B-B43E-77A27443B13B}"/>
              </a:ext>
            </a:extLst>
          </p:cNvPr>
          <p:cNvCxnSpPr>
            <a:cxnSpLocks/>
            <a:stCxn id="8" idx="3"/>
          </p:cNvCxnSpPr>
          <p:nvPr/>
        </p:nvCxnSpPr>
        <p:spPr>
          <a:xfrm flipH="1">
            <a:off x="1650743" y="674150"/>
            <a:ext cx="232132" cy="603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FDD42239-246C-7A42-8A86-0724408F53B2}"/>
              </a:ext>
            </a:extLst>
          </p:cNvPr>
          <p:cNvSpPr/>
          <p:nvPr/>
        </p:nvSpPr>
        <p:spPr>
          <a:xfrm>
            <a:off x="5284285" y="845375"/>
            <a:ext cx="2208971" cy="807570"/>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E1D226C-19E0-9349-9270-5CAC4447C133}"/>
              </a:ext>
            </a:extLst>
          </p:cNvPr>
          <p:cNvSpPr/>
          <p:nvPr/>
        </p:nvSpPr>
        <p:spPr>
          <a:xfrm>
            <a:off x="2584768" y="1342502"/>
            <a:ext cx="2617853" cy="242235"/>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5A0E89EE-9B28-3547-98C8-8E050DF74929}"/>
              </a:ext>
            </a:extLst>
          </p:cNvPr>
          <p:cNvCxnSpPr>
            <a:cxnSpLocks/>
            <a:endCxn id="17" idx="1"/>
          </p:cNvCxnSpPr>
          <p:nvPr/>
        </p:nvCxnSpPr>
        <p:spPr>
          <a:xfrm>
            <a:off x="1801210" y="645417"/>
            <a:ext cx="3483075" cy="603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AD90CA4-D26D-BB4F-80B0-F3FB4909D155}"/>
              </a:ext>
            </a:extLst>
          </p:cNvPr>
          <p:cNvCxnSpPr>
            <a:cxnSpLocks/>
            <a:stCxn id="8" idx="3"/>
            <a:endCxn id="18" idx="1"/>
          </p:cNvCxnSpPr>
          <p:nvPr/>
        </p:nvCxnSpPr>
        <p:spPr>
          <a:xfrm>
            <a:off x="1882875" y="674150"/>
            <a:ext cx="701893" cy="789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291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37284A-F3C3-0049-AE47-29E7B526C63D}"/>
              </a:ext>
            </a:extLst>
          </p:cNvPr>
          <p:cNvSpPr>
            <a:spLocks noGrp="1"/>
          </p:cNvSpPr>
          <p:nvPr>
            <p:ph idx="1"/>
          </p:nvPr>
        </p:nvSpPr>
        <p:spPr/>
        <p:txBody>
          <a:bodyPr>
            <a:normAutofit fontScale="92500" lnSpcReduction="10000"/>
          </a:bodyPr>
          <a:lstStyle/>
          <a:p>
            <a:r>
              <a:rPr lang="en-US" b="1" dirty="0"/>
              <a:t>articulation of the experience/scenario (journey)</a:t>
            </a:r>
          </a:p>
          <a:p>
            <a:r>
              <a:rPr lang="en-US" dirty="0"/>
              <a:t>these description is provided as text phases/bullet points</a:t>
            </a:r>
          </a:p>
          <a:p>
            <a:pPr lvl="1"/>
            <a:r>
              <a:rPr lang="en-US" dirty="0"/>
              <a:t>if an experience, this text will be summarizing empirical evidence (qualitative) </a:t>
            </a:r>
          </a:p>
          <a:p>
            <a:pPr lvl="1"/>
            <a:r>
              <a:rPr lang="en-US" dirty="0"/>
              <a:t>if a scenario, this text will be summarizing of a model; the model can be retrospective (what already exists) or prospective (</a:t>
            </a:r>
            <a:r>
              <a:rPr lang="en-CA" dirty="0"/>
              <a:t>for existing products and services that are anticipated and do not yet exist)</a:t>
            </a:r>
          </a:p>
          <a:p>
            <a:r>
              <a:rPr lang="en-US" dirty="0"/>
              <a:t>the articulation is provided at a summary level of detail</a:t>
            </a:r>
          </a:p>
          <a:p>
            <a:pPr lvl="1"/>
            <a:r>
              <a:rPr lang="en-US" dirty="0"/>
              <a:t>the level of detail needs to align with the purpose of the mapping activity, which is:</a:t>
            </a:r>
          </a:p>
          <a:p>
            <a:pPr lvl="2"/>
            <a:r>
              <a:rPr lang="en-US" dirty="0"/>
              <a:t>discovery and understanding of the ‘big picture’</a:t>
            </a:r>
          </a:p>
          <a:p>
            <a:pPr lvl="2"/>
            <a:r>
              <a:rPr lang="en-US" dirty="0"/>
              <a:t>build common understanding within a team</a:t>
            </a:r>
          </a:p>
          <a:p>
            <a:pPr lvl="2"/>
            <a:r>
              <a:rPr lang="en-US" dirty="0"/>
              <a:t>provide a basis for communication (team can refer to the representation)</a:t>
            </a:r>
          </a:p>
        </p:txBody>
      </p:sp>
      <p:sp>
        <p:nvSpPr>
          <p:cNvPr id="3" name="Slide Number Placeholder 2">
            <a:extLst>
              <a:ext uri="{FF2B5EF4-FFF2-40B4-BE49-F238E27FC236}">
                <a16:creationId xmlns:a16="http://schemas.microsoft.com/office/drawing/2014/main" id="{4B8032F6-4D18-794D-BB78-E5F6C63A1DF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1BFB261-94BD-2C49-8C05-E6A0513A97E3}"/>
              </a:ext>
            </a:extLst>
          </p:cNvPr>
          <p:cNvSpPr>
            <a:spLocks noGrp="1"/>
          </p:cNvSpPr>
          <p:nvPr>
            <p:ph type="title"/>
          </p:nvPr>
        </p:nvSpPr>
        <p:spPr/>
        <p:txBody>
          <a:bodyPr/>
          <a:lstStyle/>
          <a:p>
            <a:r>
              <a:rPr lang="en-US" dirty="0"/>
              <a:t>Journey Map: Component 2</a:t>
            </a:r>
          </a:p>
        </p:txBody>
      </p:sp>
    </p:spTree>
    <p:extLst>
      <p:ext uri="{BB962C8B-B14F-4D97-AF65-F5344CB8AC3E}">
        <p14:creationId xmlns:p14="http://schemas.microsoft.com/office/powerpoint/2010/main" val="3722905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8" name="Rounded Rectangle 7">
            <a:extLst>
              <a:ext uri="{FF2B5EF4-FFF2-40B4-BE49-F238E27FC236}">
                <a16:creationId xmlns:a16="http://schemas.microsoft.com/office/drawing/2014/main" id="{19A554AA-6781-9348-B5FB-743A0A8A4691}"/>
              </a:ext>
            </a:extLst>
          </p:cNvPr>
          <p:cNvSpPr/>
          <p:nvPr/>
        </p:nvSpPr>
        <p:spPr>
          <a:xfrm>
            <a:off x="2545133" y="1167753"/>
            <a:ext cx="2678508" cy="239399"/>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DF136D-2ECA-4C47-850E-2717934AED62}"/>
              </a:ext>
            </a:extLst>
          </p:cNvPr>
          <p:cNvSpPr txBox="1"/>
          <p:nvPr/>
        </p:nvSpPr>
        <p:spPr>
          <a:xfrm>
            <a:off x="14820" y="872359"/>
            <a:ext cx="1397778" cy="307777"/>
          </a:xfrm>
          <a:prstGeom prst="rect">
            <a:avLst/>
          </a:prstGeom>
          <a:noFill/>
        </p:spPr>
        <p:txBody>
          <a:bodyPr wrap="square" rtlCol="0">
            <a:spAutoFit/>
          </a:bodyPr>
          <a:lstStyle/>
          <a:p>
            <a:r>
              <a:rPr lang="en-US" sz="1400" dirty="0">
                <a:solidFill>
                  <a:srgbClr val="FF0000"/>
                </a:solidFill>
              </a:rPr>
              <a:t>Component 2</a:t>
            </a:r>
          </a:p>
        </p:txBody>
      </p:sp>
      <p:cxnSp>
        <p:nvCxnSpPr>
          <p:cNvPr id="10" name="Straight Arrow Connector 9">
            <a:extLst>
              <a:ext uri="{FF2B5EF4-FFF2-40B4-BE49-F238E27FC236}">
                <a16:creationId xmlns:a16="http://schemas.microsoft.com/office/drawing/2014/main" id="{61518DE0-1D89-124F-835E-BDFF69867C76}"/>
              </a:ext>
            </a:extLst>
          </p:cNvPr>
          <p:cNvCxnSpPr>
            <a:cxnSpLocks/>
            <a:endCxn id="8" idx="1"/>
          </p:cNvCxnSpPr>
          <p:nvPr/>
        </p:nvCxnSpPr>
        <p:spPr>
          <a:xfrm>
            <a:off x="1408386" y="1030015"/>
            <a:ext cx="1136747" cy="2574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448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7360F4-4A37-C24A-941C-384761346215}"/>
              </a:ext>
            </a:extLst>
          </p:cNvPr>
          <p:cNvSpPr>
            <a:spLocks noGrp="1"/>
          </p:cNvSpPr>
          <p:nvPr>
            <p:ph idx="1"/>
          </p:nvPr>
        </p:nvSpPr>
        <p:spPr/>
        <p:txBody>
          <a:bodyPr>
            <a:normAutofit fontScale="92500"/>
          </a:bodyPr>
          <a:lstStyle/>
          <a:p>
            <a:r>
              <a:rPr lang="en-US" b="1" dirty="0"/>
              <a:t>high-level breakdown of the experience/scenario into phases (journey phases)</a:t>
            </a:r>
          </a:p>
          <a:p>
            <a:r>
              <a:rPr lang="en-US" dirty="0"/>
              <a:t>this breakdown aims for a high-level summary into a small number of phases (say, like 3-8 phases)</a:t>
            </a:r>
          </a:p>
          <a:p>
            <a:r>
              <a:rPr lang="en-US" dirty="0"/>
              <a:t>the breakdown into </a:t>
            </a:r>
            <a:r>
              <a:rPr lang="en-CA" dirty="0"/>
              <a:t>phases provided organization for the rest of the information in the journey map (actions, thoughts, and emotions). </a:t>
            </a:r>
          </a:p>
          <a:p>
            <a:r>
              <a:rPr lang="en-CA" dirty="0"/>
              <a:t>the phases will vary from scenario to scenario</a:t>
            </a:r>
          </a:p>
          <a:p>
            <a:r>
              <a:rPr lang="en-CA" dirty="0"/>
              <a:t>examples of phases</a:t>
            </a:r>
          </a:p>
          <a:p>
            <a:pPr lvl="1"/>
            <a:r>
              <a:rPr lang="en-CA" dirty="0"/>
              <a:t>example 1: discover, try, buy, use, seek support</a:t>
            </a:r>
          </a:p>
          <a:p>
            <a:pPr lvl="1"/>
            <a:r>
              <a:rPr lang="en-CA" dirty="0"/>
              <a:t>example 2: engagement, education, research, evaluation, justification</a:t>
            </a:r>
          </a:p>
          <a:p>
            <a:pPr lvl="1"/>
            <a:r>
              <a:rPr lang="en-CA" dirty="0"/>
              <a:t>example 3: purchase, adoption, retention, expansion, advocacy</a:t>
            </a:r>
          </a:p>
          <a:p>
            <a:endParaRPr lang="en-US" dirty="0"/>
          </a:p>
        </p:txBody>
      </p:sp>
      <p:sp>
        <p:nvSpPr>
          <p:cNvPr id="3" name="Slide Number Placeholder 2">
            <a:extLst>
              <a:ext uri="{FF2B5EF4-FFF2-40B4-BE49-F238E27FC236}">
                <a16:creationId xmlns:a16="http://schemas.microsoft.com/office/drawing/2014/main" id="{526C01B1-FA2A-6A4A-8B0C-8DCC039ED73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F24F238-9683-FB45-9C03-811E7196A734}"/>
              </a:ext>
            </a:extLst>
          </p:cNvPr>
          <p:cNvSpPr>
            <a:spLocks noGrp="1"/>
          </p:cNvSpPr>
          <p:nvPr>
            <p:ph type="title"/>
          </p:nvPr>
        </p:nvSpPr>
        <p:spPr/>
        <p:txBody>
          <a:bodyPr/>
          <a:lstStyle/>
          <a:p>
            <a:r>
              <a:rPr lang="en-US" dirty="0"/>
              <a:t>Journey Map: Component 3</a:t>
            </a:r>
          </a:p>
        </p:txBody>
      </p:sp>
    </p:spTree>
    <p:extLst>
      <p:ext uri="{BB962C8B-B14F-4D97-AF65-F5344CB8AC3E}">
        <p14:creationId xmlns:p14="http://schemas.microsoft.com/office/powerpoint/2010/main" val="16710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indent="-457200">
              <a:buFont typeface="+mj-lt"/>
              <a:buAutoNum type="arabicPeriod"/>
            </a:pPr>
            <a:r>
              <a:rPr lang="en-CA" dirty="0"/>
              <a:t>Purpose of the persona, scenario, and journey mapping representations?</a:t>
            </a:r>
          </a:p>
          <a:p>
            <a:pPr marL="457200" indent="-457200">
              <a:buFont typeface="+mj-lt"/>
              <a:buAutoNum type="arabicPeriod"/>
            </a:pPr>
            <a:r>
              <a:rPr lang="en-CA" dirty="0"/>
              <a:t>What is a scenario?</a:t>
            </a:r>
          </a:p>
          <a:p>
            <a:pPr marL="457200" indent="-457200">
              <a:buFont typeface="+mj-lt"/>
              <a:buAutoNum type="arabicPeriod"/>
            </a:pPr>
            <a:r>
              <a:rPr lang="en-CA" dirty="0"/>
              <a:t>What is the journey map representation?</a:t>
            </a:r>
          </a:p>
          <a:p>
            <a:pPr marL="0" indent="0">
              <a:buNone/>
            </a:pPr>
            <a:endParaRPr lang="en-CA" dirty="0"/>
          </a:p>
          <a:p>
            <a:pPr marL="457200" indent="-457200">
              <a:buFont typeface="+mj-lt"/>
              <a:buAutoNum type="arabicPeriod"/>
            </a:pPr>
            <a:endParaRPr lang="en-CA" dirty="0"/>
          </a:p>
          <a:p>
            <a:pPr marL="0" lvl="0" indent="0">
              <a:buNone/>
            </a:pPr>
            <a:endParaRPr lang="en-US" dirty="0"/>
          </a:p>
          <a:p>
            <a:pPr marL="0" lvl="0" indent="0">
              <a:buNone/>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237664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8" name="Rounded Rectangle 7">
            <a:extLst>
              <a:ext uri="{FF2B5EF4-FFF2-40B4-BE49-F238E27FC236}">
                <a16:creationId xmlns:a16="http://schemas.microsoft.com/office/drawing/2014/main" id="{19A554AA-6781-9348-B5FB-743A0A8A4691}"/>
              </a:ext>
            </a:extLst>
          </p:cNvPr>
          <p:cNvSpPr/>
          <p:nvPr/>
        </p:nvSpPr>
        <p:spPr>
          <a:xfrm>
            <a:off x="1541829" y="1853747"/>
            <a:ext cx="6057150" cy="344442"/>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DF136D-2ECA-4C47-850E-2717934AED62}"/>
              </a:ext>
            </a:extLst>
          </p:cNvPr>
          <p:cNvSpPr txBox="1"/>
          <p:nvPr/>
        </p:nvSpPr>
        <p:spPr>
          <a:xfrm>
            <a:off x="14820" y="872359"/>
            <a:ext cx="1397778" cy="307777"/>
          </a:xfrm>
          <a:prstGeom prst="rect">
            <a:avLst/>
          </a:prstGeom>
          <a:noFill/>
        </p:spPr>
        <p:txBody>
          <a:bodyPr wrap="square" rtlCol="0">
            <a:spAutoFit/>
          </a:bodyPr>
          <a:lstStyle/>
          <a:p>
            <a:r>
              <a:rPr lang="en-US" sz="1400" dirty="0">
                <a:solidFill>
                  <a:srgbClr val="FF0000"/>
                </a:solidFill>
              </a:rPr>
              <a:t>Component 3</a:t>
            </a:r>
          </a:p>
        </p:txBody>
      </p:sp>
      <p:cxnSp>
        <p:nvCxnSpPr>
          <p:cNvPr id="10" name="Straight Arrow Connector 9">
            <a:extLst>
              <a:ext uri="{FF2B5EF4-FFF2-40B4-BE49-F238E27FC236}">
                <a16:creationId xmlns:a16="http://schemas.microsoft.com/office/drawing/2014/main" id="{61518DE0-1D89-124F-835E-BDFF69867C76}"/>
              </a:ext>
            </a:extLst>
          </p:cNvPr>
          <p:cNvCxnSpPr>
            <a:cxnSpLocks/>
            <a:stCxn id="9" idx="2"/>
            <a:endCxn id="8" idx="1"/>
          </p:cNvCxnSpPr>
          <p:nvPr/>
        </p:nvCxnSpPr>
        <p:spPr>
          <a:xfrm>
            <a:off x="713709" y="1180136"/>
            <a:ext cx="828120" cy="8458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770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8EC6B9-1FB9-C049-B7DA-EE8163F8C0BD}"/>
              </a:ext>
            </a:extLst>
          </p:cNvPr>
          <p:cNvSpPr>
            <a:spLocks noGrp="1"/>
          </p:cNvSpPr>
          <p:nvPr>
            <p:ph idx="1"/>
          </p:nvPr>
        </p:nvSpPr>
        <p:spPr/>
        <p:txBody>
          <a:bodyPr>
            <a:normAutofit lnSpcReduction="10000"/>
          </a:bodyPr>
          <a:lstStyle/>
          <a:p>
            <a:r>
              <a:rPr lang="en-US" b="1" dirty="0"/>
              <a:t>articulation of actor/persona’s actions within each phase; articulation of actor/persona’s emotions (and other mindsets) within each phase</a:t>
            </a:r>
          </a:p>
          <a:p>
            <a:r>
              <a:rPr lang="en-CA" dirty="0"/>
              <a:t>actions are the actual behaviors and steps taken in each phases, provided in narrative form</a:t>
            </a:r>
          </a:p>
          <a:p>
            <a:r>
              <a:rPr lang="en-CA" dirty="0"/>
              <a:t>emotions and other mindsets</a:t>
            </a:r>
          </a:p>
          <a:p>
            <a:pPr lvl="1"/>
            <a:r>
              <a:rPr lang="en-CA" dirty="0"/>
              <a:t>emotions are identified, primarily according to valence (the positive/negative association), the valence is often represented as a single line that arcs across the phases</a:t>
            </a:r>
          </a:p>
          <a:p>
            <a:r>
              <a:rPr lang="en-CA" dirty="0"/>
              <a:t>other mindsets can refer to thoughts, questions, motivations, and information needs at the different phases in the journey</a:t>
            </a:r>
          </a:p>
          <a:p>
            <a:pPr lvl="1"/>
            <a:r>
              <a:rPr lang="en-CA" dirty="0"/>
              <a:t>these are ideally represented using data extracted from qualitative research (quotes)</a:t>
            </a:r>
          </a:p>
          <a:p>
            <a:pPr marL="0" indent="0">
              <a:buNone/>
            </a:pPr>
            <a:endParaRPr lang="en-US" dirty="0"/>
          </a:p>
        </p:txBody>
      </p:sp>
      <p:sp>
        <p:nvSpPr>
          <p:cNvPr id="3" name="Slide Number Placeholder 2">
            <a:extLst>
              <a:ext uri="{FF2B5EF4-FFF2-40B4-BE49-F238E27FC236}">
                <a16:creationId xmlns:a16="http://schemas.microsoft.com/office/drawing/2014/main" id="{ECA1F51F-F42D-F141-A75D-3C4512E2BE7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0F18E7F-FBD1-3C4A-B951-58B792FC404D}"/>
              </a:ext>
            </a:extLst>
          </p:cNvPr>
          <p:cNvSpPr>
            <a:spLocks noGrp="1"/>
          </p:cNvSpPr>
          <p:nvPr>
            <p:ph type="title"/>
          </p:nvPr>
        </p:nvSpPr>
        <p:spPr/>
        <p:txBody>
          <a:bodyPr/>
          <a:lstStyle/>
          <a:p>
            <a:r>
              <a:rPr lang="en-US" dirty="0"/>
              <a:t>Journey Map: Component 4</a:t>
            </a:r>
          </a:p>
        </p:txBody>
      </p:sp>
    </p:spTree>
    <p:extLst>
      <p:ext uri="{BB962C8B-B14F-4D97-AF65-F5344CB8AC3E}">
        <p14:creationId xmlns:p14="http://schemas.microsoft.com/office/powerpoint/2010/main" val="3797785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8" name="Rounded Rectangle 7">
            <a:extLst>
              <a:ext uri="{FF2B5EF4-FFF2-40B4-BE49-F238E27FC236}">
                <a16:creationId xmlns:a16="http://schemas.microsoft.com/office/drawing/2014/main" id="{19A554AA-6781-9348-B5FB-743A0A8A4691}"/>
              </a:ext>
            </a:extLst>
          </p:cNvPr>
          <p:cNvSpPr/>
          <p:nvPr/>
        </p:nvSpPr>
        <p:spPr>
          <a:xfrm>
            <a:off x="1542630" y="2245670"/>
            <a:ext cx="6150941" cy="2925419"/>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DF136D-2ECA-4C47-850E-2717934AED62}"/>
              </a:ext>
            </a:extLst>
          </p:cNvPr>
          <p:cNvSpPr txBox="1"/>
          <p:nvPr/>
        </p:nvSpPr>
        <p:spPr>
          <a:xfrm>
            <a:off x="14820" y="872359"/>
            <a:ext cx="1397778" cy="307777"/>
          </a:xfrm>
          <a:prstGeom prst="rect">
            <a:avLst/>
          </a:prstGeom>
          <a:noFill/>
        </p:spPr>
        <p:txBody>
          <a:bodyPr wrap="square" rtlCol="0">
            <a:spAutoFit/>
          </a:bodyPr>
          <a:lstStyle/>
          <a:p>
            <a:r>
              <a:rPr lang="en-US" sz="1400" dirty="0">
                <a:solidFill>
                  <a:srgbClr val="FF0000"/>
                </a:solidFill>
              </a:rPr>
              <a:t>Component 4</a:t>
            </a:r>
          </a:p>
        </p:txBody>
      </p:sp>
      <p:cxnSp>
        <p:nvCxnSpPr>
          <p:cNvPr id="10" name="Straight Arrow Connector 9">
            <a:extLst>
              <a:ext uri="{FF2B5EF4-FFF2-40B4-BE49-F238E27FC236}">
                <a16:creationId xmlns:a16="http://schemas.microsoft.com/office/drawing/2014/main" id="{61518DE0-1D89-124F-835E-BDFF69867C76}"/>
              </a:ext>
            </a:extLst>
          </p:cNvPr>
          <p:cNvCxnSpPr>
            <a:cxnSpLocks/>
            <a:stCxn id="9" idx="2"/>
            <a:endCxn id="8" idx="1"/>
          </p:cNvCxnSpPr>
          <p:nvPr/>
        </p:nvCxnSpPr>
        <p:spPr>
          <a:xfrm>
            <a:off x="713709" y="1180136"/>
            <a:ext cx="828921" cy="2528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561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3DC341-65B4-964F-B0E2-485BC3229CD8}"/>
              </a:ext>
            </a:extLst>
          </p:cNvPr>
          <p:cNvSpPr>
            <a:spLocks noGrp="1"/>
          </p:cNvSpPr>
          <p:nvPr>
            <p:ph idx="1"/>
          </p:nvPr>
        </p:nvSpPr>
        <p:spPr/>
        <p:txBody>
          <a:bodyPr>
            <a:normAutofit lnSpcReduction="10000"/>
          </a:bodyPr>
          <a:lstStyle/>
          <a:p>
            <a:r>
              <a:rPr lang="en-US" b="1" dirty="0"/>
              <a:t>articulation of insights gains from the mapping</a:t>
            </a:r>
          </a:p>
          <a:p>
            <a:r>
              <a:rPr lang="en-US" dirty="0"/>
              <a:t>different types of insights can be gained</a:t>
            </a:r>
          </a:p>
          <a:p>
            <a:r>
              <a:rPr lang="en-CA" b="1" dirty="0"/>
              <a:t>‘ownership’</a:t>
            </a:r>
            <a:r>
              <a:rPr lang="en-CA" dirty="0"/>
              <a:t>: who ‘owns’ what change? if changes were to be made, which entities would be involved</a:t>
            </a:r>
          </a:p>
          <a:p>
            <a:r>
              <a:rPr lang="en-CA" b="1" dirty="0"/>
              <a:t>metrics</a:t>
            </a:r>
            <a:r>
              <a:rPr lang="en-CA" dirty="0"/>
              <a:t>: identification of the metrics that are relevant to the actor/persona and the experience/scenario</a:t>
            </a:r>
          </a:p>
          <a:p>
            <a:pPr lvl="1"/>
            <a:r>
              <a:rPr lang="en-CA" dirty="0"/>
              <a:t>this will have a connection to the first component, which was </a:t>
            </a:r>
            <a:r>
              <a:rPr lang="en-US" dirty="0"/>
              <a:t>identification of the actor/persona, and in particular motivations, goals, expectations in the experience/scenario context</a:t>
            </a:r>
          </a:p>
          <a:p>
            <a:pPr lvl="1"/>
            <a:r>
              <a:rPr lang="en-US" dirty="0"/>
              <a:t>answers the question “</a:t>
            </a:r>
            <a:r>
              <a:rPr lang="en-CA" dirty="0"/>
              <a:t>How are we going to measure improvements we implement?”</a:t>
            </a:r>
          </a:p>
          <a:p>
            <a:r>
              <a:rPr lang="en-CA" b="1" dirty="0"/>
              <a:t>opportunities:</a:t>
            </a:r>
            <a:r>
              <a:rPr lang="en-CA" dirty="0"/>
              <a:t> insights about how the user experience could be improved</a:t>
            </a:r>
            <a:endParaRPr lang="en-US" dirty="0"/>
          </a:p>
          <a:p>
            <a:endParaRPr lang="en-US" dirty="0"/>
          </a:p>
        </p:txBody>
      </p:sp>
      <p:sp>
        <p:nvSpPr>
          <p:cNvPr id="3" name="Slide Number Placeholder 2">
            <a:extLst>
              <a:ext uri="{FF2B5EF4-FFF2-40B4-BE49-F238E27FC236}">
                <a16:creationId xmlns:a16="http://schemas.microsoft.com/office/drawing/2014/main" id="{EDD91987-3946-8045-AD69-8901B0C7740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BAF56D5-7ABA-8842-A7CA-5697B429CA42}"/>
              </a:ext>
            </a:extLst>
          </p:cNvPr>
          <p:cNvSpPr>
            <a:spLocks noGrp="1"/>
          </p:cNvSpPr>
          <p:nvPr>
            <p:ph type="title"/>
          </p:nvPr>
        </p:nvSpPr>
        <p:spPr/>
        <p:txBody>
          <a:bodyPr/>
          <a:lstStyle/>
          <a:p>
            <a:r>
              <a:rPr lang="en-US" dirty="0"/>
              <a:t>Journey Map: Component 5</a:t>
            </a:r>
          </a:p>
        </p:txBody>
      </p:sp>
    </p:spTree>
    <p:extLst>
      <p:ext uri="{BB962C8B-B14F-4D97-AF65-F5344CB8AC3E}">
        <p14:creationId xmlns:p14="http://schemas.microsoft.com/office/powerpoint/2010/main" val="202073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D5F5B2-D232-254C-8CA3-C769BAADFB6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2DFE6FE-CBD3-1D47-A6DF-3F7B34A2611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F0563E5-1BC6-BA4E-808F-B4C0702E6ACA}"/>
              </a:ext>
            </a:extLst>
          </p:cNvPr>
          <p:cNvSpPr>
            <a:spLocks noGrp="1"/>
          </p:cNvSpPr>
          <p:nvPr>
            <p:ph type="title"/>
          </p:nvPr>
        </p:nvSpPr>
        <p:spPr/>
        <p:txBody>
          <a:bodyPr/>
          <a:lstStyle/>
          <a:p>
            <a:r>
              <a:rPr lang="en-US" dirty="0"/>
              <a:t>Examples</a:t>
            </a:r>
          </a:p>
        </p:txBody>
      </p:sp>
      <p:pic>
        <p:nvPicPr>
          <p:cNvPr id="1026" name="Picture 2" descr="Customer Journey Map Example ">
            <a:extLst>
              <a:ext uri="{FF2B5EF4-FFF2-40B4-BE49-F238E27FC236}">
                <a16:creationId xmlns:a16="http://schemas.microsoft.com/office/drawing/2014/main" id="{9ADE1DD1-8CE2-0E41-9A40-72F7F87A1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0"/>
            <a:ext cx="76025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F250BE-5755-5941-A171-7441FED765BD}"/>
              </a:ext>
            </a:extLst>
          </p:cNvPr>
          <p:cNvSpPr txBox="1"/>
          <p:nvPr/>
        </p:nvSpPr>
        <p:spPr>
          <a:xfrm>
            <a:off x="173420" y="6476635"/>
            <a:ext cx="4572000" cy="307777"/>
          </a:xfrm>
          <a:prstGeom prst="rect">
            <a:avLst/>
          </a:prstGeom>
          <a:noFill/>
        </p:spPr>
        <p:txBody>
          <a:bodyPr wrap="square">
            <a:spAutoFit/>
          </a:bodyPr>
          <a:lstStyle/>
          <a:p>
            <a:r>
              <a:rPr lang="en-US" sz="1400" dirty="0"/>
              <a:t>https://</a:t>
            </a:r>
            <a:r>
              <a:rPr lang="en-US" sz="1400" dirty="0" err="1"/>
              <a:t>www.nngroup.com</a:t>
            </a:r>
            <a:r>
              <a:rPr lang="en-US" sz="1400" dirty="0"/>
              <a:t>/articles/journey-mapping-101/</a:t>
            </a:r>
          </a:p>
        </p:txBody>
      </p:sp>
      <p:sp>
        <p:nvSpPr>
          <p:cNvPr id="8" name="Rounded Rectangle 7">
            <a:extLst>
              <a:ext uri="{FF2B5EF4-FFF2-40B4-BE49-F238E27FC236}">
                <a16:creationId xmlns:a16="http://schemas.microsoft.com/office/drawing/2014/main" id="{19A554AA-6781-9348-B5FB-743A0A8A4691}"/>
              </a:ext>
            </a:extLst>
          </p:cNvPr>
          <p:cNvSpPr/>
          <p:nvPr/>
        </p:nvSpPr>
        <p:spPr>
          <a:xfrm>
            <a:off x="1542630" y="5223640"/>
            <a:ext cx="6150941" cy="1040525"/>
          </a:xfrm>
          <a:prstGeom prst="roundRect">
            <a:avLst/>
          </a:prstGeom>
          <a:solidFill>
            <a:srgbClr val="FFFF00">
              <a:alpha val="18824"/>
            </a:srgbClr>
          </a:solidFill>
          <a:ln w="57150">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DF136D-2ECA-4C47-850E-2717934AED62}"/>
              </a:ext>
            </a:extLst>
          </p:cNvPr>
          <p:cNvSpPr txBox="1"/>
          <p:nvPr/>
        </p:nvSpPr>
        <p:spPr>
          <a:xfrm>
            <a:off x="14820" y="872359"/>
            <a:ext cx="1397778" cy="307777"/>
          </a:xfrm>
          <a:prstGeom prst="rect">
            <a:avLst/>
          </a:prstGeom>
          <a:noFill/>
        </p:spPr>
        <p:txBody>
          <a:bodyPr wrap="square" rtlCol="0">
            <a:spAutoFit/>
          </a:bodyPr>
          <a:lstStyle/>
          <a:p>
            <a:r>
              <a:rPr lang="en-US" sz="1400" dirty="0">
                <a:solidFill>
                  <a:srgbClr val="FF0000"/>
                </a:solidFill>
              </a:rPr>
              <a:t>Component 5</a:t>
            </a:r>
          </a:p>
        </p:txBody>
      </p:sp>
      <p:cxnSp>
        <p:nvCxnSpPr>
          <p:cNvPr id="10" name="Straight Arrow Connector 9">
            <a:extLst>
              <a:ext uri="{FF2B5EF4-FFF2-40B4-BE49-F238E27FC236}">
                <a16:creationId xmlns:a16="http://schemas.microsoft.com/office/drawing/2014/main" id="{61518DE0-1D89-124F-835E-BDFF69867C76}"/>
              </a:ext>
            </a:extLst>
          </p:cNvPr>
          <p:cNvCxnSpPr>
            <a:cxnSpLocks/>
            <a:stCxn id="9" idx="2"/>
            <a:endCxn id="8" idx="1"/>
          </p:cNvCxnSpPr>
          <p:nvPr/>
        </p:nvCxnSpPr>
        <p:spPr>
          <a:xfrm>
            <a:off x="713709" y="1180136"/>
            <a:ext cx="828921" cy="4563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885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E328A5-7FA7-BB4E-AD4D-49F783287EC7}"/>
              </a:ext>
            </a:extLst>
          </p:cNvPr>
          <p:cNvSpPr>
            <a:spLocks noGrp="1"/>
          </p:cNvSpPr>
          <p:nvPr>
            <p:ph idx="1"/>
          </p:nvPr>
        </p:nvSpPr>
        <p:spPr/>
        <p:txBody>
          <a:bodyPr/>
          <a:lstStyle/>
          <a:p>
            <a:r>
              <a:rPr lang="en-CA" dirty="0"/>
              <a:t>Journey mapping is a process that provides a high-level representation of a human experience (or persona in a scenario)</a:t>
            </a:r>
          </a:p>
          <a:p>
            <a:r>
              <a:rPr lang="en-CA" dirty="0"/>
              <a:t>The representation </a:t>
            </a:r>
            <a:r>
              <a:rPr lang="en-US" dirty="0"/>
              <a:t>representation builds shared understanding within a team; provides a concrete artefact  that is useful in communication, and builds empathy (build capacity to view domain from other perspectives)</a:t>
            </a:r>
            <a:endParaRPr lang="en-CA" dirty="0"/>
          </a:p>
          <a:p>
            <a:r>
              <a:rPr lang="en-CA" dirty="0"/>
              <a:t>If done well, the representation can reveals opportunities for improvement through design intervention</a:t>
            </a:r>
            <a:endParaRPr lang="en-US" dirty="0"/>
          </a:p>
        </p:txBody>
      </p:sp>
      <p:sp>
        <p:nvSpPr>
          <p:cNvPr id="3" name="Slide Number Placeholder 2">
            <a:extLst>
              <a:ext uri="{FF2B5EF4-FFF2-40B4-BE49-F238E27FC236}">
                <a16:creationId xmlns:a16="http://schemas.microsoft.com/office/drawing/2014/main" id="{5878A13F-41F1-5545-92F0-AA7761E811E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44B382D-EBFF-7F48-A534-D1A980A9B906}"/>
              </a:ext>
            </a:extLst>
          </p:cNvPr>
          <p:cNvSpPr>
            <a:spLocks noGrp="1"/>
          </p:cNvSpPr>
          <p:nvPr>
            <p:ph type="title"/>
          </p:nvPr>
        </p:nvSpPr>
        <p:spPr/>
        <p:txBody>
          <a:bodyPr/>
          <a:lstStyle/>
          <a:p>
            <a:r>
              <a:rPr lang="en-US" dirty="0"/>
              <a:t>Journey Map: Summary</a:t>
            </a:r>
          </a:p>
        </p:txBody>
      </p:sp>
    </p:spTree>
    <p:extLst>
      <p:ext uri="{BB962C8B-B14F-4D97-AF65-F5344CB8AC3E}">
        <p14:creationId xmlns:p14="http://schemas.microsoft.com/office/powerpoint/2010/main" val="101983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Purpose of the persona, scenario, and journey mapping representations?</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92365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59BB4E-1775-3C49-9D8F-D242E1027412}"/>
              </a:ext>
            </a:extLst>
          </p:cNvPr>
          <p:cNvSpPr>
            <a:spLocks noGrp="1"/>
          </p:cNvSpPr>
          <p:nvPr>
            <p:ph idx="1"/>
          </p:nvPr>
        </p:nvSpPr>
        <p:spPr/>
        <p:txBody>
          <a:bodyPr/>
          <a:lstStyle/>
          <a:p>
            <a:pPr marL="0" indent="0">
              <a:buNone/>
            </a:pPr>
            <a:r>
              <a:rPr lang="en-US" dirty="0"/>
              <a:t> </a:t>
            </a:r>
          </a:p>
          <a:p>
            <a:r>
              <a:rPr lang="en-US" dirty="0"/>
              <a:t>personas, scenarios, and journey maps are UX design representations</a:t>
            </a:r>
          </a:p>
          <a:p>
            <a:r>
              <a:rPr lang="en-US" dirty="0"/>
              <a:t>they are abstractions used in the design process</a:t>
            </a:r>
          </a:p>
          <a:p>
            <a:r>
              <a:rPr lang="en-US" dirty="0"/>
              <a:t>each of personas, scenarios, and journey maps has their own form and process</a:t>
            </a:r>
          </a:p>
          <a:p>
            <a:r>
              <a:rPr lang="en-US" dirty="0"/>
              <a:t>purposes: </a:t>
            </a:r>
          </a:p>
          <a:p>
            <a:pPr lvl="1"/>
            <a:r>
              <a:rPr lang="en-US" dirty="0"/>
              <a:t>representation (of research results)</a:t>
            </a:r>
          </a:p>
          <a:p>
            <a:pPr lvl="1"/>
            <a:r>
              <a:rPr lang="en-US" dirty="0"/>
              <a:t>communication (among team members, between team members and others), building shared understanding</a:t>
            </a:r>
          </a:p>
          <a:p>
            <a:pPr lvl="1"/>
            <a:r>
              <a:rPr lang="en-US" dirty="0"/>
              <a:t>empathy (build capacity to view domain from other perspectives)</a:t>
            </a:r>
          </a:p>
        </p:txBody>
      </p:sp>
      <p:sp>
        <p:nvSpPr>
          <p:cNvPr id="3" name="Slide Number Placeholder 2">
            <a:extLst>
              <a:ext uri="{FF2B5EF4-FFF2-40B4-BE49-F238E27FC236}">
                <a16:creationId xmlns:a16="http://schemas.microsoft.com/office/drawing/2014/main" id="{8A94428F-BF86-9342-AC5B-966CF46118C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CC4C590-B9EB-5A40-8235-983DC761EF73}"/>
              </a:ext>
            </a:extLst>
          </p:cNvPr>
          <p:cNvSpPr>
            <a:spLocks noGrp="1"/>
          </p:cNvSpPr>
          <p:nvPr>
            <p:ph type="title"/>
          </p:nvPr>
        </p:nvSpPr>
        <p:spPr/>
        <p:txBody>
          <a:bodyPr/>
          <a:lstStyle/>
          <a:p>
            <a:r>
              <a:rPr lang="en-US" dirty="0"/>
              <a:t>Personas, Scenarios, Journey Maps</a:t>
            </a:r>
          </a:p>
        </p:txBody>
      </p:sp>
    </p:spTree>
    <p:extLst>
      <p:ext uri="{BB962C8B-B14F-4D97-AF65-F5344CB8AC3E}">
        <p14:creationId xmlns:p14="http://schemas.microsoft.com/office/powerpoint/2010/main" val="78196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8" name="Slide Number Placeholder 7"/>
          <p:cNvSpPr>
            <a:spLocks noGrp="1"/>
          </p:cNvSpPr>
          <p:nvPr>
            <p:ph type="sldNum" idx="12"/>
          </p:nvPr>
        </p:nvSpPr>
        <p:spPr/>
        <p:txBody>
          <a:bodyPr/>
          <a:lstStyle/>
          <a:p>
            <a:fld id="{A7EA2D8D-44E5-43C4-BBA1-AE3E32EF0894}" type="slidenum">
              <a:rPr lang="en-GB" sz="1000" smtClean="0">
                <a:solidFill>
                  <a:schemeClr val="accent6">
                    <a:lumMod val="75000"/>
                  </a:schemeClr>
                </a:solidFill>
              </a:rPr>
              <a:t>7</a:t>
            </a:fld>
            <a:endParaRPr lang="en-GB" sz="1000" dirty="0">
              <a:solidFill>
                <a:schemeClr val="accent6">
                  <a:lumMod val="75000"/>
                </a:schemeClr>
              </a:solidFill>
            </a:endParaRPr>
          </a:p>
        </p:txBody>
      </p:sp>
      <p:sp>
        <p:nvSpPr>
          <p:cNvPr id="2" name="Title 1"/>
          <p:cNvSpPr>
            <a:spLocks noGrp="1"/>
          </p:cNvSpPr>
          <p:nvPr>
            <p:ph type="title"/>
          </p:nvPr>
        </p:nvSpPr>
        <p:spPr/>
        <p:txBody>
          <a:bodyPr/>
          <a:lstStyle/>
          <a:p>
            <a:r>
              <a:rPr lang="en-US" noProof="0" dirty="0"/>
              <a:t> </a:t>
            </a:r>
          </a:p>
        </p:txBody>
      </p:sp>
      <p:sp>
        <p:nvSpPr>
          <p:cNvPr id="7" name="Footer Placeholder 6"/>
          <p:cNvSpPr>
            <a:spLocks noGrp="1"/>
          </p:cNvSpPr>
          <p:nvPr>
            <p:ph type="ftr" sz="quarter" idx="4294967295"/>
          </p:nvPr>
        </p:nvSpPr>
        <p:spPr>
          <a:xfrm>
            <a:off x="0" y="6356350"/>
            <a:ext cx="2895600" cy="365125"/>
          </a:xfrm>
          <a:prstGeom prst="rect">
            <a:avLst/>
          </a:prstGeom>
        </p:spPr>
        <p:txBody>
          <a:bodyPr/>
          <a:lstStyle/>
          <a:p>
            <a:r>
              <a:rPr lang="en-GB" sz="1000" dirty="0">
                <a:solidFill>
                  <a:schemeClr val="accent6">
                    <a:lumMod val="75000"/>
                  </a:schemeClr>
                </a:solidFill>
              </a:rPr>
              <a:t>www.id-book.com</a:t>
            </a:r>
          </a:p>
        </p:txBody>
      </p:sp>
      <p:pic>
        <p:nvPicPr>
          <p:cNvPr id="2050" name="Picture 2" descr="Cartoon illustration of the relationship between a scenario and its associated persona, with three persons running one after an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8" y="183804"/>
            <a:ext cx="8739304" cy="61933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15767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What is a scenario?</a:t>
            </a:r>
          </a:p>
          <a:p>
            <a:pPr marL="0" indent="0">
              <a:buNone/>
            </a:pPr>
            <a:endParaRPr lang="en-CA"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83909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scenario  is an “informal narrative description” (Carroll, 2000)</a:t>
            </a:r>
          </a:p>
          <a:p>
            <a:r>
              <a:rPr lang="en-US" dirty="0"/>
              <a:t>describes human activities or tasks in a story that allows exploration and discussion of contexts, needs, and requirements</a:t>
            </a:r>
          </a:p>
          <a:p>
            <a:pPr lvl="1"/>
            <a:r>
              <a:rPr lang="en-US" dirty="0"/>
              <a:t>might not necessarily describe the use of software or other technological support used to achieve a goal</a:t>
            </a:r>
          </a:p>
          <a:p>
            <a:r>
              <a:rPr lang="en-US" dirty="0"/>
              <a:t>the focus of such stories is </a:t>
            </a:r>
            <a:r>
              <a:rPr lang="mr-IN" dirty="0"/>
              <a:t>…</a:t>
            </a:r>
            <a:r>
              <a:rPr lang="en-CA" dirty="0"/>
              <a:t> </a:t>
            </a:r>
            <a:r>
              <a:rPr lang="en-US" dirty="0"/>
              <a:t>about what the users are trying to achieve (their goals)</a:t>
            </a:r>
          </a:p>
          <a:p>
            <a:r>
              <a:rPr lang="en-US" dirty="0"/>
              <a:t>Understanding </a:t>
            </a:r>
            <a:r>
              <a:rPr lang="en-US" b="1" dirty="0"/>
              <a:t>why </a:t>
            </a:r>
            <a:r>
              <a:rPr lang="en-US" dirty="0"/>
              <a:t>people do things as they do and what they are trying to achieve in the process focuses the study on human activity rather than interaction with technology</a:t>
            </a:r>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3" name="Title 2"/>
          <p:cNvSpPr>
            <a:spLocks noGrp="1"/>
          </p:cNvSpPr>
          <p:nvPr>
            <p:ph type="title"/>
          </p:nvPr>
        </p:nvSpPr>
        <p:spPr/>
        <p:txBody>
          <a:bodyPr/>
          <a:lstStyle/>
          <a:p>
            <a:r>
              <a:rPr lang="en-US" dirty="0"/>
              <a:t>Scenario</a:t>
            </a:r>
          </a:p>
        </p:txBody>
      </p:sp>
      <p:sp>
        <p:nvSpPr>
          <p:cNvPr id="5" name="Rectangle 4"/>
          <p:cNvSpPr/>
          <p:nvPr/>
        </p:nvSpPr>
        <p:spPr>
          <a:xfrm>
            <a:off x="6326518" y="677856"/>
            <a:ext cx="1899904" cy="369332"/>
          </a:xfrm>
          <a:prstGeom prst="rect">
            <a:avLst/>
          </a:prstGeom>
        </p:spPr>
        <p:txBody>
          <a:bodyPr wrap="none">
            <a:spAutoFit/>
          </a:bodyPr>
          <a:lstStyle/>
          <a:p>
            <a:r>
              <a:rPr lang="en-US" dirty="0"/>
              <a:t>11.5.2 Scenarios</a:t>
            </a:r>
          </a:p>
        </p:txBody>
      </p:sp>
    </p:spTree>
    <p:extLst>
      <p:ext uri="{BB962C8B-B14F-4D97-AF65-F5344CB8AC3E}">
        <p14:creationId xmlns:p14="http://schemas.microsoft.com/office/powerpoint/2010/main" val="3953281591"/>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16358</TotalTime>
  <Words>3734</Words>
  <Application>Microsoft Macintosh PowerPoint</Application>
  <PresentationFormat>On-screen Show (4:3)</PresentationFormat>
  <Paragraphs>265</Paragraphs>
  <Slides>45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Key Questions</vt:lpstr>
      <vt:lpstr> </vt:lpstr>
      <vt:lpstr>Personas, Scenarios, Journey Maps</vt:lpstr>
      <vt:lpstr> </vt:lpstr>
      <vt:lpstr> </vt:lpstr>
      <vt:lpstr>Scenario</vt:lpstr>
      <vt:lpstr> </vt:lpstr>
      <vt:lpstr>Scenarios</vt:lpstr>
      <vt:lpstr>Scenarios</vt:lpstr>
      <vt:lpstr>Scenarios</vt:lpstr>
      <vt:lpstr>PowerPoint Presentation</vt:lpstr>
      <vt:lpstr>  </vt:lpstr>
      <vt:lpstr>Scenarios</vt:lpstr>
      <vt:lpstr>Scenarios</vt:lpstr>
      <vt:lpstr>Plus/Minus Scenarios (Bodker, 2000)</vt:lpstr>
      <vt:lpstr>PowerPoint Presentation</vt:lpstr>
      <vt:lpstr>Example: Plus Scenario (p. 333)</vt:lpstr>
      <vt:lpstr>Example: Minus Scenario (p. 333)</vt:lpstr>
      <vt:lpstr>PowerPoint Presentation</vt:lpstr>
      <vt:lpstr>Plus Scenario</vt:lpstr>
      <vt:lpstr>Minus Scenario</vt:lpstr>
      <vt:lpstr>Stakeholders</vt:lpstr>
      <vt:lpstr> </vt:lpstr>
      <vt:lpstr>What is a Journey Map?</vt:lpstr>
      <vt:lpstr>Examples</vt:lpstr>
      <vt:lpstr>PowerPoint Presentation</vt:lpstr>
      <vt:lpstr>General Observations</vt:lpstr>
      <vt:lpstr>Specific and/or Abstracted</vt:lpstr>
      <vt:lpstr>Journey Map: Common Components</vt:lpstr>
      <vt:lpstr>Journey Map: Component 1</vt:lpstr>
      <vt:lpstr>Examples</vt:lpstr>
      <vt:lpstr>Journey Map: Component 1, continued</vt:lpstr>
      <vt:lpstr>Examples</vt:lpstr>
      <vt:lpstr>Journey Map: Component 2</vt:lpstr>
      <vt:lpstr>Examples</vt:lpstr>
      <vt:lpstr>Journey Map: Component 3</vt:lpstr>
      <vt:lpstr>Examples</vt:lpstr>
      <vt:lpstr>Journey Map: Component 4</vt:lpstr>
      <vt:lpstr>Examples</vt:lpstr>
      <vt:lpstr>Journey Map: Component 5</vt:lpstr>
      <vt:lpstr>Examples</vt:lpstr>
      <vt:lpstr>Journey Map: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1398</cp:revision>
  <cp:lastPrinted>2021-11-10T14:47:46Z</cp:lastPrinted>
  <dcterms:created xsi:type="dcterms:W3CDTF">2020-01-08T18:20:23Z</dcterms:created>
  <dcterms:modified xsi:type="dcterms:W3CDTF">2021-11-17T13:31:56Z</dcterms:modified>
</cp:coreProperties>
</file>