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6" r:id="rId2"/>
    <p:sldId id="939" r:id="rId3"/>
    <p:sldId id="956" r:id="rId4"/>
    <p:sldId id="1089" r:id="rId5"/>
    <p:sldId id="269" r:id="rId6"/>
    <p:sldId id="968" r:id="rId7"/>
    <p:sldId id="970" r:id="rId8"/>
    <p:sldId id="971" r:id="rId9"/>
    <p:sldId id="972" r:id="rId10"/>
    <p:sldId id="973" r:id="rId11"/>
    <p:sldId id="957" r:id="rId12"/>
    <p:sldId id="976" r:id="rId13"/>
    <p:sldId id="1078" r:id="rId14"/>
    <p:sldId id="975" r:id="rId15"/>
    <p:sldId id="1079" r:id="rId16"/>
    <p:sldId id="1080" r:id="rId17"/>
    <p:sldId id="1081" r:id="rId18"/>
    <p:sldId id="1086" r:id="rId19"/>
    <p:sldId id="958" r:id="rId20"/>
    <p:sldId id="1087" r:id="rId21"/>
    <p:sldId id="1088" r:id="rId22"/>
    <p:sldId id="109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54CEED6-7874-8E42-8D22-83D30FB20034}">
          <p14:sldIdLst>
            <p14:sldId id="256"/>
            <p14:sldId id="939"/>
            <p14:sldId id="956"/>
            <p14:sldId id="1089"/>
            <p14:sldId id="269"/>
            <p14:sldId id="968"/>
            <p14:sldId id="970"/>
            <p14:sldId id="971"/>
            <p14:sldId id="972"/>
            <p14:sldId id="973"/>
            <p14:sldId id="957"/>
            <p14:sldId id="976"/>
            <p14:sldId id="1078"/>
            <p14:sldId id="975"/>
            <p14:sldId id="1079"/>
            <p14:sldId id="1080"/>
            <p14:sldId id="1081"/>
            <p14:sldId id="1086"/>
            <p14:sldId id="958"/>
            <p14:sldId id="1087"/>
            <p14:sldId id="1088"/>
            <p14:sldId id="1090"/>
          </p14:sldIdLst>
        </p14:section>
        <p14:section name="Body" id="{7C644759-45B7-764F-8741-7D4FFBBBA371}">
          <p14:sldIdLst/>
        </p14:section>
        <p14:section name="Fin" id="{840572E7-B92E-F644-8CBB-57D56592BCA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31"/>
    <p:restoredTop sz="94830"/>
  </p:normalViewPr>
  <p:slideViewPr>
    <p:cSldViewPr snapToGrid="0" snapToObjects="1">
      <p:cViewPr varScale="1">
        <p:scale>
          <a:sx n="121" d="100"/>
          <a:sy n="121" d="100"/>
        </p:scale>
        <p:origin x="2528" y="176"/>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A0D8F0-D8FC-4D47-9669-7D4170CF7416}" type="slidenum">
              <a:rPr lang="en-US" smtClean="0"/>
              <a:t>‹#›</a:t>
            </a:fld>
            <a:endParaRPr lang="en-US"/>
          </a:p>
        </p:txBody>
      </p:sp>
    </p:spTree>
    <p:extLst>
      <p:ext uri="{BB962C8B-B14F-4D97-AF65-F5344CB8AC3E}">
        <p14:creationId xmlns:p14="http://schemas.microsoft.com/office/powerpoint/2010/main" val="14519887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E94CF1-8AEC-1549-A95C-28843110A93C}" type="slidenum">
              <a:rPr lang="en-US" smtClean="0"/>
              <a:t>‹#›</a:t>
            </a:fld>
            <a:endParaRPr lang="en-US"/>
          </a:p>
        </p:txBody>
      </p:sp>
    </p:spTree>
    <p:extLst>
      <p:ext uri="{BB962C8B-B14F-4D97-AF65-F5344CB8AC3E}">
        <p14:creationId xmlns:p14="http://schemas.microsoft.com/office/powerpoint/2010/main" val="408776692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668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uregina.ca</a:t>
            </a:r>
            <a:r>
              <a:rPr lang="en-US" dirty="0"/>
              <a:t>/~</a:t>
            </a:r>
            <a:r>
              <a:rPr lang="en-US" dirty="0" err="1"/>
              <a:t>gingrich</a:t>
            </a:r>
            <a:r>
              <a:rPr lang="en-US" dirty="0"/>
              <a:t>/319m703.htm</a:t>
            </a:r>
          </a:p>
        </p:txBody>
      </p:sp>
    </p:spTree>
    <p:extLst>
      <p:ext uri="{BB962C8B-B14F-4D97-AF65-F5344CB8AC3E}">
        <p14:creationId xmlns:p14="http://schemas.microsoft.com/office/powerpoint/2010/main" val="36634398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Shape 39"/>
          <p:cNvSpPr txBox="1"/>
          <p:nvPr/>
        </p:nvSpPr>
        <p:spPr>
          <a:xfrm>
            <a:off x="142546" y="2507508"/>
            <a:ext cx="8902644" cy="940867"/>
          </a:xfrm>
          <a:prstGeom prst="rect">
            <a:avLst/>
          </a:prstGeom>
          <a:noFill/>
          <a:ln>
            <a:noFill/>
          </a:ln>
        </p:spPr>
        <p:txBody>
          <a:bodyPr lIns="45713" tIns="22850" rIns="45713" bIns="22850" anchor="t" anchorCtr="0">
            <a:noAutofit/>
          </a:bodyPr>
          <a:lstStyle/>
          <a:p>
            <a:pPr marL="0" marR="0" lvl="0" indent="0" algn="ctr" rtl="0">
              <a:spcBef>
                <a:spcPts val="0"/>
              </a:spcBef>
              <a:buSzPct val="25000"/>
              <a:buNone/>
            </a:pPr>
            <a:r>
              <a:rPr lang="en-US" sz="4800" b="0" i="0" spc="0" dirty="0">
                <a:solidFill>
                  <a:schemeClr val="dk2"/>
                </a:solidFill>
                <a:latin typeface="Gill Sans MT" panose="020B0502020104020203" pitchFamily="34" charset="77"/>
                <a:ea typeface="Montserrat"/>
                <a:cs typeface="Montserrat"/>
                <a:sym typeface="Montserrat"/>
              </a:rPr>
              <a:t>U s e r   I n t e r f a c e s</a:t>
            </a:r>
          </a:p>
        </p:txBody>
      </p:sp>
      <p:sp>
        <p:nvSpPr>
          <p:cNvPr id="8" name="Shape 38"/>
          <p:cNvSpPr txBox="1"/>
          <p:nvPr/>
        </p:nvSpPr>
        <p:spPr>
          <a:xfrm>
            <a:off x="2902755" y="3458739"/>
            <a:ext cx="3369268" cy="682387"/>
          </a:xfrm>
          <a:prstGeom prst="rect">
            <a:avLst/>
          </a:prstGeom>
          <a:noFill/>
          <a:ln>
            <a:noFill/>
          </a:ln>
        </p:spPr>
        <p:txBody>
          <a:bodyPr lIns="45713" tIns="22850" rIns="45713" bIns="22850" anchor="ctr" anchorCtr="0">
            <a:noAutofit/>
          </a:bodyPr>
          <a:lstStyle/>
          <a:p>
            <a:pPr marL="0" marR="0" lvl="0" indent="0" algn="ctr" rtl="0">
              <a:lnSpc>
                <a:spcPct val="105444"/>
              </a:lnSpc>
              <a:spcBef>
                <a:spcPts val="0"/>
              </a:spcBef>
              <a:buSzPct val="25000"/>
              <a:buNone/>
            </a:pPr>
            <a:r>
              <a:rPr lang="en-US" sz="1800" b="1" dirty="0">
                <a:solidFill>
                  <a:schemeClr val="dk2"/>
                </a:solidFill>
                <a:latin typeface="Gill Sans MT" panose="020B0502020104020203" pitchFamily="34" charset="77"/>
                <a:ea typeface="Montserrat"/>
                <a:cs typeface="Montserrat"/>
                <a:sym typeface="Montserrat"/>
              </a:rPr>
              <a:t>EECS 3461 – Sections A &amp; B</a:t>
            </a:r>
          </a:p>
          <a:p>
            <a:pPr marL="0" marR="0" lvl="0" indent="0" algn="ctr" rtl="0">
              <a:lnSpc>
                <a:spcPct val="105444"/>
              </a:lnSpc>
              <a:spcBef>
                <a:spcPts val="0"/>
              </a:spcBef>
              <a:buSzPct val="25000"/>
              <a:buNone/>
            </a:pPr>
            <a:r>
              <a:rPr lang="en-US" sz="1800" b="1" dirty="0">
                <a:solidFill>
                  <a:schemeClr val="tx1">
                    <a:lumMod val="60000"/>
                    <a:lumOff val="40000"/>
                  </a:schemeClr>
                </a:solidFill>
                <a:latin typeface="Gill Sans MT" panose="020B0502020104020203" pitchFamily="34" charset="77"/>
                <a:ea typeface="Montserrat"/>
                <a:cs typeface="Montserrat"/>
                <a:sym typeface="Montserrat"/>
              </a:rPr>
              <a:t>Fall </a:t>
            </a:r>
            <a:r>
              <a:rPr lang="en-US" sz="1800" b="1" baseline="0" dirty="0">
                <a:solidFill>
                  <a:schemeClr val="tx1">
                    <a:lumMod val="60000"/>
                    <a:lumOff val="40000"/>
                  </a:schemeClr>
                </a:solidFill>
                <a:latin typeface="Gill Sans MT" panose="020B0502020104020203" pitchFamily="34" charset="77"/>
                <a:ea typeface="Montserrat"/>
                <a:cs typeface="Montserrat"/>
                <a:sym typeface="Montserrat"/>
              </a:rPr>
              <a:t>2021</a:t>
            </a:r>
            <a:endParaRPr lang="en-US" sz="1800" b="1" dirty="0">
              <a:solidFill>
                <a:schemeClr val="tx1">
                  <a:lumMod val="60000"/>
                  <a:lumOff val="40000"/>
                </a:schemeClr>
              </a:solidFill>
              <a:latin typeface="Gill Sans MT" panose="020B0502020104020203" pitchFamily="34" charset="77"/>
              <a:ea typeface="Montserrat"/>
              <a:cs typeface="Montserrat"/>
              <a:sym typeface="Montserrat"/>
            </a:endParaRPr>
          </a:p>
        </p:txBody>
      </p:sp>
      <p:pic>
        <p:nvPicPr>
          <p:cNvPr id="9" name="Picture 8"/>
          <p:cNvPicPr>
            <a:picLocks noChangeAspect="1"/>
          </p:cNvPicPr>
          <p:nvPr/>
        </p:nvPicPr>
        <p:blipFill>
          <a:blip r:embed="rId2"/>
          <a:stretch>
            <a:fillRect/>
          </a:stretch>
        </p:blipFill>
        <p:spPr>
          <a:xfrm>
            <a:off x="3968750" y="1288049"/>
            <a:ext cx="1206500" cy="1206500"/>
          </a:xfrm>
          <a:prstGeom prst="rect">
            <a:avLst/>
          </a:prstGeom>
        </p:spPr>
      </p:pic>
      <p:sp>
        <p:nvSpPr>
          <p:cNvPr id="11" name="Text Placeholder 10"/>
          <p:cNvSpPr>
            <a:spLocks noGrp="1"/>
          </p:cNvSpPr>
          <p:nvPr>
            <p:ph type="body" sz="quarter" idx="10"/>
          </p:nvPr>
        </p:nvSpPr>
        <p:spPr>
          <a:xfrm>
            <a:off x="1857595" y="4607614"/>
            <a:ext cx="5428813" cy="622273"/>
          </a:xfrm>
          <a:prstGeom prst="rect">
            <a:avLst/>
          </a:prstGeom>
        </p:spPr>
        <p:txBody>
          <a:bodyPr vert="horz" lIns="45720" tIns="22860" rIns="45720" bIns="22860"/>
          <a:lstStyle>
            <a:lvl1pPr marL="177800" indent="0" algn="ctr">
              <a:buNone/>
              <a:defRPr>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3" name="Text Placeholder 10"/>
          <p:cNvSpPr>
            <a:spLocks noGrp="1"/>
          </p:cNvSpPr>
          <p:nvPr>
            <p:ph type="body" sz="quarter" idx="12"/>
          </p:nvPr>
        </p:nvSpPr>
        <p:spPr>
          <a:xfrm>
            <a:off x="1857593" y="6311788"/>
            <a:ext cx="5428813" cy="465360"/>
          </a:xfrm>
          <a:prstGeom prst="rect">
            <a:avLst/>
          </a:prstGeom>
        </p:spPr>
        <p:txBody>
          <a:bodyPr vert="horz" lIns="45720" tIns="22860" rIns="45720" bIns="22860"/>
          <a:lstStyle>
            <a:lvl1pPr marL="177800" indent="0" algn="ctr">
              <a:buNone/>
              <a:defRPr sz="2400" b="1">
                <a:solidFill>
                  <a:srgbClr val="FF0000"/>
                </a:solidFill>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0" name="Text Placeholder 10">
            <a:extLst>
              <a:ext uri="{FF2B5EF4-FFF2-40B4-BE49-F238E27FC236}">
                <a16:creationId xmlns:a16="http://schemas.microsoft.com/office/drawing/2014/main" id="{3ABD9D62-B7E9-3847-A88A-14783A7E8DA5}"/>
              </a:ext>
            </a:extLst>
          </p:cNvPr>
          <p:cNvSpPr>
            <a:spLocks noGrp="1"/>
          </p:cNvSpPr>
          <p:nvPr>
            <p:ph type="body" sz="quarter" idx="13"/>
          </p:nvPr>
        </p:nvSpPr>
        <p:spPr>
          <a:xfrm>
            <a:off x="1857593" y="5462124"/>
            <a:ext cx="5428813" cy="401594"/>
          </a:xfrm>
          <a:prstGeom prst="rect">
            <a:avLst/>
          </a:prstGeom>
        </p:spPr>
        <p:txBody>
          <a:bodyPr vert="horz" lIns="45720" tIns="22860" rIns="45720" bIns="22860"/>
          <a:lstStyle>
            <a:lvl1pPr marL="177800" indent="0" algn="ctr">
              <a:buNone/>
              <a:defRPr sz="1600">
                <a:solidFill>
                  <a:schemeClr val="accent6">
                    <a:lumMod val="60000"/>
                    <a:lumOff val="40000"/>
                  </a:schemeClr>
                </a:solidFill>
                <a:latin typeface="Gill Sans MT" panose="020B0502020104020203" pitchFamily="34" charset="77"/>
                <a:cs typeface="Gill Sans MT" panose="020B0502020104020203" pitchFamily="34" charset="77"/>
              </a:defRPr>
            </a:lvl1pPr>
          </a:lstStyle>
          <a:p>
            <a:pPr lvl="0"/>
            <a:r>
              <a:rPr lang="en-CA" dirty="0"/>
              <a:t>Click to edit Master text styles</a:t>
            </a:r>
          </a:p>
        </p:txBody>
      </p:sp>
    </p:spTree>
    <p:extLst>
      <p:ext uri="{BB962C8B-B14F-4D97-AF65-F5344CB8AC3E}">
        <p14:creationId xmlns:p14="http://schemas.microsoft.com/office/powerpoint/2010/main" val="402707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checkmark">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818009"/>
            <a:ext cx="6823602" cy="4345786"/>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4121416" y="6400385"/>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lgn="r">
              <a:buSzPct val="25000"/>
            </a:pPr>
            <a:fld id="{00000000-1234-1234-1234-123412341234}" type="slidenum">
              <a:rPr lang="en-US" sz="1200" smtClean="0">
                <a:solidFill>
                  <a:srgbClr val="AAAAAA"/>
                </a:solidFill>
                <a:latin typeface="Calibri"/>
                <a:ea typeface="Calibri"/>
                <a:cs typeface="Calibri"/>
                <a:sym typeface="Calibri"/>
              </a:rPr>
              <a:pPr algn="r">
                <a:buSzPct val="25000"/>
              </a:pPr>
              <a:t>‹#›</a:t>
            </a:fld>
            <a:endParaRPr lang="en-US" sz="1200">
              <a:solidFill>
                <a:srgbClr val="AAAAAA"/>
              </a:solidFill>
              <a:latin typeface="Calibri"/>
              <a:ea typeface="Calibri"/>
              <a:cs typeface="Calibri"/>
              <a:sym typeface="Calibri"/>
            </a:endParaRPr>
          </a:p>
        </p:txBody>
      </p:sp>
    </p:spTree>
    <p:extLst>
      <p:ext uri="{BB962C8B-B14F-4D97-AF65-F5344CB8AC3E}">
        <p14:creationId xmlns:p14="http://schemas.microsoft.com/office/powerpoint/2010/main" val="90381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1_DEFAULT">
    <p:spTree>
      <p:nvGrpSpPr>
        <p:cNvPr id="1" name="Shape 25"/>
        <p:cNvGrpSpPr/>
        <p:nvPr/>
      </p:nvGrpSpPr>
      <p:grpSpPr>
        <a:xfrm>
          <a:off x="0" y="0"/>
          <a:ext cx="0" cy="0"/>
          <a:chOff x="0" y="0"/>
          <a:chExt cx="0" cy="0"/>
        </a:xfrm>
      </p:grpSpPr>
    </p:spTree>
    <p:extLst>
      <p:ext uri="{BB962C8B-B14F-4D97-AF65-F5344CB8AC3E}">
        <p14:creationId xmlns:p14="http://schemas.microsoft.com/office/powerpoint/2010/main" val="1076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G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9374" y="6138136"/>
            <a:ext cx="1399713" cy="441520"/>
          </a:xfrm>
          <a:prstGeom prst="rect">
            <a:avLst/>
          </a:prstGeom>
        </p:spPr>
      </p:pic>
      <p:sp>
        <p:nvSpPr>
          <p:cNvPr id="5" name="Text Placeholder 13"/>
          <p:cNvSpPr txBox="1">
            <a:spLocks/>
          </p:cNvSpPr>
          <p:nvPr userDrawn="1"/>
        </p:nvSpPr>
        <p:spPr>
          <a:xfrm>
            <a:off x="1160200" y="1077655"/>
            <a:ext cx="6823602" cy="4809089"/>
          </a:xfrm>
          <a:prstGeom prst="rect">
            <a:avLst/>
          </a:prstGeom>
        </p:spPr>
        <p:txBody>
          <a:bodyPr/>
          <a:lst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pPr marL="177800" indent="0">
              <a:buFont typeface="Wingdings 2" pitchFamily="18" charset="2"/>
              <a:buNone/>
            </a:pPr>
            <a:r>
              <a:rPr lang="en-US"/>
              <a:t>  </a:t>
            </a:r>
            <a:endParaRPr lang="en-US" dirty="0"/>
          </a:p>
        </p:txBody>
      </p:sp>
      <p:sp>
        <p:nvSpPr>
          <p:cNvPr id="6" name="Slide Number Placeholder 2"/>
          <p:cNvSpPr>
            <a:spLocks noGrp="1"/>
          </p:cNvSpPr>
          <p:nvPr>
            <p:ph type="sldNum" idx="4"/>
          </p:nvPr>
        </p:nvSpPr>
        <p:spPr>
          <a:xfrm>
            <a:off x="8495" y="6401988"/>
            <a:ext cx="901171" cy="45495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7" name="Title 5"/>
          <p:cNvSpPr txBox="1">
            <a:spLocks/>
          </p:cNvSpPr>
          <p:nvPr userDrawn="1"/>
        </p:nvSpPr>
        <p:spPr>
          <a:xfrm>
            <a:off x="1160200" y="270084"/>
            <a:ext cx="6823602" cy="807571"/>
          </a:xfrm>
          <a:prstGeom prst="rect">
            <a:avLst/>
          </a:prstGeom>
        </p:spPr>
        <p:txBody>
          <a:bodyPr/>
          <a:lstStyle>
            <a:lvl1pPr algn="l" defTabSz="914400" rtl="0" eaLnBrk="1" latinLnBrk="0" hangingPunct="1">
              <a:spcBef>
                <a:spcPct val="0"/>
              </a:spcBef>
              <a:buNone/>
              <a:defRPr sz="3600" kern="1200">
                <a:solidFill>
                  <a:schemeClr val="accent1"/>
                </a:solidFill>
                <a:latin typeface="+mj-lt"/>
                <a:ea typeface="+mj-ea"/>
                <a:cs typeface="+mj-cs"/>
              </a:defRPr>
            </a:lvl1pPr>
          </a:lstStyle>
          <a:p>
            <a:r>
              <a:rPr lang="en-US" b="1" dirty="0"/>
              <a:t>Legend: Slide Symbols </a:t>
            </a:r>
          </a:p>
        </p:txBody>
      </p:sp>
      <p:grpSp>
        <p:nvGrpSpPr>
          <p:cNvPr id="8" name="Group 7"/>
          <p:cNvGrpSpPr/>
          <p:nvPr userDrawn="1"/>
        </p:nvGrpSpPr>
        <p:grpSpPr>
          <a:xfrm>
            <a:off x="1564970" y="3020960"/>
            <a:ext cx="4356405" cy="567508"/>
            <a:chOff x="1564970" y="3177230"/>
            <a:chExt cx="4356405" cy="567508"/>
          </a:xfrm>
        </p:grpSpPr>
        <p:sp>
          <p:nvSpPr>
            <p:cNvPr id="9" name="Shape 6040"/>
            <p:cNvSpPr/>
            <p:nvPr userDrawn="1"/>
          </p:nvSpPr>
          <p:spPr>
            <a:xfrm>
              <a:off x="1564970" y="3177230"/>
              <a:ext cx="832314" cy="567508"/>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0" name="TextBox 9"/>
            <p:cNvSpPr txBox="1"/>
            <p:nvPr userDrawn="1"/>
          </p:nvSpPr>
          <p:spPr>
            <a:xfrm>
              <a:off x="2619375" y="322597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to be noted</a:t>
              </a:r>
            </a:p>
          </p:txBody>
        </p:sp>
      </p:grpSp>
      <p:grpSp>
        <p:nvGrpSpPr>
          <p:cNvPr id="11" name="Group 10"/>
          <p:cNvGrpSpPr/>
          <p:nvPr userDrawn="1"/>
        </p:nvGrpSpPr>
        <p:grpSpPr>
          <a:xfrm>
            <a:off x="1434320" y="1839753"/>
            <a:ext cx="4487055" cy="834639"/>
            <a:chOff x="1434320" y="1839753"/>
            <a:chExt cx="4487055" cy="834639"/>
          </a:xfrm>
        </p:grpSpPr>
        <p:sp>
          <p:nvSpPr>
            <p:cNvPr id="12" name="Shape 2594"/>
            <p:cNvSpPr/>
            <p:nvPr userDrawn="1"/>
          </p:nvSpPr>
          <p:spPr>
            <a:xfrm>
              <a:off x="1434320" y="1839753"/>
              <a:ext cx="1023654" cy="834639"/>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3" name="TextBox 12"/>
            <p:cNvSpPr txBox="1"/>
            <p:nvPr userDrawn="1"/>
          </p:nvSpPr>
          <p:spPr>
            <a:xfrm>
              <a:off x="2619375" y="206392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for reference</a:t>
              </a:r>
            </a:p>
          </p:txBody>
        </p:sp>
      </p:grpSp>
      <p:grpSp>
        <p:nvGrpSpPr>
          <p:cNvPr id="14" name="Group 13"/>
          <p:cNvGrpSpPr/>
          <p:nvPr userDrawn="1"/>
        </p:nvGrpSpPr>
        <p:grpSpPr>
          <a:xfrm>
            <a:off x="1564970" y="3935036"/>
            <a:ext cx="6769405" cy="834639"/>
            <a:chOff x="1564970" y="4345252"/>
            <a:chExt cx="6769405" cy="834639"/>
          </a:xfrm>
        </p:grpSpPr>
        <p:sp>
          <p:nvSpPr>
            <p:cNvPr id="15" name="Shape 2572"/>
            <p:cNvSpPr/>
            <p:nvPr userDrawn="1"/>
          </p:nvSpPr>
          <p:spPr>
            <a:xfrm>
              <a:off x="1564970" y="4345252"/>
              <a:ext cx="832314" cy="834639"/>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6" name="TextBox 15"/>
            <p:cNvSpPr txBox="1"/>
            <p:nvPr userDrawn="1"/>
          </p:nvSpPr>
          <p:spPr>
            <a:xfrm>
              <a:off x="2619375" y="4569004"/>
              <a:ext cx="5715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zooming in, probing further</a:t>
              </a:r>
            </a:p>
          </p:txBody>
        </p:sp>
      </p:grpSp>
      <p:grpSp>
        <p:nvGrpSpPr>
          <p:cNvPr id="17" name="Group 16"/>
          <p:cNvGrpSpPr/>
          <p:nvPr userDrawn="1"/>
        </p:nvGrpSpPr>
        <p:grpSpPr>
          <a:xfrm>
            <a:off x="1489405" y="5116243"/>
            <a:ext cx="7225970" cy="857192"/>
            <a:chOff x="1489405" y="5390187"/>
            <a:chExt cx="7225970" cy="857192"/>
          </a:xfrm>
        </p:grpSpPr>
        <p:sp>
          <p:nvSpPr>
            <p:cNvPr id="18" name="Shape 718"/>
            <p:cNvSpPr/>
            <p:nvPr userDrawn="1"/>
          </p:nvSpPr>
          <p:spPr>
            <a:xfrm>
              <a:off x="1489405" y="5390187"/>
              <a:ext cx="942980" cy="857192"/>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9" name="TextBox 18"/>
            <p:cNvSpPr txBox="1"/>
            <p:nvPr userDrawn="1"/>
          </p:nvSpPr>
          <p:spPr>
            <a:xfrm>
              <a:off x="2619375" y="5557926"/>
              <a:ext cx="6096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under discussion, discussion point</a:t>
              </a:r>
            </a:p>
          </p:txBody>
        </p:sp>
      </p:grpSp>
    </p:spTree>
    <p:extLst>
      <p:ext uri="{BB962C8B-B14F-4D97-AF65-F5344CB8AC3E}">
        <p14:creationId xmlns:p14="http://schemas.microsoft.com/office/powerpoint/2010/main" val="217397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with Image and Content, LEFT RED BAR">
    <p:spTree>
      <p:nvGrpSpPr>
        <p:cNvPr id="1" name=""/>
        <p:cNvGrpSpPr/>
        <p:nvPr/>
      </p:nvGrpSpPr>
      <p:grpSpPr>
        <a:xfrm>
          <a:off x="0" y="0"/>
          <a:ext cx="0" cy="0"/>
          <a:chOff x="0" y="0"/>
          <a:chExt cx="0" cy="0"/>
        </a:xfrm>
      </p:grpSpPr>
      <p:sp>
        <p:nvSpPr>
          <p:cNvPr id="12" name="Rectangle 11"/>
          <p:cNvSpPr/>
          <p:nvPr userDrawn="1"/>
        </p:nvSpPr>
        <p:spPr>
          <a:xfrm>
            <a:off x="1" y="0"/>
            <a:ext cx="314680" cy="6858000"/>
          </a:xfrm>
          <a:prstGeom prst="rect">
            <a:avLst/>
          </a:prstGeom>
          <a:solidFill>
            <a:srgbClr val="C3233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685554" y="274638"/>
            <a:ext cx="8159218" cy="1034288"/>
          </a:xfrm>
          <a:prstGeom prst="rect">
            <a:avLst/>
          </a:prstGeom>
        </p:spPr>
        <p:txBody>
          <a:bodyPr/>
          <a:lstStyle>
            <a:lvl1pPr algn="l">
              <a:defRPr sz="3600" b="1" i="0">
                <a:solidFill>
                  <a:schemeClr val="tx1">
                    <a:lumMod val="65000"/>
                    <a:lumOff val="35000"/>
                  </a:schemeClr>
                </a:solidFill>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
        <p:nvSpPr>
          <p:cNvPr id="8" name="Content Placeholder 2"/>
          <p:cNvSpPr>
            <a:spLocks noGrp="1"/>
          </p:cNvSpPr>
          <p:nvPr>
            <p:ph idx="1" hasCustomPrompt="1"/>
          </p:nvPr>
        </p:nvSpPr>
        <p:spPr>
          <a:xfrm>
            <a:off x="685554" y="1308926"/>
            <a:ext cx="8159218" cy="4082066"/>
          </a:xfrm>
          <a:prstGeom prst="rect">
            <a:avLst/>
          </a:prstGeom>
        </p:spPr>
        <p:txBody>
          <a:bodyPr/>
          <a:lstStyle>
            <a:lvl1pPr marL="342900" indent="-342900">
              <a:buClrTx/>
              <a:buFont typeface="Arial"/>
              <a:buChar char="•"/>
              <a:defRPr sz="2400">
                <a:solidFill>
                  <a:schemeClr val="tx1">
                    <a:lumMod val="65000"/>
                    <a:lumOff val="35000"/>
                  </a:schemeClr>
                </a:solidFill>
                <a:latin typeface="Palatino Linotype" panose="02040502050505030304" pitchFamily="18" charset="0"/>
                <a:cs typeface="Palatino Linotype" panose="02040502050505030304" pitchFamily="18" charset="0"/>
              </a:defRPr>
            </a:lvl1pPr>
            <a:lvl2pPr marL="800100" indent="-342900">
              <a:buClrTx/>
              <a:buFont typeface="Arial"/>
              <a:buChar char="•"/>
              <a:defRPr sz="2200" baseline="0">
                <a:solidFill>
                  <a:schemeClr val="tx1">
                    <a:lumMod val="65000"/>
                    <a:lumOff val="35000"/>
                  </a:schemeClr>
                </a:solidFill>
                <a:latin typeface="Palatino Linotype" panose="02040502050505030304" pitchFamily="18" charset="0"/>
                <a:cs typeface="Palatino Linotype" panose="02040502050505030304" pitchFamily="18" charset="0"/>
              </a:defRPr>
            </a:lvl2pPr>
            <a:lvl3pPr marL="1257300" indent="-342900">
              <a:buClrTx/>
              <a:buFont typeface="Arial"/>
              <a:buChar char="•"/>
              <a:defRPr sz="2000">
                <a:solidFill>
                  <a:schemeClr val="tx1">
                    <a:lumMod val="65000"/>
                    <a:lumOff val="35000"/>
                  </a:schemeClr>
                </a:solidFill>
                <a:latin typeface="Palatino Linotype" panose="02040502050505030304" pitchFamily="18" charset="0"/>
                <a:cs typeface="Palatino Linotype" panose="02040502050505030304" pitchFamily="18" charset="0"/>
              </a:defRPr>
            </a:lvl3pPr>
            <a:lvl4pPr marL="1657350" indent="-285750">
              <a:buClrTx/>
              <a:buFont typeface="Arial"/>
              <a:buChar char="•"/>
              <a:defRPr sz="1800">
                <a:solidFill>
                  <a:schemeClr val="tx1">
                    <a:lumMod val="65000"/>
                    <a:lumOff val="35000"/>
                  </a:schemeClr>
                </a:solidFill>
                <a:latin typeface="Palatino Linotype" panose="02040502050505030304" pitchFamily="18" charset="0"/>
                <a:cs typeface="Palatino Linotype" panose="02040502050505030304" pitchFamily="18" charset="0"/>
              </a:defRPr>
            </a:lvl4pPr>
            <a:lvl5pPr marL="2114550" indent="-285750">
              <a:buClrTx/>
              <a:buFont typeface="Arial"/>
              <a:buChar char="•"/>
              <a:defRPr sz="1600">
                <a:solidFill>
                  <a:schemeClr val="tx1">
                    <a:lumMod val="65000"/>
                    <a:lumOff val="35000"/>
                  </a:schemeClr>
                </a:solidFill>
                <a:latin typeface="Palatino Linotype" panose="02040502050505030304" pitchFamily="18" charset="0"/>
                <a:cs typeface="Palatino Linotype" panose="02040502050505030304" pitchFamily="18"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541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layout">
    <p:spTree>
      <p:nvGrpSpPr>
        <p:cNvPr id="1" name="Shape 25"/>
        <p:cNvGrpSpPr/>
        <p:nvPr/>
      </p:nvGrpSpPr>
      <p:grpSpPr>
        <a:xfrm>
          <a:off x="0" y="0"/>
          <a:ext cx="0" cy="0"/>
          <a:chOff x="0" y="0"/>
          <a:chExt cx="0" cy="0"/>
        </a:xfrm>
      </p:grpSpPr>
      <p:sp>
        <p:nvSpPr>
          <p:cNvPr id="4"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Palatino Linotype" panose="02040502050505030304" pitchFamily="18" charset="0"/>
                <a:cs typeface="Palatino Linotype" panose="02040502050505030304" pitchFamily="18" charset="0"/>
              </a:defRPr>
            </a:lvl1pPr>
            <a:lvl2pPr marL="540000" indent="-126000">
              <a:lnSpc>
                <a:spcPct val="100000"/>
              </a:lnSpc>
              <a:spcBef>
                <a:spcPts val="500"/>
              </a:spcBef>
              <a:buSzPct val="70000"/>
              <a:buFont typeface="Arial"/>
              <a:buChar char="•"/>
              <a:defRPr>
                <a:latin typeface="Palatino Linotype" panose="02040502050505030304" pitchFamily="18" charset="0"/>
                <a:cs typeface="Palatino Linotype" panose="02040502050505030304" pitchFamily="18" charset="0"/>
              </a:defRPr>
            </a:lvl2pPr>
            <a:lvl3pPr marL="108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3pPr>
            <a:lvl4pPr marL="1620000" indent="-126000">
              <a:buSzPct val="70000"/>
              <a:buFont typeface="Arial"/>
              <a:buChar char="•"/>
              <a:defRPr>
                <a:latin typeface="Palatino Linotype" panose="02040502050505030304" pitchFamily="18" charset="0"/>
                <a:cs typeface="Palatino Linotype" panose="02040502050505030304" pitchFamily="18" charset="0"/>
              </a:defRPr>
            </a:lvl4pPr>
            <a:lvl5pPr marL="216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GB" dirty="0"/>
          </a:p>
        </p:txBody>
      </p:sp>
      <p:sp>
        <p:nvSpPr>
          <p:cNvPr id="5"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6"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0" i="0">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Tree>
    <p:extLst>
      <p:ext uri="{BB962C8B-B14F-4D97-AF65-F5344CB8AC3E}">
        <p14:creationId xmlns:p14="http://schemas.microsoft.com/office/powerpoint/2010/main" val="311021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lain and larg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077655"/>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2" name="Title 1"/>
          <p:cNvSpPr>
            <a:spLocks noGrp="1"/>
          </p:cNvSpPr>
          <p:nvPr>
            <p:ph type="title"/>
          </p:nvPr>
        </p:nvSpPr>
        <p:spPr>
          <a:xfrm>
            <a:off x="1160200" y="270084"/>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dirty="0"/>
              <a:t>Click to edit Master title style</a:t>
            </a:r>
            <a:endParaRPr lang="en-US" dirty="0"/>
          </a:p>
        </p:txBody>
      </p:sp>
    </p:spTree>
    <p:extLst>
      <p:ext uri="{BB962C8B-B14F-4D97-AF65-F5344CB8AC3E}">
        <p14:creationId xmlns:p14="http://schemas.microsoft.com/office/powerpoint/2010/main" val="83516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cussion bubbl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9" name="Shape 718"/>
          <p:cNvSpPr/>
          <p:nvPr/>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6" name="Shape 718"/>
          <p:cNvSpPr/>
          <p:nvPr userDrawn="1"/>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399713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heckmark">
    <p:spTree>
      <p:nvGrpSpPr>
        <p:cNvPr id="1" name="Shape 23"/>
        <p:cNvGrpSpPr/>
        <p:nvPr/>
      </p:nvGrpSpPr>
      <p:grpSpPr>
        <a:xfrm>
          <a:off x="0" y="0"/>
          <a:ext cx="0" cy="0"/>
          <a:chOff x="0" y="0"/>
          <a:chExt cx="0" cy="0"/>
        </a:xfrm>
      </p:grpSpPr>
      <p:sp>
        <p:nvSpPr>
          <p:cNvPr id="6" name="Shape 6040"/>
          <p:cNvSpPr/>
          <p:nvPr/>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9" name="Shape 6040"/>
          <p:cNvSpPr/>
          <p:nvPr userDrawn="1"/>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72268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oom in/examine">
    <p:spTree>
      <p:nvGrpSpPr>
        <p:cNvPr id="1" name="Shape 23"/>
        <p:cNvGrpSpPr/>
        <p:nvPr/>
      </p:nvGrpSpPr>
      <p:grpSpPr>
        <a:xfrm>
          <a:off x="0" y="0"/>
          <a:ext cx="0" cy="0"/>
          <a:chOff x="0" y="0"/>
          <a:chExt cx="0" cy="0"/>
        </a:xfrm>
      </p:grpSpPr>
      <p:sp>
        <p:nvSpPr>
          <p:cNvPr id="9" name="Shape 2572"/>
          <p:cNvSpPr/>
          <p:nvPr/>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 name="Shape 2572"/>
          <p:cNvSpPr/>
          <p:nvPr userDrawn="1"/>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65893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Shape 23"/>
        <p:cNvGrpSpPr/>
        <p:nvPr/>
      </p:nvGrpSpPr>
      <p:grpSpPr>
        <a:xfrm>
          <a:off x="0" y="0"/>
          <a:ext cx="0" cy="0"/>
          <a:chOff x="0" y="0"/>
          <a:chExt cx="0" cy="0"/>
        </a:xfrm>
      </p:grpSpPr>
      <p:sp>
        <p:nvSpPr>
          <p:cNvPr id="6" name="Shape 2594"/>
          <p:cNvSpPr/>
          <p:nvPr/>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 name="Shape 2594"/>
          <p:cNvSpPr/>
          <p:nvPr userDrawn="1"/>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0"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1"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419703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 id="2147483692" r:id="rId2"/>
    <p:sldLayoutId id="2147483698" r:id="rId3"/>
    <p:sldLayoutId id="2147483697" r:id="rId4"/>
    <p:sldLayoutId id="2147483682" r:id="rId5"/>
    <p:sldLayoutId id="2147483691" r:id="rId6"/>
    <p:sldLayoutId id="2147483683" r:id="rId7"/>
    <p:sldLayoutId id="2147483695" r:id="rId8"/>
    <p:sldLayoutId id="2147483696" r:id="rId9"/>
    <p:sldLayoutId id="2147483705" r:id="rId10"/>
    <p:sldLayoutId id="2147483714" r:id="rId11"/>
  </p:sldLayoutIdLst>
  <p:hf hdr="0" ftr="0" dt="0"/>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191DE4E6-9B05-7640-9813-C2083E36D100}"/>
              </a:ext>
            </a:extLst>
          </p:cNvPr>
          <p:cNvSpPr>
            <a:spLocks noGrp="1"/>
          </p:cNvSpPr>
          <p:nvPr>
            <p:ph type="body" sz="quarter" idx="10"/>
          </p:nvPr>
        </p:nvSpPr>
        <p:spPr>
          <a:xfrm>
            <a:off x="1512120" y="4607614"/>
            <a:ext cx="6119760" cy="622273"/>
          </a:xfrm>
        </p:spPr>
        <p:txBody>
          <a:bodyPr/>
          <a:lstStyle/>
          <a:p>
            <a:r>
              <a:rPr lang="en-CA" dirty="0"/>
              <a:t>Resource Pack: Humans/Users I </a:t>
            </a:r>
            <a:br>
              <a:rPr lang="en-CA" dirty="0"/>
            </a:br>
            <a:r>
              <a:rPr lang="en-CA" dirty="0"/>
              <a:t>Getting Started, Thinking about Human Behaviour</a:t>
            </a:r>
            <a:endParaRPr lang="en-US" dirty="0"/>
          </a:p>
        </p:txBody>
      </p:sp>
      <p:sp>
        <p:nvSpPr>
          <p:cNvPr id="3" name="Text Placeholder 2"/>
          <p:cNvSpPr>
            <a:spLocks noGrp="1"/>
          </p:cNvSpPr>
          <p:nvPr>
            <p:ph type="body" sz="quarter" idx="12"/>
          </p:nvPr>
        </p:nvSpPr>
        <p:spPr/>
        <p:txBody>
          <a:bodyPr/>
          <a:lstStyle/>
          <a:p>
            <a:r>
              <a:rPr lang="en-US" sz="1800" dirty="0"/>
              <a:t>© Melanie </a:t>
            </a:r>
            <a:r>
              <a:rPr lang="en-US" sz="1800" dirty="0" err="1"/>
              <a:t>Baljko</a:t>
            </a:r>
            <a:endParaRPr lang="en-US" sz="1800" dirty="0"/>
          </a:p>
        </p:txBody>
      </p:sp>
      <p:sp>
        <p:nvSpPr>
          <p:cNvPr id="4" name="Text Placeholder 3">
            <a:extLst>
              <a:ext uri="{FF2B5EF4-FFF2-40B4-BE49-F238E27FC236}">
                <a16:creationId xmlns:a16="http://schemas.microsoft.com/office/drawing/2014/main" id="{FE67C24D-E49C-1641-B0EA-79C187B50330}"/>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912038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CA" dirty="0"/>
              <a:t>recall the hierarchy:</a:t>
            </a:r>
          </a:p>
          <a:p>
            <a:pPr lvl="1"/>
            <a:r>
              <a:rPr lang="en-CA" dirty="0"/>
              <a:t>motivations </a:t>
            </a:r>
            <a:r>
              <a:rPr lang="en-CA" dirty="0">
                <a:sym typeface="Symbol" pitchFamily="2" charset="2"/>
              </a:rPr>
              <a:t></a:t>
            </a:r>
            <a:r>
              <a:rPr lang="en-CA" dirty="0"/>
              <a:t> goals </a:t>
            </a:r>
            <a:r>
              <a:rPr lang="en-CA" dirty="0">
                <a:sym typeface="Symbol" pitchFamily="2" charset="2"/>
              </a:rPr>
              <a:t></a:t>
            </a:r>
            <a:r>
              <a:rPr lang="en-CA" dirty="0"/>
              <a:t> activities </a:t>
            </a:r>
            <a:r>
              <a:rPr lang="en-CA" dirty="0">
                <a:sym typeface="Symbol" pitchFamily="2" charset="2"/>
              </a:rPr>
              <a:t></a:t>
            </a:r>
            <a:r>
              <a:rPr lang="en-CA" dirty="0"/>
              <a:t> tasks </a:t>
            </a:r>
            <a:r>
              <a:rPr lang="en-CA" dirty="0">
                <a:sym typeface="Symbol" pitchFamily="2" charset="2"/>
              </a:rPr>
              <a:t></a:t>
            </a:r>
            <a:r>
              <a:rPr lang="en-CA" dirty="0"/>
              <a:t> operations</a:t>
            </a:r>
          </a:p>
          <a:p>
            <a:r>
              <a:rPr lang="en-CA" dirty="0"/>
              <a:t>Goal(s): to travel from Toronto to Ottawa, to travel as quickly,  as comfortably, and as safely as possible</a:t>
            </a:r>
          </a:p>
          <a:p>
            <a:r>
              <a:rPr lang="en-CA" dirty="0"/>
              <a:t>Activities (1850’s): make the journey in a covered wagon; for safety, bring along a rifle</a:t>
            </a:r>
          </a:p>
          <a:p>
            <a:r>
              <a:rPr lang="en-CA" dirty="0"/>
              <a:t>Activities (2020, pre-pandemic): make the journey by flight; for safety, do not bring firearms on the trip</a:t>
            </a:r>
          </a:p>
          <a:p>
            <a:r>
              <a:rPr lang="en-CA" dirty="0"/>
              <a:t>The goals remain unchanged, but their activities and tasks have changed drastically with the changes in technology</a:t>
            </a:r>
            <a:endParaRPr lang="en-US" dirty="0"/>
          </a:p>
        </p:txBody>
      </p:sp>
      <p:sp>
        <p:nvSpPr>
          <p:cNvPr id="3" name="Title 2"/>
          <p:cNvSpPr>
            <a:spLocks noGrp="1"/>
          </p:cNvSpPr>
          <p:nvPr>
            <p:ph type="title"/>
          </p:nvPr>
        </p:nvSpPr>
        <p:spPr/>
        <p:txBody>
          <a:bodyPr/>
          <a:lstStyle/>
          <a:p>
            <a:r>
              <a:rPr lang="en-US" dirty="0"/>
              <a:t>Example: Goals vs Activities and Tasks</a:t>
            </a:r>
          </a:p>
        </p:txBody>
      </p:sp>
      <p:sp>
        <p:nvSpPr>
          <p:cNvPr id="4" name="Rectangle 3">
            <a:extLst>
              <a:ext uri="{FF2B5EF4-FFF2-40B4-BE49-F238E27FC236}">
                <a16:creationId xmlns:a16="http://schemas.microsoft.com/office/drawing/2014/main" id="{0388EAD0-1843-B347-A303-6C3C0A6B24FD}"/>
              </a:ext>
            </a:extLst>
          </p:cNvPr>
          <p:cNvSpPr/>
          <p:nvPr/>
        </p:nvSpPr>
        <p:spPr>
          <a:xfrm>
            <a:off x="3552498" y="0"/>
            <a:ext cx="5591502" cy="738664"/>
          </a:xfrm>
          <a:prstGeom prst="rect">
            <a:avLst/>
          </a:prstGeom>
        </p:spPr>
        <p:txBody>
          <a:bodyPr wrap="square">
            <a:spAutoFit/>
          </a:bodyPr>
          <a:lstStyle/>
          <a:p>
            <a:r>
              <a:rPr lang="en-US" sz="1400" dirty="0">
                <a:latin typeface="Gill Sans Nova Light" panose="020B0302020104020203" pitchFamily="34" charset="0"/>
              </a:rPr>
              <a:t>example adapted from</a:t>
            </a:r>
          </a:p>
          <a:p>
            <a:r>
              <a:rPr lang="en-US" sz="1400" dirty="0">
                <a:latin typeface="Gill Sans Nova Light" panose="020B0302020104020203" pitchFamily="34" charset="0"/>
              </a:rPr>
              <a:t>Chapter 1, pp 14-16, Cooper et al., About Face : the Essentials of Interaction Design . Fourth edition. Indianapolis, IN: John Wiley and Sons, 2014.</a:t>
            </a:r>
          </a:p>
        </p:txBody>
      </p:sp>
    </p:spTree>
    <p:extLst>
      <p:ext uri="{BB962C8B-B14F-4D97-AF65-F5344CB8AC3E}">
        <p14:creationId xmlns:p14="http://schemas.microsoft.com/office/powerpoint/2010/main" val="2094420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2. </a:t>
            </a:r>
            <a:r>
              <a:rPr lang="en-US" dirty="0"/>
              <a:t>Are Activities Based on Rational Choice or on Cognitive Heuristics?</a:t>
            </a:r>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1543465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CA" dirty="0"/>
              <a:t>recall the hierarchy: </a:t>
            </a:r>
          </a:p>
          <a:p>
            <a:pPr lvl="1"/>
            <a:r>
              <a:rPr lang="en-CA" dirty="0"/>
              <a:t>motivations </a:t>
            </a:r>
            <a:r>
              <a:rPr lang="en-CA" dirty="0">
                <a:sym typeface="Symbol" pitchFamily="2" charset="2"/>
              </a:rPr>
              <a:t></a:t>
            </a:r>
            <a:r>
              <a:rPr lang="en-CA" dirty="0"/>
              <a:t> goals </a:t>
            </a:r>
            <a:r>
              <a:rPr lang="en-CA" dirty="0">
                <a:sym typeface="Symbol" pitchFamily="2" charset="2"/>
              </a:rPr>
              <a:t></a:t>
            </a:r>
            <a:r>
              <a:rPr lang="en-CA" dirty="0"/>
              <a:t> activities </a:t>
            </a:r>
            <a:r>
              <a:rPr lang="en-CA" dirty="0">
                <a:sym typeface="Symbol" pitchFamily="2" charset="2"/>
              </a:rPr>
              <a:t></a:t>
            </a:r>
            <a:r>
              <a:rPr lang="en-CA" dirty="0"/>
              <a:t> tasks </a:t>
            </a:r>
            <a:r>
              <a:rPr lang="en-CA" dirty="0">
                <a:sym typeface="Symbol" pitchFamily="2" charset="2"/>
              </a:rPr>
              <a:t></a:t>
            </a:r>
            <a:r>
              <a:rPr lang="en-CA" dirty="0"/>
              <a:t> operations</a:t>
            </a:r>
          </a:p>
          <a:p>
            <a:r>
              <a:rPr lang="en-CA" dirty="0"/>
              <a:t>the hierarchy suggests that humans are logical and rational</a:t>
            </a:r>
          </a:p>
          <a:p>
            <a:r>
              <a:rPr lang="en-US" dirty="0"/>
              <a:t>the hierarchy suggests that there is a conscious thought process and explicit decision making  and deliberation</a:t>
            </a:r>
          </a:p>
          <a:p>
            <a:r>
              <a:rPr lang="en-US" dirty="0"/>
              <a:t>the hierarchy suggests that humans are </a:t>
            </a:r>
            <a:r>
              <a:rPr lang="en-US" b="1" dirty="0"/>
              <a:t>rational agents</a:t>
            </a:r>
          </a:p>
          <a:p>
            <a:pPr marL="0" indent="0">
              <a:buNone/>
            </a:pPr>
            <a:endParaRPr lang="en-CA" dirty="0"/>
          </a:p>
          <a:p>
            <a:endParaRPr lang="en-US" dirty="0"/>
          </a:p>
        </p:txBody>
      </p:sp>
      <p:sp>
        <p:nvSpPr>
          <p:cNvPr id="3" name="Title 2"/>
          <p:cNvSpPr>
            <a:spLocks noGrp="1"/>
          </p:cNvSpPr>
          <p:nvPr>
            <p:ph type="title"/>
          </p:nvPr>
        </p:nvSpPr>
        <p:spPr/>
        <p:txBody>
          <a:bodyPr/>
          <a:lstStyle/>
          <a:p>
            <a:r>
              <a:rPr lang="en-US" dirty="0"/>
              <a:t>Example: Goals vs Activities and Tasks</a:t>
            </a:r>
          </a:p>
        </p:txBody>
      </p:sp>
    </p:spTree>
    <p:extLst>
      <p:ext uri="{BB962C8B-B14F-4D97-AF65-F5344CB8AC3E}">
        <p14:creationId xmlns:p14="http://schemas.microsoft.com/office/powerpoint/2010/main" val="1928388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3E6BEF-591B-9C46-BBC0-114D15CD51FE}"/>
              </a:ext>
            </a:extLst>
          </p:cNvPr>
          <p:cNvSpPr>
            <a:spLocks noGrp="1"/>
          </p:cNvSpPr>
          <p:nvPr>
            <p:ph idx="1"/>
          </p:nvPr>
        </p:nvSpPr>
        <p:spPr/>
        <p:txBody>
          <a:bodyPr>
            <a:normAutofit/>
          </a:bodyPr>
          <a:lstStyle/>
          <a:p>
            <a:r>
              <a:rPr lang="en-US" dirty="0"/>
              <a:t>a sociological perspective that focuses on individual </a:t>
            </a:r>
            <a:r>
              <a:rPr lang="en-US" dirty="0" err="1"/>
              <a:t>behaviour</a:t>
            </a:r>
            <a:endParaRPr lang="en-US" dirty="0"/>
          </a:p>
          <a:p>
            <a:r>
              <a:rPr lang="en-US" dirty="0"/>
              <a:t>rationality is widely used as an assumption of </a:t>
            </a:r>
            <a:r>
              <a:rPr lang="en-US" dirty="0" err="1"/>
              <a:t>behaviour</a:t>
            </a:r>
            <a:r>
              <a:rPr lang="en-US" dirty="0"/>
              <a:t> in individuals</a:t>
            </a:r>
          </a:p>
          <a:p>
            <a:r>
              <a:rPr lang="en-US" dirty="0"/>
              <a:t>“understand[</a:t>
            </a:r>
            <a:r>
              <a:rPr lang="en-US" dirty="0" err="1"/>
              <a:t>ing</a:t>
            </a:r>
            <a:r>
              <a:rPr lang="en-US" dirty="0"/>
              <a:t>] individual actors … as acting, or more likely interacting, in a manner such that they can be deemed to be doing the best they can for themselves, given their objectives, resources, and circumstances, as they seem them” (p. 223, Abell 1998)</a:t>
            </a:r>
          </a:p>
          <a:p>
            <a:r>
              <a:rPr lang="en-US" dirty="0"/>
              <a:t>aggregate social behaviors results from the behaviors of individual actors, each of whom is making their individual decisions</a:t>
            </a:r>
          </a:p>
        </p:txBody>
      </p:sp>
      <p:sp>
        <p:nvSpPr>
          <p:cNvPr id="3" name="Slide Number Placeholder 2">
            <a:extLst>
              <a:ext uri="{FF2B5EF4-FFF2-40B4-BE49-F238E27FC236}">
                <a16:creationId xmlns:a16="http://schemas.microsoft.com/office/drawing/2014/main" id="{509EE46F-49D3-1242-AFDC-578F9FA6D3EA}"/>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E3FE75A6-7ED9-8746-8DBB-620C16F9992A}"/>
              </a:ext>
            </a:extLst>
          </p:cNvPr>
          <p:cNvSpPr>
            <a:spLocks noGrp="1"/>
          </p:cNvSpPr>
          <p:nvPr>
            <p:ph type="title"/>
          </p:nvPr>
        </p:nvSpPr>
        <p:spPr/>
        <p:txBody>
          <a:bodyPr/>
          <a:lstStyle/>
          <a:p>
            <a:r>
              <a:rPr lang="en-US" dirty="0"/>
              <a:t>Rational Choice Theory</a:t>
            </a:r>
          </a:p>
        </p:txBody>
      </p:sp>
      <p:sp>
        <p:nvSpPr>
          <p:cNvPr id="5" name="Rectangle 4">
            <a:extLst>
              <a:ext uri="{FF2B5EF4-FFF2-40B4-BE49-F238E27FC236}">
                <a16:creationId xmlns:a16="http://schemas.microsoft.com/office/drawing/2014/main" id="{971E7C37-378F-DF4A-A7B7-A57A0B404649}"/>
              </a:ext>
            </a:extLst>
          </p:cNvPr>
          <p:cNvSpPr/>
          <p:nvPr/>
        </p:nvSpPr>
        <p:spPr>
          <a:xfrm>
            <a:off x="3552498" y="0"/>
            <a:ext cx="5591502" cy="523220"/>
          </a:xfrm>
          <a:prstGeom prst="rect">
            <a:avLst/>
          </a:prstGeom>
        </p:spPr>
        <p:txBody>
          <a:bodyPr wrap="square">
            <a:spAutoFit/>
          </a:bodyPr>
          <a:lstStyle/>
          <a:p>
            <a:r>
              <a:rPr lang="en-US" sz="1400" dirty="0">
                <a:latin typeface="Gill Sans Nova Light" panose="020B0302020104020203" pitchFamily="34" charset="0"/>
              </a:rPr>
              <a:t>Peter Abell, “Sociological Theory and Rational Choice Theory,” Chapter 8, Foundations of Social Theory (ed Coleman) 1998.</a:t>
            </a:r>
          </a:p>
        </p:txBody>
      </p:sp>
    </p:spTree>
    <p:extLst>
      <p:ext uri="{BB962C8B-B14F-4D97-AF65-F5344CB8AC3E}">
        <p14:creationId xmlns:p14="http://schemas.microsoft.com/office/powerpoint/2010/main" val="1353717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AC9FDB-A36E-CE47-B2E0-63A43607108C}"/>
              </a:ext>
            </a:extLst>
          </p:cNvPr>
          <p:cNvSpPr>
            <a:spLocks noGrp="1"/>
          </p:cNvSpPr>
          <p:nvPr>
            <p:ph idx="1"/>
          </p:nvPr>
        </p:nvSpPr>
        <p:spPr/>
        <p:txBody>
          <a:bodyPr/>
          <a:lstStyle/>
          <a:p>
            <a:endParaRPr lang="en-US" dirty="0"/>
          </a:p>
          <a:p>
            <a:r>
              <a:rPr lang="en-US" dirty="0"/>
              <a:t>sociologists (along with others) argue that humans are social agents and do not continuously calculate according to explicit rational and economic criteria</a:t>
            </a:r>
          </a:p>
          <a:p>
            <a:r>
              <a:rPr lang="en-US" dirty="0"/>
              <a:t>our thinking must contend with:</a:t>
            </a:r>
          </a:p>
          <a:p>
            <a:pPr lvl="1"/>
            <a:r>
              <a:rPr lang="en-US" dirty="0"/>
              <a:t>huge amounts of information (only some of which needs to be remembered)</a:t>
            </a:r>
          </a:p>
          <a:p>
            <a:pPr lvl="1"/>
            <a:r>
              <a:rPr lang="en-US" dirty="0"/>
              <a:t>information that is incomplete or ambiguous</a:t>
            </a:r>
          </a:p>
          <a:p>
            <a:pPr lvl="1"/>
            <a:r>
              <a:rPr lang="en-US" dirty="0"/>
              <a:t>time </a:t>
            </a:r>
            <a:r>
              <a:rPr lang="en-US" dirty="0" err="1"/>
              <a:t>presssues</a:t>
            </a:r>
            <a:r>
              <a:rPr lang="en-US" dirty="0"/>
              <a:t> (having to decide quickly)</a:t>
            </a:r>
          </a:p>
          <a:p>
            <a:r>
              <a:rPr lang="en-US" dirty="0"/>
              <a:t>to tackle this, humans often use cognitive heuristics</a:t>
            </a:r>
          </a:p>
          <a:p>
            <a:pPr marL="0" indent="0">
              <a:buNone/>
            </a:pPr>
            <a:endParaRPr lang="en-US" dirty="0"/>
          </a:p>
          <a:p>
            <a:endParaRPr lang="en-US" dirty="0"/>
          </a:p>
        </p:txBody>
      </p:sp>
      <p:sp>
        <p:nvSpPr>
          <p:cNvPr id="3" name="Slide Number Placeholder 2">
            <a:extLst>
              <a:ext uri="{FF2B5EF4-FFF2-40B4-BE49-F238E27FC236}">
                <a16:creationId xmlns:a16="http://schemas.microsoft.com/office/drawing/2014/main" id="{87CBE5DD-4CE2-CB4A-8CD9-C8FD895CE13D}"/>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DD014C7C-6514-A144-9EFE-8177EFB5B576}"/>
              </a:ext>
            </a:extLst>
          </p:cNvPr>
          <p:cNvSpPr>
            <a:spLocks noGrp="1"/>
          </p:cNvSpPr>
          <p:nvPr>
            <p:ph type="title"/>
          </p:nvPr>
        </p:nvSpPr>
        <p:spPr/>
        <p:txBody>
          <a:bodyPr/>
          <a:lstStyle/>
          <a:p>
            <a:r>
              <a:rPr lang="en-US" dirty="0"/>
              <a:t>Evidence for Rational or not?</a:t>
            </a:r>
          </a:p>
        </p:txBody>
      </p:sp>
    </p:spTree>
    <p:extLst>
      <p:ext uri="{BB962C8B-B14F-4D97-AF65-F5344CB8AC3E}">
        <p14:creationId xmlns:p14="http://schemas.microsoft.com/office/powerpoint/2010/main" val="704989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0FCD2D-75A9-6445-B577-DBE7F6BD69BB}"/>
              </a:ext>
            </a:extLst>
          </p:cNvPr>
          <p:cNvSpPr>
            <a:spLocks noGrp="1"/>
          </p:cNvSpPr>
          <p:nvPr>
            <p:ph idx="1"/>
          </p:nvPr>
        </p:nvSpPr>
        <p:spPr/>
        <p:txBody>
          <a:bodyPr>
            <a:normAutofit fontScale="92500" lnSpcReduction="20000"/>
          </a:bodyPr>
          <a:lstStyle/>
          <a:p>
            <a:r>
              <a:rPr lang="en-US" dirty="0"/>
              <a:t>a cognitive heuristic is a mental shortcut; it is a ‘rule of thumb’ that works well in some scenarios and works not too well in other scenarios </a:t>
            </a:r>
          </a:p>
          <a:p>
            <a:pPr lvl="1"/>
            <a:r>
              <a:rPr lang="en-US" dirty="0"/>
              <a:t>when the heuristic works well </a:t>
            </a:r>
            <a:r>
              <a:rPr lang="en-CA" dirty="0">
                <a:sym typeface="Symbol" pitchFamily="2" charset="2"/>
              </a:rPr>
              <a:t> evidence of goodness</a:t>
            </a:r>
          </a:p>
          <a:p>
            <a:pPr lvl="1"/>
            <a:r>
              <a:rPr lang="en-CA" dirty="0">
                <a:sym typeface="Symbol" pitchFamily="2" charset="2"/>
              </a:rPr>
              <a:t>when the heuristic doesn’t work well  leads to errors</a:t>
            </a:r>
            <a:endParaRPr lang="en-US" dirty="0"/>
          </a:p>
          <a:p>
            <a:r>
              <a:rPr lang="en-US" dirty="0"/>
              <a:t>a heuristic will, by definition, result in errors in at least some scenarios</a:t>
            </a:r>
          </a:p>
          <a:p>
            <a:pPr lvl="1"/>
            <a:r>
              <a:rPr lang="en-US" dirty="0"/>
              <a:t>if the heuristic works optimally in all scenarios, then it is no longer a heuristic!</a:t>
            </a:r>
          </a:p>
          <a:p>
            <a:r>
              <a:rPr lang="en-US" dirty="0"/>
              <a:t>a heuristic, by definition, is considered to not be ‘rational’ because it does not always produce the best outcome, given the current goals, available resources, and circumstance</a:t>
            </a:r>
          </a:p>
          <a:p>
            <a:r>
              <a:rPr lang="en-US" dirty="0"/>
              <a:t>a heuristic is a kind of strategy to tackle problem solving and decision-making quickly, without having to continually consider huge amounts of information and to adjudicate among huge numbers of options</a:t>
            </a:r>
          </a:p>
          <a:p>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08810AE2-6135-294C-8B11-BDC4CAC6653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E876BC1-1E11-2A4E-B7F5-EFC1BFE13982}"/>
              </a:ext>
            </a:extLst>
          </p:cNvPr>
          <p:cNvSpPr>
            <a:spLocks noGrp="1"/>
          </p:cNvSpPr>
          <p:nvPr>
            <p:ph type="title"/>
          </p:nvPr>
        </p:nvSpPr>
        <p:spPr/>
        <p:txBody>
          <a:bodyPr/>
          <a:lstStyle/>
          <a:p>
            <a:r>
              <a:rPr lang="en-US" dirty="0"/>
              <a:t>Cognitive Heuristics</a:t>
            </a:r>
          </a:p>
        </p:txBody>
      </p:sp>
    </p:spTree>
    <p:extLst>
      <p:ext uri="{BB962C8B-B14F-4D97-AF65-F5344CB8AC3E}">
        <p14:creationId xmlns:p14="http://schemas.microsoft.com/office/powerpoint/2010/main" val="2708796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79A03F-1854-C641-AB9F-C2AA89B6C66D}"/>
              </a:ext>
            </a:extLst>
          </p:cNvPr>
          <p:cNvSpPr>
            <a:spLocks noGrp="1"/>
          </p:cNvSpPr>
          <p:nvPr>
            <p:ph idx="1"/>
          </p:nvPr>
        </p:nvSpPr>
        <p:spPr/>
        <p:txBody>
          <a:bodyPr/>
          <a:lstStyle/>
          <a:p>
            <a:r>
              <a:rPr lang="en-US" dirty="0"/>
              <a:t>a cognitive heuristic will, by definition, result in errors in at least some scenarios</a:t>
            </a:r>
          </a:p>
          <a:p>
            <a:pPr lvl="1"/>
            <a:r>
              <a:rPr lang="en-US" dirty="0"/>
              <a:t>these scenarios tend to follow patterns</a:t>
            </a:r>
          </a:p>
          <a:p>
            <a:pPr lvl="1"/>
            <a:r>
              <a:rPr lang="en-US" dirty="0"/>
              <a:t>thus, cognitive heuristics lead to systematic errors</a:t>
            </a:r>
            <a:endParaRPr lang="en-US" b="1" dirty="0"/>
          </a:p>
          <a:p>
            <a:r>
              <a:rPr lang="en-US" b="1" dirty="0"/>
              <a:t>cognitive biases</a:t>
            </a:r>
            <a:r>
              <a:rPr lang="en-US" dirty="0"/>
              <a:t> refer to systematic mistakes that derive from limits that are inherent in our capacity to process information  [</a:t>
            </a:r>
            <a:r>
              <a:rPr lang="en-US" dirty="0" err="1"/>
              <a:t>Shiraev</a:t>
            </a:r>
            <a:r>
              <a:rPr lang="en-US" dirty="0"/>
              <a:t> et al, 2016]</a:t>
            </a:r>
          </a:p>
          <a:p>
            <a:r>
              <a:rPr lang="en-US" dirty="0"/>
              <a:t>cognitive biases derive from cognitive heuristics</a:t>
            </a:r>
          </a:p>
          <a:p>
            <a:r>
              <a:rPr lang="en-US" dirty="0"/>
              <a:t>we can’t always perceive our own cognitive biases; even when confronted with them, we may even reject their existence (denial)</a:t>
            </a:r>
          </a:p>
        </p:txBody>
      </p:sp>
      <p:sp>
        <p:nvSpPr>
          <p:cNvPr id="3" name="Slide Number Placeholder 2">
            <a:extLst>
              <a:ext uri="{FF2B5EF4-FFF2-40B4-BE49-F238E27FC236}">
                <a16:creationId xmlns:a16="http://schemas.microsoft.com/office/drawing/2014/main" id="{FB016356-D3BC-2942-AADE-BF3F8F31D86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E8E0337-C3C2-4541-B767-815A9DA6C863}"/>
              </a:ext>
            </a:extLst>
          </p:cNvPr>
          <p:cNvSpPr>
            <a:spLocks noGrp="1"/>
          </p:cNvSpPr>
          <p:nvPr>
            <p:ph type="title"/>
          </p:nvPr>
        </p:nvSpPr>
        <p:spPr/>
        <p:txBody>
          <a:bodyPr/>
          <a:lstStyle/>
          <a:p>
            <a:r>
              <a:rPr lang="en-US" dirty="0"/>
              <a:t>Cognitive Bias</a:t>
            </a:r>
          </a:p>
        </p:txBody>
      </p:sp>
    </p:spTree>
    <p:extLst>
      <p:ext uri="{BB962C8B-B14F-4D97-AF65-F5344CB8AC3E}">
        <p14:creationId xmlns:p14="http://schemas.microsoft.com/office/powerpoint/2010/main" val="3888845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79A03F-1854-C641-AB9F-C2AA89B6C66D}"/>
              </a:ext>
            </a:extLst>
          </p:cNvPr>
          <p:cNvSpPr>
            <a:spLocks noGrp="1"/>
          </p:cNvSpPr>
          <p:nvPr>
            <p:ph idx="1"/>
          </p:nvPr>
        </p:nvSpPr>
        <p:spPr/>
        <p:txBody>
          <a:bodyPr/>
          <a:lstStyle/>
          <a:p>
            <a:r>
              <a:rPr lang="en-US" dirty="0"/>
              <a:t>cognitive bias refers to systematic mistakes that derive from the use of cognitive heuristics</a:t>
            </a:r>
          </a:p>
          <a:p>
            <a:r>
              <a:rPr lang="en-US" dirty="0"/>
              <a:t>a logical fallacy is an error in a logical argument </a:t>
            </a:r>
          </a:p>
          <a:p>
            <a:r>
              <a:rPr lang="en-US" dirty="0"/>
              <a:t>thus, a logical fallacy is not the same thing as a cognitive bias</a:t>
            </a:r>
          </a:p>
        </p:txBody>
      </p:sp>
      <p:sp>
        <p:nvSpPr>
          <p:cNvPr id="3" name="Slide Number Placeholder 2">
            <a:extLst>
              <a:ext uri="{FF2B5EF4-FFF2-40B4-BE49-F238E27FC236}">
                <a16:creationId xmlns:a16="http://schemas.microsoft.com/office/drawing/2014/main" id="{FB016356-D3BC-2942-AADE-BF3F8F31D86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E8E0337-C3C2-4541-B767-815A9DA6C863}"/>
              </a:ext>
            </a:extLst>
          </p:cNvPr>
          <p:cNvSpPr>
            <a:spLocks noGrp="1"/>
          </p:cNvSpPr>
          <p:nvPr>
            <p:ph type="title"/>
          </p:nvPr>
        </p:nvSpPr>
        <p:spPr/>
        <p:txBody>
          <a:bodyPr/>
          <a:lstStyle/>
          <a:p>
            <a:r>
              <a:rPr lang="en-US" dirty="0"/>
              <a:t>Cognitive Bias vs Logical Fallacies</a:t>
            </a:r>
          </a:p>
        </p:txBody>
      </p:sp>
    </p:spTree>
    <p:extLst>
      <p:ext uri="{BB962C8B-B14F-4D97-AF65-F5344CB8AC3E}">
        <p14:creationId xmlns:p14="http://schemas.microsoft.com/office/powerpoint/2010/main" val="3444982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04A6D4-FBFC-4B43-A142-59C936124B67}"/>
              </a:ext>
            </a:extLst>
          </p:cNvPr>
          <p:cNvSpPr>
            <a:spLocks noGrp="1"/>
          </p:cNvSpPr>
          <p:nvPr>
            <p:ph idx="1"/>
          </p:nvPr>
        </p:nvSpPr>
        <p:spPr/>
        <p:txBody>
          <a:bodyPr/>
          <a:lstStyle/>
          <a:p>
            <a:endParaRPr lang="en-US" dirty="0"/>
          </a:p>
          <a:p>
            <a:r>
              <a:rPr lang="en-US" dirty="0"/>
              <a:t>there are very many different cognitive biases</a:t>
            </a:r>
          </a:p>
          <a:p>
            <a:pPr lvl="1"/>
            <a:r>
              <a:rPr lang="en-US" dirty="0"/>
              <a:t>more than 100, difficult to be definitive since there are different ways of counting</a:t>
            </a:r>
          </a:p>
          <a:p>
            <a:r>
              <a:rPr lang="en-US" dirty="0"/>
              <a:t>they can be organized into 4 core categories:</a:t>
            </a:r>
          </a:p>
          <a:p>
            <a:pPr lvl="1"/>
            <a:r>
              <a:rPr lang="en-US" dirty="0"/>
              <a:t>needing to act fast</a:t>
            </a:r>
          </a:p>
          <a:p>
            <a:pPr lvl="1"/>
            <a:r>
              <a:rPr lang="en-US" dirty="0"/>
              <a:t>needing to act with not enough meaning</a:t>
            </a:r>
          </a:p>
          <a:p>
            <a:pPr lvl="1"/>
            <a:r>
              <a:rPr lang="en-US" dirty="0"/>
              <a:t>needing to act in the face of too much information</a:t>
            </a:r>
          </a:p>
          <a:p>
            <a:pPr lvl="1"/>
            <a:r>
              <a:rPr lang="en-US" dirty="0"/>
              <a:t>needing to be selective about remembering</a:t>
            </a:r>
          </a:p>
        </p:txBody>
      </p:sp>
      <p:sp>
        <p:nvSpPr>
          <p:cNvPr id="3" name="Slide Number Placeholder 2">
            <a:extLst>
              <a:ext uri="{FF2B5EF4-FFF2-40B4-BE49-F238E27FC236}">
                <a16:creationId xmlns:a16="http://schemas.microsoft.com/office/drawing/2014/main" id="{5A7BAADF-266C-0D4B-AE03-3353A2D883A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17481DE-D388-F642-8658-D7E40ABEA398}"/>
              </a:ext>
            </a:extLst>
          </p:cNvPr>
          <p:cNvSpPr>
            <a:spLocks noGrp="1"/>
          </p:cNvSpPr>
          <p:nvPr>
            <p:ph type="title"/>
          </p:nvPr>
        </p:nvSpPr>
        <p:spPr/>
        <p:txBody>
          <a:bodyPr/>
          <a:lstStyle/>
          <a:p>
            <a:r>
              <a:rPr lang="en-US" dirty="0"/>
              <a:t>Types of Cognitive Biases</a:t>
            </a:r>
          </a:p>
        </p:txBody>
      </p:sp>
    </p:spTree>
    <p:extLst>
      <p:ext uri="{BB962C8B-B14F-4D97-AF65-F5344CB8AC3E}">
        <p14:creationId xmlns:p14="http://schemas.microsoft.com/office/powerpoint/2010/main" val="781774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3. </a:t>
            </a:r>
            <a:r>
              <a:rPr lang="en-US" dirty="0"/>
              <a:t>What is the Bandwagon Effect? How is it an example of a cognitive bias?</a:t>
            </a: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1140697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03C55E-448F-D148-8A24-A78C3C36E5C1}"/>
              </a:ext>
            </a:extLst>
          </p:cNvPr>
          <p:cNvSpPr>
            <a:spLocks noGrp="1"/>
          </p:cNvSpPr>
          <p:nvPr>
            <p:ph type="title"/>
          </p:nvPr>
        </p:nvSpPr>
        <p:spPr/>
        <p:txBody>
          <a:bodyPr/>
          <a:lstStyle/>
          <a:p>
            <a:r>
              <a:rPr lang="en-US" dirty="0"/>
              <a:t>Intellectual Property Notice</a:t>
            </a:r>
          </a:p>
        </p:txBody>
      </p:sp>
      <p:sp>
        <p:nvSpPr>
          <p:cNvPr id="6" name="Content Placeholder 5">
            <a:extLst>
              <a:ext uri="{FF2B5EF4-FFF2-40B4-BE49-F238E27FC236}">
                <a16:creationId xmlns:a16="http://schemas.microsoft.com/office/drawing/2014/main" id="{B6C1C058-8AF9-0448-B51B-F97EE53D1D17}"/>
              </a:ext>
            </a:extLst>
          </p:cNvPr>
          <p:cNvSpPr>
            <a:spLocks noGrp="1"/>
          </p:cNvSpPr>
          <p:nvPr>
            <p:ph idx="1"/>
          </p:nvPr>
        </p:nvSpPr>
        <p:spPr>
          <a:xfrm>
            <a:off x="685554" y="1308926"/>
            <a:ext cx="8159218" cy="5194424"/>
          </a:xfrm>
        </p:spPr>
        <p:txBody>
          <a:bodyPr>
            <a:normAutofit fontScale="85000" lnSpcReduction="10000"/>
          </a:bodyPr>
          <a:lstStyle/>
          <a:p>
            <a:pPr marL="0" indent="0">
              <a:buNone/>
            </a:pPr>
            <a:r>
              <a:rPr lang="en-CA" dirty="0"/>
              <a:t>This presentation is protected by Canadian and international copyright laws. Reproduction and distribution of the presentation without the written permission of the copyright holder is prohibited.</a:t>
            </a:r>
          </a:p>
          <a:p>
            <a:pPr marL="0" indent="0">
              <a:buNone/>
            </a:pPr>
            <a:r>
              <a:rPr lang="en-CA" dirty="0"/>
              <a:t>These course materials are designed for use as part of the EECS3461 course at York University and are the intellectual property of the instructor unless otherwise stated. Third party copyrighted materials (such as book chapters, journal articles, music, videos, </a:t>
            </a:r>
            <a:r>
              <a:rPr lang="en-CA" dirty="0" err="1"/>
              <a:t>etc</a:t>
            </a:r>
            <a:r>
              <a:rPr lang="en-CA" dirty="0"/>
              <a:t>) have either been licensed for use in this course or fall under an exception or limitation in Canadian Copyright law.</a:t>
            </a:r>
          </a:p>
          <a:p>
            <a:pPr marL="0" indent="0">
              <a:buNone/>
            </a:pPr>
            <a:r>
              <a:rPr lang="en-CA" dirty="0"/>
              <a:t>Copying this material for distribution (e.g., uploading material to a commercial third-party website) may lead to a charge of misconduct under York’s Code of Student Rights and Responsibilities and the Senate Policy on Academic Honesty and/or legal consequences for violation of copyright law if copyright law has been violated. </a:t>
            </a:r>
          </a:p>
          <a:p>
            <a:pPr marL="0" indent="0">
              <a:buNone/>
            </a:pPr>
            <a:r>
              <a:rPr lang="en-CA" dirty="0"/>
              <a:t>© Melanie </a:t>
            </a:r>
            <a:r>
              <a:rPr lang="en-CA" dirty="0" err="1"/>
              <a:t>Baljko</a:t>
            </a:r>
            <a:r>
              <a:rPr lang="en-CA" dirty="0"/>
              <a:t>, 2021</a:t>
            </a:r>
            <a:endParaRPr lang="en-US" dirty="0"/>
          </a:p>
        </p:txBody>
      </p:sp>
      <p:sp>
        <p:nvSpPr>
          <p:cNvPr id="2" name="Slide Number Placeholder 1">
            <a:extLst>
              <a:ext uri="{FF2B5EF4-FFF2-40B4-BE49-F238E27FC236}">
                <a16:creationId xmlns:a16="http://schemas.microsoft.com/office/drawing/2014/main" id="{8CC19DE9-8F5D-9848-B6FB-4D608D0129F3}"/>
              </a:ext>
            </a:extLst>
          </p:cNvPr>
          <p:cNvSpPr>
            <a:spLocks noGrp="1"/>
          </p:cNvSpPr>
          <p:nvPr>
            <p:ph type="sldNum" idx="4294967295"/>
          </p:nvPr>
        </p:nvSpPr>
        <p:spPr>
          <a:xfrm>
            <a:off x="8242300" y="6402388"/>
            <a:ext cx="901700" cy="45561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2</a:t>
            </a:fld>
            <a:endParaRPr lang="en-US" dirty="0">
              <a:solidFill>
                <a:srgbClr val="AAAAAA"/>
              </a:solidFill>
              <a:ea typeface="Calibri"/>
              <a:sym typeface="Calibri"/>
            </a:endParaRPr>
          </a:p>
        </p:txBody>
      </p:sp>
    </p:spTree>
    <p:extLst>
      <p:ext uri="{BB962C8B-B14F-4D97-AF65-F5344CB8AC3E}">
        <p14:creationId xmlns:p14="http://schemas.microsoft.com/office/powerpoint/2010/main" val="1264815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1C08F3-9A94-2541-9E41-528D37C2DC64}"/>
              </a:ext>
            </a:extLst>
          </p:cNvPr>
          <p:cNvSpPr>
            <a:spLocks noGrp="1"/>
          </p:cNvSpPr>
          <p:nvPr>
            <p:ph idx="1"/>
          </p:nvPr>
        </p:nvSpPr>
        <p:spPr/>
        <p:txBody>
          <a:bodyPr>
            <a:normAutofit fontScale="92500" lnSpcReduction="10000"/>
          </a:bodyPr>
          <a:lstStyle/>
          <a:p>
            <a:endParaRPr lang="en-US" dirty="0"/>
          </a:p>
          <a:p>
            <a:r>
              <a:rPr lang="en-CA" dirty="0"/>
              <a:t>The bandwagon effect is the tendency of people, who are wanting to be right or to make the best choice, will do or believe things because many other people do or believe the same</a:t>
            </a:r>
          </a:p>
          <a:p>
            <a:r>
              <a:rPr lang="en-CA" dirty="0"/>
              <a:t>The bandwagon effect is a kind of conformity bias.</a:t>
            </a:r>
          </a:p>
          <a:p>
            <a:r>
              <a:rPr lang="en-CA" dirty="0"/>
              <a:t>Conformity bias is just one part of the larger phenomenon of conformity.</a:t>
            </a:r>
          </a:p>
          <a:p>
            <a:r>
              <a:rPr lang="en-CA" dirty="0"/>
              <a:t>This bias is connected to the psychological and social phenomenon of </a:t>
            </a:r>
            <a:r>
              <a:rPr lang="en-CA" b="1" dirty="0"/>
              <a:t>social proof</a:t>
            </a:r>
            <a:r>
              <a:rPr lang="en-CA" dirty="0"/>
              <a:t>, when people copy the actions of others in their own behaviours</a:t>
            </a:r>
          </a:p>
          <a:p>
            <a:r>
              <a:rPr lang="en-CA" dirty="0"/>
              <a:t>social proof can easily be exploited in many contexts (e.g., commerce, communications, culture and media)</a:t>
            </a:r>
            <a:endParaRPr lang="en-US" dirty="0"/>
          </a:p>
        </p:txBody>
      </p:sp>
      <p:sp>
        <p:nvSpPr>
          <p:cNvPr id="3" name="Slide Number Placeholder 2">
            <a:extLst>
              <a:ext uri="{FF2B5EF4-FFF2-40B4-BE49-F238E27FC236}">
                <a16:creationId xmlns:a16="http://schemas.microsoft.com/office/drawing/2014/main" id="{24436EE8-FE7B-3C45-9789-0491A9CD706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A60592C4-E365-1842-8A73-CDE52F1AFF13}"/>
              </a:ext>
            </a:extLst>
          </p:cNvPr>
          <p:cNvSpPr>
            <a:spLocks noGrp="1"/>
          </p:cNvSpPr>
          <p:nvPr>
            <p:ph type="title"/>
          </p:nvPr>
        </p:nvSpPr>
        <p:spPr/>
        <p:txBody>
          <a:bodyPr/>
          <a:lstStyle/>
          <a:p>
            <a:r>
              <a:rPr lang="en-US" dirty="0"/>
              <a:t>The Bandwagon Effect and Social Proof</a:t>
            </a:r>
          </a:p>
        </p:txBody>
      </p:sp>
    </p:spTree>
    <p:extLst>
      <p:ext uri="{BB962C8B-B14F-4D97-AF65-F5344CB8AC3E}">
        <p14:creationId xmlns:p14="http://schemas.microsoft.com/office/powerpoint/2010/main" val="2293755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B7E803-F5F5-2647-A40D-A53FC7BD3A92}"/>
              </a:ext>
            </a:extLst>
          </p:cNvPr>
          <p:cNvSpPr>
            <a:spLocks noGrp="1"/>
          </p:cNvSpPr>
          <p:nvPr>
            <p:ph idx="1"/>
          </p:nvPr>
        </p:nvSpPr>
        <p:spPr/>
        <p:txBody>
          <a:bodyPr/>
          <a:lstStyle/>
          <a:p>
            <a:endParaRPr lang="en-US" dirty="0"/>
          </a:p>
          <a:p>
            <a:r>
              <a:rPr lang="en-US" dirty="0"/>
              <a:t>Voters are more likely to cast their vote for the candidate they think is winning.</a:t>
            </a:r>
          </a:p>
          <a:p>
            <a:r>
              <a:rPr lang="en-US" dirty="0"/>
              <a:t>A streamer with a large number of followers (or other forms of social capital) is perceived as more trustworthy than a similar streamer with a smaller amount of social capital.</a:t>
            </a:r>
          </a:p>
          <a:p>
            <a:r>
              <a:rPr lang="en-US" dirty="0"/>
              <a:t>video clip “</a:t>
            </a:r>
            <a:r>
              <a:rPr lang="en-CA" dirty="0"/>
              <a:t>Elevator psychology – Social Influence”</a:t>
            </a:r>
            <a:endParaRPr lang="en-US" dirty="0"/>
          </a:p>
          <a:p>
            <a:pPr lvl="1"/>
            <a:r>
              <a:rPr lang="en-US" dirty="0"/>
              <a:t>https://</a:t>
            </a:r>
            <a:r>
              <a:rPr lang="en-US" dirty="0" err="1"/>
              <a:t>vimeo.com</a:t>
            </a:r>
            <a:r>
              <a:rPr lang="en-US" dirty="0"/>
              <a:t>/277929528 </a:t>
            </a:r>
          </a:p>
          <a:p>
            <a:r>
              <a:rPr lang="en-US" dirty="0"/>
              <a:t>some user interfaces attempt to elicit the bandwagon effect in user and to make use of social proof, along with many other types of cognitive biases</a:t>
            </a:r>
          </a:p>
          <a:p>
            <a:endParaRPr lang="en-US" dirty="0"/>
          </a:p>
        </p:txBody>
      </p:sp>
      <p:sp>
        <p:nvSpPr>
          <p:cNvPr id="3" name="Slide Number Placeholder 2">
            <a:extLst>
              <a:ext uri="{FF2B5EF4-FFF2-40B4-BE49-F238E27FC236}">
                <a16:creationId xmlns:a16="http://schemas.microsoft.com/office/drawing/2014/main" id="{E1E37721-B4C0-D347-8257-20F17636EDD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3809871-D359-7842-B1C1-0D564E306ADB}"/>
              </a:ext>
            </a:extLst>
          </p:cNvPr>
          <p:cNvSpPr>
            <a:spLocks noGrp="1"/>
          </p:cNvSpPr>
          <p:nvPr>
            <p:ph type="title"/>
          </p:nvPr>
        </p:nvSpPr>
        <p:spPr/>
        <p:txBody>
          <a:bodyPr/>
          <a:lstStyle/>
          <a:p>
            <a:r>
              <a:rPr lang="en-US" dirty="0"/>
              <a:t>Examples of the Bandwagon Effect</a:t>
            </a:r>
          </a:p>
        </p:txBody>
      </p:sp>
    </p:spTree>
    <p:extLst>
      <p:ext uri="{BB962C8B-B14F-4D97-AF65-F5344CB8AC3E}">
        <p14:creationId xmlns:p14="http://schemas.microsoft.com/office/powerpoint/2010/main" val="1591467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normAutofit fontScale="85000" lnSpcReduction="10000"/>
          </a:bodyPr>
          <a:lstStyle/>
          <a:p>
            <a:pPr>
              <a:spcBef>
                <a:spcPts val="0"/>
              </a:spcBef>
              <a:spcAft>
                <a:spcPts val="1200"/>
              </a:spcAft>
            </a:pPr>
            <a:r>
              <a:rPr lang="en-CA" dirty="0"/>
              <a:t>motivations </a:t>
            </a:r>
            <a:r>
              <a:rPr lang="en-CA" dirty="0">
                <a:sym typeface="Symbol" pitchFamily="2" charset="2"/>
              </a:rPr>
              <a:t></a:t>
            </a:r>
            <a:r>
              <a:rPr lang="en-CA" dirty="0"/>
              <a:t> goals </a:t>
            </a:r>
            <a:r>
              <a:rPr lang="en-CA" dirty="0">
                <a:sym typeface="Symbol" pitchFamily="2" charset="2"/>
              </a:rPr>
              <a:t></a:t>
            </a:r>
            <a:r>
              <a:rPr lang="en-CA" dirty="0"/>
              <a:t> activities </a:t>
            </a:r>
            <a:r>
              <a:rPr lang="en-CA" dirty="0">
                <a:sym typeface="Symbol" pitchFamily="2" charset="2"/>
              </a:rPr>
              <a:t></a:t>
            </a:r>
            <a:r>
              <a:rPr lang="en-CA" dirty="0"/>
              <a:t> tasks </a:t>
            </a:r>
            <a:r>
              <a:rPr lang="en-CA" dirty="0">
                <a:sym typeface="Symbol" pitchFamily="2" charset="2"/>
              </a:rPr>
              <a:t></a:t>
            </a:r>
            <a:r>
              <a:rPr lang="en-CA" dirty="0"/>
              <a:t> operations</a:t>
            </a:r>
          </a:p>
          <a:p>
            <a:pPr lvl="1">
              <a:spcBef>
                <a:spcPts val="0"/>
              </a:spcBef>
              <a:spcAft>
                <a:spcPts val="1200"/>
              </a:spcAft>
            </a:pPr>
            <a:r>
              <a:rPr lang="en-US" dirty="0"/>
              <a:t>motivations contribute to the formation of goals</a:t>
            </a:r>
          </a:p>
          <a:p>
            <a:pPr lvl="1">
              <a:spcBef>
                <a:spcPts val="0"/>
              </a:spcBef>
              <a:spcAft>
                <a:spcPts val="1200"/>
              </a:spcAft>
            </a:pPr>
            <a:r>
              <a:rPr lang="en-US" dirty="0"/>
              <a:t>activities are undertaken to achieve goals</a:t>
            </a:r>
          </a:p>
          <a:p>
            <a:pPr lvl="1">
              <a:spcBef>
                <a:spcPts val="0"/>
              </a:spcBef>
              <a:spcAft>
                <a:spcPts val="1200"/>
              </a:spcAft>
            </a:pPr>
            <a:r>
              <a:rPr lang="en-US" dirty="0"/>
              <a:t>activities require the completion of one or more tasks</a:t>
            </a:r>
          </a:p>
          <a:p>
            <a:pPr lvl="1">
              <a:spcBef>
                <a:spcPts val="0"/>
              </a:spcBef>
              <a:spcAft>
                <a:spcPts val="1200"/>
              </a:spcAft>
            </a:pPr>
            <a:r>
              <a:rPr lang="en-US" dirty="0"/>
              <a:t>the completion of tasks may require one or more operations</a:t>
            </a:r>
          </a:p>
          <a:p>
            <a:pPr>
              <a:spcBef>
                <a:spcPts val="0"/>
              </a:spcBef>
              <a:spcAft>
                <a:spcPts val="1200"/>
              </a:spcAft>
            </a:pPr>
            <a:r>
              <a:rPr lang="en-CA" dirty="0"/>
              <a:t>identifying goals helps with understanding the meaning of activities; it lets you understand </a:t>
            </a:r>
            <a:r>
              <a:rPr lang="en-CA" i="1" dirty="0"/>
              <a:t>why </a:t>
            </a:r>
            <a:r>
              <a:rPr lang="en-CA" dirty="0"/>
              <a:t>activities are being undertaken</a:t>
            </a:r>
          </a:p>
          <a:p>
            <a:pPr>
              <a:spcBef>
                <a:spcPts val="0"/>
              </a:spcBef>
              <a:spcAft>
                <a:spcPts val="1200"/>
              </a:spcAft>
            </a:pPr>
            <a:r>
              <a:rPr lang="en-CA" dirty="0"/>
              <a:t>humans pursue goals, often using cognitive heuristics</a:t>
            </a:r>
          </a:p>
          <a:p>
            <a:pPr>
              <a:spcBef>
                <a:spcPts val="0"/>
              </a:spcBef>
              <a:spcAft>
                <a:spcPts val="1200"/>
              </a:spcAft>
            </a:pPr>
            <a:r>
              <a:rPr lang="en-CA" dirty="0"/>
              <a:t>cognitive heuristics are necessary so that we can </a:t>
            </a:r>
            <a:r>
              <a:rPr lang="en-US" dirty="0"/>
              <a:t>act quickly, in the face of incomplete meaning or too much information and so that we can be selective with memory; these upsides also come with the downside of </a:t>
            </a:r>
            <a:r>
              <a:rPr lang="en-CA" dirty="0"/>
              <a:t>cognitive bias</a:t>
            </a:r>
            <a:endParaRPr lang="en-US" dirty="0"/>
          </a:p>
          <a:p>
            <a:pPr>
              <a:spcBef>
                <a:spcPts val="0"/>
              </a:spcBef>
              <a:spcAft>
                <a:spcPts val="1200"/>
              </a:spcAft>
            </a:pPr>
            <a:r>
              <a:rPr lang="en-US" dirty="0"/>
              <a:t>the bandwagon effect and social proof have been incorporated into some user interfaces are designed to elicit the bandwagon effect and other types of cognitive biases</a:t>
            </a:r>
            <a:endParaRPr lang="en-CA"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dirty="0"/>
              <a:t> Summary</a:t>
            </a:r>
          </a:p>
        </p:txBody>
      </p:sp>
    </p:spTree>
    <p:extLst>
      <p:ext uri="{BB962C8B-B14F-4D97-AF65-F5344CB8AC3E}">
        <p14:creationId xmlns:p14="http://schemas.microsoft.com/office/powerpoint/2010/main" val="853109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599A9D-C5C7-6541-A0F5-ED39A6DFD7A4}"/>
              </a:ext>
            </a:extLst>
          </p:cNvPr>
          <p:cNvSpPr>
            <a:spLocks noGrp="1"/>
          </p:cNvSpPr>
          <p:nvPr>
            <p:ph idx="1"/>
          </p:nvPr>
        </p:nvSpPr>
        <p:spPr/>
        <p:txBody>
          <a:bodyPr/>
          <a:lstStyle/>
          <a:p>
            <a:pPr marL="0" indent="0">
              <a:buNone/>
            </a:pPr>
            <a:r>
              <a:rPr lang="en-US" dirty="0"/>
              <a:t>This resource pack assumes that you are already familiar with:</a:t>
            </a:r>
          </a:p>
          <a:p>
            <a:r>
              <a:rPr lang="en-CA" i="1" dirty="0"/>
              <a:t>no dependencies</a:t>
            </a:r>
            <a:endParaRPr lang="en-US" i="1" dirty="0"/>
          </a:p>
        </p:txBody>
      </p:sp>
      <p:sp>
        <p:nvSpPr>
          <p:cNvPr id="3" name="Slide Number Placeholder 2">
            <a:extLst>
              <a:ext uri="{FF2B5EF4-FFF2-40B4-BE49-F238E27FC236}">
                <a16:creationId xmlns:a16="http://schemas.microsoft.com/office/drawing/2014/main" id="{6878A4A9-5C93-D340-9550-3C1540D27C1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71C8BA1-E507-6A4F-8602-1320FE730355}"/>
              </a:ext>
            </a:extLst>
          </p:cNvPr>
          <p:cNvSpPr>
            <a:spLocks noGrp="1"/>
          </p:cNvSpPr>
          <p:nvPr>
            <p:ph type="title"/>
          </p:nvPr>
        </p:nvSpPr>
        <p:spPr/>
        <p:txBody>
          <a:bodyPr/>
          <a:lstStyle/>
          <a:p>
            <a:r>
              <a:rPr lang="en-US" dirty="0"/>
              <a:t>Dependencies</a:t>
            </a:r>
          </a:p>
        </p:txBody>
      </p:sp>
    </p:spTree>
    <p:extLst>
      <p:ext uri="{BB962C8B-B14F-4D97-AF65-F5344CB8AC3E}">
        <p14:creationId xmlns:p14="http://schemas.microsoft.com/office/powerpoint/2010/main" val="1877372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pPr>
              <a:spcBef>
                <a:spcPts val="0"/>
              </a:spcBef>
              <a:spcAft>
                <a:spcPts val="1200"/>
              </a:spcAft>
            </a:pPr>
            <a:endParaRPr lang="en-US" dirty="0"/>
          </a:p>
          <a:p>
            <a:pPr marL="0" indent="0">
              <a:spcBef>
                <a:spcPts val="0"/>
              </a:spcBef>
              <a:spcAft>
                <a:spcPts val="1200"/>
              </a:spcAft>
              <a:buNone/>
            </a:pPr>
            <a:endParaRPr lang="en-US" dirty="0">
              <a:solidFill>
                <a:schemeClr val="accent2">
                  <a:lumMod val="75000"/>
                  <a:lumOff val="25000"/>
                </a:schemeClr>
              </a:solidFill>
            </a:endParaRPr>
          </a:p>
          <a:p>
            <a:pPr marL="0" indent="0">
              <a:spcBef>
                <a:spcPts val="0"/>
              </a:spcBef>
              <a:spcAft>
                <a:spcPts val="1200"/>
              </a:spcAft>
              <a:buNone/>
            </a:pPr>
            <a:r>
              <a:rPr lang="en-US" dirty="0">
                <a:solidFill>
                  <a:schemeClr val="accent2">
                    <a:lumMod val="75000"/>
                    <a:lumOff val="25000"/>
                  </a:schemeClr>
                </a:solidFill>
              </a:rPr>
              <a:t>1. </a:t>
            </a:r>
            <a:r>
              <a:rPr lang="en-US" dirty="0"/>
              <a:t>What are Goals? What are Activities and Tasks?</a:t>
            </a:r>
            <a:br>
              <a:rPr lang="en-US" dirty="0"/>
            </a:br>
            <a:endParaRPr lang="en-US" dirty="0"/>
          </a:p>
          <a:p>
            <a:pPr marL="0" indent="0">
              <a:spcBef>
                <a:spcPts val="0"/>
              </a:spcBef>
              <a:spcAft>
                <a:spcPts val="1200"/>
              </a:spcAft>
              <a:buNone/>
            </a:pPr>
            <a:r>
              <a:rPr lang="en-CA" dirty="0">
                <a:solidFill>
                  <a:srgbClr val="C00000"/>
                </a:solidFill>
              </a:rPr>
              <a:t>2.</a:t>
            </a:r>
            <a:r>
              <a:rPr lang="en-CA" dirty="0"/>
              <a:t> Are Activities Based on Rational Choice or on Cognitive Heuristics?</a:t>
            </a:r>
            <a:br>
              <a:rPr lang="en-CA" dirty="0"/>
            </a:br>
            <a:br>
              <a:rPr lang="en-CA" dirty="0"/>
            </a:br>
            <a:r>
              <a:rPr lang="en-US" dirty="0">
                <a:solidFill>
                  <a:schemeClr val="accent2">
                    <a:lumMod val="75000"/>
                    <a:lumOff val="25000"/>
                  </a:schemeClr>
                </a:solidFill>
              </a:rPr>
              <a:t>3. </a:t>
            </a:r>
            <a:r>
              <a:rPr lang="en-US" dirty="0"/>
              <a:t>What is the Bandwagon Effect? How is it an example of a cognitive bias?</a:t>
            </a:r>
            <a:endParaRPr lang="en-CA"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dirty="0"/>
              <a:t> Inquiry</a:t>
            </a:r>
          </a:p>
        </p:txBody>
      </p:sp>
    </p:spTree>
    <p:extLst>
      <p:ext uri="{BB962C8B-B14F-4D97-AF65-F5344CB8AC3E}">
        <p14:creationId xmlns:p14="http://schemas.microsoft.com/office/powerpoint/2010/main" val="236363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1. </a:t>
            </a:r>
            <a:r>
              <a:rPr lang="en-US" dirty="0"/>
              <a:t>What are Goals? What are Activities and Tasks?</a:t>
            </a: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2789256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CA" dirty="0"/>
              <a:t>“Goals are not the same as tasks or activities. A goal is an expectation of an end condition, whereas both activities and tasks are intermediate steps (at different levels of organization) that help someone to reach a goal or set of goals.”</a:t>
            </a:r>
          </a:p>
          <a:p>
            <a:pPr marL="0" indent="0">
              <a:buNone/>
            </a:pPr>
            <a:r>
              <a:rPr lang="en-CA" dirty="0"/>
              <a:t>…activities are composed of tasks, which in turn are composed of actions, which are themselves composed of operations…</a:t>
            </a:r>
          </a:p>
          <a:p>
            <a:pPr marL="0" indent="0">
              <a:buNone/>
            </a:pPr>
            <a:r>
              <a:rPr lang="en-CA" dirty="0"/>
              <a:t>humans adapt to the tools at hand</a:t>
            </a:r>
          </a:p>
          <a:p>
            <a:r>
              <a:rPr lang="en-CA" dirty="0"/>
              <a:t>a hierarchy is implied: </a:t>
            </a:r>
          </a:p>
          <a:p>
            <a:pPr lvl="1"/>
            <a:r>
              <a:rPr lang="en-CA" dirty="0"/>
              <a:t>motivations </a:t>
            </a:r>
            <a:r>
              <a:rPr lang="en-CA" dirty="0">
                <a:sym typeface="Symbol" pitchFamily="2" charset="2"/>
              </a:rPr>
              <a:t></a:t>
            </a:r>
            <a:r>
              <a:rPr lang="en-CA" dirty="0"/>
              <a:t> goals </a:t>
            </a:r>
            <a:r>
              <a:rPr lang="en-CA" dirty="0">
                <a:sym typeface="Symbol" pitchFamily="2" charset="2"/>
              </a:rPr>
              <a:t></a:t>
            </a:r>
            <a:r>
              <a:rPr lang="en-CA" dirty="0"/>
              <a:t> activities </a:t>
            </a:r>
            <a:r>
              <a:rPr lang="en-CA" dirty="0">
                <a:sym typeface="Symbol" pitchFamily="2" charset="2"/>
              </a:rPr>
              <a:t></a:t>
            </a:r>
            <a:r>
              <a:rPr lang="en-CA" dirty="0"/>
              <a:t> tasks </a:t>
            </a:r>
            <a:r>
              <a:rPr lang="en-CA" dirty="0">
                <a:sym typeface="Symbol" pitchFamily="2" charset="2"/>
              </a:rPr>
              <a:t></a:t>
            </a:r>
            <a:r>
              <a:rPr lang="en-CA" dirty="0"/>
              <a:t> operations</a:t>
            </a:r>
          </a:p>
          <a:p>
            <a:pPr marL="0" indent="0">
              <a:buNone/>
            </a:pPr>
            <a:endParaRPr lang="en-CA" dirty="0"/>
          </a:p>
          <a:p>
            <a:pPr marL="0" indent="0">
              <a:buNone/>
            </a:pPr>
            <a:endParaRPr lang="en-US" dirty="0"/>
          </a:p>
        </p:txBody>
      </p:sp>
      <p:sp>
        <p:nvSpPr>
          <p:cNvPr id="3" name="Title 2"/>
          <p:cNvSpPr>
            <a:spLocks noGrp="1"/>
          </p:cNvSpPr>
          <p:nvPr>
            <p:ph type="title"/>
          </p:nvPr>
        </p:nvSpPr>
        <p:spPr/>
        <p:txBody>
          <a:bodyPr/>
          <a:lstStyle/>
          <a:p>
            <a:r>
              <a:rPr lang="en-US" dirty="0"/>
              <a:t>Goals vs Activities and Tasks</a:t>
            </a:r>
          </a:p>
        </p:txBody>
      </p:sp>
      <p:sp>
        <p:nvSpPr>
          <p:cNvPr id="4" name="Rectangle 3">
            <a:extLst>
              <a:ext uri="{FF2B5EF4-FFF2-40B4-BE49-F238E27FC236}">
                <a16:creationId xmlns:a16="http://schemas.microsoft.com/office/drawing/2014/main" id="{0388EAD0-1843-B347-A303-6C3C0A6B24FD}"/>
              </a:ext>
            </a:extLst>
          </p:cNvPr>
          <p:cNvSpPr/>
          <p:nvPr/>
        </p:nvSpPr>
        <p:spPr>
          <a:xfrm>
            <a:off x="3552498" y="0"/>
            <a:ext cx="5591502" cy="523220"/>
          </a:xfrm>
          <a:prstGeom prst="rect">
            <a:avLst/>
          </a:prstGeom>
        </p:spPr>
        <p:txBody>
          <a:bodyPr wrap="square">
            <a:spAutoFit/>
          </a:bodyPr>
          <a:lstStyle/>
          <a:p>
            <a:r>
              <a:rPr lang="en-US" sz="1400" dirty="0">
                <a:latin typeface="Gill Sans Nova Light" panose="020B0302020104020203" pitchFamily="34" charset="0"/>
              </a:rPr>
              <a:t>Chapter 1, pp 14-16, Cooper et al., About Face : the Essentials of Interaction Design . Fourth edition. Indianapolis, IN: John Wiley and Sons, 2014.</a:t>
            </a:r>
          </a:p>
        </p:txBody>
      </p:sp>
    </p:spTree>
    <p:extLst>
      <p:ext uri="{BB962C8B-B14F-4D97-AF65-F5344CB8AC3E}">
        <p14:creationId xmlns:p14="http://schemas.microsoft.com/office/powerpoint/2010/main" val="3829501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CA" dirty="0"/>
              <a:t>design that focuses on understanding and supporting the </a:t>
            </a:r>
            <a:r>
              <a:rPr lang="en-CA" b="1" dirty="0"/>
              <a:t>tasks</a:t>
            </a:r>
            <a:r>
              <a:rPr lang="en-CA" dirty="0"/>
              <a:t> that people are performing </a:t>
            </a:r>
          </a:p>
          <a:p>
            <a:r>
              <a:rPr lang="en-CA" dirty="0"/>
              <a:t>design that focuses on understanding and supporting the </a:t>
            </a:r>
            <a:r>
              <a:rPr lang="en-CA" b="1" dirty="0"/>
              <a:t>activities</a:t>
            </a:r>
            <a:r>
              <a:rPr lang="en-CA" dirty="0"/>
              <a:t> that people are performing</a:t>
            </a:r>
          </a:p>
          <a:p>
            <a:pPr marL="0" indent="0">
              <a:buNone/>
            </a:pPr>
            <a:r>
              <a:rPr lang="en-CA" dirty="0"/>
              <a:t>…both of these focus on the ‘what’ of human behaviours</a:t>
            </a:r>
          </a:p>
          <a:p>
            <a:pPr marL="0" indent="0">
              <a:buNone/>
            </a:pPr>
            <a:r>
              <a:rPr lang="en-CA" dirty="0"/>
              <a:t>…neither of these focus on the ‘why’ of human behaviours</a:t>
            </a:r>
          </a:p>
          <a:p>
            <a:r>
              <a:rPr lang="en-CA" b="1" dirty="0"/>
              <a:t>Why</a:t>
            </a:r>
            <a:r>
              <a:rPr lang="en-CA" dirty="0"/>
              <a:t> is a user performing an activity, task, action, or operation in the first place?</a:t>
            </a:r>
          </a:p>
          <a:p>
            <a:pPr marL="0" indent="0">
              <a:buNone/>
            </a:pPr>
            <a:endParaRPr lang="en-CA" dirty="0"/>
          </a:p>
          <a:p>
            <a:pPr marL="0" indent="0">
              <a:buNone/>
            </a:pPr>
            <a:endParaRPr lang="en-US" dirty="0"/>
          </a:p>
        </p:txBody>
      </p:sp>
      <p:sp>
        <p:nvSpPr>
          <p:cNvPr id="3" name="Title 2"/>
          <p:cNvSpPr>
            <a:spLocks noGrp="1"/>
          </p:cNvSpPr>
          <p:nvPr>
            <p:ph type="title"/>
          </p:nvPr>
        </p:nvSpPr>
        <p:spPr/>
        <p:txBody>
          <a:bodyPr/>
          <a:lstStyle/>
          <a:p>
            <a:r>
              <a:rPr lang="en-US" dirty="0"/>
              <a:t>Design Focus</a:t>
            </a:r>
          </a:p>
        </p:txBody>
      </p:sp>
      <p:sp>
        <p:nvSpPr>
          <p:cNvPr id="4" name="Rectangle 3">
            <a:extLst>
              <a:ext uri="{FF2B5EF4-FFF2-40B4-BE49-F238E27FC236}">
                <a16:creationId xmlns:a16="http://schemas.microsoft.com/office/drawing/2014/main" id="{0388EAD0-1843-B347-A303-6C3C0A6B24FD}"/>
              </a:ext>
            </a:extLst>
          </p:cNvPr>
          <p:cNvSpPr/>
          <p:nvPr/>
        </p:nvSpPr>
        <p:spPr>
          <a:xfrm>
            <a:off x="3552498" y="0"/>
            <a:ext cx="5591502" cy="523220"/>
          </a:xfrm>
          <a:prstGeom prst="rect">
            <a:avLst/>
          </a:prstGeom>
        </p:spPr>
        <p:txBody>
          <a:bodyPr wrap="square">
            <a:spAutoFit/>
          </a:bodyPr>
          <a:lstStyle/>
          <a:p>
            <a:r>
              <a:rPr lang="en-US" sz="1400" dirty="0">
                <a:latin typeface="Gill Sans Nova Light" panose="020B0302020104020203" pitchFamily="34" charset="0"/>
              </a:rPr>
              <a:t>Chapter 1, pp 14-16, Cooper et al., About Face : the Essentials of Interaction Design . Fourth edition. Indianapolis, IN: John Wiley and Sons, 2014.</a:t>
            </a:r>
          </a:p>
        </p:txBody>
      </p:sp>
    </p:spTree>
    <p:extLst>
      <p:ext uri="{BB962C8B-B14F-4D97-AF65-F5344CB8AC3E}">
        <p14:creationId xmlns:p14="http://schemas.microsoft.com/office/powerpoint/2010/main" val="2091376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CA" dirty="0"/>
              <a:t>Goals motivate people to perform activities </a:t>
            </a:r>
          </a:p>
          <a:p>
            <a:r>
              <a:rPr lang="en-CA" dirty="0"/>
              <a:t>Understanding goals allows you to understand the expectations and aspirations of actual and prospective users, which in turn can help you decide which activities are truly relevant to a design. </a:t>
            </a:r>
          </a:p>
          <a:p>
            <a:r>
              <a:rPr lang="en-CA" dirty="0"/>
              <a:t>Task and activity analysis is useful at the detail level, but only after user goals have been analyzed. </a:t>
            </a:r>
          </a:p>
          <a:p>
            <a:r>
              <a:rPr lang="en-CA" dirty="0"/>
              <a:t>Asking “What are the user’s goals?” lets you understand the </a:t>
            </a:r>
            <a:r>
              <a:rPr lang="en-CA" b="1" dirty="0"/>
              <a:t>meaning</a:t>
            </a:r>
            <a:r>
              <a:rPr lang="en-CA" dirty="0"/>
              <a:t> of activities to the users.</a:t>
            </a:r>
          </a:p>
          <a:p>
            <a:pPr marL="0" indent="0">
              <a:buNone/>
            </a:pPr>
            <a:endParaRPr lang="en-CA" dirty="0"/>
          </a:p>
          <a:p>
            <a:pPr marL="0" indent="0">
              <a:buNone/>
            </a:pPr>
            <a:endParaRPr lang="en-US" dirty="0"/>
          </a:p>
        </p:txBody>
      </p:sp>
      <p:sp>
        <p:nvSpPr>
          <p:cNvPr id="3" name="Title 2"/>
          <p:cNvSpPr>
            <a:spLocks noGrp="1"/>
          </p:cNvSpPr>
          <p:nvPr>
            <p:ph type="title"/>
          </p:nvPr>
        </p:nvSpPr>
        <p:spPr/>
        <p:txBody>
          <a:bodyPr/>
          <a:lstStyle/>
          <a:p>
            <a:r>
              <a:rPr lang="en-US" dirty="0"/>
              <a:t>Goals and Motivation</a:t>
            </a:r>
          </a:p>
        </p:txBody>
      </p:sp>
      <p:sp>
        <p:nvSpPr>
          <p:cNvPr id="4" name="Rectangle 3">
            <a:extLst>
              <a:ext uri="{FF2B5EF4-FFF2-40B4-BE49-F238E27FC236}">
                <a16:creationId xmlns:a16="http://schemas.microsoft.com/office/drawing/2014/main" id="{0388EAD0-1843-B347-A303-6C3C0A6B24FD}"/>
              </a:ext>
            </a:extLst>
          </p:cNvPr>
          <p:cNvSpPr/>
          <p:nvPr/>
        </p:nvSpPr>
        <p:spPr>
          <a:xfrm>
            <a:off x="3552498" y="0"/>
            <a:ext cx="5591502" cy="523220"/>
          </a:xfrm>
          <a:prstGeom prst="rect">
            <a:avLst/>
          </a:prstGeom>
        </p:spPr>
        <p:txBody>
          <a:bodyPr wrap="square">
            <a:spAutoFit/>
          </a:bodyPr>
          <a:lstStyle/>
          <a:p>
            <a:r>
              <a:rPr lang="en-US" sz="1400" dirty="0">
                <a:latin typeface="Gill Sans Nova Light" panose="020B0302020104020203" pitchFamily="34" charset="0"/>
              </a:rPr>
              <a:t>Chapter 1, pp 14-16, Cooper et al., About Face : the Essentials of Interaction Design . Fourth edition. Indianapolis, IN: John Wiley and Sons, 2014.</a:t>
            </a:r>
          </a:p>
        </p:txBody>
      </p:sp>
    </p:spTree>
    <p:extLst>
      <p:ext uri="{BB962C8B-B14F-4D97-AF65-F5344CB8AC3E}">
        <p14:creationId xmlns:p14="http://schemas.microsoft.com/office/powerpoint/2010/main" val="815477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CA" dirty="0"/>
              <a:t>recall the hierarchy: </a:t>
            </a:r>
          </a:p>
          <a:p>
            <a:pPr lvl="1"/>
            <a:r>
              <a:rPr lang="en-CA" dirty="0"/>
              <a:t>motivations </a:t>
            </a:r>
            <a:r>
              <a:rPr lang="en-CA" dirty="0">
                <a:sym typeface="Symbol" pitchFamily="2" charset="2"/>
              </a:rPr>
              <a:t></a:t>
            </a:r>
            <a:r>
              <a:rPr lang="en-CA" dirty="0"/>
              <a:t> goals </a:t>
            </a:r>
            <a:r>
              <a:rPr lang="en-CA" dirty="0">
                <a:sym typeface="Symbol" pitchFamily="2" charset="2"/>
              </a:rPr>
              <a:t></a:t>
            </a:r>
            <a:r>
              <a:rPr lang="en-CA" dirty="0"/>
              <a:t> activities </a:t>
            </a:r>
            <a:r>
              <a:rPr lang="en-CA" dirty="0">
                <a:sym typeface="Symbol" pitchFamily="2" charset="2"/>
              </a:rPr>
              <a:t></a:t>
            </a:r>
            <a:r>
              <a:rPr lang="en-CA" dirty="0"/>
              <a:t> tasks </a:t>
            </a:r>
            <a:r>
              <a:rPr lang="en-CA" dirty="0">
                <a:sym typeface="Symbol" pitchFamily="2" charset="2"/>
              </a:rPr>
              <a:t></a:t>
            </a:r>
            <a:r>
              <a:rPr lang="en-CA" dirty="0"/>
              <a:t> operations</a:t>
            </a:r>
          </a:p>
          <a:p>
            <a:r>
              <a:rPr lang="en-CA" dirty="0"/>
              <a:t>goals are driven by human motivations;  activities and tasks undertaken to advance/achieve goals</a:t>
            </a:r>
          </a:p>
          <a:p>
            <a:r>
              <a:rPr lang="en-CA" dirty="0"/>
              <a:t>goals change very slowly over time; activities and tasks are much more transient</a:t>
            </a:r>
          </a:p>
          <a:p>
            <a:r>
              <a:rPr lang="en-CA" dirty="0"/>
              <a:t>goals are higher level, activities and tasks depend on whatever technology is at hand</a:t>
            </a:r>
          </a:p>
        </p:txBody>
      </p:sp>
      <p:sp>
        <p:nvSpPr>
          <p:cNvPr id="3" name="Title 2"/>
          <p:cNvSpPr>
            <a:spLocks noGrp="1"/>
          </p:cNvSpPr>
          <p:nvPr>
            <p:ph type="title"/>
          </p:nvPr>
        </p:nvSpPr>
        <p:spPr/>
        <p:txBody>
          <a:bodyPr/>
          <a:lstStyle/>
          <a:p>
            <a:r>
              <a:rPr lang="en-US" dirty="0"/>
              <a:t>Distinguishing Goals vs Activities and Tasks</a:t>
            </a:r>
          </a:p>
        </p:txBody>
      </p:sp>
      <p:sp>
        <p:nvSpPr>
          <p:cNvPr id="4" name="Rectangle 3">
            <a:extLst>
              <a:ext uri="{FF2B5EF4-FFF2-40B4-BE49-F238E27FC236}">
                <a16:creationId xmlns:a16="http://schemas.microsoft.com/office/drawing/2014/main" id="{0388EAD0-1843-B347-A303-6C3C0A6B24FD}"/>
              </a:ext>
            </a:extLst>
          </p:cNvPr>
          <p:cNvSpPr/>
          <p:nvPr/>
        </p:nvSpPr>
        <p:spPr>
          <a:xfrm>
            <a:off x="3552498" y="0"/>
            <a:ext cx="5591502" cy="523220"/>
          </a:xfrm>
          <a:prstGeom prst="rect">
            <a:avLst/>
          </a:prstGeom>
        </p:spPr>
        <p:txBody>
          <a:bodyPr wrap="square">
            <a:spAutoFit/>
          </a:bodyPr>
          <a:lstStyle/>
          <a:p>
            <a:r>
              <a:rPr lang="en-US" sz="1400" dirty="0">
                <a:latin typeface="Gill Sans Nova Light" panose="020B0302020104020203" pitchFamily="34" charset="0"/>
              </a:rPr>
              <a:t>Chapter 1, pp 14-16, Cooper et al., About Face : the Essentials of Interaction Design . Fourth edition. Indianapolis, IN: John Wiley and Sons, 2014.</a:t>
            </a:r>
          </a:p>
        </p:txBody>
      </p:sp>
    </p:spTree>
    <p:extLst>
      <p:ext uri="{BB962C8B-B14F-4D97-AF65-F5344CB8AC3E}">
        <p14:creationId xmlns:p14="http://schemas.microsoft.com/office/powerpoint/2010/main" val="2598424282"/>
      </p:ext>
    </p:extLst>
  </p:cSld>
  <p:clrMapOvr>
    <a:masterClrMapping/>
  </p:clrMapOvr>
</p:sld>
</file>

<file path=ppt/theme/theme1.xml><?xml version="1.0" encoding="utf-8"?>
<a:theme xmlns:a="http://schemas.openxmlformats.org/drawingml/2006/main" name="3461w20">
  <a:themeElements>
    <a:clrScheme name="YorkU 1">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3461w20.thmx</Template>
  <TotalTime>4580</TotalTime>
  <Words>1833</Words>
  <Application>Microsoft Macintosh PowerPoint</Application>
  <PresentationFormat>On-screen Show (4:3)</PresentationFormat>
  <Paragraphs>152</Paragraphs>
  <Slides>22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Avenir Next Regular</vt:lpstr>
      <vt:lpstr>Calibri</vt:lpstr>
      <vt:lpstr>Garamond</vt:lpstr>
      <vt:lpstr>Gill Sans</vt:lpstr>
      <vt:lpstr>Gill Sans MT</vt:lpstr>
      <vt:lpstr>Gill Sans Nova Light</vt:lpstr>
      <vt:lpstr>Palatino Linotype</vt:lpstr>
      <vt:lpstr>Source Sans Pro</vt:lpstr>
      <vt:lpstr>Wingdings 2</vt:lpstr>
      <vt:lpstr>3461w20</vt:lpstr>
      <vt:lpstr>PowerPoint Presentation</vt:lpstr>
      <vt:lpstr>Intellectual Property Notice</vt:lpstr>
      <vt:lpstr>Dependencies</vt:lpstr>
      <vt:lpstr> Inquiry</vt:lpstr>
      <vt:lpstr> </vt:lpstr>
      <vt:lpstr>Goals vs Activities and Tasks</vt:lpstr>
      <vt:lpstr>Design Focus</vt:lpstr>
      <vt:lpstr>Goals and Motivation</vt:lpstr>
      <vt:lpstr>Distinguishing Goals vs Activities and Tasks</vt:lpstr>
      <vt:lpstr>Example: Goals vs Activities and Tasks</vt:lpstr>
      <vt:lpstr> </vt:lpstr>
      <vt:lpstr>Example: Goals vs Activities and Tasks</vt:lpstr>
      <vt:lpstr>Rational Choice Theory</vt:lpstr>
      <vt:lpstr>Evidence for Rational or not?</vt:lpstr>
      <vt:lpstr>Cognitive Heuristics</vt:lpstr>
      <vt:lpstr>Cognitive Bias</vt:lpstr>
      <vt:lpstr>Cognitive Bias vs Logical Fallacies</vt:lpstr>
      <vt:lpstr>Types of Cognitive Biases</vt:lpstr>
      <vt:lpstr> </vt:lpstr>
      <vt:lpstr>The Bandwagon Effect and Social Proof</vt:lpstr>
      <vt:lpstr>Examples of the Bandwagon Effect</vt:lpstr>
      <vt:lpst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Baljko</dc:creator>
  <cp:lastModifiedBy>Melanie A Baljko</cp:lastModifiedBy>
  <cp:revision>1099</cp:revision>
  <cp:lastPrinted>2020-01-11T00:58:20Z</cp:lastPrinted>
  <dcterms:created xsi:type="dcterms:W3CDTF">2020-01-08T18:20:23Z</dcterms:created>
  <dcterms:modified xsi:type="dcterms:W3CDTF">2021-09-19T23:55:39Z</dcterms:modified>
</cp:coreProperties>
</file>