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939" r:id="rId3"/>
    <p:sldId id="1091" r:id="rId4"/>
    <p:sldId id="1089" r:id="rId5"/>
    <p:sldId id="918" r:id="rId6"/>
    <p:sldId id="961" r:id="rId7"/>
    <p:sldId id="968" r:id="rId8"/>
    <p:sldId id="969" r:id="rId9"/>
    <p:sldId id="558" r:id="rId10"/>
    <p:sldId id="1117" r:id="rId11"/>
    <p:sldId id="1118" r:id="rId12"/>
    <p:sldId id="1114" r:id="rId13"/>
    <p:sldId id="950" r:id="rId14"/>
    <p:sldId id="951" r:id="rId15"/>
    <p:sldId id="976" r:id="rId16"/>
    <p:sldId id="1119" r:id="rId17"/>
    <p:sldId id="975" r:id="rId18"/>
    <p:sldId id="1120" r:id="rId19"/>
    <p:sldId id="1121" r:id="rId20"/>
    <p:sldId id="1122" r:id="rId21"/>
    <p:sldId id="509" r:id="rId22"/>
    <p:sldId id="955" r:id="rId23"/>
    <p:sldId id="489" r:id="rId24"/>
    <p:sldId id="1079" r:id="rId25"/>
    <p:sldId id="1009" r:id="rId26"/>
    <p:sldId id="1074" r:id="rId27"/>
    <p:sldId id="1076" r:id="rId28"/>
    <p:sldId id="952" r:id="rId29"/>
    <p:sldId id="1080" r:id="rId30"/>
    <p:sldId id="1086" r:id="rId31"/>
    <p:sldId id="1084" r:id="rId32"/>
    <p:sldId id="1081" r:id="rId33"/>
    <p:sldId id="986" r:id="rId34"/>
    <p:sldId id="1085" r:id="rId35"/>
    <p:sldId id="1082" r:id="rId36"/>
    <p:sldId id="1083" r:id="rId37"/>
    <p:sldId id="949" r:id="rId38"/>
    <p:sldId id="481" r:id="rId39"/>
    <p:sldId id="483" r:id="rId40"/>
    <p:sldId id="111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1089"/>
          </p14:sldIdLst>
        </p14:section>
        <p14:section name="Body" id="{7C644759-45B7-764F-8741-7D4FFBBBA371}">
          <p14:sldIdLst>
            <p14:sldId id="918"/>
            <p14:sldId id="961"/>
            <p14:sldId id="968"/>
            <p14:sldId id="969"/>
            <p14:sldId id="558"/>
            <p14:sldId id="1117"/>
            <p14:sldId id="1118"/>
            <p14:sldId id="1114"/>
            <p14:sldId id="950"/>
            <p14:sldId id="951"/>
            <p14:sldId id="976"/>
            <p14:sldId id="1119"/>
            <p14:sldId id="975"/>
            <p14:sldId id="1120"/>
            <p14:sldId id="1121"/>
            <p14:sldId id="1122"/>
            <p14:sldId id="509"/>
            <p14:sldId id="955"/>
            <p14:sldId id="489"/>
            <p14:sldId id="1079"/>
            <p14:sldId id="1009"/>
            <p14:sldId id="1074"/>
            <p14:sldId id="1076"/>
            <p14:sldId id="952"/>
            <p14:sldId id="1080"/>
            <p14:sldId id="1086"/>
            <p14:sldId id="1084"/>
            <p14:sldId id="1081"/>
            <p14:sldId id="986"/>
            <p14:sldId id="1085"/>
            <p14:sldId id="1082"/>
            <p14:sldId id="1083"/>
            <p14:sldId id="949"/>
            <p14:sldId id="481"/>
            <p14:sldId id="483"/>
            <p14:sldId id="1113"/>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uregina.ca</a:t>
            </a:r>
            <a:r>
              <a:rPr lang="en-US" dirty="0"/>
              <a:t>/~</a:t>
            </a:r>
            <a:r>
              <a:rPr lang="en-US" dirty="0" err="1"/>
              <a:t>gingrich</a:t>
            </a:r>
            <a:r>
              <a:rPr lang="en-US" dirty="0"/>
              <a:t>/319m703.htm</a:t>
            </a:r>
          </a:p>
        </p:txBody>
      </p:sp>
    </p:spTree>
    <p:extLst>
      <p:ext uri="{BB962C8B-B14F-4D97-AF65-F5344CB8AC3E}">
        <p14:creationId xmlns:p14="http://schemas.microsoft.com/office/powerpoint/2010/main" val="3663439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jsy1E3ckxlM" TargetMode="External"/><Relationship Id="rId2" Type="http://schemas.openxmlformats.org/officeDocument/2006/relationships/hyperlink" Target="https://www.youtube.com/watch?v=EsUzI9lZMak"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www.visualcapitalist.com/every-single-cognitive-bias/"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wEwGBIr_RIw"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dx.doi.org/10.2139/ssrn.2609347" TargetMode="External"/><Relationship Id="rId2" Type="http://schemas.openxmlformats.org/officeDocument/2006/relationships/hyperlink" Target="https://ssrn.com/abstract=2609347" TargetMode="External"/><Relationship Id="rId1" Type="http://schemas.openxmlformats.org/officeDocument/2006/relationships/slideLayout" Target="../slideLayouts/slideLayout4.xml"/><Relationship Id="rId5" Type="http://schemas.openxmlformats.org/officeDocument/2006/relationships/hyperlink" Target="https://www.youtube.com/watch?v=jsy1E3ckxlM" TargetMode="External"/><Relationship Id="rId4" Type="http://schemas.openxmlformats.org/officeDocument/2006/relationships/hyperlink" Target="https://www.youtube.com/watch?v=EsUzI9lZMa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512120" y="4607614"/>
            <a:ext cx="6119760" cy="622273"/>
          </a:xfrm>
        </p:spPr>
        <p:txBody>
          <a:bodyPr/>
          <a:lstStyle/>
          <a:p>
            <a:r>
              <a:rPr lang="en-CA" dirty="0"/>
              <a:t>Resource Pack: Humans (Users) II </a:t>
            </a:r>
            <a:br>
              <a:rPr lang="en-CA"/>
            </a:br>
            <a:r>
              <a:rPr lang="en-CA"/>
              <a:t>Human </a:t>
            </a:r>
            <a:r>
              <a:rPr lang="en-CA" dirty="0"/>
              <a:t>Behaviour</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C1BEC-1566-4740-ACCE-B950408206B4}"/>
              </a:ext>
            </a:extLst>
          </p:cNvPr>
          <p:cNvSpPr>
            <a:spLocks noGrp="1"/>
          </p:cNvSpPr>
          <p:nvPr>
            <p:ph idx="1"/>
          </p:nvPr>
        </p:nvSpPr>
        <p:spPr/>
        <p:txBody>
          <a:bodyPr>
            <a:normAutofit/>
          </a:bodyPr>
          <a:lstStyle/>
          <a:p>
            <a:r>
              <a:rPr lang="en-CA" dirty="0"/>
              <a:t>this construct is strongly tied to humanist values of progress and empowerment  </a:t>
            </a:r>
          </a:p>
          <a:p>
            <a:r>
              <a:rPr lang="en-CA" dirty="0"/>
              <a:t>this construct is tied to a rhetoric that praises technological development for its power to transform society</a:t>
            </a:r>
          </a:p>
          <a:p>
            <a:endParaRPr lang="en-US" dirty="0"/>
          </a:p>
        </p:txBody>
      </p:sp>
      <p:sp>
        <p:nvSpPr>
          <p:cNvPr id="3" name="Slide Number Placeholder 2">
            <a:extLst>
              <a:ext uri="{FF2B5EF4-FFF2-40B4-BE49-F238E27FC236}">
                <a16:creationId xmlns:a16="http://schemas.microsoft.com/office/drawing/2014/main" id="{55E365B1-AD6E-4B45-8C70-46C27C78372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C5A079F-A983-7A42-BF1D-CD8ABF838D73}"/>
              </a:ext>
            </a:extLst>
          </p:cNvPr>
          <p:cNvSpPr>
            <a:spLocks noGrp="1"/>
          </p:cNvSpPr>
          <p:nvPr>
            <p:ph type="title"/>
          </p:nvPr>
        </p:nvSpPr>
        <p:spPr>
          <a:xfrm>
            <a:off x="1160200" y="1241340"/>
            <a:ext cx="7500324" cy="807571"/>
          </a:xfrm>
        </p:spPr>
        <p:txBody>
          <a:bodyPr/>
          <a:lstStyle/>
          <a:p>
            <a:r>
              <a:rPr lang="en-US" dirty="0"/>
              <a:t>Users:  a constituency in need of empowerment</a:t>
            </a:r>
          </a:p>
        </p:txBody>
      </p:sp>
    </p:spTree>
    <p:extLst>
      <p:ext uri="{BB962C8B-B14F-4D97-AF65-F5344CB8AC3E}">
        <p14:creationId xmlns:p14="http://schemas.microsoft.com/office/powerpoint/2010/main" val="328200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C1BEC-1566-4740-ACCE-B950408206B4}"/>
              </a:ext>
            </a:extLst>
          </p:cNvPr>
          <p:cNvSpPr>
            <a:spLocks noGrp="1"/>
          </p:cNvSpPr>
          <p:nvPr>
            <p:ph idx="1"/>
          </p:nvPr>
        </p:nvSpPr>
        <p:spPr/>
        <p:txBody>
          <a:bodyPr>
            <a:normAutofit/>
          </a:bodyPr>
          <a:lstStyle/>
          <a:p>
            <a:r>
              <a:rPr lang="en-CA" dirty="0"/>
              <a:t>this construct is connected to warnings that when users’ needs are not taken into account, users will be left angry, scared, frustrated, </a:t>
            </a:r>
            <a:r>
              <a:rPr lang="en-CA" dirty="0" err="1"/>
              <a:t>etc</a:t>
            </a:r>
            <a:endParaRPr lang="en-CA" dirty="0"/>
          </a:p>
          <a:p>
            <a:endParaRPr lang="en-CA" dirty="0"/>
          </a:p>
          <a:p>
            <a:r>
              <a:rPr lang="en-CA" i="1" dirty="0"/>
              <a:t>“However, our awareness of the problems and a desire to do well are not sufficient. Designers, managers, and programmers must be willing to step forward and fight for the user. ... Victory will come to people who take a disciplined, iterative, and empirical approach to the study of human performance in the use of interactive systems… In this way, each designer has the responsibility of making the world a little bit warmer, wiser, safer, and more compassionate”  </a:t>
            </a:r>
            <a:r>
              <a:rPr lang="en-CA" dirty="0"/>
              <a:t>(Schneiderman, 1987: v-vi)</a:t>
            </a:r>
          </a:p>
          <a:p>
            <a:pPr lvl="1"/>
            <a:endParaRPr lang="en-CA" dirty="0"/>
          </a:p>
          <a:p>
            <a:endParaRPr lang="en-US" dirty="0"/>
          </a:p>
        </p:txBody>
      </p:sp>
      <p:sp>
        <p:nvSpPr>
          <p:cNvPr id="3" name="Slide Number Placeholder 2">
            <a:extLst>
              <a:ext uri="{FF2B5EF4-FFF2-40B4-BE49-F238E27FC236}">
                <a16:creationId xmlns:a16="http://schemas.microsoft.com/office/drawing/2014/main" id="{55E365B1-AD6E-4B45-8C70-46C27C78372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C5A079F-A983-7A42-BF1D-CD8ABF838D73}"/>
              </a:ext>
            </a:extLst>
          </p:cNvPr>
          <p:cNvSpPr>
            <a:spLocks noGrp="1"/>
          </p:cNvSpPr>
          <p:nvPr>
            <p:ph type="title"/>
          </p:nvPr>
        </p:nvSpPr>
        <p:spPr>
          <a:xfrm>
            <a:off x="1160200" y="1241340"/>
            <a:ext cx="7500324" cy="807571"/>
          </a:xfrm>
        </p:spPr>
        <p:txBody>
          <a:bodyPr/>
          <a:lstStyle/>
          <a:p>
            <a:r>
              <a:rPr lang="en-US" dirty="0"/>
              <a:t>Users:  a constituency in need of empowerment</a:t>
            </a:r>
          </a:p>
        </p:txBody>
      </p:sp>
    </p:spTree>
    <p:extLst>
      <p:ext uri="{BB962C8B-B14F-4D97-AF65-F5344CB8AC3E}">
        <p14:creationId xmlns:p14="http://schemas.microsoft.com/office/powerpoint/2010/main" val="266730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lvl="0" indent="0">
              <a:buNone/>
            </a:pPr>
            <a:r>
              <a:rPr lang="en-US" dirty="0">
                <a:solidFill>
                  <a:schemeClr val="accent2">
                    <a:lumMod val="75000"/>
                    <a:lumOff val="25000"/>
                  </a:schemeClr>
                </a:solidFill>
              </a:rPr>
              <a:t>2. </a:t>
            </a:r>
            <a:r>
              <a:rPr lang="en-CA" dirty="0"/>
              <a:t>Why do people (users) do the things they do? Are people (users) rational?</a:t>
            </a:r>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40418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49E54-C56F-B44E-958E-B2FD15F93692}"/>
              </a:ext>
            </a:extLst>
          </p:cNvPr>
          <p:cNvSpPr>
            <a:spLocks noGrp="1"/>
          </p:cNvSpPr>
          <p:nvPr>
            <p:ph idx="1"/>
          </p:nvPr>
        </p:nvSpPr>
        <p:spPr/>
        <p:txBody>
          <a:bodyPr/>
          <a:lstStyle/>
          <a:p>
            <a:endParaRPr lang="en-US" dirty="0"/>
          </a:p>
          <a:p>
            <a:r>
              <a:rPr lang="en-US" dirty="0"/>
              <a:t>one of the enduring questions of many areas of scholarship…. let’s take a stab at it</a:t>
            </a:r>
          </a:p>
        </p:txBody>
      </p:sp>
      <p:sp>
        <p:nvSpPr>
          <p:cNvPr id="3" name="Slide Number Placeholder 2">
            <a:extLst>
              <a:ext uri="{FF2B5EF4-FFF2-40B4-BE49-F238E27FC236}">
                <a16:creationId xmlns:a16="http://schemas.microsoft.com/office/drawing/2014/main" id="{A66562E1-10DC-D443-98D4-D1AA5CCE7CF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B41E57A-6CE3-CF48-BCF2-AEE078CBE85F}"/>
              </a:ext>
            </a:extLst>
          </p:cNvPr>
          <p:cNvSpPr>
            <a:spLocks noGrp="1"/>
          </p:cNvSpPr>
          <p:nvPr>
            <p:ph type="title"/>
          </p:nvPr>
        </p:nvSpPr>
        <p:spPr/>
        <p:txBody>
          <a:bodyPr/>
          <a:lstStyle/>
          <a:p>
            <a:r>
              <a:rPr lang="en-CA" dirty="0"/>
              <a:t>Why do people (users) do the things they do?</a:t>
            </a:r>
            <a:endParaRPr lang="en-US" dirty="0"/>
          </a:p>
        </p:txBody>
      </p:sp>
    </p:spTree>
    <p:extLst>
      <p:ext uri="{BB962C8B-B14F-4D97-AF65-F5344CB8AC3E}">
        <p14:creationId xmlns:p14="http://schemas.microsoft.com/office/powerpoint/2010/main" val="119393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C9FDB-A36E-CE47-B2E0-63A43607108C}"/>
              </a:ext>
            </a:extLst>
          </p:cNvPr>
          <p:cNvSpPr>
            <a:spLocks noGrp="1"/>
          </p:cNvSpPr>
          <p:nvPr>
            <p:ph idx="1"/>
          </p:nvPr>
        </p:nvSpPr>
        <p:spPr/>
        <p:txBody>
          <a:bodyPr/>
          <a:lstStyle/>
          <a:p>
            <a:endParaRPr lang="en-US" dirty="0"/>
          </a:p>
          <a:p>
            <a:r>
              <a:rPr lang="en-US" dirty="0"/>
              <a:t>do people do the things they do as a result of a rational thought process? </a:t>
            </a:r>
          </a:p>
          <a:p>
            <a:pPr lvl="1"/>
            <a:r>
              <a:rPr lang="en-US" dirty="0"/>
              <a:t>in order words, they are ‘rational economic agents’</a:t>
            </a:r>
          </a:p>
          <a:p>
            <a:pPr lvl="1"/>
            <a:r>
              <a:rPr lang="en-US" dirty="0"/>
              <a:t>suggests that the thought process is a conscious one, that explicit decision making (deliberation) is involved</a:t>
            </a:r>
          </a:p>
          <a:p>
            <a:endParaRPr lang="en-US" dirty="0"/>
          </a:p>
          <a:p>
            <a:r>
              <a:rPr lang="en-US" dirty="0"/>
              <a:t>do people do use heuristics?</a:t>
            </a:r>
          </a:p>
          <a:p>
            <a:pPr lvl="1"/>
            <a:r>
              <a:rPr lang="en-US" dirty="0"/>
              <a:t>a heuristic is a “rule of thumb”</a:t>
            </a:r>
          </a:p>
          <a:p>
            <a:pPr lvl="1"/>
            <a:r>
              <a:rPr lang="en-US" dirty="0"/>
              <a:t>are they even aware of when they are using heuristics?</a:t>
            </a:r>
          </a:p>
          <a:p>
            <a:endParaRPr lang="en-US" dirty="0"/>
          </a:p>
          <a:p>
            <a:endParaRPr lang="en-US" dirty="0"/>
          </a:p>
        </p:txBody>
      </p:sp>
      <p:sp>
        <p:nvSpPr>
          <p:cNvPr id="3" name="Slide Number Placeholder 2">
            <a:extLst>
              <a:ext uri="{FF2B5EF4-FFF2-40B4-BE49-F238E27FC236}">
                <a16:creationId xmlns:a16="http://schemas.microsoft.com/office/drawing/2014/main" id="{87CBE5DD-4CE2-CB4A-8CD9-C8FD895CE13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D014C7C-6514-A144-9EFE-8177EFB5B576}"/>
              </a:ext>
            </a:extLst>
          </p:cNvPr>
          <p:cNvSpPr>
            <a:spLocks noGrp="1"/>
          </p:cNvSpPr>
          <p:nvPr>
            <p:ph type="title"/>
          </p:nvPr>
        </p:nvSpPr>
        <p:spPr/>
        <p:txBody>
          <a:bodyPr/>
          <a:lstStyle/>
          <a:p>
            <a:r>
              <a:rPr lang="en-US" dirty="0"/>
              <a:t>Users: Rational or not?</a:t>
            </a:r>
          </a:p>
        </p:txBody>
      </p:sp>
    </p:spTree>
    <p:extLst>
      <p:ext uri="{BB962C8B-B14F-4D97-AF65-F5344CB8AC3E}">
        <p14:creationId xmlns:p14="http://schemas.microsoft.com/office/powerpoint/2010/main" val="70498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recall the hierarchy: </a:t>
            </a:r>
          </a:p>
          <a:p>
            <a:pPr lvl="1"/>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r>
              <a:rPr lang="en-CA" dirty="0"/>
              <a:t>the hierarchy suggests that humans are logical and rational</a:t>
            </a:r>
          </a:p>
          <a:p>
            <a:r>
              <a:rPr lang="en-US" dirty="0"/>
              <a:t>the hierarchy suggests that there is a conscious thought process and explicit decision making  and deliberation</a:t>
            </a:r>
          </a:p>
          <a:p>
            <a:r>
              <a:rPr lang="en-US" dirty="0"/>
              <a:t>the hierarchy suggests that humans are </a:t>
            </a:r>
            <a:r>
              <a:rPr lang="en-US" b="1" dirty="0"/>
              <a:t>rational agents</a:t>
            </a:r>
          </a:p>
          <a:p>
            <a:pPr marL="0" indent="0">
              <a:buNone/>
            </a:pPr>
            <a:endParaRPr lang="en-CA" dirty="0"/>
          </a:p>
          <a:p>
            <a:endParaRPr lang="en-US" dirty="0"/>
          </a:p>
        </p:txBody>
      </p:sp>
      <p:sp>
        <p:nvSpPr>
          <p:cNvPr id="3" name="Title 2"/>
          <p:cNvSpPr>
            <a:spLocks noGrp="1"/>
          </p:cNvSpPr>
          <p:nvPr>
            <p:ph type="title"/>
          </p:nvPr>
        </p:nvSpPr>
        <p:spPr/>
        <p:txBody>
          <a:bodyPr/>
          <a:lstStyle/>
          <a:p>
            <a:r>
              <a:rPr lang="en-US" dirty="0"/>
              <a:t>Goals vs Activities and Tasks</a:t>
            </a:r>
          </a:p>
        </p:txBody>
      </p:sp>
      <p:sp>
        <p:nvSpPr>
          <p:cNvPr id="4" name="TextBox 3">
            <a:extLst>
              <a:ext uri="{FF2B5EF4-FFF2-40B4-BE49-F238E27FC236}">
                <a16:creationId xmlns:a16="http://schemas.microsoft.com/office/drawing/2014/main" id="{E23FC974-537A-1E4B-A459-288255410F47}"/>
              </a:ext>
            </a:extLst>
          </p:cNvPr>
          <p:cNvSpPr txBox="1"/>
          <p:nvPr/>
        </p:nvSpPr>
        <p:spPr>
          <a:xfrm>
            <a:off x="6379778" y="357352"/>
            <a:ext cx="2108269" cy="369332"/>
          </a:xfrm>
          <a:prstGeom prst="rect">
            <a:avLst/>
          </a:prstGeom>
          <a:noFill/>
        </p:spPr>
        <p:txBody>
          <a:bodyPr wrap="none" rtlCol="0">
            <a:spAutoFit/>
          </a:bodyPr>
          <a:lstStyle/>
          <a:p>
            <a:r>
              <a:rPr lang="en-US" dirty="0">
                <a:solidFill>
                  <a:srgbClr val="FF0000"/>
                </a:solidFill>
                <a:latin typeface="Palatino Linotype" panose="02040502050505030304" pitchFamily="18" charset="0"/>
              </a:rPr>
              <a:t>recall: R-Humans-I</a:t>
            </a:r>
          </a:p>
        </p:txBody>
      </p:sp>
    </p:spTree>
    <p:extLst>
      <p:ext uri="{BB962C8B-B14F-4D97-AF65-F5344CB8AC3E}">
        <p14:creationId xmlns:p14="http://schemas.microsoft.com/office/powerpoint/2010/main" val="192838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E6BEF-591B-9C46-BBC0-114D15CD51FE}"/>
              </a:ext>
            </a:extLst>
          </p:cNvPr>
          <p:cNvSpPr>
            <a:spLocks noGrp="1"/>
          </p:cNvSpPr>
          <p:nvPr>
            <p:ph idx="1"/>
          </p:nvPr>
        </p:nvSpPr>
        <p:spPr/>
        <p:txBody>
          <a:bodyPr>
            <a:normAutofit/>
          </a:bodyPr>
          <a:lstStyle/>
          <a:p>
            <a:r>
              <a:rPr lang="en-US" dirty="0"/>
              <a:t>a sociological perspective that focuses on individual </a:t>
            </a:r>
            <a:r>
              <a:rPr lang="en-US" dirty="0" err="1"/>
              <a:t>behaviour</a:t>
            </a:r>
            <a:endParaRPr lang="en-US" dirty="0"/>
          </a:p>
          <a:p>
            <a:r>
              <a:rPr lang="en-US" dirty="0"/>
              <a:t>rationality is widely used as an assumption of </a:t>
            </a:r>
            <a:r>
              <a:rPr lang="en-US" dirty="0" err="1"/>
              <a:t>behaviour</a:t>
            </a:r>
            <a:r>
              <a:rPr lang="en-US" dirty="0"/>
              <a:t> in individuals</a:t>
            </a:r>
          </a:p>
          <a:p>
            <a:r>
              <a:rPr lang="en-US" dirty="0"/>
              <a:t>“understand[</a:t>
            </a:r>
            <a:r>
              <a:rPr lang="en-US" dirty="0" err="1"/>
              <a:t>ing</a:t>
            </a:r>
            <a:r>
              <a:rPr lang="en-US" dirty="0"/>
              <a:t>] individual actors … as acting, or more likely interacting, in a manner such that they can be deemed to be doing the best they can for themselves, given their objectives, resources, and circumstances, as they seem them” (p. 223, Abell 1998)</a:t>
            </a:r>
          </a:p>
          <a:p>
            <a:r>
              <a:rPr lang="en-US" dirty="0"/>
              <a:t>aggregate social behaviors results from the behaviors of individual actors, each of whom is making their individual decisions</a:t>
            </a:r>
          </a:p>
        </p:txBody>
      </p:sp>
      <p:sp>
        <p:nvSpPr>
          <p:cNvPr id="3" name="Slide Number Placeholder 2">
            <a:extLst>
              <a:ext uri="{FF2B5EF4-FFF2-40B4-BE49-F238E27FC236}">
                <a16:creationId xmlns:a16="http://schemas.microsoft.com/office/drawing/2014/main" id="{509EE46F-49D3-1242-AFDC-578F9FA6D3E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3FE75A6-7ED9-8746-8DBB-620C16F9992A}"/>
              </a:ext>
            </a:extLst>
          </p:cNvPr>
          <p:cNvSpPr>
            <a:spLocks noGrp="1"/>
          </p:cNvSpPr>
          <p:nvPr>
            <p:ph type="title"/>
          </p:nvPr>
        </p:nvSpPr>
        <p:spPr/>
        <p:txBody>
          <a:bodyPr/>
          <a:lstStyle/>
          <a:p>
            <a:r>
              <a:rPr lang="en-US" dirty="0"/>
              <a:t>Rational Choice Theory</a:t>
            </a:r>
          </a:p>
        </p:txBody>
      </p:sp>
      <p:sp>
        <p:nvSpPr>
          <p:cNvPr id="5" name="Rectangle 4">
            <a:extLst>
              <a:ext uri="{FF2B5EF4-FFF2-40B4-BE49-F238E27FC236}">
                <a16:creationId xmlns:a16="http://schemas.microsoft.com/office/drawing/2014/main" id="{971E7C37-378F-DF4A-A7B7-A57A0B404649}"/>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Peter Abell, “Sociological Theory and Rational Choice Theory,” Chapter 8, Foundations of Social Theory (ed Coleman) 1998.</a:t>
            </a:r>
          </a:p>
        </p:txBody>
      </p:sp>
      <p:sp>
        <p:nvSpPr>
          <p:cNvPr id="6" name="TextBox 5">
            <a:extLst>
              <a:ext uri="{FF2B5EF4-FFF2-40B4-BE49-F238E27FC236}">
                <a16:creationId xmlns:a16="http://schemas.microsoft.com/office/drawing/2014/main" id="{78E1CA01-5879-E14E-B630-E153C6CD7826}"/>
              </a:ext>
            </a:extLst>
          </p:cNvPr>
          <p:cNvSpPr txBox="1"/>
          <p:nvPr/>
        </p:nvSpPr>
        <p:spPr>
          <a:xfrm>
            <a:off x="6379778" y="357352"/>
            <a:ext cx="2108269" cy="369332"/>
          </a:xfrm>
          <a:prstGeom prst="rect">
            <a:avLst/>
          </a:prstGeom>
          <a:noFill/>
        </p:spPr>
        <p:txBody>
          <a:bodyPr wrap="none" rtlCol="0">
            <a:spAutoFit/>
          </a:bodyPr>
          <a:lstStyle/>
          <a:p>
            <a:r>
              <a:rPr lang="en-US" dirty="0">
                <a:solidFill>
                  <a:srgbClr val="FF0000"/>
                </a:solidFill>
                <a:latin typeface="Palatino Linotype" panose="02040502050505030304" pitchFamily="18" charset="0"/>
              </a:rPr>
              <a:t>recall: R-Humans-I</a:t>
            </a:r>
          </a:p>
        </p:txBody>
      </p:sp>
    </p:spTree>
    <p:extLst>
      <p:ext uri="{BB962C8B-B14F-4D97-AF65-F5344CB8AC3E}">
        <p14:creationId xmlns:p14="http://schemas.microsoft.com/office/powerpoint/2010/main" val="46025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C9FDB-A36E-CE47-B2E0-63A43607108C}"/>
              </a:ext>
            </a:extLst>
          </p:cNvPr>
          <p:cNvSpPr>
            <a:spLocks noGrp="1"/>
          </p:cNvSpPr>
          <p:nvPr>
            <p:ph idx="1"/>
          </p:nvPr>
        </p:nvSpPr>
        <p:spPr/>
        <p:txBody>
          <a:bodyPr/>
          <a:lstStyle/>
          <a:p>
            <a:endParaRPr lang="en-US" dirty="0"/>
          </a:p>
          <a:p>
            <a:r>
              <a:rPr lang="en-US" dirty="0"/>
              <a:t>sociologists (along with others) argue that humans are social agents and do not continuously calculate according to explicit rational and economic criteria</a:t>
            </a:r>
          </a:p>
          <a:p>
            <a:r>
              <a:rPr lang="en-US" dirty="0"/>
              <a:t>our thinking must contend with:</a:t>
            </a:r>
          </a:p>
          <a:p>
            <a:pPr lvl="1"/>
            <a:r>
              <a:rPr lang="en-US" dirty="0"/>
              <a:t>huge amounts of information (only some of which needs to be remembered)</a:t>
            </a:r>
          </a:p>
          <a:p>
            <a:pPr lvl="1"/>
            <a:r>
              <a:rPr lang="en-US" dirty="0"/>
              <a:t>information that is incomplete or ambiguous</a:t>
            </a:r>
          </a:p>
          <a:p>
            <a:pPr lvl="1"/>
            <a:r>
              <a:rPr lang="en-US" dirty="0"/>
              <a:t>time </a:t>
            </a:r>
            <a:r>
              <a:rPr lang="en-US" dirty="0" err="1"/>
              <a:t>presssues</a:t>
            </a:r>
            <a:r>
              <a:rPr lang="en-US" dirty="0"/>
              <a:t> (having to decide quickly)</a:t>
            </a:r>
          </a:p>
          <a:p>
            <a:r>
              <a:rPr lang="en-US" dirty="0"/>
              <a:t>to tackle this, humans often use cognitive heuristics</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7CBE5DD-4CE2-CB4A-8CD9-C8FD895CE13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D014C7C-6514-A144-9EFE-8177EFB5B576}"/>
              </a:ext>
            </a:extLst>
          </p:cNvPr>
          <p:cNvSpPr>
            <a:spLocks noGrp="1"/>
          </p:cNvSpPr>
          <p:nvPr>
            <p:ph type="title"/>
          </p:nvPr>
        </p:nvSpPr>
        <p:spPr/>
        <p:txBody>
          <a:bodyPr/>
          <a:lstStyle/>
          <a:p>
            <a:r>
              <a:rPr lang="en-US" dirty="0"/>
              <a:t>Evidence for Rational or not?</a:t>
            </a:r>
          </a:p>
        </p:txBody>
      </p:sp>
      <p:sp>
        <p:nvSpPr>
          <p:cNvPr id="5" name="TextBox 4">
            <a:extLst>
              <a:ext uri="{FF2B5EF4-FFF2-40B4-BE49-F238E27FC236}">
                <a16:creationId xmlns:a16="http://schemas.microsoft.com/office/drawing/2014/main" id="{7D14F3DB-8FD2-C447-8D1B-5F3E9F72B84E}"/>
              </a:ext>
            </a:extLst>
          </p:cNvPr>
          <p:cNvSpPr txBox="1"/>
          <p:nvPr/>
        </p:nvSpPr>
        <p:spPr>
          <a:xfrm>
            <a:off x="6379778" y="357352"/>
            <a:ext cx="2108269" cy="369332"/>
          </a:xfrm>
          <a:prstGeom prst="rect">
            <a:avLst/>
          </a:prstGeom>
          <a:noFill/>
        </p:spPr>
        <p:txBody>
          <a:bodyPr wrap="none" rtlCol="0">
            <a:spAutoFit/>
          </a:bodyPr>
          <a:lstStyle/>
          <a:p>
            <a:r>
              <a:rPr lang="en-US" dirty="0">
                <a:solidFill>
                  <a:srgbClr val="FF0000"/>
                </a:solidFill>
                <a:latin typeface="Palatino Linotype" panose="02040502050505030304" pitchFamily="18" charset="0"/>
              </a:rPr>
              <a:t>recall: R-Humans-I</a:t>
            </a:r>
          </a:p>
        </p:txBody>
      </p:sp>
    </p:spTree>
    <p:extLst>
      <p:ext uri="{BB962C8B-B14F-4D97-AF65-F5344CB8AC3E}">
        <p14:creationId xmlns:p14="http://schemas.microsoft.com/office/powerpoint/2010/main" val="111272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0FCD2D-75A9-6445-B577-DBE7F6BD69BB}"/>
              </a:ext>
            </a:extLst>
          </p:cNvPr>
          <p:cNvSpPr>
            <a:spLocks noGrp="1"/>
          </p:cNvSpPr>
          <p:nvPr>
            <p:ph idx="1"/>
          </p:nvPr>
        </p:nvSpPr>
        <p:spPr/>
        <p:txBody>
          <a:bodyPr>
            <a:normAutofit fontScale="92500" lnSpcReduction="20000"/>
          </a:bodyPr>
          <a:lstStyle/>
          <a:p>
            <a:r>
              <a:rPr lang="en-US" dirty="0"/>
              <a:t>a cognitive heuristic is a mental shortcut; it is a ‘rule of thumb’ that works well in some scenarios and works not too well in other scenarios </a:t>
            </a:r>
          </a:p>
          <a:p>
            <a:pPr lvl="1"/>
            <a:r>
              <a:rPr lang="en-US" dirty="0"/>
              <a:t>when the heuristic works well </a:t>
            </a:r>
            <a:r>
              <a:rPr lang="en-CA" dirty="0">
                <a:sym typeface="Symbol" pitchFamily="2" charset="2"/>
              </a:rPr>
              <a:t> evidence of goodness</a:t>
            </a:r>
          </a:p>
          <a:p>
            <a:pPr lvl="1"/>
            <a:r>
              <a:rPr lang="en-CA" dirty="0">
                <a:sym typeface="Symbol" pitchFamily="2" charset="2"/>
              </a:rPr>
              <a:t>when the heuristic doesn’t work well  leads to errors</a:t>
            </a:r>
            <a:endParaRPr lang="en-US" dirty="0"/>
          </a:p>
          <a:p>
            <a:r>
              <a:rPr lang="en-US" dirty="0"/>
              <a:t>a heuristic will, by definition, result in errors in at least some scenarios</a:t>
            </a:r>
          </a:p>
          <a:p>
            <a:pPr lvl="1"/>
            <a:r>
              <a:rPr lang="en-US" dirty="0"/>
              <a:t>if the heuristic works optimally in all scenarios, then it is no longer a heuristic!</a:t>
            </a:r>
          </a:p>
          <a:p>
            <a:r>
              <a:rPr lang="en-US" dirty="0"/>
              <a:t>a heuristic, by definition, is considered to not be ‘rational’ because it does not always produce the best outcome, given the current goals, available resources, and circumstance</a:t>
            </a:r>
          </a:p>
          <a:p>
            <a:r>
              <a:rPr lang="en-US" dirty="0"/>
              <a:t>a heuristic is a kind of strategy to tackle problem solving and decision-making quickly, without having to continually consider huge amounts of information and to adjudicate among huge numbers of options</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8810AE2-6135-294C-8B11-BDC4CAC665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E876BC1-1E11-2A4E-B7F5-EFC1BFE13982}"/>
              </a:ext>
            </a:extLst>
          </p:cNvPr>
          <p:cNvSpPr>
            <a:spLocks noGrp="1"/>
          </p:cNvSpPr>
          <p:nvPr>
            <p:ph type="title"/>
          </p:nvPr>
        </p:nvSpPr>
        <p:spPr/>
        <p:txBody>
          <a:bodyPr/>
          <a:lstStyle/>
          <a:p>
            <a:r>
              <a:rPr lang="en-US" dirty="0"/>
              <a:t>Cognitive Heuristics</a:t>
            </a:r>
          </a:p>
        </p:txBody>
      </p:sp>
      <p:sp>
        <p:nvSpPr>
          <p:cNvPr id="5" name="TextBox 4">
            <a:extLst>
              <a:ext uri="{FF2B5EF4-FFF2-40B4-BE49-F238E27FC236}">
                <a16:creationId xmlns:a16="http://schemas.microsoft.com/office/drawing/2014/main" id="{98A87FBD-1E84-1A40-80AD-33FD111F106B}"/>
              </a:ext>
            </a:extLst>
          </p:cNvPr>
          <p:cNvSpPr txBox="1"/>
          <p:nvPr/>
        </p:nvSpPr>
        <p:spPr>
          <a:xfrm>
            <a:off x="6379778" y="357352"/>
            <a:ext cx="2108269" cy="369332"/>
          </a:xfrm>
          <a:prstGeom prst="rect">
            <a:avLst/>
          </a:prstGeom>
          <a:noFill/>
        </p:spPr>
        <p:txBody>
          <a:bodyPr wrap="none" rtlCol="0">
            <a:spAutoFit/>
          </a:bodyPr>
          <a:lstStyle/>
          <a:p>
            <a:r>
              <a:rPr lang="en-US" dirty="0">
                <a:solidFill>
                  <a:srgbClr val="FF0000"/>
                </a:solidFill>
                <a:latin typeface="Palatino Linotype" panose="02040502050505030304" pitchFamily="18" charset="0"/>
              </a:rPr>
              <a:t>recall: R-Humans-I</a:t>
            </a:r>
          </a:p>
        </p:txBody>
      </p:sp>
    </p:spTree>
    <p:extLst>
      <p:ext uri="{BB962C8B-B14F-4D97-AF65-F5344CB8AC3E}">
        <p14:creationId xmlns:p14="http://schemas.microsoft.com/office/powerpoint/2010/main" val="1159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9A03F-1854-C641-AB9F-C2AA89B6C66D}"/>
              </a:ext>
            </a:extLst>
          </p:cNvPr>
          <p:cNvSpPr>
            <a:spLocks noGrp="1"/>
          </p:cNvSpPr>
          <p:nvPr>
            <p:ph idx="1"/>
          </p:nvPr>
        </p:nvSpPr>
        <p:spPr/>
        <p:txBody>
          <a:bodyPr/>
          <a:lstStyle/>
          <a:p>
            <a:r>
              <a:rPr lang="en-US" dirty="0"/>
              <a:t>a cognitive heuristic will, by definition, result in errors in at least some scenarios</a:t>
            </a:r>
          </a:p>
          <a:p>
            <a:pPr lvl="1"/>
            <a:r>
              <a:rPr lang="en-US" dirty="0"/>
              <a:t>these scenarios tend to follow patterns</a:t>
            </a:r>
          </a:p>
          <a:p>
            <a:pPr lvl="1"/>
            <a:r>
              <a:rPr lang="en-US" dirty="0"/>
              <a:t>thus, cognitive heuristics lead to systematic errors</a:t>
            </a:r>
            <a:endParaRPr lang="en-US" b="1" dirty="0"/>
          </a:p>
          <a:p>
            <a:r>
              <a:rPr lang="en-US" b="1" dirty="0"/>
              <a:t>cognitive biases</a:t>
            </a:r>
            <a:r>
              <a:rPr lang="en-US" dirty="0"/>
              <a:t> refer to systematic mistakes that derive from limits that are inherent in our capacity to process information  [</a:t>
            </a:r>
            <a:r>
              <a:rPr lang="en-US" dirty="0" err="1"/>
              <a:t>Shiraev</a:t>
            </a:r>
            <a:r>
              <a:rPr lang="en-US" dirty="0"/>
              <a:t> et al, 2016]</a:t>
            </a:r>
          </a:p>
          <a:p>
            <a:r>
              <a:rPr lang="en-US" dirty="0"/>
              <a:t>cognitive biases derive from cognitive heuristics</a:t>
            </a:r>
          </a:p>
          <a:p>
            <a:r>
              <a:rPr lang="en-US" dirty="0"/>
              <a:t>we can’t always perceive our own cognitive biases; even when confronted with them, we may even reject their existence (denial)</a:t>
            </a:r>
          </a:p>
        </p:txBody>
      </p:sp>
      <p:sp>
        <p:nvSpPr>
          <p:cNvPr id="3" name="Slide Number Placeholder 2">
            <a:extLst>
              <a:ext uri="{FF2B5EF4-FFF2-40B4-BE49-F238E27FC236}">
                <a16:creationId xmlns:a16="http://schemas.microsoft.com/office/drawing/2014/main" id="{FB016356-D3BC-2942-AADE-BF3F8F31D8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8E0337-C3C2-4541-B767-815A9DA6C863}"/>
              </a:ext>
            </a:extLst>
          </p:cNvPr>
          <p:cNvSpPr>
            <a:spLocks noGrp="1"/>
          </p:cNvSpPr>
          <p:nvPr>
            <p:ph type="title"/>
          </p:nvPr>
        </p:nvSpPr>
        <p:spPr/>
        <p:txBody>
          <a:bodyPr/>
          <a:lstStyle/>
          <a:p>
            <a:r>
              <a:rPr lang="en-US" dirty="0"/>
              <a:t>Cognitive Bias</a:t>
            </a:r>
          </a:p>
        </p:txBody>
      </p:sp>
      <p:sp>
        <p:nvSpPr>
          <p:cNvPr id="5" name="TextBox 4">
            <a:extLst>
              <a:ext uri="{FF2B5EF4-FFF2-40B4-BE49-F238E27FC236}">
                <a16:creationId xmlns:a16="http://schemas.microsoft.com/office/drawing/2014/main" id="{B6F3D8C7-C818-164C-B15C-2D0B3955A82B}"/>
              </a:ext>
            </a:extLst>
          </p:cNvPr>
          <p:cNvSpPr txBox="1"/>
          <p:nvPr/>
        </p:nvSpPr>
        <p:spPr>
          <a:xfrm>
            <a:off x="6379778" y="357352"/>
            <a:ext cx="2108269" cy="369332"/>
          </a:xfrm>
          <a:prstGeom prst="rect">
            <a:avLst/>
          </a:prstGeom>
          <a:noFill/>
        </p:spPr>
        <p:txBody>
          <a:bodyPr wrap="none" rtlCol="0">
            <a:spAutoFit/>
          </a:bodyPr>
          <a:lstStyle/>
          <a:p>
            <a:r>
              <a:rPr lang="en-US" dirty="0">
                <a:solidFill>
                  <a:srgbClr val="FF0000"/>
                </a:solidFill>
                <a:latin typeface="Palatino Linotype" panose="02040502050505030304" pitchFamily="18" charset="0"/>
              </a:rPr>
              <a:t>recall: R-Humans-I</a:t>
            </a:r>
          </a:p>
        </p:txBody>
      </p:sp>
    </p:spTree>
    <p:extLst>
      <p:ext uri="{BB962C8B-B14F-4D97-AF65-F5344CB8AC3E}">
        <p14:creationId xmlns:p14="http://schemas.microsoft.com/office/powerpoint/2010/main" val="73391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4A6D4-FBFC-4B43-A142-59C936124B67}"/>
              </a:ext>
            </a:extLst>
          </p:cNvPr>
          <p:cNvSpPr>
            <a:spLocks noGrp="1"/>
          </p:cNvSpPr>
          <p:nvPr>
            <p:ph idx="1"/>
          </p:nvPr>
        </p:nvSpPr>
        <p:spPr/>
        <p:txBody>
          <a:bodyPr/>
          <a:lstStyle/>
          <a:p>
            <a:endParaRPr lang="en-US" dirty="0"/>
          </a:p>
          <a:p>
            <a:r>
              <a:rPr lang="en-US" dirty="0"/>
              <a:t>…and here we are going to watch the videos</a:t>
            </a:r>
          </a:p>
          <a:p>
            <a:r>
              <a:rPr lang="en-CA" dirty="0"/>
              <a:t>Design to nudge and change behaviour: </a:t>
            </a:r>
            <a:r>
              <a:rPr lang="en-CA" dirty="0" err="1"/>
              <a:t>Sille</a:t>
            </a:r>
            <a:r>
              <a:rPr lang="en-CA" dirty="0"/>
              <a:t> Krukow at </a:t>
            </a:r>
            <a:r>
              <a:rPr lang="en-CA" dirty="0" err="1"/>
              <a:t>TEDxCopenhagen</a:t>
            </a:r>
            <a:r>
              <a:rPr lang="en-CA" dirty="0"/>
              <a:t>, TEDx, [16:53] </a:t>
            </a:r>
            <a:r>
              <a:rPr lang="en-CA" dirty="0">
                <a:hlinkClick r:id="rId2"/>
              </a:rPr>
              <a:t>https://www.youtube.com/watch?v=EsUzI9lZMak</a:t>
            </a:r>
            <a:r>
              <a:rPr lang="en-CA" dirty="0"/>
              <a:t> </a:t>
            </a:r>
          </a:p>
          <a:p>
            <a:r>
              <a:rPr lang="en-CA" dirty="0"/>
              <a:t>Nudge, the Animation: Helping people make better choices, </a:t>
            </a:r>
            <a:r>
              <a:rPr lang="en-CA" dirty="0" err="1"/>
              <a:t>Rotman</a:t>
            </a:r>
            <a:r>
              <a:rPr lang="en-CA" dirty="0"/>
              <a:t> School of Management [2:54] </a:t>
            </a:r>
            <a:r>
              <a:rPr lang="en-CA" dirty="0">
                <a:hlinkClick r:id="rId3"/>
              </a:rPr>
              <a:t>https://www.youtube.com/watch?v=jsy1E3ckxlM</a:t>
            </a:r>
            <a:r>
              <a:rPr lang="en-US" dirty="0"/>
              <a:t> </a:t>
            </a:r>
          </a:p>
          <a:p>
            <a:r>
              <a:rPr lang="en-CA" dirty="0"/>
              <a:t>reminder: stop/restart recording</a:t>
            </a:r>
          </a:p>
        </p:txBody>
      </p:sp>
      <p:sp>
        <p:nvSpPr>
          <p:cNvPr id="3" name="Slide Number Placeholder 2">
            <a:extLst>
              <a:ext uri="{FF2B5EF4-FFF2-40B4-BE49-F238E27FC236}">
                <a16:creationId xmlns:a16="http://schemas.microsoft.com/office/drawing/2014/main" id="{5A7BAADF-266C-0D4B-AE03-3353A2D883A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17481DE-D388-F642-8658-D7E40ABEA398}"/>
              </a:ext>
            </a:extLst>
          </p:cNvPr>
          <p:cNvSpPr>
            <a:spLocks noGrp="1"/>
          </p:cNvSpPr>
          <p:nvPr>
            <p:ph type="title"/>
          </p:nvPr>
        </p:nvSpPr>
        <p:spPr/>
        <p:txBody>
          <a:bodyPr/>
          <a:lstStyle/>
          <a:p>
            <a:r>
              <a:rPr lang="en-US" dirty="0"/>
              <a:t>Illustration</a:t>
            </a:r>
          </a:p>
        </p:txBody>
      </p:sp>
    </p:spTree>
    <p:extLst>
      <p:ext uri="{BB962C8B-B14F-4D97-AF65-F5344CB8AC3E}">
        <p14:creationId xmlns:p14="http://schemas.microsoft.com/office/powerpoint/2010/main" val="68727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Craik</a:t>
            </a:r>
            <a:r>
              <a:rPr lang="en-US" dirty="0"/>
              <a:t> (1943) described mental models as:</a:t>
            </a:r>
          </a:p>
          <a:p>
            <a:pPr lvl="1"/>
            <a:r>
              <a:rPr lang="en-US" dirty="0"/>
              <a:t>internal constructions of some aspect of the external world</a:t>
            </a:r>
          </a:p>
          <a:p>
            <a:pPr lvl="1"/>
            <a:r>
              <a:rPr lang="en-US" dirty="0"/>
              <a:t>constructions that are manipulated somehow (processing)</a:t>
            </a:r>
          </a:p>
          <a:p>
            <a:pPr lvl="1"/>
            <a:r>
              <a:rPr lang="en-US" dirty="0"/>
              <a:t>predictions and inferences can be made as a result of this processing </a:t>
            </a:r>
          </a:p>
          <a:p>
            <a:r>
              <a:rPr lang="en-US" dirty="0"/>
              <a:t> Johnson-Laird (1983) and others</a:t>
            </a:r>
          </a:p>
          <a:p>
            <a:pPr lvl="1"/>
            <a:r>
              <a:rPr lang="en-US" dirty="0"/>
              <a:t>the processing of mental models involves both unconscious and conscious processes</a:t>
            </a:r>
          </a:p>
          <a:p>
            <a:pPr lvl="1"/>
            <a:r>
              <a:rPr lang="en-US" dirty="0"/>
              <a:t>the processing of mental models involves 'fleshing out' the mental model</a:t>
            </a:r>
          </a:p>
          <a:p>
            <a:pPr lvl="1"/>
            <a:r>
              <a:rPr lang="en-US" dirty="0"/>
              <a:t>the processing of mental models involves 'running' the mental model</a:t>
            </a:r>
          </a:p>
          <a:p>
            <a:pPr lvl="1"/>
            <a:r>
              <a:rPr lang="en-US" dirty="0"/>
              <a:t>the processing of mental models involves activation of images and analogies</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Mental models: some basics</a:t>
            </a:r>
            <a:br>
              <a:rPr lang="en-US" dirty="0"/>
            </a:br>
            <a:endParaRPr lang="en-US" dirty="0"/>
          </a:p>
        </p:txBody>
      </p:sp>
    </p:spTree>
    <p:extLst>
      <p:ext uri="{BB962C8B-B14F-4D97-AF65-F5344CB8AC3E}">
        <p14:creationId xmlns:p14="http://schemas.microsoft.com/office/powerpoint/2010/main" val="321320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940BB2-F727-D14E-8BF7-AD62D0C8B3B7}"/>
              </a:ext>
            </a:extLst>
          </p:cNvPr>
          <p:cNvSpPr>
            <a:spLocks noGrp="1"/>
          </p:cNvSpPr>
          <p:nvPr>
            <p:ph idx="1"/>
          </p:nvPr>
        </p:nvSpPr>
        <p:spPr/>
        <p:txBody>
          <a:bodyPr/>
          <a:lstStyle/>
          <a:p>
            <a:r>
              <a:rPr lang="en-US" dirty="0"/>
              <a:t>a heuristic is a mental shortcut, a kind of strategy to tackle problem solving and decision-making</a:t>
            </a:r>
          </a:p>
          <a:p>
            <a:r>
              <a:rPr lang="en-US" dirty="0"/>
              <a:t>cognitive biases derive from mental heuristics</a:t>
            </a:r>
          </a:p>
          <a:p>
            <a:r>
              <a:rPr lang="en-US" dirty="0"/>
              <a:t>heuristics operate on and employ mental models, thus heuristics and mental models are connected</a:t>
            </a:r>
          </a:p>
        </p:txBody>
      </p:sp>
      <p:sp>
        <p:nvSpPr>
          <p:cNvPr id="3" name="Slide Number Placeholder 2">
            <a:extLst>
              <a:ext uri="{FF2B5EF4-FFF2-40B4-BE49-F238E27FC236}">
                <a16:creationId xmlns:a16="http://schemas.microsoft.com/office/drawing/2014/main" id="{30AD73A7-A959-2549-A469-81A1BA0A2F0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6AA13B0-799B-3547-8553-4957F611A3A0}"/>
              </a:ext>
            </a:extLst>
          </p:cNvPr>
          <p:cNvSpPr>
            <a:spLocks noGrp="1"/>
          </p:cNvSpPr>
          <p:nvPr>
            <p:ph type="title"/>
          </p:nvPr>
        </p:nvSpPr>
        <p:spPr/>
        <p:txBody>
          <a:bodyPr/>
          <a:lstStyle/>
          <a:p>
            <a:r>
              <a:rPr lang="en-US" dirty="0" err="1"/>
              <a:t>Heurstics</a:t>
            </a:r>
            <a:r>
              <a:rPr lang="en-US" dirty="0"/>
              <a:t> and Cognitive Biases</a:t>
            </a:r>
          </a:p>
        </p:txBody>
      </p:sp>
    </p:spTree>
    <p:extLst>
      <p:ext uri="{BB962C8B-B14F-4D97-AF65-F5344CB8AC3E}">
        <p14:creationId xmlns:p14="http://schemas.microsoft.com/office/powerpoint/2010/main" val="1115451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a:t>a mental model is a representation that someone has ‘in their mind’ </a:t>
            </a:r>
          </a:p>
          <a:p>
            <a:r>
              <a:rPr lang="en-US" dirty="0"/>
              <a:t>a mental model is an internal construction</a:t>
            </a:r>
          </a:p>
          <a:p>
            <a:r>
              <a:rPr lang="en-US" dirty="0"/>
              <a:t>the representation says something about how something works</a:t>
            </a:r>
          </a:p>
          <a:p>
            <a:r>
              <a:rPr lang="en-US" dirty="0"/>
              <a:t>a person can describe their own mental models, at least for some of them</a:t>
            </a:r>
          </a:p>
          <a:p>
            <a:r>
              <a:rPr lang="en-US" dirty="0"/>
              <a:t>a person may not be consciously aware of their mental models</a:t>
            </a:r>
          </a:p>
          <a:p>
            <a:r>
              <a:rPr lang="en-US" dirty="0"/>
              <a:t>cognitive biases are examples of mental models</a:t>
            </a:r>
          </a:p>
          <a:p>
            <a:r>
              <a:rPr lang="en-US" dirty="0"/>
              <a:t>a mental model can be "run” (gets employed in a thought process)</a:t>
            </a:r>
          </a:p>
          <a:p>
            <a:r>
              <a:rPr lang="en-US" dirty="0"/>
              <a:t>there is plenty of evidence that people have mental models</a:t>
            </a:r>
          </a:p>
          <a:p>
            <a:endParaRPr lang="en-US" dirty="0"/>
          </a:p>
        </p:txBody>
      </p:sp>
      <p:sp>
        <p:nvSpPr>
          <p:cNvPr id="4" name="Slide Number Placeholder 3"/>
          <p:cNvSpPr>
            <a:spLocks noGrp="1"/>
          </p:cNvSpPr>
          <p:nvPr>
            <p:ph type="sldNum" idx="12"/>
          </p:nvPr>
        </p:nvSpPr>
        <p:spPr/>
        <p:txBody>
          <a:bodyPr/>
          <a:lstStyle/>
          <a:p>
            <a:fld id="{FB92BDE0-192C-244B-A930-2B0C55F462B1}" type="slidenum">
              <a:rPr lang="en-US" smtClean="0"/>
              <a:t>23</a:t>
            </a:fld>
            <a:endParaRPr lang="en-US"/>
          </a:p>
        </p:txBody>
      </p:sp>
      <p:sp>
        <p:nvSpPr>
          <p:cNvPr id="2" name="Title 1"/>
          <p:cNvSpPr>
            <a:spLocks noGrp="1"/>
          </p:cNvSpPr>
          <p:nvPr>
            <p:ph type="title"/>
          </p:nvPr>
        </p:nvSpPr>
        <p:spPr/>
        <p:txBody>
          <a:bodyPr/>
          <a:lstStyle/>
          <a:p>
            <a:r>
              <a:rPr lang="en-US" dirty="0"/>
              <a:t>Mental Models: In Sum</a:t>
            </a:r>
          </a:p>
        </p:txBody>
      </p:sp>
    </p:spTree>
    <p:extLst>
      <p:ext uri="{BB962C8B-B14F-4D97-AF65-F5344CB8AC3E}">
        <p14:creationId xmlns:p14="http://schemas.microsoft.com/office/powerpoint/2010/main" val="779441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7DA2BA-53F4-4044-A00D-B60105343290}"/>
              </a:ext>
            </a:extLst>
          </p:cNvPr>
          <p:cNvSpPr>
            <a:spLocks noGrp="1"/>
          </p:cNvSpPr>
          <p:nvPr>
            <p:ph idx="1"/>
          </p:nvPr>
        </p:nvSpPr>
        <p:spPr/>
        <p:txBody>
          <a:bodyPr/>
          <a:lstStyle/>
          <a:p>
            <a:endParaRPr lang="en-US" b="1" dirty="0"/>
          </a:p>
          <a:p>
            <a:r>
              <a:rPr lang="en-US" dirty="0"/>
              <a:t>the acknowledgement that rationality may be bounded</a:t>
            </a:r>
          </a:p>
          <a:p>
            <a:pPr lvl="1"/>
            <a:r>
              <a:rPr lang="en-US" dirty="0"/>
              <a:t>by the cognitive limitations of the mind</a:t>
            </a:r>
          </a:p>
          <a:p>
            <a:pPr lvl="1"/>
            <a:r>
              <a:rPr lang="en-US" dirty="0"/>
              <a:t>by the time available to make decisions</a:t>
            </a:r>
          </a:p>
          <a:p>
            <a:pPr lvl="1"/>
            <a:r>
              <a:rPr lang="en-US" dirty="0"/>
              <a:t>by the tractability of the decision problem</a:t>
            </a:r>
          </a:p>
          <a:p>
            <a:endParaRPr lang="en-US" dirty="0"/>
          </a:p>
        </p:txBody>
      </p:sp>
      <p:sp>
        <p:nvSpPr>
          <p:cNvPr id="3" name="Slide Number Placeholder 2">
            <a:extLst>
              <a:ext uri="{FF2B5EF4-FFF2-40B4-BE49-F238E27FC236}">
                <a16:creationId xmlns:a16="http://schemas.microsoft.com/office/drawing/2014/main" id="{694A667E-4BEA-104A-8CE3-19C6C32CE28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E12417F-C7F4-BF46-9737-E716AEC4A28D}"/>
              </a:ext>
            </a:extLst>
          </p:cNvPr>
          <p:cNvSpPr>
            <a:spLocks noGrp="1"/>
          </p:cNvSpPr>
          <p:nvPr>
            <p:ph type="title"/>
          </p:nvPr>
        </p:nvSpPr>
        <p:spPr/>
        <p:txBody>
          <a:bodyPr/>
          <a:lstStyle/>
          <a:p>
            <a:r>
              <a:rPr lang="en-US" dirty="0"/>
              <a:t>Rational Agents vs Bounded Rational Agents</a:t>
            </a:r>
          </a:p>
        </p:txBody>
      </p:sp>
    </p:spTree>
    <p:extLst>
      <p:ext uri="{BB962C8B-B14F-4D97-AF65-F5344CB8AC3E}">
        <p14:creationId xmlns:p14="http://schemas.microsoft.com/office/powerpoint/2010/main" val="1829326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407EC-95C0-5E47-B1A8-5BB3AAFD703C}"/>
              </a:ext>
            </a:extLst>
          </p:cNvPr>
          <p:cNvSpPr>
            <a:spLocks noGrp="1"/>
          </p:cNvSpPr>
          <p:nvPr>
            <p:ph idx="1"/>
          </p:nvPr>
        </p:nvSpPr>
        <p:spPr/>
        <p:txBody>
          <a:bodyPr>
            <a:normAutofit/>
          </a:bodyPr>
          <a:lstStyle/>
          <a:p>
            <a:r>
              <a:rPr lang="en-US" dirty="0"/>
              <a:t>The BDI model is based on Bratman’s work called “Intention, Plans, and Practical Reason” </a:t>
            </a:r>
          </a:p>
          <a:p>
            <a:r>
              <a:rPr lang="en-US" dirty="0"/>
              <a:t>Bratman is a philosopher, working on the philosophy of action</a:t>
            </a:r>
          </a:p>
          <a:p>
            <a:r>
              <a:rPr lang="en-US" dirty="0"/>
              <a:t>The BDI model holds that humans are bounded rational agents; it holds that humans are rational agents and will generate </a:t>
            </a:r>
            <a:r>
              <a:rPr lang="en-US" dirty="0" err="1"/>
              <a:t>behaviours</a:t>
            </a:r>
            <a:r>
              <a:rPr lang="en-US" dirty="0"/>
              <a:t> in accordance with logic-based planning</a:t>
            </a:r>
          </a:p>
          <a:p>
            <a:r>
              <a:rPr lang="en-US" dirty="0"/>
              <a:t>while not hugely influential in psychology, the BDI model became massively influential in software and in Artificial Intelligence</a:t>
            </a:r>
          </a:p>
          <a:p>
            <a:pPr lvl="1"/>
            <a:r>
              <a:rPr lang="en-US" dirty="0"/>
              <a:t>it is well established as a software architecture for artificial agents</a:t>
            </a:r>
          </a:p>
        </p:txBody>
      </p:sp>
      <p:sp>
        <p:nvSpPr>
          <p:cNvPr id="3" name="Slide Number Placeholder 2">
            <a:extLst>
              <a:ext uri="{FF2B5EF4-FFF2-40B4-BE49-F238E27FC236}">
                <a16:creationId xmlns:a16="http://schemas.microsoft.com/office/drawing/2014/main" id="{BB05F0B6-0260-0648-B3F9-D48A3A80DDB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A439DC3-B61C-3D4F-AC68-93250D8228A4}"/>
              </a:ext>
            </a:extLst>
          </p:cNvPr>
          <p:cNvSpPr>
            <a:spLocks noGrp="1"/>
          </p:cNvSpPr>
          <p:nvPr>
            <p:ph type="title"/>
          </p:nvPr>
        </p:nvSpPr>
        <p:spPr/>
        <p:txBody>
          <a:bodyPr/>
          <a:lstStyle/>
          <a:p>
            <a:r>
              <a:rPr lang="en-US" dirty="0"/>
              <a:t>The Belief-Desire-Intention (BDI) Model</a:t>
            </a:r>
          </a:p>
        </p:txBody>
      </p:sp>
    </p:spTree>
    <p:extLst>
      <p:ext uri="{BB962C8B-B14F-4D97-AF65-F5344CB8AC3E}">
        <p14:creationId xmlns:p14="http://schemas.microsoft.com/office/powerpoint/2010/main" val="367582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407EC-95C0-5E47-B1A8-5BB3AAFD703C}"/>
              </a:ext>
            </a:extLst>
          </p:cNvPr>
          <p:cNvSpPr>
            <a:spLocks noGrp="1"/>
          </p:cNvSpPr>
          <p:nvPr>
            <p:ph idx="1"/>
          </p:nvPr>
        </p:nvSpPr>
        <p:spPr/>
        <p:txBody>
          <a:bodyPr>
            <a:normAutofit fontScale="92500" lnSpcReduction="10000"/>
          </a:bodyPr>
          <a:lstStyle/>
          <a:p>
            <a:r>
              <a:rPr lang="en-US" dirty="0"/>
              <a:t>cognitive agents live in the world and, in this world, </a:t>
            </a:r>
            <a:r>
              <a:rPr lang="en-US" b="1" dirty="0"/>
              <a:t>exogenous</a:t>
            </a:r>
            <a:r>
              <a:rPr lang="en-US" dirty="0"/>
              <a:t> events take place </a:t>
            </a:r>
          </a:p>
          <a:p>
            <a:pPr lvl="1"/>
            <a:r>
              <a:rPr lang="en-US" dirty="0"/>
              <a:t>exogenous events are external to the agent, as opposed to endogenous events (which are internal to the agent)</a:t>
            </a:r>
          </a:p>
          <a:p>
            <a:pPr lvl="1"/>
            <a:r>
              <a:rPr lang="en-US" dirty="0"/>
              <a:t>these events can have an impact on the agent’s mental states, such as updating a belief or impacting a goal</a:t>
            </a:r>
          </a:p>
          <a:p>
            <a:r>
              <a:rPr lang="en-US" dirty="0"/>
              <a:t>cognitive agents have three types of attitudes (mental states): beliefs, desires, and intentions</a:t>
            </a:r>
          </a:p>
          <a:p>
            <a:pPr lvl="1"/>
            <a:r>
              <a:rPr lang="en-CA" dirty="0"/>
              <a:t>beliefs are informational mental states</a:t>
            </a:r>
          </a:p>
          <a:p>
            <a:pPr lvl="1"/>
            <a:r>
              <a:rPr lang="en-CA" dirty="0"/>
              <a:t>desires are motivational mental states, goals get derived from the desires</a:t>
            </a:r>
          </a:p>
          <a:p>
            <a:pPr lvl="1"/>
            <a:r>
              <a:rPr lang="en-CA" dirty="0"/>
              <a:t>intentions are mental states that take a stance of committing towards goals (desires) in future action</a:t>
            </a:r>
          </a:p>
          <a:p>
            <a:r>
              <a:rPr lang="en-CA" dirty="0"/>
              <a:t>planning is the process of deriving the sequence of actions that should be performed to achieve one or more intentions</a:t>
            </a:r>
          </a:p>
          <a:p>
            <a:endParaRPr lang="en-US" dirty="0"/>
          </a:p>
          <a:p>
            <a:endParaRPr lang="en-US" dirty="0"/>
          </a:p>
        </p:txBody>
      </p:sp>
      <p:sp>
        <p:nvSpPr>
          <p:cNvPr id="3" name="Slide Number Placeholder 2">
            <a:extLst>
              <a:ext uri="{FF2B5EF4-FFF2-40B4-BE49-F238E27FC236}">
                <a16:creationId xmlns:a16="http://schemas.microsoft.com/office/drawing/2014/main" id="{BB05F0B6-0260-0648-B3F9-D48A3A80DDB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A439DC3-B61C-3D4F-AC68-93250D8228A4}"/>
              </a:ext>
            </a:extLst>
          </p:cNvPr>
          <p:cNvSpPr>
            <a:spLocks noGrp="1"/>
          </p:cNvSpPr>
          <p:nvPr>
            <p:ph type="title"/>
          </p:nvPr>
        </p:nvSpPr>
        <p:spPr/>
        <p:txBody>
          <a:bodyPr/>
          <a:lstStyle/>
          <a:p>
            <a:r>
              <a:rPr lang="en-US" dirty="0"/>
              <a:t>Beliefs, Desires, and Intentions</a:t>
            </a:r>
          </a:p>
        </p:txBody>
      </p:sp>
    </p:spTree>
    <p:extLst>
      <p:ext uri="{BB962C8B-B14F-4D97-AF65-F5344CB8AC3E}">
        <p14:creationId xmlns:p14="http://schemas.microsoft.com/office/powerpoint/2010/main" val="1063538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A41B1B-8B80-F042-9086-23EF4414198C}"/>
              </a:ext>
            </a:extLst>
          </p:cNvPr>
          <p:cNvSpPr>
            <a:spLocks noGrp="1"/>
          </p:cNvSpPr>
          <p:nvPr>
            <p:ph idx="1"/>
          </p:nvPr>
        </p:nvSpPr>
        <p:spPr/>
        <p:txBody>
          <a:bodyPr/>
          <a:lstStyle/>
          <a:p>
            <a:r>
              <a:rPr lang="en-US" dirty="0"/>
              <a:t>BDI is a classic model in AI, with many software implementations</a:t>
            </a:r>
          </a:p>
          <a:p>
            <a:r>
              <a:rPr lang="en-US" dirty="0"/>
              <a:t>BDI accounts for some human </a:t>
            </a:r>
            <a:r>
              <a:rPr lang="en-US" dirty="0" err="1"/>
              <a:t>behaviours</a:t>
            </a:r>
            <a:r>
              <a:rPr lang="en-US" dirty="0"/>
              <a:t>, but is often criticized for the following reasons:</a:t>
            </a:r>
          </a:p>
          <a:p>
            <a:pPr lvl="1"/>
            <a:r>
              <a:rPr lang="en-US" dirty="0"/>
              <a:t>why these these attitudes (beliefs, desires, and intentions) and not some other set?  these are not enough/too many</a:t>
            </a:r>
          </a:p>
          <a:p>
            <a:pPr lvl="1"/>
            <a:r>
              <a:rPr lang="en-US" dirty="0"/>
              <a:t>how does learning take place?</a:t>
            </a:r>
          </a:p>
          <a:p>
            <a:pPr lvl="1"/>
            <a:r>
              <a:rPr lang="en-US" dirty="0"/>
              <a:t>what about human </a:t>
            </a:r>
            <a:r>
              <a:rPr lang="en-US" dirty="0" err="1"/>
              <a:t>behaviour</a:t>
            </a:r>
            <a:r>
              <a:rPr lang="en-US" dirty="0"/>
              <a:t> that is not rational?</a:t>
            </a:r>
          </a:p>
          <a:p>
            <a:pPr lvl="1"/>
            <a:endParaRPr lang="en-US" dirty="0"/>
          </a:p>
        </p:txBody>
      </p:sp>
      <p:sp>
        <p:nvSpPr>
          <p:cNvPr id="3" name="Slide Number Placeholder 2">
            <a:extLst>
              <a:ext uri="{FF2B5EF4-FFF2-40B4-BE49-F238E27FC236}">
                <a16:creationId xmlns:a16="http://schemas.microsoft.com/office/drawing/2014/main" id="{90E695CE-CD14-B445-839C-15187BAB9CA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FF3ECDA-2EA7-CC41-A260-D7CB299B82FA}"/>
              </a:ext>
            </a:extLst>
          </p:cNvPr>
          <p:cNvSpPr>
            <a:spLocks noGrp="1"/>
          </p:cNvSpPr>
          <p:nvPr>
            <p:ph type="title"/>
          </p:nvPr>
        </p:nvSpPr>
        <p:spPr/>
        <p:txBody>
          <a:bodyPr/>
          <a:lstStyle/>
          <a:p>
            <a:r>
              <a:rPr lang="en-US" dirty="0"/>
              <a:t>Validity of BDI?</a:t>
            </a:r>
          </a:p>
        </p:txBody>
      </p:sp>
    </p:spTree>
    <p:extLst>
      <p:ext uri="{BB962C8B-B14F-4D97-AF65-F5344CB8AC3E}">
        <p14:creationId xmlns:p14="http://schemas.microsoft.com/office/powerpoint/2010/main" val="39918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0FCD2D-75A9-6445-B577-DBE7F6BD69BB}"/>
              </a:ext>
            </a:extLst>
          </p:cNvPr>
          <p:cNvSpPr>
            <a:spLocks noGrp="1"/>
          </p:cNvSpPr>
          <p:nvPr>
            <p:ph idx="1"/>
          </p:nvPr>
        </p:nvSpPr>
        <p:spPr/>
        <p:txBody>
          <a:bodyPr>
            <a:normAutofit fontScale="92500" lnSpcReduction="20000"/>
          </a:bodyPr>
          <a:lstStyle/>
          <a:p>
            <a:r>
              <a:rPr lang="en-US" dirty="0"/>
              <a:t>a heuristic is a mental shortcut, a kind of strategy to tackle problem solving and decision-making</a:t>
            </a:r>
          </a:p>
          <a:p>
            <a:r>
              <a:rPr lang="en-US" dirty="0"/>
              <a:t>our brains are overwhelmed</a:t>
            </a:r>
          </a:p>
          <a:p>
            <a:pPr lvl="1"/>
            <a:r>
              <a:rPr lang="en-US" dirty="0"/>
              <a:t>bombarded with huge amounts of information (only some of which needs to be remembered)</a:t>
            </a:r>
          </a:p>
          <a:p>
            <a:pPr lvl="1"/>
            <a:r>
              <a:rPr lang="en-US" dirty="0"/>
              <a:t>bombarded with information that is incomplete or ambiguous</a:t>
            </a:r>
          </a:p>
          <a:p>
            <a:pPr lvl="1"/>
            <a:r>
              <a:rPr lang="en-US" dirty="0"/>
              <a:t>having to decide quickly</a:t>
            </a:r>
          </a:p>
          <a:p>
            <a:r>
              <a:rPr lang="en-US" dirty="0"/>
              <a:t>heuristics allow people to function without having to constantly consider huge amounts of information and to weight huge number of options</a:t>
            </a:r>
          </a:p>
          <a:p>
            <a:r>
              <a:rPr lang="en-US" dirty="0"/>
              <a:t>a heuristics is a rule of thumb, that works well in some but not all scenarios </a:t>
            </a:r>
          </a:p>
          <a:p>
            <a:r>
              <a:rPr lang="en-US" dirty="0"/>
              <a:t>a heuristic, by definition, is considered irrational (as is, not mathematically rational, not in the derogatory sense)</a:t>
            </a:r>
          </a:p>
          <a:p>
            <a:r>
              <a:rPr lang="en-US" dirty="0"/>
              <a:t>a heuristic will, by definition, result in systematic errors</a:t>
            </a:r>
          </a:p>
          <a:p>
            <a:endParaRPr lang="en-US" dirty="0"/>
          </a:p>
        </p:txBody>
      </p:sp>
      <p:sp>
        <p:nvSpPr>
          <p:cNvPr id="3" name="Slide Number Placeholder 2">
            <a:extLst>
              <a:ext uri="{FF2B5EF4-FFF2-40B4-BE49-F238E27FC236}">
                <a16:creationId xmlns:a16="http://schemas.microsoft.com/office/drawing/2014/main" id="{08810AE2-6135-294C-8B11-BDC4CAC665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E876BC1-1E11-2A4E-B7F5-EFC1BFE13982}"/>
              </a:ext>
            </a:extLst>
          </p:cNvPr>
          <p:cNvSpPr>
            <a:spLocks noGrp="1"/>
          </p:cNvSpPr>
          <p:nvPr>
            <p:ph type="title"/>
          </p:nvPr>
        </p:nvSpPr>
        <p:spPr/>
        <p:txBody>
          <a:bodyPr/>
          <a:lstStyle/>
          <a:p>
            <a:r>
              <a:rPr lang="en-US" dirty="0"/>
              <a:t>Heuristics</a:t>
            </a:r>
          </a:p>
        </p:txBody>
      </p:sp>
    </p:spTree>
    <p:extLst>
      <p:ext uri="{BB962C8B-B14F-4D97-AF65-F5344CB8AC3E}">
        <p14:creationId xmlns:p14="http://schemas.microsoft.com/office/powerpoint/2010/main" val="2708796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9A03F-1854-C641-AB9F-C2AA89B6C66D}"/>
              </a:ext>
            </a:extLst>
          </p:cNvPr>
          <p:cNvSpPr>
            <a:spLocks noGrp="1"/>
          </p:cNvSpPr>
          <p:nvPr>
            <p:ph idx="1"/>
          </p:nvPr>
        </p:nvSpPr>
        <p:spPr/>
        <p:txBody>
          <a:bodyPr/>
          <a:lstStyle/>
          <a:p>
            <a:r>
              <a:rPr lang="en-US" b="1" dirty="0"/>
              <a:t>cognitive biases</a:t>
            </a:r>
            <a:r>
              <a:rPr lang="en-US" dirty="0"/>
              <a:t> refer to systematic mistakes that derive from limits that are inherent in our capacity to process information  [</a:t>
            </a:r>
            <a:r>
              <a:rPr lang="en-US" dirty="0" err="1"/>
              <a:t>Shiraev</a:t>
            </a:r>
            <a:r>
              <a:rPr lang="en-US" dirty="0"/>
              <a:t> et al, 2016]</a:t>
            </a:r>
          </a:p>
          <a:p>
            <a:r>
              <a:rPr lang="en-US" dirty="0"/>
              <a:t>cognitive biases derive from mental heuristics</a:t>
            </a:r>
          </a:p>
          <a:p>
            <a:r>
              <a:rPr lang="en-US" dirty="0"/>
              <a:t>we can’t always perceive our own cognitive biases</a:t>
            </a:r>
          </a:p>
          <a:p>
            <a:r>
              <a:rPr lang="en-US" dirty="0"/>
              <a:t>even when confronted with them, we may even reject their existence (denial)</a:t>
            </a:r>
          </a:p>
          <a:p>
            <a:r>
              <a:rPr lang="en-US" dirty="0"/>
              <a:t>a </a:t>
            </a:r>
            <a:r>
              <a:rPr lang="en-US" b="1" dirty="0"/>
              <a:t>logical fallacy</a:t>
            </a:r>
            <a:r>
              <a:rPr lang="en-US" dirty="0"/>
              <a:t> is an error in a logical argument </a:t>
            </a:r>
          </a:p>
          <a:p>
            <a:r>
              <a:rPr lang="en-US" dirty="0"/>
              <a:t>thus, a logical fallacy is not the same thing as a cognitive bias</a:t>
            </a:r>
          </a:p>
        </p:txBody>
      </p:sp>
      <p:sp>
        <p:nvSpPr>
          <p:cNvPr id="3" name="Slide Number Placeholder 2">
            <a:extLst>
              <a:ext uri="{FF2B5EF4-FFF2-40B4-BE49-F238E27FC236}">
                <a16:creationId xmlns:a16="http://schemas.microsoft.com/office/drawing/2014/main" id="{FB016356-D3BC-2942-AADE-BF3F8F31D8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8E0337-C3C2-4541-B767-815A9DA6C863}"/>
              </a:ext>
            </a:extLst>
          </p:cNvPr>
          <p:cNvSpPr>
            <a:spLocks noGrp="1"/>
          </p:cNvSpPr>
          <p:nvPr>
            <p:ph type="title"/>
          </p:nvPr>
        </p:nvSpPr>
        <p:spPr/>
        <p:txBody>
          <a:bodyPr/>
          <a:lstStyle/>
          <a:p>
            <a:r>
              <a:rPr lang="en-US" dirty="0"/>
              <a:t>Cognitive Bias and Logical Fallacies</a:t>
            </a:r>
          </a:p>
        </p:txBody>
      </p:sp>
    </p:spTree>
    <p:extLst>
      <p:ext uri="{BB962C8B-B14F-4D97-AF65-F5344CB8AC3E}">
        <p14:creationId xmlns:p14="http://schemas.microsoft.com/office/powerpoint/2010/main" val="38888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a:t>
            </a:r>
          </a:p>
          <a:p>
            <a:r>
              <a:rPr lang="en-US" dirty="0"/>
              <a:t>R-Design-V (and all previous)</a:t>
            </a:r>
          </a:p>
          <a:p>
            <a:r>
              <a:rPr lang="en-CA" dirty="0"/>
              <a:t>R-Interaction-II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4A6D4-FBFC-4B43-A142-59C936124B67}"/>
              </a:ext>
            </a:extLst>
          </p:cNvPr>
          <p:cNvSpPr>
            <a:spLocks noGrp="1"/>
          </p:cNvSpPr>
          <p:nvPr>
            <p:ph idx="1"/>
          </p:nvPr>
        </p:nvSpPr>
        <p:spPr/>
        <p:txBody>
          <a:bodyPr/>
          <a:lstStyle/>
          <a:p>
            <a:endParaRPr lang="en-US" dirty="0"/>
          </a:p>
          <a:p>
            <a:r>
              <a:rPr lang="en-US" dirty="0"/>
              <a:t>there is a large number of cognitive biases</a:t>
            </a:r>
          </a:p>
          <a:p>
            <a:r>
              <a:rPr lang="en-US" dirty="0"/>
              <a:t>I will show you a visualization of 118 different cognitive biases</a:t>
            </a:r>
          </a:p>
          <a:p>
            <a:r>
              <a:rPr lang="en-US" dirty="0"/>
              <a:t>a summary of 12 key cognitive biases is provided here</a:t>
            </a:r>
          </a:p>
          <a:p>
            <a:r>
              <a:rPr lang="en-US" dirty="0"/>
              <a:t>then we will watch a video</a:t>
            </a:r>
            <a:endParaRPr lang="en-CA" dirty="0"/>
          </a:p>
        </p:txBody>
      </p:sp>
      <p:sp>
        <p:nvSpPr>
          <p:cNvPr id="3" name="Slide Number Placeholder 2">
            <a:extLst>
              <a:ext uri="{FF2B5EF4-FFF2-40B4-BE49-F238E27FC236}">
                <a16:creationId xmlns:a16="http://schemas.microsoft.com/office/drawing/2014/main" id="{5A7BAADF-266C-0D4B-AE03-3353A2D883A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17481DE-D388-F642-8658-D7E40ABEA398}"/>
              </a:ext>
            </a:extLst>
          </p:cNvPr>
          <p:cNvSpPr>
            <a:spLocks noGrp="1"/>
          </p:cNvSpPr>
          <p:nvPr>
            <p:ph type="title"/>
          </p:nvPr>
        </p:nvSpPr>
        <p:spPr/>
        <p:txBody>
          <a:bodyPr/>
          <a:lstStyle/>
          <a:p>
            <a:r>
              <a:rPr lang="en-US" dirty="0"/>
              <a:t>Types of Cognitive Biases</a:t>
            </a:r>
          </a:p>
        </p:txBody>
      </p:sp>
    </p:spTree>
    <p:extLst>
      <p:ext uri="{BB962C8B-B14F-4D97-AF65-F5344CB8AC3E}">
        <p14:creationId xmlns:p14="http://schemas.microsoft.com/office/powerpoint/2010/main" val="78177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1E3D0-BD84-D34B-B495-54429FBC61C9}"/>
              </a:ext>
            </a:extLst>
          </p:cNvPr>
          <p:cNvSpPr>
            <a:spLocks noGrp="1"/>
          </p:cNvSpPr>
          <p:nvPr>
            <p:ph idx="1"/>
          </p:nvPr>
        </p:nvSpPr>
        <p:spPr/>
        <p:txBody>
          <a:bodyPr/>
          <a:lstStyle/>
          <a:p>
            <a:endParaRPr lang="en-US" dirty="0"/>
          </a:p>
          <a:p>
            <a:r>
              <a:rPr lang="en-US" dirty="0"/>
              <a:t>a visualization of 188 cognitive biases, categorized under the headings:</a:t>
            </a:r>
          </a:p>
          <a:p>
            <a:pPr lvl="1"/>
            <a:r>
              <a:rPr lang="en-US" dirty="0"/>
              <a:t>we need to act fast</a:t>
            </a:r>
          </a:p>
          <a:p>
            <a:pPr lvl="1"/>
            <a:r>
              <a:rPr lang="en-US" dirty="0"/>
              <a:t>not enough meaning</a:t>
            </a:r>
          </a:p>
          <a:p>
            <a:pPr lvl="1"/>
            <a:r>
              <a:rPr lang="en-US" dirty="0"/>
              <a:t>too much information</a:t>
            </a:r>
          </a:p>
          <a:p>
            <a:pPr lvl="1"/>
            <a:r>
              <a:rPr lang="en-US" dirty="0"/>
              <a:t>what should we remember</a:t>
            </a:r>
          </a:p>
          <a:p>
            <a:pPr marL="0" indent="0">
              <a:buNone/>
            </a:pPr>
            <a:endParaRPr lang="en-US" dirty="0"/>
          </a:p>
          <a:p>
            <a:pPr marL="0" indent="0">
              <a:buNone/>
            </a:pPr>
            <a:r>
              <a:rPr lang="en-US" sz="1800" dirty="0">
                <a:hlinkClick r:id="rId2"/>
              </a:rPr>
              <a:t>https://www.visualcapitalist.com/every-single-cognitive-bias/</a:t>
            </a:r>
            <a:endParaRPr lang="en-US" sz="1800" dirty="0"/>
          </a:p>
        </p:txBody>
      </p:sp>
      <p:sp>
        <p:nvSpPr>
          <p:cNvPr id="3" name="Slide Number Placeholder 2">
            <a:extLst>
              <a:ext uri="{FF2B5EF4-FFF2-40B4-BE49-F238E27FC236}">
                <a16:creationId xmlns:a16="http://schemas.microsoft.com/office/drawing/2014/main" id="{0E4164CE-7A28-B044-BDCE-B2B4F481957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3BBAD41-80D5-EE4C-8B00-EFD6BB0C5CB4}"/>
              </a:ext>
            </a:extLst>
          </p:cNvPr>
          <p:cNvSpPr>
            <a:spLocks noGrp="1"/>
          </p:cNvSpPr>
          <p:nvPr>
            <p:ph type="title"/>
          </p:nvPr>
        </p:nvSpPr>
        <p:spPr/>
        <p:txBody>
          <a:bodyPr/>
          <a:lstStyle/>
          <a:p>
            <a:r>
              <a:rPr lang="en-US" dirty="0"/>
              <a:t>“Cognitive Bias Codex”</a:t>
            </a:r>
          </a:p>
        </p:txBody>
      </p:sp>
    </p:spTree>
    <p:extLst>
      <p:ext uri="{BB962C8B-B14F-4D97-AF65-F5344CB8AC3E}">
        <p14:creationId xmlns:p14="http://schemas.microsoft.com/office/powerpoint/2010/main" val="160063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4A6D4-FBFC-4B43-A142-59C936124B67}"/>
              </a:ext>
            </a:extLst>
          </p:cNvPr>
          <p:cNvSpPr>
            <a:spLocks noGrp="1"/>
          </p:cNvSpPr>
          <p:nvPr>
            <p:ph idx="1"/>
          </p:nvPr>
        </p:nvSpPr>
        <p:spPr/>
        <p:txBody>
          <a:bodyPr/>
          <a:lstStyle/>
          <a:p>
            <a:endParaRPr lang="en-US" dirty="0"/>
          </a:p>
          <a:p>
            <a:r>
              <a:rPr lang="en-US" dirty="0"/>
              <a:t>and here we are going to watch the video </a:t>
            </a:r>
          </a:p>
          <a:p>
            <a:r>
              <a:rPr lang="en-US" dirty="0"/>
              <a:t>“</a:t>
            </a:r>
            <a:r>
              <a:rPr lang="en-CA" dirty="0"/>
              <a:t>12 Cognitive Biases Explained” [10:08] </a:t>
            </a:r>
            <a:r>
              <a:rPr lang="en-CA" dirty="0">
                <a:hlinkClick r:id="rId2"/>
              </a:rPr>
              <a:t>https://www.youtube.com/watch?v=wEwGBIr_RIw</a:t>
            </a:r>
            <a:endParaRPr lang="en-CA" dirty="0"/>
          </a:p>
          <a:p>
            <a:r>
              <a:rPr lang="en-CA" dirty="0"/>
              <a:t>reminder: stop/restart recording</a:t>
            </a:r>
          </a:p>
        </p:txBody>
      </p:sp>
      <p:sp>
        <p:nvSpPr>
          <p:cNvPr id="3" name="Slide Number Placeholder 2">
            <a:extLst>
              <a:ext uri="{FF2B5EF4-FFF2-40B4-BE49-F238E27FC236}">
                <a16:creationId xmlns:a16="http://schemas.microsoft.com/office/drawing/2014/main" id="{5A7BAADF-266C-0D4B-AE03-3353A2D883A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17481DE-D388-F642-8658-D7E40ABEA398}"/>
              </a:ext>
            </a:extLst>
          </p:cNvPr>
          <p:cNvSpPr>
            <a:spLocks noGrp="1"/>
          </p:cNvSpPr>
          <p:nvPr>
            <p:ph type="title"/>
          </p:nvPr>
        </p:nvSpPr>
        <p:spPr/>
        <p:txBody>
          <a:bodyPr/>
          <a:lstStyle/>
          <a:p>
            <a:r>
              <a:rPr lang="en-US" dirty="0"/>
              <a:t>Illustration</a:t>
            </a:r>
          </a:p>
        </p:txBody>
      </p:sp>
    </p:spTree>
    <p:extLst>
      <p:ext uri="{BB962C8B-B14F-4D97-AF65-F5344CB8AC3E}">
        <p14:creationId xmlns:p14="http://schemas.microsoft.com/office/powerpoint/2010/main" val="300819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8886D-EEDB-534B-A1DF-244E63834B3D}"/>
              </a:ext>
            </a:extLst>
          </p:cNvPr>
          <p:cNvSpPr>
            <a:spLocks noGrp="1"/>
          </p:cNvSpPr>
          <p:nvPr>
            <p:ph idx="1"/>
          </p:nvPr>
        </p:nvSpPr>
        <p:spPr/>
        <p:txBody>
          <a:bodyPr>
            <a:normAutofit/>
          </a:bodyPr>
          <a:lstStyle/>
          <a:p>
            <a:r>
              <a:rPr lang="en-CA" dirty="0"/>
              <a:t>Anchoring Effect: The tendency of individuals to overly rely on an initial piece of information—the ‘anchor’—in future decisions.</a:t>
            </a:r>
          </a:p>
          <a:p>
            <a:r>
              <a:rPr lang="en-CA" dirty="0"/>
              <a:t>Availability Bias:  The tendency of individuals to overestimate the importance of the information that is available to them </a:t>
            </a:r>
          </a:p>
          <a:p>
            <a:r>
              <a:rPr lang="en-CA" dirty="0"/>
              <a:t>Bandwagon Effect: The tendency of individuals to value something more because others seem to value it.</a:t>
            </a:r>
          </a:p>
        </p:txBody>
      </p:sp>
      <p:sp>
        <p:nvSpPr>
          <p:cNvPr id="3" name="Slide Number Placeholder 2">
            <a:extLst>
              <a:ext uri="{FF2B5EF4-FFF2-40B4-BE49-F238E27FC236}">
                <a16:creationId xmlns:a16="http://schemas.microsoft.com/office/drawing/2014/main" id="{20CE2512-1602-064A-B918-C501E110F5B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CA81901-07F8-DE4D-B666-3AF0C36A971E}"/>
              </a:ext>
            </a:extLst>
          </p:cNvPr>
          <p:cNvSpPr>
            <a:spLocks noGrp="1"/>
          </p:cNvSpPr>
          <p:nvPr>
            <p:ph type="title"/>
          </p:nvPr>
        </p:nvSpPr>
        <p:spPr/>
        <p:txBody>
          <a:bodyPr/>
          <a:lstStyle/>
          <a:p>
            <a:r>
              <a:rPr lang="en-US" dirty="0"/>
              <a:t>Cognitive Biases (a sampling)</a:t>
            </a:r>
          </a:p>
        </p:txBody>
      </p:sp>
    </p:spTree>
    <p:extLst>
      <p:ext uri="{BB962C8B-B14F-4D97-AF65-F5344CB8AC3E}">
        <p14:creationId xmlns:p14="http://schemas.microsoft.com/office/powerpoint/2010/main" val="153368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8886D-EEDB-534B-A1DF-244E63834B3D}"/>
              </a:ext>
            </a:extLst>
          </p:cNvPr>
          <p:cNvSpPr>
            <a:spLocks noGrp="1"/>
          </p:cNvSpPr>
          <p:nvPr>
            <p:ph idx="1"/>
          </p:nvPr>
        </p:nvSpPr>
        <p:spPr/>
        <p:txBody>
          <a:bodyPr>
            <a:normAutofit/>
          </a:bodyPr>
          <a:lstStyle/>
          <a:p>
            <a:r>
              <a:rPr lang="en-CA" dirty="0"/>
              <a:t>Choice Supportive Bias: The tendency of individuals to retroactively ascribe positive attributes to an choice one has made and/or to demote the alternatives that they did not choose</a:t>
            </a:r>
          </a:p>
          <a:p>
            <a:r>
              <a:rPr lang="en-CA" dirty="0"/>
              <a:t>Confirmation Bias: the  tendency of individuals to search for, interpret, favor, and recall information in a way that confirms or supports one's prior beliefs or values</a:t>
            </a:r>
          </a:p>
          <a:p>
            <a:r>
              <a:rPr lang="en-CA" dirty="0"/>
              <a:t>Ostrich Bias: The tendency of individuals to avoid information that they perceive as potentially unpleasant</a:t>
            </a:r>
          </a:p>
        </p:txBody>
      </p:sp>
      <p:sp>
        <p:nvSpPr>
          <p:cNvPr id="3" name="Slide Number Placeholder 2">
            <a:extLst>
              <a:ext uri="{FF2B5EF4-FFF2-40B4-BE49-F238E27FC236}">
                <a16:creationId xmlns:a16="http://schemas.microsoft.com/office/drawing/2014/main" id="{20CE2512-1602-064A-B918-C501E110F5B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CA81901-07F8-DE4D-B666-3AF0C36A971E}"/>
              </a:ext>
            </a:extLst>
          </p:cNvPr>
          <p:cNvSpPr>
            <a:spLocks noGrp="1"/>
          </p:cNvSpPr>
          <p:nvPr>
            <p:ph type="title"/>
          </p:nvPr>
        </p:nvSpPr>
        <p:spPr/>
        <p:txBody>
          <a:bodyPr/>
          <a:lstStyle/>
          <a:p>
            <a:r>
              <a:rPr lang="en-US" dirty="0"/>
              <a:t>Cognitive Biases (a sampling)</a:t>
            </a:r>
          </a:p>
        </p:txBody>
      </p:sp>
    </p:spTree>
    <p:extLst>
      <p:ext uri="{BB962C8B-B14F-4D97-AF65-F5344CB8AC3E}">
        <p14:creationId xmlns:p14="http://schemas.microsoft.com/office/powerpoint/2010/main" val="2549371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8886D-EEDB-534B-A1DF-244E63834B3D}"/>
              </a:ext>
            </a:extLst>
          </p:cNvPr>
          <p:cNvSpPr>
            <a:spLocks noGrp="1"/>
          </p:cNvSpPr>
          <p:nvPr>
            <p:ph idx="1"/>
          </p:nvPr>
        </p:nvSpPr>
        <p:spPr/>
        <p:txBody>
          <a:bodyPr>
            <a:normAutofit/>
          </a:bodyPr>
          <a:lstStyle/>
          <a:p>
            <a:r>
              <a:rPr lang="en-CA" dirty="0"/>
              <a:t>Framing Effect : The tendency of individuals to reach different decisions from the same information depending on how it is presented.</a:t>
            </a:r>
          </a:p>
          <a:p>
            <a:r>
              <a:rPr lang="en-CA" dirty="0"/>
              <a:t>Scarcity Bias: The tendency of individuals to place a higher value on things that are scarce.</a:t>
            </a:r>
          </a:p>
          <a:p>
            <a:r>
              <a:rPr lang="en-CA" dirty="0"/>
              <a:t>Sunk Cost Fallacy: The tendency of individuals to continue an action if they have invested resources into it, even if that action might make them worse off.</a:t>
            </a:r>
          </a:p>
        </p:txBody>
      </p:sp>
      <p:sp>
        <p:nvSpPr>
          <p:cNvPr id="3" name="Slide Number Placeholder 2">
            <a:extLst>
              <a:ext uri="{FF2B5EF4-FFF2-40B4-BE49-F238E27FC236}">
                <a16:creationId xmlns:a16="http://schemas.microsoft.com/office/drawing/2014/main" id="{20CE2512-1602-064A-B918-C501E110F5B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CA81901-07F8-DE4D-B666-3AF0C36A971E}"/>
              </a:ext>
            </a:extLst>
          </p:cNvPr>
          <p:cNvSpPr>
            <a:spLocks noGrp="1"/>
          </p:cNvSpPr>
          <p:nvPr>
            <p:ph type="title"/>
          </p:nvPr>
        </p:nvSpPr>
        <p:spPr/>
        <p:txBody>
          <a:bodyPr/>
          <a:lstStyle/>
          <a:p>
            <a:r>
              <a:rPr lang="en-US" dirty="0"/>
              <a:t>Cognitive Biases (a sampling)</a:t>
            </a:r>
          </a:p>
        </p:txBody>
      </p:sp>
    </p:spTree>
    <p:extLst>
      <p:ext uri="{BB962C8B-B14F-4D97-AF65-F5344CB8AC3E}">
        <p14:creationId xmlns:p14="http://schemas.microsoft.com/office/powerpoint/2010/main" val="2851949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8886D-EEDB-534B-A1DF-244E63834B3D}"/>
              </a:ext>
            </a:extLst>
          </p:cNvPr>
          <p:cNvSpPr>
            <a:spLocks noGrp="1"/>
          </p:cNvSpPr>
          <p:nvPr>
            <p:ph idx="1"/>
          </p:nvPr>
        </p:nvSpPr>
        <p:spPr/>
        <p:txBody>
          <a:bodyPr>
            <a:normAutofit/>
          </a:bodyPr>
          <a:lstStyle/>
          <a:p>
            <a:r>
              <a:rPr lang="en-CA" dirty="0"/>
              <a:t>Outcome Bias: The tendency of individuals to evaluate the quality of a decision making on the basis of the outcome as opposed to the quality of the decision making process itself.</a:t>
            </a:r>
          </a:p>
          <a:p>
            <a:r>
              <a:rPr lang="en-CA" dirty="0"/>
              <a:t>Survivorship Bias: The tendency of individuals to judge things on the basis on visible information and to overlook information that is not visible</a:t>
            </a:r>
          </a:p>
          <a:p>
            <a:r>
              <a:rPr lang="en-CA" dirty="0"/>
              <a:t>Blind Spot Bias: The tendency of individuals to recognize the impact of bias on the judgment of others, while failing to see the impact of bias on one's own judgement</a:t>
            </a:r>
          </a:p>
          <a:p>
            <a:endParaRPr lang="en-CA" dirty="0"/>
          </a:p>
        </p:txBody>
      </p:sp>
      <p:sp>
        <p:nvSpPr>
          <p:cNvPr id="3" name="Slide Number Placeholder 2">
            <a:extLst>
              <a:ext uri="{FF2B5EF4-FFF2-40B4-BE49-F238E27FC236}">
                <a16:creationId xmlns:a16="http://schemas.microsoft.com/office/drawing/2014/main" id="{20CE2512-1602-064A-B918-C501E110F5B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CA81901-07F8-DE4D-B666-3AF0C36A971E}"/>
              </a:ext>
            </a:extLst>
          </p:cNvPr>
          <p:cNvSpPr>
            <a:spLocks noGrp="1"/>
          </p:cNvSpPr>
          <p:nvPr>
            <p:ph type="title"/>
          </p:nvPr>
        </p:nvSpPr>
        <p:spPr/>
        <p:txBody>
          <a:bodyPr/>
          <a:lstStyle/>
          <a:p>
            <a:r>
              <a:rPr lang="en-US" dirty="0"/>
              <a:t>Cognitive Biases (a sampling)</a:t>
            </a:r>
          </a:p>
        </p:txBody>
      </p:sp>
    </p:spTree>
    <p:extLst>
      <p:ext uri="{BB962C8B-B14F-4D97-AF65-F5344CB8AC3E}">
        <p14:creationId xmlns:p14="http://schemas.microsoft.com/office/powerpoint/2010/main" val="3145751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What is Choice Architecture? What is Nudge Theory?</a:t>
            </a:r>
          </a:p>
          <a:p>
            <a:pPr marL="0" indent="0">
              <a:buNone/>
            </a:pPr>
            <a:endParaRPr lang="en-US" dirty="0"/>
          </a:p>
          <a:p>
            <a:pPr marL="0" indent="0">
              <a:buNone/>
            </a:pPr>
            <a:endParaRPr lang="en-CA" dirty="0"/>
          </a:p>
          <a:p>
            <a:endParaRPr lang="en-US" dirty="0"/>
          </a:p>
          <a:p>
            <a:endParaRPr lang="en-US"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512291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two theories have been are described:</a:t>
            </a:r>
          </a:p>
          <a:p>
            <a:pPr marL="871200" lvl="1" indent="-457200">
              <a:buFont typeface="+mj-lt"/>
              <a:buAutoNum type="arabicPeriod"/>
            </a:pPr>
            <a:r>
              <a:rPr lang="en-US" dirty="0"/>
              <a:t>Rational Theory: </a:t>
            </a:r>
            <a:r>
              <a:rPr lang="en-US" b="1" dirty="0"/>
              <a:t>making a choice</a:t>
            </a:r>
            <a:r>
              <a:rPr lang="en-US" dirty="0"/>
              <a:t> involves weighing up the costs and benefits of different courses of action  (e.g. von Neumann and Morgenstern, 1944) </a:t>
            </a:r>
          </a:p>
          <a:p>
            <a:pPr marL="871200" lvl="1" indent="-457200">
              <a:buFont typeface="+mj-lt"/>
              <a:buAutoNum type="arabicPeriod"/>
            </a:pPr>
            <a:r>
              <a:rPr lang="en-US" dirty="0"/>
              <a:t>Heuristics: </a:t>
            </a:r>
            <a:r>
              <a:rPr lang="en-US" b="1" dirty="0"/>
              <a:t>making a choice</a:t>
            </a:r>
            <a:r>
              <a:rPr lang="en-US" dirty="0"/>
              <a:t> involves application of heuristics (</a:t>
            </a:r>
            <a:r>
              <a:rPr lang="en-US" dirty="0" err="1"/>
              <a:t>Gigerenzer</a:t>
            </a:r>
            <a:r>
              <a:rPr lang="en-US" dirty="0"/>
              <a:t> et al, 1999)</a:t>
            </a:r>
            <a:r>
              <a:rPr lang="en-CA" dirty="0"/>
              <a:t> </a:t>
            </a:r>
          </a:p>
          <a:p>
            <a:pPr lvl="2"/>
            <a:r>
              <a:rPr lang="en-US" dirty="0"/>
              <a:t>a heuristic is a "rules of thumb"</a:t>
            </a:r>
          </a:p>
          <a:p>
            <a:r>
              <a:rPr lang="en-US" dirty="0"/>
              <a:t>there is plenty of empirical evidence that people use heuristics, making snap judgments and do not make use of all information</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Theories of Decision Making</a:t>
            </a:r>
          </a:p>
        </p:txBody>
      </p:sp>
    </p:spTree>
    <p:extLst>
      <p:ext uri="{BB962C8B-B14F-4D97-AF65-F5344CB8AC3E}">
        <p14:creationId xmlns:p14="http://schemas.microsoft.com/office/powerpoint/2010/main" val="400336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Thaler</a:t>
            </a:r>
            <a:r>
              <a:rPr lang="en-US" dirty="0"/>
              <a:t> and </a:t>
            </a:r>
            <a:r>
              <a:rPr lang="en-US" dirty="0" err="1"/>
              <a:t>Sunstein</a:t>
            </a:r>
            <a:r>
              <a:rPr lang="en-US" dirty="0"/>
              <a:t> are critical of the idea "that each of us thinks and chooses unfailingly well, and thus fits within the textbook picture of human beings offered by economists"</a:t>
            </a:r>
          </a:p>
          <a:p>
            <a:r>
              <a:rPr lang="en-US" dirty="0"/>
              <a:t>idea of "choice architecture" : the design of the way in which choices can be presented to consumers</a:t>
            </a:r>
          </a:p>
          <a:p>
            <a:r>
              <a:rPr lang="en-US" dirty="0"/>
              <a:t>idea of nudge: that positive reinforcement and indirect suggestions are the way to influence the behavior and decision making of groups or individuals</a:t>
            </a:r>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Nudge Theory</a:t>
            </a:r>
          </a:p>
        </p:txBody>
      </p:sp>
      <p:pic>
        <p:nvPicPr>
          <p:cNvPr id="6" name="Picture 5"/>
          <p:cNvPicPr>
            <a:picLocks noChangeAspect="1"/>
          </p:cNvPicPr>
          <p:nvPr/>
        </p:nvPicPr>
        <p:blipFill>
          <a:blip r:embed="rId2"/>
          <a:stretch>
            <a:fillRect/>
          </a:stretch>
        </p:blipFill>
        <p:spPr>
          <a:xfrm>
            <a:off x="7583855" y="4465778"/>
            <a:ext cx="1560145" cy="2392222"/>
          </a:xfrm>
          <a:prstGeom prst="rect">
            <a:avLst/>
          </a:prstGeom>
        </p:spPr>
      </p:pic>
    </p:spTree>
    <p:extLst>
      <p:ext uri="{BB962C8B-B14F-4D97-AF65-F5344CB8AC3E}">
        <p14:creationId xmlns:p14="http://schemas.microsoft.com/office/powerpoint/2010/main" val="311464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457200" indent="-457200">
              <a:buFont typeface="+mj-lt"/>
              <a:buAutoNum type="arabicPeriod"/>
            </a:pPr>
            <a:r>
              <a:rPr lang="en-CA" dirty="0"/>
              <a:t>Why is this resource pack called R-Humans-II and not R-Users-II? </a:t>
            </a:r>
            <a:r>
              <a:rPr lang="en-US" dirty="0"/>
              <a:t>What is meant by </a:t>
            </a:r>
            <a:r>
              <a:rPr lang="en-US" i="1" dirty="0"/>
              <a:t>user</a:t>
            </a:r>
            <a:r>
              <a:rPr lang="en-US" dirty="0"/>
              <a:t>? </a:t>
            </a:r>
            <a:endParaRPr lang="en-CA" dirty="0"/>
          </a:p>
          <a:p>
            <a:pPr marL="457200" lvl="0" indent="-457200">
              <a:buFont typeface="+mj-lt"/>
              <a:buAutoNum type="arabicPeriod"/>
            </a:pPr>
            <a:r>
              <a:rPr lang="en-CA" dirty="0"/>
              <a:t>Why do people (users) do the things they do? Are people (users) rational?</a:t>
            </a:r>
          </a:p>
          <a:p>
            <a:pPr marL="457200" indent="-457200">
              <a:buFont typeface="+mj-lt"/>
              <a:buAutoNum type="arabicPeriod"/>
            </a:pPr>
            <a:r>
              <a:rPr lang="en-CA" dirty="0"/>
              <a:t>What is Choice Architecture? What is Nudge Theory?</a:t>
            </a:r>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363632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032D8D-C201-A24F-859B-C8E24874A823}"/>
              </a:ext>
            </a:extLst>
          </p:cNvPr>
          <p:cNvSpPr>
            <a:spLocks noGrp="1"/>
          </p:cNvSpPr>
          <p:nvPr>
            <p:ph idx="1"/>
          </p:nvPr>
        </p:nvSpPr>
        <p:spPr/>
        <p:txBody>
          <a:bodyPr/>
          <a:lstStyle/>
          <a:p>
            <a:endParaRPr lang="en-CA" dirty="0"/>
          </a:p>
          <a:p>
            <a:r>
              <a:rPr lang="en-CA" dirty="0"/>
              <a:t>Ly, Kim and Mazar, Nina and Zhao, Min and Soman, </a:t>
            </a:r>
            <a:r>
              <a:rPr lang="en-CA" dirty="0" err="1"/>
              <a:t>Dilip</a:t>
            </a:r>
            <a:r>
              <a:rPr lang="en-CA" dirty="0"/>
              <a:t>, </a:t>
            </a:r>
            <a:r>
              <a:rPr lang="en-CA" b="1" dirty="0"/>
              <a:t>A Practitioner's Guide to Nudging</a:t>
            </a:r>
            <a:r>
              <a:rPr lang="en-CA" dirty="0"/>
              <a:t> (March 15, 2013). </a:t>
            </a:r>
            <a:r>
              <a:rPr lang="en-CA" dirty="0" err="1"/>
              <a:t>Rotman</a:t>
            </a:r>
            <a:r>
              <a:rPr lang="en-CA" dirty="0"/>
              <a:t> School of Management Working Paper No. 2609347, Available at SSRN: </a:t>
            </a:r>
            <a:r>
              <a:rPr lang="en-CA" dirty="0">
                <a:hlinkClick r:id="rId2"/>
              </a:rPr>
              <a:t>https://ssrn.com/abstract=2609347</a:t>
            </a:r>
            <a:r>
              <a:rPr lang="en-CA" dirty="0"/>
              <a:t> or </a:t>
            </a:r>
            <a:r>
              <a:rPr lang="en-CA" dirty="0">
                <a:hlinkClick r:id="rId3"/>
              </a:rPr>
              <a:t>http://dx.doi.org/10.2139/ssrn.2609347 </a:t>
            </a:r>
            <a:endParaRPr lang="en-CA" dirty="0"/>
          </a:p>
          <a:p>
            <a:r>
              <a:rPr lang="en-CA" dirty="0"/>
              <a:t>Design to nudge and change behaviour: </a:t>
            </a:r>
            <a:r>
              <a:rPr lang="en-CA" dirty="0" err="1"/>
              <a:t>Sille</a:t>
            </a:r>
            <a:r>
              <a:rPr lang="en-CA" dirty="0"/>
              <a:t> Krukow at </a:t>
            </a:r>
            <a:r>
              <a:rPr lang="en-CA" dirty="0" err="1"/>
              <a:t>TEDxCopenhagen</a:t>
            </a:r>
            <a:r>
              <a:rPr lang="en-CA" dirty="0"/>
              <a:t>, TEDx, [16:53] </a:t>
            </a:r>
            <a:r>
              <a:rPr lang="en-CA" dirty="0">
                <a:hlinkClick r:id="rId4"/>
              </a:rPr>
              <a:t>https://www.youtube.com/watch?v=EsUzI9lZMak</a:t>
            </a:r>
            <a:r>
              <a:rPr lang="en-CA" dirty="0"/>
              <a:t> </a:t>
            </a:r>
          </a:p>
          <a:p>
            <a:r>
              <a:rPr lang="en-CA" dirty="0"/>
              <a:t>Nudge, the Animation: Helping people make better choices, </a:t>
            </a:r>
            <a:r>
              <a:rPr lang="en-CA" dirty="0" err="1"/>
              <a:t>Rotman</a:t>
            </a:r>
            <a:r>
              <a:rPr lang="en-CA" dirty="0"/>
              <a:t> School of Management [2:54] </a:t>
            </a:r>
            <a:r>
              <a:rPr lang="en-CA" dirty="0">
                <a:hlinkClick r:id="rId5"/>
              </a:rPr>
              <a:t>https://www.youtube.com/watch?v=jsy1E3ckxlM</a:t>
            </a:r>
            <a:r>
              <a:rPr lang="en-CA" dirty="0"/>
              <a:t> </a:t>
            </a:r>
          </a:p>
        </p:txBody>
      </p:sp>
      <p:sp>
        <p:nvSpPr>
          <p:cNvPr id="3" name="Slide Number Placeholder 2">
            <a:extLst>
              <a:ext uri="{FF2B5EF4-FFF2-40B4-BE49-F238E27FC236}">
                <a16:creationId xmlns:a16="http://schemas.microsoft.com/office/drawing/2014/main" id="{DC4A2B27-D269-D644-924D-9CB8D7547BF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F119ED8-D459-7543-B0DC-BFDFD1855C3D}"/>
              </a:ext>
            </a:extLst>
          </p:cNvPr>
          <p:cNvSpPr>
            <a:spLocks noGrp="1"/>
          </p:cNvSpPr>
          <p:nvPr>
            <p:ph type="title"/>
          </p:nvPr>
        </p:nvSpPr>
        <p:spPr/>
        <p:txBody>
          <a:bodyPr/>
          <a:lstStyle/>
          <a:p>
            <a:r>
              <a:rPr lang="en-US" dirty="0"/>
              <a:t>Resources </a:t>
            </a:r>
            <a:br>
              <a:rPr lang="en-US" dirty="0"/>
            </a:br>
            <a:r>
              <a:rPr lang="en-US" sz="1800" dirty="0"/>
              <a:t>(links also found on </a:t>
            </a:r>
            <a:r>
              <a:rPr lang="en-US" sz="1800" dirty="0" err="1"/>
              <a:t>eClass</a:t>
            </a:r>
            <a:r>
              <a:rPr lang="en-US" sz="1800" dirty="0"/>
              <a:t>)</a:t>
            </a:r>
          </a:p>
        </p:txBody>
      </p:sp>
    </p:spTree>
    <p:extLst>
      <p:ext uri="{BB962C8B-B14F-4D97-AF65-F5344CB8AC3E}">
        <p14:creationId xmlns:p14="http://schemas.microsoft.com/office/powerpoint/2010/main" val="209789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Why is this resource pack called R-Humans-II and not R-Users-II? </a:t>
            </a:r>
            <a:r>
              <a:rPr lang="en-US" dirty="0"/>
              <a:t>What is meant by </a:t>
            </a:r>
            <a:r>
              <a:rPr lang="en-US" i="1" dirty="0"/>
              <a:t>user</a:t>
            </a:r>
            <a:r>
              <a:rPr lang="en-US" dirty="0"/>
              <a:t>?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02531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E33A98-D35C-1D4E-BC28-1D03C433B8EE}"/>
              </a:ext>
            </a:extLst>
          </p:cNvPr>
          <p:cNvSpPr>
            <a:spLocks noGrp="1"/>
          </p:cNvSpPr>
          <p:nvPr>
            <p:ph idx="1"/>
          </p:nvPr>
        </p:nvSpPr>
        <p:spPr/>
        <p:txBody>
          <a:bodyPr/>
          <a:lstStyle/>
          <a:p>
            <a:pPr lvl="0"/>
            <a:endParaRPr lang="en-US" dirty="0"/>
          </a:p>
          <a:p>
            <a:pPr lvl="0"/>
            <a:r>
              <a:rPr lang="en-US" dirty="0"/>
              <a:t>We have been using a simple characterization up until this point</a:t>
            </a:r>
          </a:p>
          <a:p>
            <a:pPr lvl="1"/>
            <a:r>
              <a:rPr lang="en-US" i="1" dirty="0"/>
              <a:t>use</a:t>
            </a:r>
            <a:r>
              <a:rPr lang="en-US" dirty="0"/>
              <a:t> refers to whether a technology is </a:t>
            </a:r>
            <a:r>
              <a:rPr lang="en-US" i="1" dirty="0"/>
              <a:t>used</a:t>
            </a:r>
            <a:r>
              <a:rPr lang="en-US" dirty="0"/>
              <a:t> by a person or not</a:t>
            </a:r>
          </a:p>
          <a:p>
            <a:r>
              <a:rPr lang="en-US" dirty="0"/>
              <a:t>this makes a </a:t>
            </a:r>
            <a:r>
              <a:rPr lang="en-US" i="1" dirty="0"/>
              <a:t>user</a:t>
            </a:r>
            <a:r>
              <a:rPr lang="en-US" dirty="0"/>
              <a:t> to be the person who is using the technology </a:t>
            </a:r>
          </a:p>
          <a:p>
            <a:r>
              <a:rPr lang="en-US" dirty="0"/>
              <a:t>in this way of thinking, the user is seen in terms of </a:t>
            </a:r>
            <a:r>
              <a:rPr lang="en-US" i="1" dirty="0"/>
              <a:t>objective fact </a:t>
            </a:r>
          </a:p>
          <a:p>
            <a:pPr lvl="1"/>
            <a:r>
              <a:rPr lang="en-US" dirty="0"/>
              <a:t>an </a:t>
            </a:r>
            <a:r>
              <a:rPr lang="en-US" i="1" dirty="0"/>
              <a:t>objective fact </a:t>
            </a:r>
            <a:r>
              <a:rPr lang="en-US" dirty="0"/>
              <a:t>is sometimes called a ‘natural’ fact</a:t>
            </a:r>
          </a:p>
          <a:p>
            <a:pPr lvl="1"/>
            <a:r>
              <a:rPr lang="en-US" dirty="0"/>
              <a:t>a </a:t>
            </a:r>
            <a:r>
              <a:rPr lang="en-US" i="1" dirty="0"/>
              <a:t>phenomenon</a:t>
            </a:r>
            <a:r>
              <a:rPr lang="en-US" dirty="0"/>
              <a:t> (see R-Knowledge-I)</a:t>
            </a:r>
          </a:p>
          <a:p>
            <a:pPr lvl="1"/>
            <a:r>
              <a:rPr lang="en-US" dirty="0"/>
              <a:t>something that can be observed </a:t>
            </a:r>
          </a:p>
          <a:p>
            <a:pPr lvl="1"/>
            <a:r>
              <a:rPr lang="en-US" dirty="0"/>
              <a:t>empirically verifiable</a:t>
            </a:r>
          </a:p>
          <a:p>
            <a:endParaRPr lang="en-US" dirty="0"/>
          </a:p>
        </p:txBody>
      </p:sp>
      <p:sp>
        <p:nvSpPr>
          <p:cNvPr id="3" name="Slide Number Placeholder 2">
            <a:extLst>
              <a:ext uri="{FF2B5EF4-FFF2-40B4-BE49-F238E27FC236}">
                <a16:creationId xmlns:a16="http://schemas.microsoft.com/office/drawing/2014/main" id="{C040C9F8-5EC8-544E-8ABC-5BF187CB10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18E927-C33A-7C43-821B-8FF09B06C6BE}"/>
              </a:ext>
            </a:extLst>
          </p:cNvPr>
          <p:cNvSpPr>
            <a:spLocks noGrp="1"/>
          </p:cNvSpPr>
          <p:nvPr>
            <p:ph type="title"/>
          </p:nvPr>
        </p:nvSpPr>
        <p:spPr/>
        <p:txBody>
          <a:bodyPr/>
          <a:lstStyle/>
          <a:p>
            <a:r>
              <a:rPr lang="en-US" dirty="0"/>
              <a:t>‘User’ as an ‘Objective Fact’</a:t>
            </a:r>
          </a:p>
        </p:txBody>
      </p:sp>
    </p:spTree>
    <p:extLst>
      <p:ext uri="{BB962C8B-B14F-4D97-AF65-F5344CB8AC3E}">
        <p14:creationId xmlns:p14="http://schemas.microsoft.com/office/powerpoint/2010/main" val="377554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6F4B48-D5F0-E04B-AC41-1A9EB9E7532F}"/>
              </a:ext>
            </a:extLst>
          </p:cNvPr>
          <p:cNvSpPr>
            <a:spLocks noGrp="1"/>
          </p:cNvSpPr>
          <p:nvPr>
            <p:ph idx="1"/>
          </p:nvPr>
        </p:nvSpPr>
        <p:spPr/>
        <p:txBody>
          <a:bodyPr/>
          <a:lstStyle/>
          <a:p>
            <a:r>
              <a:rPr lang="en-US" dirty="0"/>
              <a:t>many things come to have meaning with all of the </a:t>
            </a:r>
            <a:r>
              <a:rPr lang="en-CA" dirty="0"/>
              <a:t>power and reality of objective facts, but they are not objective facts</a:t>
            </a:r>
          </a:p>
          <a:p>
            <a:pPr lvl="1"/>
            <a:r>
              <a:rPr lang="en-CA" dirty="0"/>
              <a:t>example: Santa Claus</a:t>
            </a:r>
            <a:endParaRPr lang="en-US" dirty="0"/>
          </a:p>
          <a:p>
            <a:r>
              <a:rPr lang="en-US" dirty="0"/>
              <a:t>how do these things come into existence? how do they acquire their meaning?</a:t>
            </a:r>
          </a:p>
          <a:p>
            <a:r>
              <a:rPr lang="en-US" dirty="0"/>
              <a:t>one process is through the collective act of language, by referring to and discussing the thing</a:t>
            </a:r>
          </a:p>
          <a:p>
            <a:r>
              <a:rPr lang="en-US" dirty="0"/>
              <a:t>this process is called </a:t>
            </a:r>
            <a:r>
              <a:rPr lang="en-US" i="1" dirty="0"/>
              <a:t>discursive construction</a:t>
            </a:r>
          </a:p>
          <a:p>
            <a:endParaRPr lang="en-US" i="1" dirty="0"/>
          </a:p>
        </p:txBody>
      </p:sp>
      <p:sp>
        <p:nvSpPr>
          <p:cNvPr id="3" name="Slide Number Placeholder 2">
            <a:extLst>
              <a:ext uri="{FF2B5EF4-FFF2-40B4-BE49-F238E27FC236}">
                <a16:creationId xmlns:a16="http://schemas.microsoft.com/office/drawing/2014/main" id="{7F46C729-C302-1D49-806C-CAEC0D7E2B1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0EBA85A-5A96-5740-BF51-208EE2ACE370}"/>
              </a:ext>
            </a:extLst>
          </p:cNvPr>
          <p:cNvSpPr>
            <a:spLocks noGrp="1"/>
          </p:cNvSpPr>
          <p:nvPr>
            <p:ph type="title"/>
          </p:nvPr>
        </p:nvSpPr>
        <p:spPr/>
        <p:txBody>
          <a:bodyPr/>
          <a:lstStyle/>
          <a:p>
            <a:r>
              <a:rPr lang="en-US" dirty="0"/>
              <a:t>What is a Discursive Construct?</a:t>
            </a:r>
          </a:p>
        </p:txBody>
      </p:sp>
    </p:spTree>
    <p:extLst>
      <p:ext uri="{BB962C8B-B14F-4D97-AF65-F5344CB8AC3E}">
        <p14:creationId xmlns:p14="http://schemas.microsoft.com/office/powerpoint/2010/main" val="306075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C1BEC-1566-4740-ACCE-B950408206B4}"/>
              </a:ext>
            </a:extLst>
          </p:cNvPr>
          <p:cNvSpPr>
            <a:spLocks noGrp="1"/>
          </p:cNvSpPr>
          <p:nvPr>
            <p:ph idx="1"/>
          </p:nvPr>
        </p:nvSpPr>
        <p:spPr/>
        <p:txBody>
          <a:bodyPr>
            <a:normAutofit/>
          </a:bodyPr>
          <a:lstStyle/>
          <a:p>
            <a:r>
              <a:rPr lang="en-US" dirty="0"/>
              <a:t>In this discipline, the construct of the </a:t>
            </a:r>
            <a:r>
              <a:rPr lang="en-US" i="1" dirty="0"/>
              <a:t>user</a:t>
            </a:r>
            <a:r>
              <a:rPr lang="en-US" dirty="0"/>
              <a:t> gets employed in the following ways</a:t>
            </a:r>
          </a:p>
          <a:p>
            <a:pPr lvl="1"/>
            <a:r>
              <a:rPr lang="en-CA" dirty="0"/>
              <a:t>users </a:t>
            </a:r>
            <a:r>
              <a:rPr lang="en-CA" dirty="0">
                <a:solidFill>
                  <a:schemeClr val="tx1"/>
                </a:solidFill>
              </a:rPr>
              <a:t>as </a:t>
            </a:r>
            <a:r>
              <a:rPr lang="en-CA" dirty="0">
                <a:solidFill>
                  <a:srgbClr val="FF0000"/>
                </a:solidFill>
              </a:rPr>
              <a:t>an object of scientific study</a:t>
            </a:r>
            <a:r>
              <a:rPr lang="en-CA" dirty="0"/>
              <a:t> (particularly ergonomics and cognitive psychology)</a:t>
            </a:r>
            <a:endParaRPr lang="en-US" dirty="0"/>
          </a:p>
          <a:p>
            <a:pPr lvl="1"/>
            <a:r>
              <a:rPr lang="en-CA" dirty="0"/>
              <a:t>users as </a:t>
            </a:r>
            <a:r>
              <a:rPr lang="en-CA" dirty="0">
                <a:solidFill>
                  <a:srgbClr val="FF0000"/>
                </a:solidFill>
              </a:rPr>
              <a:t>an entity to be modelled</a:t>
            </a:r>
            <a:r>
              <a:rPr lang="en-CA" dirty="0"/>
              <a:t> (in order to understand and predict user behaviours)</a:t>
            </a:r>
          </a:p>
          <a:p>
            <a:r>
              <a:rPr lang="en-US" dirty="0"/>
              <a:t>the discursive construction of users in the discipline of Human Computer Interaction has evolved over time (Cooper and Bowers, 1995)</a:t>
            </a:r>
            <a:endParaRPr lang="en-CA" dirty="0"/>
          </a:p>
          <a:p>
            <a:r>
              <a:rPr lang="en-CA" dirty="0"/>
              <a:t>“users are seen in terms of the characteristic picture of the user as a person sitting in front of a computer, sitting within arm’s reach” (Carroll 2003)</a:t>
            </a:r>
          </a:p>
        </p:txBody>
      </p:sp>
      <p:sp>
        <p:nvSpPr>
          <p:cNvPr id="3" name="Slide Number Placeholder 2">
            <a:extLst>
              <a:ext uri="{FF2B5EF4-FFF2-40B4-BE49-F238E27FC236}">
                <a16:creationId xmlns:a16="http://schemas.microsoft.com/office/drawing/2014/main" id="{55E365B1-AD6E-4B45-8C70-46C27C78372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C5A079F-A983-7A42-BF1D-CD8ABF838D73}"/>
              </a:ext>
            </a:extLst>
          </p:cNvPr>
          <p:cNvSpPr>
            <a:spLocks noGrp="1"/>
          </p:cNvSpPr>
          <p:nvPr>
            <p:ph type="title"/>
          </p:nvPr>
        </p:nvSpPr>
        <p:spPr/>
        <p:txBody>
          <a:bodyPr/>
          <a:lstStyle/>
          <a:p>
            <a:r>
              <a:rPr lang="en-US" dirty="0"/>
              <a:t>Users as Discursive Constructs</a:t>
            </a:r>
          </a:p>
        </p:txBody>
      </p:sp>
    </p:spTree>
    <p:extLst>
      <p:ext uri="{BB962C8B-B14F-4D97-AF65-F5344CB8AC3E}">
        <p14:creationId xmlns:p14="http://schemas.microsoft.com/office/powerpoint/2010/main" val="418316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C1BEC-1566-4740-ACCE-B950408206B4}"/>
              </a:ext>
            </a:extLst>
          </p:cNvPr>
          <p:cNvSpPr>
            <a:spLocks noGrp="1"/>
          </p:cNvSpPr>
          <p:nvPr>
            <p:ph idx="1"/>
          </p:nvPr>
        </p:nvSpPr>
        <p:spPr/>
        <p:txBody>
          <a:bodyPr>
            <a:normAutofit/>
          </a:bodyPr>
          <a:lstStyle/>
          <a:p>
            <a:r>
              <a:rPr lang="en-US" dirty="0"/>
              <a:t>A further discursive construction of ‘user’ emerged (Cooper and Bowers, 1995):</a:t>
            </a:r>
          </a:p>
          <a:p>
            <a:r>
              <a:rPr lang="en-CA" dirty="0"/>
              <a:t>users as a construct in political discourses: </a:t>
            </a:r>
            <a:r>
              <a:rPr lang="en-CA" dirty="0">
                <a:solidFill>
                  <a:srgbClr val="FF0000"/>
                </a:solidFill>
              </a:rPr>
              <a:t>users are a constituency in need of empowerment</a:t>
            </a:r>
          </a:p>
        </p:txBody>
      </p:sp>
      <p:sp>
        <p:nvSpPr>
          <p:cNvPr id="3" name="Slide Number Placeholder 2">
            <a:extLst>
              <a:ext uri="{FF2B5EF4-FFF2-40B4-BE49-F238E27FC236}">
                <a16:creationId xmlns:a16="http://schemas.microsoft.com/office/drawing/2014/main" id="{55E365B1-AD6E-4B45-8C70-46C27C78372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C5A079F-A983-7A42-BF1D-CD8ABF838D73}"/>
              </a:ext>
            </a:extLst>
          </p:cNvPr>
          <p:cNvSpPr>
            <a:spLocks noGrp="1"/>
          </p:cNvSpPr>
          <p:nvPr>
            <p:ph type="title"/>
          </p:nvPr>
        </p:nvSpPr>
        <p:spPr/>
        <p:txBody>
          <a:bodyPr/>
          <a:lstStyle/>
          <a:p>
            <a:r>
              <a:rPr lang="en-US" dirty="0"/>
              <a:t>Users:  further discursive construction…</a:t>
            </a:r>
          </a:p>
        </p:txBody>
      </p:sp>
    </p:spTree>
    <p:extLst>
      <p:ext uri="{BB962C8B-B14F-4D97-AF65-F5344CB8AC3E}">
        <p14:creationId xmlns:p14="http://schemas.microsoft.com/office/powerpoint/2010/main" val="313344997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4617</TotalTime>
  <Words>3021</Words>
  <Application>Microsoft Macintosh PowerPoint</Application>
  <PresentationFormat>On-screen Show (4:3)</PresentationFormat>
  <Paragraphs>285</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Avenir Next Regular</vt:lpstr>
      <vt:lpstr>Calibri</vt:lpstr>
      <vt:lpstr>Garamond</vt:lpstr>
      <vt:lpstr>Gill Sans</vt:lpstr>
      <vt:lpstr>Gill Sans MT</vt:lpstr>
      <vt:lpstr>Gill Sans Nova Light</vt:lpstr>
      <vt:lpstr>Palatino Linotype</vt:lpstr>
      <vt:lpstr>Source Sans Pro</vt:lpstr>
      <vt:lpstr>Wingdings 2</vt:lpstr>
      <vt:lpstr>3461w20</vt:lpstr>
      <vt:lpstr>PowerPoint Presentation</vt:lpstr>
      <vt:lpstr>Intellectual Property Notice</vt:lpstr>
      <vt:lpstr>Dependencies</vt:lpstr>
      <vt:lpstr> Inquiry</vt:lpstr>
      <vt:lpstr> </vt:lpstr>
      <vt:lpstr>‘User’ as an ‘Objective Fact’</vt:lpstr>
      <vt:lpstr>What is a Discursive Construct?</vt:lpstr>
      <vt:lpstr>Users as Discursive Constructs</vt:lpstr>
      <vt:lpstr>Users:  further discursive construction…</vt:lpstr>
      <vt:lpstr>Users:  a constituency in need of empowerment</vt:lpstr>
      <vt:lpstr>Users:  a constituency in need of empowerment</vt:lpstr>
      <vt:lpstr> </vt:lpstr>
      <vt:lpstr>Why do people (users) do the things they do?</vt:lpstr>
      <vt:lpstr>Users: Rational or not?</vt:lpstr>
      <vt:lpstr>Goals vs Activities and Tasks</vt:lpstr>
      <vt:lpstr>Rational Choice Theory</vt:lpstr>
      <vt:lpstr>Evidence for Rational or not?</vt:lpstr>
      <vt:lpstr>Cognitive Heuristics</vt:lpstr>
      <vt:lpstr>Cognitive Bias</vt:lpstr>
      <vt:lpstr>Illustration</vt:lpstr>
      <vt:lpstr>Mental models: some basics </vt:lpstr>
      <vt:lpstr>Heurstics and Cognitive Biases</vt:lpstr>
      <vt:lpstr>Mental Models: In Sum</vt:lpstr>
      <vt:lpstr>Rational Agents vs Bounded Rational Agents</vt:lpstr>
      <vt:lpstr>The Belief-Desire-Intention (BDI) Model</vt:lpstr>
      <vt:lpstr>Beliefs, Desires, and Intentions</vt:lpstr>
      <vt:lpstr>Validity of BDI?</vt:lpstr>
      <vt:lpstr>Heuristics</vt:lpstr>
      <vt:lpstr>Cognitive Bias and Logical Fallacies</vt:lpstr>
      <vt:lpstr>Types of Cognitive Biases</vt:lpstr>
      <vt:lpstr>“Cognitive Bias Codex”</vt:lpstr>
      <vt:lpstr>Illustration</vt:lpstr>
      <vt:lpstr>Cognitive Biases (a sampling)</vt:lpstr>
      <vt:lpstr>Cognitive Biases (a sampling)</vt:lpstr>
      <vt:lpstr>Cognitive Biases (a sampling)</vt:lpstr>
      <vt:lpstr>Cognitive Biases (a sampling)</vt:lpstr>
      <vt:lpstr> </vt:lpstr>
      <vt:lpstr>Theories of Decision Making</vt:lpstr>
      <vt:lpstr>Nudge Theory</vt:lpstr>
      <vt:lpstr>Resources  (links also found on eClass)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1133</cp:revision>
  <cp:lastPrinted>2021-11-03T13:47:34Z</cp:lastPrinted>
  <dcterms:created xsi:type="dcterms:W3CDTF">2020-01-08T18:20:23Z</dcterms:created>
  <dcterms:modified xsi:type="dcterms:W3CDTF">2021-11-03T14:03:29Z</dcterms:modified>
</cp:coreProperties>
</file>