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3"/>
  </p:notesMasterIdLst>
  <p:handoutMasterIdLst>
    <p:handoutMasterId r:id="rId74"/>
  </p:handoutMasterIdLst>
  <p:sldIdLst>
    <p:sldId id="256" r:id="rId2"/>
    <p:sldId id="939" r:id="rId3"/>
    <p:sldId id="1091" r:id="rId4"/>
    <p:sldId id="1181" r:id="rId5"/>
    <p:sldId id="1204" r:id="rId6"/>
    <p:sldId id="555" r:id="rId7"/>
    <p:sldId id="554" r:id="rId8"/>
    <p:sldId id="518" r:id="rId9"/>
    <p:sldId id="557" r:id="rId10"/>
    <p:sldId id="516" r:id="rId11"/>
    <p:sldId id="497" r:id="rId12"/>
    <p:sldId id="558" r:id="rId13"/>
    <p:sldId id="499" r:id="rId14"/>
    <p:sldId id="489" r:id="rId15"/>
    <p:sldId id="509" r:id="rId16"/>
    <p:sldId id="512" r:id="rId17"/>
    <p:sldId id="508" r:id="rId18"/>
    <p:sldId id="510" r:id="rId19"/>
    <p:sldId id="551" r:id="rId20"/>
    <p:sldId id="513" r:id="rId21"/>
    <p:sldId id="494" r:id="rId22"/>
    <p:sldId id="514" r:id="rId23"/>
    <p:sldId id="515" r:id="rId24"/>
    <p:sldId id="560" r:id="rId25"/>
    <p:sldId id="1092" r:id="rId26"/>
    <p:sldId id="1183" r:id="rId27"/>
    <p:sldId id="1094" r:id="rId28"/>
    <p:sldId id="1184" r:id="rId29"/>
    <p:sldId id="1187" r:id="rId30"/>
    <p:sldId id="1095" r:id="rId31"/>
    <p:sldId id="1186" r:id="rId32"/>
    <p:sldId id="1182" r:id="rId33"/>
    <p:sldId id="1096" r:id="rId34"/>
    <p:sldId id="1097" r:id="rId35"/>
    <p:sldId id="1098" r:id="rId36"/>
    <p:sldId id="901" r:id="rId37"/>
    <p:sldId id="903" r:id="rId38"/>
    <p:sldId id="1188" r:id="rId39"/>
    <p:sldId id="1089" r:id="rId40"/>
    <p:sldId id="1189" r:id="rId41"/>
    <p:sldId id="1090" r:id="rId42"/>
    <p:sldId id="503" r:id="rId43"/>
    <p:sldId id="504" r:id="rId44"/>
    <p:sldId id="1101" r:id="rId45"/>
    <p:sldId id="1100" r:id="rId46"/>
    <p:sldId id="1099" r:id="rId47"/>
    <p:sldId id="1088" r:id="rId48"/>
    <p:sldId id="1190" r:id="rId49"/>
    <p:sldId id="1191" r:id="rId50"/>
    <p:sldId id="1192" r:id="rId51"/>
    <p:sldId id="1193" r:id="rId52"/>
    <p:sldId id="1203" r:id="rId53"/>
    <p:sldId id="1194" r:id="rId54"/>
    <p:sldId id="1195" r:id="rId55"/>
    <p:sldId id="1196" r:id="rId56"/>
    <p:sldId id="1197" r:id="rId57"/>
    <p:sldId id="1198" r:id="rId58"/>
    <p:sldId id="1199" r:id="rId59"/>
    <p:sldId id="1200" r:id="rId60"/>
    <p:sldId id="1086" r:id="rId61"/>
    <p:sldId id="500" r:id="rId62"/>
    <p:sldId id="1106" r:id="rId63"/>
    <p:sldId id="1107" r:id="rId64"/>
    <p:sldId id="1108" r:id="rId65"/>
    <p:sldId id="1109" r:id="rId66"/>
    <p:sldId id="1110" r:id="rId67"/>
    <p:sldId id="1201" r:id="rId68"/>
    <p:sldId id="1111" r:id="rId69"/>
    <p:sldId id="1120" r:id="rId70"/>
    <p:sldId id="1119" r:id="rId71"/>
    <p:sldId id="1202"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54CEED6-7874-8E42-8D22-83D30FB20034}">
          <p14:sldIdLst>
            <p14:sldId id="256"/>
            <p14:sldId id="939"/>
            <p14:sldId id="1091"/>
            <p14:sldId id="1181"/>
          </p14:sldIdLst>
        </p14:section>
        <p14:section name="Body" id="{7C644759-45B7-764F-8741-7D4FFBBBA371}">
          <p14:sldIdLst>
            <p14:sldId id="1204"/>
            <p14:sldId id="555"/>
            <p14:sldId id="554"/>
            <p14:sldId id="518"/>
            <p14:sldId id="557"/>
            <p14:sldId id="516"/>
            <p14:sldId id="497"/>
            <p14:sldId id="558"/>
            <p14:sldId id="499"/>
            <p14:sldId id="489"/>
            <p14:sldId id="509"/>
            <p14:sldId id="512"/>
            <p14:sldId id="508"/>
            <p14:sldId id="510"/>
            <p14:sldId id="551"/>
            <p14:sldId id="513"/>
            <p14:sldId id="494"/>
            <p14:sldId id="514"/>
            <p14:sldId id="515"/>
            <p14:sldId id="560"/>
            <p14:sldId id="1092"/>
            <p14:sldId id="1183"/>
            <p14:sldId id="1094"/>
            <p14:sldId id="1184"/>
            <p14:sldId id="1187"/>
            <p14:sldId id="1095"/>
            <p14:sldId id="1186"/>
            <p14:sldId id="1182"/>
            <p14:sldId id="1096"/>
            <p14:sldId id="1097"/>
            <p14:sldId id="1098"/>
            <p14:sldId id="901"/>
            <p14:sldId id="903"/>
            <p14:sldId id="1188"/>
            <p14:sldId id="1089"/>
            <p14:sldId id="1189"/>
            <p14:sldId id="1090"/>
            <p14:sldId id="503"/>
            <p14:sldId id="504"/>
            <p14:sldId id="1101"/>
            <p14:sldId id="1100"/>
            <p14:sldId id="1099"/>
            <p14:sldId id="1088"/>
            <p14:sldId id="1190"/>
            <p14:sldId id="1191"/>
            <p14:sldId id="1192"/>
            <p14:sldId id="1193"/>
            <p14:sldId id="1203"/>
            <p14:sldId id="1194"/>
            <p14:sldId id="1195"/>
            <p14:sldId id="1196"/>
            <p14:sldId id="1197"/>
            <p14:sldId id="1198"/>
            <p14:sldId id="1199"/>
            <p14:sldId id="1200"/>
            <p14:sldId id="1086"/>
            <p14:sldId id="500"/>
            <p14:sldId id="1106"/>
            <p14:sldId id="1107"/>
            <p14:sldId id="1108"/>
            <p14:sldId id="1109"/>
            <p14:sldId id="1110"/>
            <p14:sldId id="1201"/>
            <p14:sldId id="1111"/>
            <p14:sldId id="1120"/>
            <p14:sldId id="1119"/>
            <p14:sldId id="1202"/>
          </p14:sldIdLst>
        </p14:section>
        <p14:section name="Fin" id="{840572E7-B92E-F644-8CBB-57D56592BCA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00"/>
    <p:restoredTop sz="94831"/>
  </p:normalViewPr>
  <p:slideViewPr>
    <p:cSldViewPr snapToGrid="0" snapToObjects="1">
      <p:cViewPr varScale="1">
        <p:scale>
          <a:sx n="148" d="100"/>
          <a:sy n="148" d="100"/>
        </p:scale>
        <p:origin x="488" y="200"/>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A0D8F0-D8FC-4D47-9669-7D4170CF7416}" type="slidenum">
              <a:rPr lang="en-US" smtClean="0"/>
              <a:t>‹#›</a:t>
            </a:fld>
            <a:endParaRPr lang="en-US"/>
          </a:p>
        </p:txBody>
      </p:sp>
    </p:spTree>
    <p:extLst>
      <p:ext uri="{BB962C8B-B14F-4D97-AF65-F5344CB8AC3E}">
        <p14:creationId xmlns:p14="http://schemas.microsoft.com/office/powerpoint/2010/main" val="145198877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E94CF1-8AEC-1549-A95C-28843110A93C}" type="slidenum">
              <a:rPr lang="en-US" smtClean="0"/>
              <a:t>‹#›</a:t>
            </a:fld>
            <a:endParaRPr lang="en-US"/>
          </a:p>
        </p:txBody>
      </p:sp>
    </p:spTree>
    <p:extLst>
      <p:ext uri="{BB962C8B-B14F-4D97-AF65-F5344CB8AC3E}">
        <p14:creationId xmlns:p14="http://schemas.microsoft.com/office/powerpoint/2010/main" val="4087766926"/>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668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E90ED7F-FB40-2E4D-A441-1286A1F09903}" type="slidenum">
              <a:rPr lang="en-GB" sz="1200"/>
              <a:pPr eaLnBrk="1" hangingPunct="1"/>
              <a:t>11</a:t>
            </a:fld>
            <a:endParaRPr lang="en-GB" sz="1200"/>
          </a:p>
        </p:txBody>
      </p:sp>
      <p:sp>
        <p:nvSpPr>
          <p:cNvPr id="10137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E113BAD9-C6D4-BE4F-80B3-388D9FD7DEEF}" type="slidenum">
              <a:rPr lang="en-US" sz="1200">
                <a:latin typeface="Times" charset="0"/>
              </a:rPr>
              <a:pPr algn="r"/>
              <a:t>11</a:t>
            </a:fld>
            <a:endParaRPr lang="en-US" sz="1200">
              <a:latin typeface="Times" charset="0"/>
            </a:endParaRPr>
          </a:p>
        </p:txBody>
      </p:sp>
      <p:sp>
        <p:nvSpPr>
          <p:cNvPr id="101380" name="Rectangle 2"/>
          <p:cNvSpPr>
            <a:spLocks noGrp="1" noRot="1" noChangeAspect="1" noChangeArrowheads="1" noTextEdit="1"/>
          </p:cNvSpPr>
          <p:nvPr>
            <p:ph type="sldImg"/>
          </p:nvPr>
        </p:nvSpPr>
        <p:spPr>
          <a:ln/>
        </p:spPr>
      </p:sp>
      <p:sp>
        <p:nvSpPr>
          <p:cNvPr id="10138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GB"/>
              <a:t>A number of comparisons have been made, including conceptualizing the mind as a reservoir, a telephone network, and a digital computer. One prevalent metaphor from cognitive psychology is the idea that the mind is an information processor. Information is thought to enter and exit the mind through a series of ordered processing stages. Within these stages, various processes are assumed to act upon mental representations. Processes include comparing and matching. Mental representations are assumed to comprise images, mental models, rules, and other forms of knowledge. </a:t>
            </a:r>
          </a:p>
        </p:txBody>
      </p:sp>
    </p:spTree>
    <p:extLst>
      <p:ext uri="{BB962C8B-B14F-4D97-AF65-F5344CB8AC3E}">
        <p14:creationId xmlns:p14="http://schemas.microsoft.com/office/powerpoint/2010/main" val="2114726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BDB6F9C-A176-4449-92FA-3917E3DE2B13}" type="slidenum">
              <a:rPr lang="en-GB" sz="1200"/>
              <a:pPr eaLnBrk="1" hangingPunct="1"/>
              <a:t>13</a:t>
            </a:fld>
            <a:endParaRPr lang="en-GB" sz="1200"/>
          </a:p>
        </p:txBody>
      </p:sp>
      <p:sp>
        <p:nvSpPr>
          <p:cNvPr id="10547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1EFB4F48-96BB-054F-B101-D37207D6FEE6}" type="slidenum">
              <a:rPr lang="en-US" sz="1200">
                <a:latin typeface="Times" charset="0"/>
              </a:rPr>
              <a:pPr algn="r"/>
              <a:t>13</a:t>
            </a:fld>
            <a:endParaRPr lang="en-US" sz="1200">
              <a:latin typeface="Times" charset="0"/>
            </a:endParaRPr>
          </a:p>
        </p:txBody>
      </p:sp>
      <p:sp>
        <p:nvSpPr>
          <p:cNvPr id="105476" name="Rectangle 2"/>
          <p:cNvSpPr>
            <a:spLocks noGrp="1" noRot="1" noChangeAspect="1" noChangeArrowheads="1" noTextEdit="1"/>
          </p:cNvSpPr>
          <p:nvPr>
            <p:ph type="sldImg"/>
          </p:nvPr>
        </p:nvSpPr>
        <p:spPr>
          <a:ln/>
        </p:spPr>
      </p:sp>
      <p:sp>
        <p:nvSpPr>
          <p:cNvPr id="10547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extLst>
      <p:ext uri="{BB962C8B-B14F-4D97-AF65-F5344CB8AC3E}">
        <p14:creationId xmlns:p14="http://schemas.microsoft.com/office/powerpoint/2010/main" val="3797715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dirty="0"/>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7BA5DC9-4FC3-2C4D-BCEC-6FCC6D9A3155}" type="slidenum">
              <a:rPr lang="en-GB" sz="1200"/>
              <a:pPr eaLnBrk="1" hangingPunct="1"/>
              <a:t>21</a:t>
            </a:fld>
            <a:endParaRPr lang="en-GB" sz="1200"/>
          </a:p>
        </p:txBody>
      </p:sp>
    </p:spTree>
    <p:extLst>
      <p:ext uri="{BB962C8B-B14F-4D97-AF65-F5344CB8AC3E}">
        <p14:creationId xmlns:p14="http://schemas.microsoft.com/office/powerpoint/2010/main" val="3066905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t>“the ‘mind’ is simply a name for processes in the head that control complex behavior, and that it is both necessary and possible to infer those processes from behavior” [Hebb, 1958]</a:t>
            </a:r>
            <a:endParaRPr lang="en-US" dirty="0"/>
          </a:p>
          <a:p>
            <a:endParaRPr lang="en-US" dirty="0"/>
          </a:p>
        </p:txBody>
      </p:sp>
    </p:spTree>
    <p:extLst>
      <p:ext uri="{BB962C8B-B14F-4D97-AF65-F5344CB8AC3E}">
        <p14:creationId xmlns:p14="http://schemas.microsoft.com/office/powerpoint/2010/main" val="9798937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Shape 39"/>
          <p:cNvSpPr txBox="1"/>
          <p:nvPr/>
        </p:nvSpPr>
        <p:spPr>
          <a:xfrm>
            <a:off x="142546" y="2507508"/>
            <a:ext cx="8902644" cy="940867"/>
          </a:xfrm>
          <a:prstGeom prst="rect">
            <a:avLst/>
          </a:prstGeom>
          <a:noFill/>
          <a:ln>
            <a:noFill/>
          </a:ln>
        </p:spPr>
        <p:txBody>
          <a:bodyPr lIns="45713" tIns="22850" rIns="45713" bIns="22850" anchor="t" anchorCtr="0">
            <a:noAutofit/>
          </a:bodyPr>
          <a:lstStyle/>
          <a:p>
            <a:pPr marL="0" marR="0" lvl="0" indent="0" algn="ctr" rtl="0">
              <a:spcBef>
                <a:spcPts val="0"/>
              </a:spcBef>
              <a:buSzPct val="25000"/>
              <a:buNone/>
            </a:pPr>
            <a:r>
              <a:rPr lang="en-US" sz="4800" b="0" i="0" spc="0" dirty="0">
                <a:solidFill>
                  <a:schemeClr val="dk2"/>
                </a:solidFill>
                <a:latin typeface="Gill Sans MT" panose="020B0502020104020203" pitchFamily="34" charset="77"/>
                <a:ea typeface="Montserrat"/>
                <a:cs typeface="Montserrat"/>
                <a:sym typeface="Montserrat"/>
              </a:rPr>
              <a:t>U s e r   I n t e r f a c e s</a:t>
            </a:r>
          </a:p>
        </p:txBody>
      </p:sp>
      <p:sp>
        <p:nvSpPr>
          <p:cNvPr id="8" name="Shape 38"/>
          <p:cNvSpPr txBox="1"/>
          <p:nvPr/>
        </p:nvSpPr>
        <p:spPr>
          <a:xfrm>
            <a:off x="2902755" y="3458739"/>
            <a:ext cx="3369268" cy="682387"/>
          </a:xfrm>
          <a:prstGeom prst="rect">
            <a:avLst/>
          </a:prstGeom>
          <a:noFill/>
          <a:ln>
            <a:noFill/>
          </a:ln>
        </p:spPr>
        <p:txBody>
          <a:bodyPr lIns="45713" tIns="22850" rIns="45713" bIns="22850" anchor="ctr" anchorCtr="0">
            <a:noAutofit/>
          </a:bodyPr>
          <a:lstStyle/>
          <a:p>
            <a:pPr marL="0" marR="0" lvl="0" indent="0" algn="ctr" rtl="0">
              <a:lnSpc>
                <a:spcPct val="105444"/>
              </a:lnSpc>
              <a:spcBef>
                <a:spcPts val="0"/>
              </a:spcBef>
              <a:buSzPct val="25000"/>
              <a:buNone/>
            </a:pPr>
            <a:r>
              <a:rPr lang="en-US" sz="1800" b="1" dirty="0">
                <a:solidFill>
                  <a:schemeClr val="dk2"/>
                </a:solidFill>
                <a:latin typeface="Gill Sans MT" panose="020B0502020104020203" pitchFamily="34" charset="77"/>
                <a:ea typeface="Montserrat"/>
                <a:cs typeface="Montserrat"/>
                <a:sym typeface="Montserrat"/>
              </a:rPr>
              <a:t>EECS 3461 – Sections A &amp; B</a:t>
            </a:r>
          </a:p>
          <a:p>
            <a:pPr marL="0" marR="0" lvl="0" indent="0" algn="ctr" rtl="0">
              <a:lnSpc>
                <a:spcPct val="105444"/>
              </a:lnSpc>
              <a:spcBef>
                <a:spcPts val="0"/>
              </a:spcBef>
              <a:buSzPct val="25000"/>
              <a:buNone/>
            </a:pPr>
            <a:r>
              <a:rPr lang="en-US" sz="1800" b="1" dirty="0">
                <a:solidFill>
                  <a:schemeClr val="tx1">
                    <a:lumMod val="60000"/>
                    <a:lumOff val="40000"/>
                  </a:schemeClr>
                </a:solidFill>
                <a:latin typeface="Gill Sans MT" panose="020B0502020104020203" pitchFamily="34" charset="77"/>
                <a:ea typeface="Montserrat"/>
                <a:cs typeface="Montserrat"/>
                <a:sym typeface="Montserrat"/>
              </a:rPr>
              <a:t>Fall </a:t>
            </a:r>
            <a:r>
              <a:rPr lang="en-US" sz="1800" b="1" baseline="0" dirty="0">
                <a:solidFill>
                  <a:schemeClr val="tx1">
                    <a:lumMod val="60000"/>
                    <a:lumOff val="40000"/>
                  </a:schemeClr>
                </a:solidFill>
                <a:latin typeface="Gill Sans MT" panose="020B0502020104020203" pitchFamily="34" charset="77"/>
                <a:ea typeface="Montserrat"/>
                <a:cs typeface="Montserrat"/>
                <a:sym typeface="Montserrat"/>
              </a:rPr>
              <a:t>2021</a:t>
            </a:r>
            <a:endParaRPr lang="en-US" sz="1800" b="1" dirty="0">
              <a:solidFill>
                <a:schemeClr val="tx1">
                  <a:lumMod val="60000"/>
                  <a:lumOff val="40000"/>
                </a:schemeClr>
              </a:solidFill>
              <a:latin typeface="Gill Sans MT" panose="020B0502020104020203" pitchFamily="34" charset="77"/>
              <a:ea typeface="Montserrat"/>
              <a:cs typeface="Montserrat"/>
              <a:sym typeface="Montserrat"/>
            </a:endParaRPr>
          </a:p>
        </p:txBody>
      </p:sp>
      <p:pic>
        <p:nvPicPr>
          <p:cNvPr id="9" name="Picture 8"/>
          <p:cNvPicPr>
            <a:picLocks noChangeAspect="1"/>
          </p:cNvPicPr>
          <p:nvPr/>
        </p:nvPicPr>
        <p:blipFill>
          <a:blip r:embed="rId2"/>
          <a:stretch>
            <a:fillRect/>
          </a:stretch>
        </p:blipFill>
        <p:spPr>
          <a:xfrm>
            <a:off x="3968750" y="1288049"/>
            <a:ext cx="1206500" cy="1206500"/>
          </a:xfrm>
          <a:prstGeom prst="rect">
            <a:avLst/>
          </a:prstGeom>
        </p:spPr>
      </p:pic>
      <p:sp>
        <p:nvSpPr>
          <p:cNvPr id="11" name="Text Placeholder 10"/>
          <p:cNvSpPr>
            <a:spLocks noGrp="1"/>
          </p:cNvSpPr>
          <p:nvPr>
            <p:ph type="body" sz="quarter" idx="10"/>
          </p:nvPr>
        </p:nvSpPr>
        <p:spPr>
          <a:xfrm>
            <a:off x="1857595" y="4607614"/>
            <a:ext cx="5428813" cy="622273"/>
          </a:xfrm>
          <a:prstGeom prst="rect">
            <a:avLst/>
          </a:prstGeom>
        </p:spPr>
        <p:txBody>
          <a:bodyPr vert="horz" lIns="45720" tIns="22860" rIns="45720" bIns="22860"/>
          <a:lstStyle>
            <a:lvl1pPr marL="177800" indent="0" algn="ctr">
              <a:buNone/>
              <a:defRPr>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3" name="Text Placeholder 10"/>
          <p:cNvSpPr>
            <a:spLocks noGrp="1"/>
          </p:cNvSpPr>
          <p:nvPr>
            <p:ph type="body" sz="quarter" idx="12"/>
          </p:nvPr>
        </p:nvSpPr>
        <p:spPr>
          <a:xfrm>
            <a:off x="1857593" y="6311788"/>
            <a:ext cx="5428813" cy="465360"/>
          </a:xfrm>
          <a:prstGeom prst="rect">
            <a:avLst/>
          </a:prstGeom>
        </p:spPr>
        <p:txBody>
          <a:bodyPr vert="horz" lIns="45720" tIns="22860" rIns="45720" bIns="22860"/>
          <a:lstStyle>
            <a:lvl1pPr marL="177800" indent="0" algn="ctr">
              <a:buNone/>
              <a:defRPr sz="2400" b="1">
                <a:solidFill>
                  <a:srgbClr val="FF0000"/>
                </a:solidFill>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0" name="Text Placeholder 10">
            <a:extLst>
              <a:ext uri="{FF2B5EF4-FFF2-40B4-BE49-F238E27FC236}">
                <a16:creationId xmlns:a16="http://schemas.microsoft.com/office/drawing/2014/main" id="{3ABD9D62-B7E9-3847-A88A-14783A7E8DA5}"/>
              </a:ext>
            </a:extLst>
          </p:cNvPr>
          <p:cNvSpPr>
            <a:spLocks noGrp="1"/>
          </p:cNvSpPr>
          <p:nvPr>
            <p:ph type="body" sz="quarter" idx="13"/>
          </p:nvPr>
        </p:nvSpPr>
        <p:spPr>
          <a:xfrm>
            <a:off x="1857593" y="5462124"/>
            <a:ext cx="5428813" cy="401594"/>
          </a:xfrm>
          <a:prstGeom prst="rect">
            <a:avLst/>
          </a:prstGeom>
        </p:spPr>
        <p:txBody>
          <a:bodyPr vert="horz" lIns="45720" tIns="22860" rIns="45720" bIns="22860"/>
          <a:lstStyle>
            <a:lvl1pPr marL="177800" indent="0" algn="ctr">
              <a:buNone/>
              <a:defRPr sz="1600">
                <a:solidFill>
                  <a:schemeClr val="accent6">
                    <a:lumMod val="60000"/>
                    <a:lumOff val="40000"/>
                  </a:schemeClr>
                </a:solidFill>
                <a:latin typeface="Gill Sans MT" panose="020B0502020104020203" pitchFamily="34" charset="77"/>
                <a:cs typeface="Gill Sans MT" panose="020B0502020104020203" pitchFamily="34" charset="77"/>
              </a:defRPr>
            </a:lvl1pPr>
          </a:lstStyle>
          <a:p>
            <a:pPr lvl="0"/>
            <a:r>
              <a:rPr lang="en-CA" dirty="0"/>
              <a:t>Click to edit Master text styles</a:t>
            </a:r>
          </a:p>
        </p:txBody>
      </p:sp>
    </p:spTree>
    <p:extLst>
      <p:ext uri="{BB962C8B-B14F-4D97-AF65-F5344CB8AC3E}">
        <p14:creationId xmlns:p14="http://schemas.microsoft.com/office/powerpoint/2010/main" val="4027078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checkmark">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818009"/>
            <a:ext cx="6823602" cy="4345786"/>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4121416" y="6400385"/>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lgn="r">
              <a:buSzPct val="25000"/>
            </a:pPr>
            <a:fld id="{00000000-1234-1234-1234-123412341234}" type="slidenum">
              <a:rPr lang="en-US" sz="1200" smtClean="0">
                <a:solidFill>
                  <a:srgbClr val="AAAAAA"/>
                </a:solidFill>
                <a:latin typeface="Calibri"/>
                <a:ea typeface="Calibri"/>
                <a:cs typeface="Calibri"/>
                <a:sym typeface="Calibri"/>
              </a:rPr>
              <a:pPr algn="r">
                <a:buSzPct val="25000"/>
              </a:pPr>
              <a:t>‹#›</a:t>
            </a:fld>
            <a:endParaRPr lang="en-US" sz="1200">
              <a:solidFill>
                <a:srgbClr val="AAAAAA"/>
              </a:solidFill>
              <a:latin typeface="Calibri"/>
              <a:ea typeface="Calibri"/>
              <a:cs typeface="Calibri"/>
              <a:sym typeface="Calibri"/>
            </a:endParaRPr>
          </a:p>
        </p:txBody>
      </p:sp>
    </p:spTree>
    <p:extLst>
      <p:ext uri="{BB962C8B-B14F-4D97-AF65-F5344CB8AC3E}">
        <p14:creationId xmlns:p14="http://schemas.microsoft.com/office/powerpoint/2010/main" val="903816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1_DEFAULT">
    <p:spTree>
      <p:nvGrpSpPr>
        <p:cNvPr id="1" name="Shape 25"/>
        <p:cNvGrpSpPr/>
        <p:nvPr/>
      </p:nvGrpSpPr>
      <p:grpSpPr>
        <a:xfrm>
          <a:off x="0" y="0"/>
          <a:ext cx="0" cy="0"/>
          <a:chOff x="0" y="0"/>
          <a:chExt cx="0" cy="0"/>
        </a:xfrm>
      </p:grpSpPr>
    </p:spTree>
    <p:extLst>
      <p:ext uri="{BB962C8B-B14F-4D97-AF65-F5344CB8AC3E}">
        <p14:creationId xmlns:p14="http://schemas.microsoft.com/office/powerpoint/2010/main" val="10767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GEND">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9374" y="6138136"/>
            <a:ext cx="1399713" cy="441520"/>
          </a:xfrm>
          <a:prstGeom prst="rect">
            <a:avLst/>
          </a:prstGeom>
        </p:spPr>
      </p:pic>
      <p:sp>
        <p:nvSpPr>
          <p:cNvPr id="5" name="Text Placeholder 13"/>
          <p:cNvSpPr txBox="1">
            <a:spLocks/>
          </p:cNvSpPr>
          <p:nvPr userDrawn="1"/>
        </p:nvSpPr>
        <p:spPr>
          <a:xfrm>
            <a:off x="1160200" y="1077655"/>
            <a:ext cx="6823602" cy="4809089"/>
          </a:xfrm>
          <a:prstGeom prst="rect">
            <a:avLst/>
          </a:prstGeom>
        </p:spPr>
        <p:txBody>
          <a:bodyPr/>
          <a:lst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a:lstStyle>
          <a:p>
            <a:pPr marL="177800" indent="0">
              <a:buFont typeface="Wingdings 2" pitchFamily="18" charset="2"/>
              <a:buNone/>
            </a:pPr>
            <a:r>
              <a:rPr lang="en-US"/>
              <a:t>  </a:t>
            </a:r>
            <a:endParaRPr lang="en-US" dirty="0"/>
          </a:p>
        </p:txBody>
      </p:sp>
      <p:sp>
        <p:nvSpPr>
          <p:cNvPr id="6" name="Slide Number Placeholder 2"/>
          <p:cNvSpPr>
            <a:spLocks noGrp="1"/>
          </p:cNvSpPr>
          <p:nvPr>
            <p:ph type="sldNum" idx="4"/>
          </p:nvPr>
        </p:nvSpPr>
        <p:spPr>
          <a:xfrm>
            <a:off x="8495" y="6401988"/>
            <a:ext cx="901171" cy="45495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7" name="Title 5"/>
          <p:cNvSpPr txBox="1">
            <a:spLocks/>
          </p:cNvSpPr>
          <p:nvPr userDrawn="1"/>
        </p:nvSpPr>
        <p:spPr>
          <a:xfrm>
            <a:off x="1160200" y="270084"/>
            <a:ext cx="6823602" cy="807571"/>
          </a:xfrm>
          <a:prstGeom prst="rect">
            <a:avLst/>
          </a:prstGeom>
        </p:spPr>
        <p:txBody>
          <a:bodyPr/>
          <a:lstStyle>
            <a:lvl1pPr algn="l" defTabSz="914400" rtl="0" eaLnBrk="1" latinLnBrk="0" hangingPunct="1">
              <a:spcBef>
                <a:spcPct val="0"/>
              </a:spcBef>
              <a:buNone/>
              <a:defRPr sz="3600" kern="1200">
                <a:solidFill>
                  <a:schemeClr val="accent1"/>
                </a:solidFill>
                <a:latin typeface="+mj-lt"/>
                <a:ea typeface="+mj-ea"/>
                <a:cs typeface="+mj-cs"/>
              </a:defRPr>
            </a:lvl1pPr>
          </a:lstStyle>
          <a:p>
            <a:r>
              <a:rPr lang="en-US" b="1" dirty="0"/>
              <a:t>Legend: Slide Symbols </a:t>
            </a:r>
          </a:p>
        </p:txBody>
      </p:sp>
      <p:grpSp>
        <p:nvGrpSpPr>
          <p:cNvPr id="8" name="Group 7"/>
          <p:cNvGrpSpPr/>
          <p:nvPr userDrawn="1"/>
        </p:nvGrpSpPr>
        <p:grpSpPr>
          <a:xfrm>
            <a:off x="1564970" y="3020960"/>
            <a:ext cx="4356405" cy="567508"/>
            <a:chOff x="1564970" y="3177230"/>
            <a:chExt cx="4356405" cy="567508"/>
          </a:xfrm>
        </p:grpSpPr>
        <p:sp>
          <p:nvSpPr>
            <p:cNvPr id="9" name="Shape 6040"/>
            <p:cNvSpPr/>
            <p:nvPr userDrawn="1"/>
          </p:nvSpPr>
          <p:spPr>
            <a:xfrm>
              <a:off x="1564970" y="3177230"/>
              <a:ext cx="832314" cy="567508"/>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0" name="TextBox 9"/>
            <p:cNvSpPr txBox="1"/>
            <p:nvPr userDrawn="1"/>
          </p:nvSpPr>
          <p:spPr>
            <a:xfrm>
              <a:off x="2619375" y="322597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to be noted</a:t>
              </a:r>
            </a:p>
          </p:txBody>
        </p:sp>
      </p:grpSp>
      <p:grpSp>
        <p:nvGrpSpPr>
          <p:cNvPr id="11" name="Group 10"/>
          <p:cNvGrpSpPr/>
          <p:nvPr userDrawn="1"/>
        </p:nvGrpSpPr>
        <p:grpSpPr>
          <a:xfrm>
            <a:off x="1434320" y="1839753"/>
            <a:ext cx="4487055" cy="834639"/>
            <a:chOff x="1434320" y="1839753"/>
            <a:chExt cx="4487055" cy="834639"/>
          </a:xfrm>
        </p:grpSpPr>
        <p:sp>
          <p:nvSpPr>
            <p:cNvPr id="12" name="Shape 2594"/>
            <p:cNvSpPr/>
            <p:nvPr userDrawn="1"/>
          </p:nvSpPr>
          <p:spPr>
            <a:xfrm>
              <a:off x="1434320" y="1839753"/>
              <a:ext cx="1023654" cy="834639"/>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3" name="TextBox 12"/>
            <p:cNvSpPr txBox="1"/>
            <p:nvPr userDrawn="1"/>
          </p:nvSpPr>
          <p:spPr>
            <a:xfrm>
              <a:off x="2619375" y="206392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for reference</a:t>
              </a:r>
            </a:p>
          </p:txBody>
        </p:sp>
      </p:grpSp>
      <p:grpSp>
        <p:nvGrpSpPr>
          <p:cNvPr id="14" name="Group 13"/>
          <p:cNvGrpSpPr/>
          <p:nvPr userDrawn="1"/>
        </p:nvGrpSpPr>
        <p:grpSpPr>
          <a:xfrm>
            <a:off x="1564970" y="3935036"/>
            <a:ext cx="6769405" cy="834639"/>
            <a:chOff x="1564970" y="4345252"/>
            <a:chExt cx="6769405" cy="834639"/>
          </a:xfrm>
        </p:grpSpPr>
        <p:sp>
          <p:nvSpPr>
            <p:cNvPr id="15" name="Shape 2572"/>
            <p:cNvSpPr/>
            <p:nvPr userDrawn="1"/>
          </p:nvSpPr>
          <p:spPr>
            <a:xfrm>
              <a:off x="1564970" y="4345252"/>
              <a:ext cx="832314" cy="834639"/>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6" name="TextBox 15"/>
            <p:cNvSpPr txBox="1"/>
            <p:nvPr userDrawn="1"/>
          </p:nvSpPr>
          <p:spPr>
            <a:xfrm>
              <a:off x="2619375" y="4569004"/>
              <a:ext cx="5715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zooming in, probing further</a:t>
              </a:r>
            </a:p>
          </p:txBody>
        </p:sp>
      </p:grpSp>
      <p:grpSp>
        <p:nvGrpSpPr>
          <p:cNvPr id="17" name="Group 16"/>
          <p:cNvGrpSpPr/>
          <p:nvPr userDrawn="1"/>
        </p:nvGrpSpPr>
        <p:grpSpPr>
          <a:xfrm>
            <a:off x="1489405" y="5116243"/>
            <a:ext cx="7225970" cy="857192"/>
            <a:chOff x="1489405" y="5390187"/>
            <a:chExt cx="7225970" cy="857192"/>
          </a:xfrm>
        </p:grpSpPr>
        <p:sp>
          <p:nvSpPr>
            <p:cNvPr id="18" name="Shape 718"/>
            <p:cNvSpPr/>
            <p:nvPr userDrawn="1"/>
          </p:nvSpPr>
          <p:spPr>
            <a:xfrm>
              <a:off x="1489405" y="5390187"/>
              <a:ext cx="942980" cy="857192"/>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9" name="TextBox 18"/>
            <p:cNvSpPr txBox="1"/>
            <p:nvPr userDrawn="1"/>
          </p:nvSpPr>
          <p:spPr>
            <a:xfrm>
              <a:off x="2619375" y="5557926"/>
              <a:ext cx="6096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under discussion, discussion point</a:t>
              </a:r>
            </a:p>
          </p:txBody>
        </p:sp>
      </p:grpSp>
    </p:spTree>
    <p:extLst>
      <p:ext uri="{BB962C8B-B14F-4D97-AF65-F5344CB8AC3E}">
        <p14:creationId xmlns:p14="http://schemas.microsoft.com/office/powerpoint/2010/main" val="217397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with Image and Content, LEFT RED BAR">
    <p:spTree>
      <p:nvGrpSpPr>
        <p:cNvPr id="1" name=""/>
        <p:cNvGrpSpPr/>
        <p:nvPr/>
      </p:nvGrpSpPr>
      <p:grpSpPr>
        <a:xfrm>
          <a:off x="0" y="0"/>
          <a:ext cx="0" cy="0"/>
          <a:chOff x="0" y="0"/>
          <a:chExt cx="0" cy="0"/>
        </a:xfrm>
      </p:grpSpPr>
      <p:sp>
        <p:nvSpPr>
          <p:cNvPr id="12" name="Rectangle 11"/>
          <p:cNvSpPr/>
          <p:nvPr userDrawn="1"/>
        </p:nvSpPr>
        <p:spPr>
          <a:xfrm>
            <a:off x="1" y="0"/>
            <a:ext cx="314680" cy="6858000"/>
          </a:xfrm>
          <a:prstGeom prst="rect">
            <a:avLst/>
          </a:prstGeom>
          <a:solidFill>
            <a:srgbClr val="C3233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685554" y="274638"/>
            <a:ext cx="8159218" cy="1034288"/>
          </a:xfrm>
          <a:prstGeom prst="rect">
            <a:avLst/>
          </a:prstGeom>
        </p:spPr>
        <p:txBody>
          <a:bodyPr/>
          <a:lstStyle>
            <a:lvl1pPr algn="l">
              <a:defRPr sz="3600" b="1" i="0">
                <a:solidFill>
                  <a:schemeClr val="tx1">
                    <a:lumMod val="65000"/>
                    <a:lumOff val="35000"/>
                  </a:schemeClr>
                </a:solidFill>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
        <p:nvSpPr>
          <p:cNvPr id="8" name="Content Placeholder 2"/>
          <p:cNvSpPr>
            <a:spLocks noGrp="1"/>
          </p:cNvSpPr>
          <p:nvPr>
            <p:ph idx="1" hasCustomPrompt="1"/>
          </p:nvPr>
        </p:nvSpPr>
        <p:spPr>
          <a:xfrm>
            <a:off x="685554" y="1308926"/>
            <a:ext cx="8159218" cy="4082066"/>
          </a:xfrm>
          <a:prstGeom prst="rect">
            <a:avLst/>
          </a:prstGeom>
        </p:spPr>
        <p:txBody>
          <a:bodyPr/>
          <a:lstStyle>
            <a:lvl1pPr marL="342900" indent="-342900">
              <a:buClrTx/>
              <a:buFont typeface="Arial"/>
              <a:buChar char="•"/>
              <a:defRPr sz="2400">
                <a:solidFill>
                  <a:schemeClr val="tx1">
                    <a:lumMod val="65000"/>
                    <a:lumOff val="35000"/>
                  </a:schemeClr>
                </a:solidFill>
                <a:latin typeface="Palatino Linotype" panose="02040502050505030304" pitchFamily="18" charset="0"/>
                <a:cs typeface="Palatino Linotype" panose="02040502050505030304" pitchFamily="18" charset="0"/>
              </a:defRPr>
            </a:lvl1pPr>
            <a:lvl2pPr marL="800100" indent="-342900">
              <a:buClrTx/>
              <a:buFont typeface="Arial"/>
              <a:buChar char="•"/>
              <a:defRPr sz="2200" baseline="0">
                <a:solidFill>
                  <a:schemeClr val="tx1">
                    <a:lumMod val="65000"/>
                    <a:lumOff val="35000"/>
                  </a:schemeClr>
                </a:solidFill>
                <a:latin typeface="Palatino Linotype" panose="02040502050505030304" pitchFamily="18" charset="0"/>
                <a:cs typeface="Palatino Linotype" panose="02040502050505030304" pitchFamily="18" charset="0"/>
              </a:defRPr>
            </a:lvl2pPr>
            <a:lvl3pPr marL="1257300" indent="-342900">
              <a:buClrTx/>
              <a:buFont typeface="Arial"/>
              <a:buChar char="•"/>
              <a:defRPr sz="2000">
                <a:solidFill>
                  <a:schemeClr val="tx1">
                    <a:lumMod val="65000"/>
                    <a:lumOff val="35000"/>
                  </a:schemeClr>
                </a:solidFill>
                <a:latin typeface="Palatino Linotype" panose="02040502050505030304" pitchFamily="18" charset="0"/>
                <a:cs typeface="Palatino Linotype" panose="02040502050505030304" pitchFamily="18" charset="0"/>
              </a:defRPr>
            </a:lvl3pPr>
            <a:lvl4pPr marL="1657350" indent="-285750">
              <a:buClrTx/>
              <a:buFont typeface="Arial"/>
              <a:buChar char="•"/>
              <a:defRPr sz="1800">
                <a:solidFill>
                  <a:schemeClr val="tx1">
                    <a:lumMod val="65000"/>
                    <a:lumOff val="35000"/>
                  </a:schemeClr>
                </a:solidFill>
                <a:latin typeface="Palatino Linotype" panose="02040502050505030304" pitchFamily="18" charset="0"/>
                <a:cs typeface="Palatino Linotype" panose="02040502050505030304" pitchFamily="18" charset="0"/>
              </a:defRPr>
            </a:lvl4pPr>
            <a:lvl5pPr marL="2114550" indent="-285750">
              <a:buClrTx/>
              <a:buFont typeface="Arial"/>
              <a:buChar char="•"/>
              <a:defRPr sz="1600">
                <a:solidFill>
                  <a:schemeClr val="tx1">
                    <a:lumMod val="65000"/>
                    <a:lumOff val="35000"/>
                  </a:schemeClr>
                </a:solidFill>
                <a:latin typeface="Palatino Linotype" panose="02040502050505030304" pitchFamily="18" charset="0"/>
                <a:cs typeface="Palatino Linotype" panose="02040502050505030304" pitchFamily="18"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5412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ain layout">
    <p:spTree>
      <p:nvGrpSpPr>
        <p:cNvPr id="1" name="Shape 25"/>
        <p:cNvGrpSpPr/>
        <p:nvPr/>
      </p:nvGrpSpPr>
      <p:grpSpPr>
        <a:xfrm>
          <a:off x="0" y="0"/>
          <a:ext cx="0" cy="0"/>
          <a:chOff x="0" y="0"/>
          <a:chExt cx="0" cy="0"/>
        </a:xfrm>
      </p:grpSpPr>
      <p:sp>
        <p:nvSpPr>
          <p:cNvPr id="4"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Palatino Linotype" panose="02040502050505030304" pitchFamily="18" charset="0"/>
                <a:cs typeface="Palatino Linotype" panose="02040502050505030304" pitchFamily="18" charset="0"/>
              </a:defRPr>
            </a:lvl1pPr>
            <a:lvl2pPr marL="540000" indent="-126000">
              <a:lnSpc>
                <a:spcPct val="100000"/>
              </a:lnSpc>
              <a:spcBef>
                <a:spcPts val="500"/>
              </a:spcBef>
              <a:buSzPct val="70000"/>
              <a:buFont typeface="Arial"/>
              <a:buChar char="•"/>
              <a:defRPr>
                <a:latin typeface="Palatino Linotype" panose="02040502050505030304" pitchFamily="18" charset="0"/>
                <a:cs typeface="Palatino Linotype" panose="02040502050505030304" pitchFamily="18" charset="0"/>
              </a:defRPr>
            </a:lvl2pPr>
            <a:lvl3pPr marL="108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3pPr>
            <a:lvl4pPr marL="1620000" indent="-126000">
              <a:buSzPct val="70000"/>
              <a:buFont typeface="Arial"/>
              <a:buChar char="•"/>
              <a:defRPr>
                <a:latin typeface="Palatino Linotype" panose="02040502050505030304" pitchFamily="18" charset="0"/>
                <a:cs typeface="Palatino Linotype" panose="02040502050505030304" pitchFamily="18" charset="0"/>
              </a:defRPr>
            </a:lvl4pPr>
            <a:lvl5pPr marL="216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GB" dirty="0"/>
          </a:p>
        </p:txBody>
      </p:sp>
      <p:sp>
        <p:nvSpPr>
          <p:cNvPr id="5"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6"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0" i="0">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Tree>
    <p:extLst>
      <p:ext uri="{BB962C8B-B14F-4D97-AF65-F5344CB8AC3E}">
        <p14:creationId xmlns:p14="http://schemas.microsoft.com/office/powerpoint/2010/main" val="3110211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plain and larg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077655"/>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2" name="Title 1"/>
          <p:cNvSpPr>
            <a:spLocks noGrp="1"/>
          </p:cNvSpPr>
          <p:nvPr>
            <p:ph type="title"/>
          </p:nvPr>
        </p:nvSpPr>
        <p:spPr>
          <a:xfrm>
            <a:off x="1160200" y="270084"/>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dirty="0"/>
              <a:t>Click to edit Master title style</a:t>
            </a:r>
            <a:endParaRPr lang="en-US" dirty="0"/>
          </a:p>
        </p:txBody>
      </p:sp>
    </p:spTree>
    <p:extLst>
      <p:ext uri="{BB962C8B-B14F-4D97-AF65-F5344CB8AC3E}">
        <p14:creationId xmlns:p14="http://schemas.microsoft.com/office/powerpoint/2010/main" val="835164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scussion bubbl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9" name="Shape 718"/>
          <p:cNvSpPr/>
          <p:nvPr/>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6" name="Shape 718"/>
          <p:cNvSpPr/>
          <p:nvPr userDrawn="1"/>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399713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heckmark">
    <p:spTree>
      <p:nvGrpSpPr>
        <p:cNvPr id="1" name="Shape 23"/>
        <p:cNvGrpSpPr/>
        <p:nvPr/>
      </p:nvGrpSpPr>
      <p:grpSpPr>
        <a:xfrm>
          <a:off x="0" y="0"/>
          <a:ext cx="0" cy="0"/>
          <a:chOff x="0" y="0"/>
          <a:chExt cx="0" cy="0"/>
        </a:xfrm>
      </p:grpSpPr>
      <p:sp>
        <p:nvSpPr>
          <p:cNvPr id="6" name="Shape 6040"/>
          <p:cNvSpPr/>
          <p:nvPr/>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9" name="Shape 6040"/>
          <p:cNvSpPr/>
          <p:nvPr userDrawn="1"/>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72268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oom in/examine">
    <p:spTree>
      <p:nvGrpSpPr>
        <p:cNvPr id="1" name="Shape 23"/>
        <p:cNvGrpSpPr/>
        <p:nvPr/>
      </p:nvGrpSpPr>
      <p:grpSpPr>
        <a:xfrm>
          <a:off x="0" y="0"/>
          <a:ext cx="0" cy="0"/>
          <a:chOff x="0" y="0"/>
          <a:chExt cx="0" cy="0"/>
        </a:xfrm>
      </p:grpSpPr>
      <p:sp>
        <p:nvSpPr>
          <p:cNvPr id="9" name="Shape 2572"/>
          <p:cNvSpPr/>
          <p:nvPr/>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 name="Shape 2572"/>
          <p:cNvSpPr/>
          <p:nvPr userDrawn="1"/>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658935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Shape 23"/>
        <p:cNvGrpSpPr/>
        <p:nvPr/>
      </p:nvGrpSpPr>
      <p:grpSpPr>
        <a:xfrm>
          <a:off x="0" y="0"/>
          <a:ext cx="0" cy="0"/>
          <a:chOff x="0" y="0"/>
          <a:chExt cx="0" cy="0"/>
        </a:xfrm>
      </p:grpSpPr>
      <p:sp>
        <p:nvSpPr>
          <p:cNvPr id="6" name="Shape 2594"/>
          <p:cNvSpPr/>
          <p:nvPr/>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 name="Shape 2594"/>
          <p:cNvSpPr/>
          <p:nvPr userDrawn="1"/>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0"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1"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4197036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8" r:id="rId1"/>
    <p:sldLayoutId id="2147483692" r:id="rId2"/>
    <p:sldLayoutId id="2147483698" r:id="rId3"/>
    <p:sldLayoutId id="2147483697" r:id="rId4"/>
    <p:sldLayoutId id="2147483682" r:id="rId5"/>
    <p:sldLayoutId id="2147483691" r:id="rId6"/>
    <p:sldLayoutId id="2147483683" r:id="rId7"/>
    <p:sldLayoutId id="2147483695" r:id="rId8"/>
    <p:sldLayoutId id="2147483696" r:id="rId9"/>
    <p:sldLayoutId id="2147483705" r:id="rId10"/>
    <p:sldLayoutId id="2147483714" r:id="rId11"/>
  </p:sldLayoutIdLst>
  <p:hf hdr="0" ftr="0" dt="0"/>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hyperlink" Target="https://www.youtube.com/watch?v=vJG698U2Mvo"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hyperlink" Target="https://www.youtube.com/watch?v=bh_9XFzbWV8" TargetMode="Externa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a:extLst>
              <a:ext uri="{FF2B5EF4-FFF2-40B4-BE49-F238E27FC236}">
                <a16:creationId xmlns:a16="http://schemas.microsoft.com/office/drawing/2014/main" id="{191DE4E6-9B05-7640-9813-C2083E36D100}"/>
              </a:ext>
            </a:extLst>
          </p:cNvPr>
          <p:cNvSpPr>
            <a:spLocks noGrp="1"/>
          </p:cNvSpPr>
          <p:nvPr>
            <p:ph type="body" sz="quarter" idx="10"/>
          </p:nvPr>
        </p:nvSpPr>
        <p:spPr>
          <a:xfrm>
            <a:off x="1512120" y="4607614"/>
            <a:ext cx="6119760" cy="622273"/>
          </a:xfrm>
        </p:spPr>
        <p:txBody>
          <a:bodyPr/>
          <a:lstStyle/>
          <a:p>
            <a:r>
              <a:rPr lang="en-CA" dirty="0"/>
              <a:t>Resource Pack: Humans (Users) III </a:t>
            </a:r>
            <a:br>
              <a:rPr lang="en-CA" dirty="0"/>
            </a:br>
            <a:r>
              <a:rPr lang="en-CA" dirty="0"/>
              <a:t>Cognition, Attention, Perception</a:t>
            </a:r>
            <a:endParaRPr lang="en-US" dirty="0"/>
          </a:p>
        </p:txBody>
      </p:sp>
      <p:sp>
        <p:nvSpPr>
          <p:cNvPr id="3" name="Text Placeholder 2"/>
          <p:cNvSpPr>
            <a:spLocks noGrp="1"/>
          </p:cNvSpPr>
          <p:nvPr>
            <p:ph type="body" sz="quarter" idx="12"/>
          </p:nvPr>
        </p:nvSpPr>
        <p:spPr/>
        <p:txBody>
          <a:bodyPr/>
          <a:lstStyle/>
          <a:p>
            <a:r>
              <a:rPr lang="en-US" sz="1800" dirty="0"/>
              <a:t>© Melanie </a:t>
            </a:r>
            <a:r>
              <a:rPr lang="en-US" sz="1800" dirty="0" err="1"/>
              <a:t>Baljko</a:t>
            </a:r>
            <a:endParaRPr lang="en-US" sz="1800" dirty="0"/>
          </a:p>
        </p:txBody>
      </p:sp>
      <p:sp>
        <p:nvSpPr>
          <p:cNvPr id="4" name="Text Placeholder 3">
            <a:extLst>
              <a:ext uri="{FF2B5EF4-FFF2-40B4-BE49-F238E27FC236}">
                <a16:creationId xmlns:a16="http://schemas.microsoft.com/office/drawing/2014/main" id="{FE67C24D-E49C-1641-B0EA-79C187B50330}"/>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912038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framework that explains how people think/do</a:t>
            </a:r>
          </a:p>
          <a:p>
            <a:r>
              <a:rPr lang="en-US" dirty="0"/>
              <a:t>it uses metaphor of an (digital) information processor for the brain (and thus for cognition)</a:t>
            </a:r>
          </a:p>
          <a:p>
            <a:r>
              <a:rPr lang="en-US" dirty="0"/>
              <a:t>the metaphor abstracts away the human body, the </a:t>
            </a:r>
            <a:r>
              <a:rPr lang="en-US" dirty="0" err="1"/>
              <a:t>interactant</a:t>
            </a:r>
            <a:r>
              <a:rPr lang="en-US" dirty="0"/>
              <a:t> is reduced to a brain</a:t>
            </a:r>
          </a:p>
          <a:p>
            <a:endParaRPr lang="en-US" dirty="0"/>
          </a:p>
          <a:p>
            <a:endParaRPr lang="en-US" dirty="0"/>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10</a:t>
            </a:fld>
            <a:endParaRPr lang="en-US" dirty="0">
              <a:solidFill>
                <a:srgbClr val="AAAAAA"/>
              </a:solidFill>
              <a:ea typeface="Calibri"/>
              <a:sym typeface="Calibri"/>
            </a:endParaRPr>
          </a:p>
        </p:txBody>
      </p:sp>
      <p:sp>
        <p:nvSpPr>
          <p:cNvPr id="4" name="Title 3"/>
          <p:cNvSpPr>
            <a:spLocks noGrp="1"/>
          </p:cNvSpPr>
          <p:nvPr>
            <p:ph type="title"/>
          </p:nvPr>
        </p:nvSpPr>
        <p:spPr/>
        <p:txBody>
          <a:bodyPr/>
          <a:lstStyle/>
          <a:p>
            <a:r>
              <a:rPr lang="en-US" dirty="0"/>
              <a:t>Human as an Information Processor</a:t>
            </a:r>
          </a:p>
        </p:txBody>
      </p:sp>
    </p:spTree>
    <p:extLst>
      <p:ext uri="{BB962C8B-B14F-4D97-AF65-F5344CB8AC3E}">
        <p14:creationId xmlns:p14="http://schemas.microsoft.com/office/powerpoint/2010/main" val="950581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7" name="Rectangle 3"/>
          <p:cNvSpPr>
            <a:spLocks noGrp="1" noChangeArrowheads="1"/>
          </p:cNvSpPr>
          <p:nvPr>
            <p:ph idx="1"/>
          </p:nvPr>
        </p:nvSpPr>
        <p:spPr>
          <a:prstGeom prst="rect">
            <a:avLst/>
          </a:prstGeom>
        </p:spPr>
        <p:txBody>
          <a:bodyPr lIns="45720" tIns="22860" rIns="45720" bIns="22860"/>
          <a:lstStyle/>
          <a:p>
            <a:pPr eaLnBrk="1" hangingPunct="1"/>
            <a:r>
              <a:rPr lang="en-GB">
                <a:latin typeface="Liberation Sans"/>
              </a:rPr>
              <a:t>Conceptualizes human performance in metaphorical terms of information processing stages</a:t>
            </a:r>
          </a:p>
        </p:txBody>
      </p:sp>
      <p:sp>
        <p:nvSpPr>
          <p:cNvPr id="4" name="Slide Number Placeholder 3"/>
          <p:cNvSpPr>
            <a:spLocks noGrp="1"/>
          </p:cNvSpPr>
          <p:nvPr>
            <p:ph type="sldNum" idx="12"/>
          </p:nvPr>
        </p:nvSpPr>
        <p:spPr/>
        <p:txBody>
          <a:bodyPr/>
          <a:lstStyle/>
          <a:p>
            <a:pPr algn="r"/>
            <a:fld id="{A7EA2D8D-44E5-43C4-BBA1-AE3E32EF0894}" type="slidenum">
              <a:rPr lang="en-GB" sz="1200">
                <a:solidFill>
                  <a:schemeClr val="accent6">
                    <a:lumMod val="75000"/>
                  </a:schemeClr>
                </a:solidFill>
                <a:latin typeface="Liberation Sans"/>
              </a:rPr>
              <a:pPr algn="r"/>
              <a:t>11</a:t>
            </a:fld>
            <a:endParaRPr lang="en-GB" dirty="0">
              <a:solidFill>
                <a:schemeClr val="accent6">
                  <a:lumMod val="75000"/>
                </a:schemeClr>
              </a:solidFill>
              <a:latin typeface="Liberation Sans"/>
            </a:endParaRPr>
          </a:p>
        </p:txBody>
      </p:sp>
      <p:sp>
        <p:nvSpPr>
          <p:cNvPr id="100356" name="Rectangle 2"/>
          <p:cNvSpPr>
            <a:spLocks noGrp="1" noChangeArrowheads="1"/>
          </p:cNvSpPr>
          <p:nvPr>
            <p:ph type="title"/>
          </p:nvPr>
        </p:nvSpPr>
        <p:spPr>
          <a:prstGeom prst="rect">
            <a:avLst/>
          </a:prstGeom>
        </p:spPr>
        <p:txBody>
          <a:bodyPr lIns="45720" tIns="22860" rIns="45720" bIns="22860"/>
          <a:lstStyle/>
          <a:p>
            <a:pPr eaLnBrk="1" hangingPunct="1"/>
            <a:r>
              <a:rPr lang="en-GB">
                <a:latin typeface="Liberation Sans"/>
              </a:rPr>
              <a:t>Information processing</a:t>
            </a:r>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pPr algn="ctr"/>
            <a:r>
              <a:rPr lang="en-GB" dirty="0">
                <a:solidFill>
                  <a:schemeClr val="accent6">
                    <a:lumMod val="75000"/>
                  </a:schemeClr>
                </a:solidFill>
                <a:latin typeface="Liberation Sans"/>
              </a:rPr>
              <a:t>www.id-book.com</a:t>
            </a:r>
          </a:p>
        </p:txBody>
      </p:sp>
      <p:pic>
        <p:nvPicPr>
          <p:cNvPr id="146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3501008"/>
            <a:ext cx="8568952" cy="212037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7" name="Picture 2">
            <a:extLst>
              <a:ext uri="{FF2B5EF4-FFF2-40B4-BE49-F238E27FC236}">
                <a16:creationId xmlns:a16="http://schemas.microsoft.com/office/drawing/2014/main" id="{69C1B69D-F046-7047-B851-4DC6EE0790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176" y="3421888"/>
            <a:ext cx="8568946" cy="212037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490181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5C215D-0C4A-BE41-972C-1EE01651D4E9}"/>
              </a:ext>
            </a:extLst>
          </p:cNvPr>
          <p:cNvSpPr>
            <a:spLocks noGrp="1"/>
          </p:cNvSpPr>
          <p:nvPr>
            <p:ph idx="1"/>
          </p:nvPr>
        </p:nvSpPr>
        <p:spPr/>
        <p:txBody>
          <a:bodyPr/>
          <a:lstStyle/>
          <a:p>
            <a:r>
              <a:rPr lang="en-US" dirty="0"/>
              <a:t>In this model of the user:</a:t>
            </a:r>
          </a:p>
          <a:p>
            <a:pPr lvl="1"/>
            <a:r>
              <a:rPr lang="en-US" dirty="0"/>
              <a:t>there is an input stage</a:t>
            </a:r>
          </a:p>
          <a:p>
            <a:pPr lvl="1"/>
            <a:r>
              <a:rPr lang="en-US" dirty="0"/>
              <a:t>there is an output stage</a:t>
            </a:r>
          </a:p>
          <a:p>
            <a:pPr lvl="1"/>
            <a:r>
              <a:rPr lang="en-US" dirty="0"/>
              <a:t>In between receiving the input and producing the output, something is happening in the mind of the user</a:t>
            </a:r>
          </a:p>
          <a:p>
            <a:pPr lvl="1"/>
            <a:r>
              <a:rPr lang="en-US" dirty="0"/>
              <a:t>what is happening? this middle part is the cognitive processing</a:t>
            </a:r>
          </a:p>
          <a:p>
            <a:pPr marL="414000" lvl="1" indent="0">
              <a:buNone/>
            </a:pPr>
            <a:endParaRPr lang="en-US" dirty="0"/>
          </a:p>
        </p:txBody>
      </p:sp>
      <p:sp>
        <p:nvSpPr>
          <p:cNvPr id="3" name="Slide Number Placeholder 2">
            <a:extLst>
              <a:ext uri="{FF2B5EF4-FFF2-40B4-BE49-F238E27FC236}">
                <a16:creationId xmlns:a16="http://schemas.microsoft.com/office/drawing/2014/main" id="{9C2B23DA-E5F2-C84C-A858-BC24FB8FF583}"/>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12</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63B9D5C6-52F6-C745-AF60-5DF5C064E9F3}"/>
              </a:ext>
            </a:extLst>
          </p:cNvPr>
          <p:cNvSpPr>
            <a:spLocks noGrp="1"/>
          </p:cNvSpPr>
          <p:nvPr>
            <p:ph type="title"/>
          </p:nvPr>
        </p:nvSpPr>
        <p:spPr/>
        <p:txBody>
          <a:bodyPr/>
          <a:lstStyle/>
          <a:p>
            <a:r>
              <a:rPr lang="en-US" dirty="0"/>
              <a:t>What happens in the middle? </a:t>
            </a:r>
          </a:p>
        </p:txBody>
      </p:sp>
    </p:spTree>
    <p:extLst>
      <p:ext uri="{BB962C8B-B14F-4D97-AF65-F5344CB8AC3E}">
        <p14:creationId xmlns:p14="http://schemas.microsoft.com/office/powerpoint/2010/main" val="966625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 </a:t>
            </a:r>
          </a:p>
        </p:txBody>
      </p:sp>
      <p:sp>
        <p:nvSpPr>
          <p:cNvPr id="5" name="Slide Number Placeholder 4"/>
          <p:cNvSpPr>
            <a:spLocks noGrp="1"/>
          </p:cNvSpPr>
          <p:nvPr>
            <p:ph type="sldNum" idx="12"/>
          </p:nvPr>
        </p:nvSpPr>
        <p:spPr/>
        <p:txBody>
          <a:bodyPr/>
          <a:lstStyle/>
          <a:p>
            <a:pPr algn="r"/>
            <a:fld id="{A7EA2D8D-44E5-43C4-BBA1-AE3E32EF0894}" type="slidenum">
              <a:rPr lang="en-GB" sz="1200">
                <a:solidFill>
                  <a:schemeClr val="accent6">
                    <a:lumMod val="75000"/>
                  </a:schemeClr>
                </a:solidFill>
                <a:latin typeface="Liberation Sans"/>
              </a:rPr>
              <a:pPr algn="r"/>
              <a:t>13</a:t>
            </a:fld>
            <a:endParaRPr lang="en-GB" dirty="0">
              <a:solidFill>
                <a:schemeClr val="accent6">
                  <a:lumMod val="75000"/>
                </a:schemeClr>
              </a:solidFill>
              <a:latin typeface="Liberation Sans"/>
            </a:endParaRPr>
          </a:p>
        </p:txBody>
      </p:sp>
      <p:sp>
        <p:nvSpPr>
          <p:cNvPr id="104453" name="Rectangle 2"/>
          <p:cNvSpPr>
            <a:spLocks noGrp="1" noChangeArrowheads="1"/>
          </p:cNvSpPr>
          <p:nvPr>
            <p:ph type="title"/>
          </p:nvPr>
        </p:nvSpPr>
        <p:spPr>
          <a:prstGeom prst="rect">
            <a:avLst/>
          </a:prstGeom>
        </p:spPr>
        <p:txBody>
          <a:bodyPr lIns="45720" tIns="22860" rIns="45720" bIns="22860">
            <a:normAutofit/>
          </a:bodyPr>
          <a:lstStyle/>
          <a:p>
            <a:pPr eaLnBrk="1" hangingPunct="1"/>
            <a:r>
              <a:rPr lang="en-GB" dirty="0">
                <a:latin typeface="Verdana" charset="0"/>
              </a:rPr>
              <a:t> </a:t>
            </a:r>
          </a:p>
        </p:txBody>
      </p:sp>
      <p:pic>
        <p:nvPicPr>
          <p:cNvPr id="128029" name="Pictur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8861" y="-1"/>
            <a:ext cx="5778435" cy="674764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 name="Picture 29">
            <a:extLst>
              <a:ext uri="{FF2B5EF4-FFF2-40B4-BE49-F238E27FC236}">
                <a16:creationId xmlns:a16="http://schemas.microsoft.com/office/drawing/2014/main" id="{33FCD0BF-76DD-AE48-85C8-0F2A594F76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241" y="0"/>
            <a:ext cx="5331235" cy="622543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204678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dirty="0"/>
              <a:t>a framework that posits that people use mental models generally in cognition, for:</a:t>
            </a:r>
          </a:p>
          <a:p>
            <a:pPr lvl="1"/>
            <a:r>
              <a:rPr lang="en-US" dirty="0"/>
              <a:t>reasoning, making decisions</a:t>
            </a:r>
          </a:p>
          <a:p>
            <a:pPr lvl="1"/>
            <a:r>
              <a:rPr lang="en-US" dirty="0"/>
              <a:t>generating their next actions</a:t>
            </a:r>
          </a:p>
          <a:p>
            <a:pPr lvl="1"/>
            <a:r>
              <a:rPr lang="en-US" dirty="0"/>
              <a:t>generating explanations about what  they observed</a:t>
            </a:r>
          </a:p>
          <a:p>
            <a:pPr lvl="1"/>
            <a:r>
              <a:rPr lang="mr-IN" dirty="0"/>
              <a:t>…</a:t>
            </a:r>
            <a:r>
              <a:rPr lang="en-CA" dirty="0"/>
              <a:t> many more</a:t>
            </a:r>
            <a:endParaRPr lang="en-US" dirty="0"/>
          </a:p>
          <a:p>
            <a:r>
              <a:rPr lang="en-US" dirty="0"/>
              <a:t>There are two key points</a:t>
            </a:r>
          </a:p>
          <a:p>
            <a:pPr lvl="1"/>
            <a:r>
              <a:rPr lang="en-US" dirty="0"/>
              <a:t>a mental model is an internal construction</a:t>
            </a:r>
          </a:p>
          <a:p>
            <a:pPr lvl="1"/>
            <a:r>
              <a:rPr lang="en-US" dirty="0"/>
              <a:t>a mental model can be "run"</a:t>
            </a:r>
          </a:p>
          <a:p>
            <a:r>
              <a:rPr lang="en-US" dirty="0"/>
              <a:t>There is plenty of evidence that people have mental models</a:t>
            </a:r>
          </a:p>
          <a:p>
            <a:endParaRPr lang="en-US" dirty="0"/>
          </a:p>
        </p:txBody>
      </p:sp>
      <p:sp>
        <p:nvSpPr>
          <p:cNvPr id="4" name="Slide Number Placeholder 3"/>
          <p:cNvSpPr>
            <a:spLocks noGrp="1"/>
          </p:cNvSpPr>
          <p:nvPr>
            <p:ph type="sldNum" idx="12"/>
          </p:nvPr>
        </p:nvSpPr>
        <p:spPr/>
        <p:txBody>
          <a:bodyPr/>
          <a:lstStyle/>
          <a:p>
            <a:fld id="{FB92BDE0-192C-244B-A930-2B0C55F462B1}" type="slidenum">
              <a:rPr lang="en-US" smtClean="0"/>
              <a:t>14</a:t>
            </a:fld>
            <a:endParaRPr lang="en-US"/>
          </a:p>
        </p:txBody>
      </p:sp>
      <p:sp>
        <p:nvSpPr>
          <p:cNvPr id="2" name="Title 1"/>
          <p:cNvSpPr>
            <a:spLocks noGrp="1"/>
          </p:cNvSpPr>
          <p:nvPr>
            <p:ph type="title"/>
          </p:nvPr>
        </p:nvSpPr>
        <p:spPr/>
        <p:txBody>
          <a:bodyPr/>
          <a:lstStyle/>
          <a:p>
            <a:r>
              <a:rPr lang="en-US" dirty="0"/>
              <a:t>Mental Models</a:t>
            </a:r>
            <a:br>
              <a:rPr lang="en-US" dirty="0"/>
            </a:br>
            <a:endParaRPr lang="en-US" dirty="0"/>
          </a:p>
        </p:txBody>
      </p:sp>
    </p:spTree>
    <p:extLst>
      <p:ext uri="{BB962C8B-B14F-4D97-AF65-F5344CB8AC3E}">
        <p14:creationId xmlns:p14="http://schemas.microsoft.com/office/powerpoint/2010/main" val="3352071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Craik</a:t>
            </a:r>
            <a:r>
              <a:rPr lang="en-US" dirty="0"/>
              <a:t> (1943) described mental models as:</a:t>
            </a:r>
          </a:p>
          <a:p>
            <a:pPr lvl="1"/>
            <a:r>
              <a:rPr lang="en-US" dirty="0"/>
              <a:t>internal constructions of some aspect of the external world</a:t>
            </a:r>
          </a:p>
          <a:p>
            <a:pPr lvl="1"/>
            <a:r>
              <a:rPr lang="en-US" dirty="0"/>
              <a:t>constructions that are manipulated somehow (processing)</a:t>
            </a:r>
          </a:p>
          <a:p>
            <a:pPr lvl="1"/>
            <a:r>
              <a:rPr lang="en-US" dirty="0"/>
              <a:t>this result of the processing is that predictions and inferences can be made</a:t>
            </a:r>
          </a:p>
          <a:p>
            <a:r>
              <a:rPr lang="en-US" dirty="0"/>
              <a:t> Johnson-Laird (1983) and others</a:t>
            </a:r>
          </a:p>
          <a:p>
            <a:pPr lvl="1"/>
            <a:r>
              <a:rPr lang="en-US" dirty="0"/>
              <a:t>the process involves unconscious and conscious processes</a:t>
            </a:r>
          </a:p>
          <a:p>
            <a:pPr lvl="1"/>
            <a:r>
              <a:rPr lang="en-US" dirty="0"/>
              <a:t>the process involves 'fleshing out' the mental model</a:t>
            </a:r>
          </a:p>
          <a:p>
            <a:pPr lvl="1"/>
            <a:r>
              <a:rPr lang="en-US" dirty="0"/>
              <a:t>the process involves 'running' the mental model</a:t>
            </a:r>
          </a:p>
          <a:p>
            <a:pPr lvl="1"/>
            <a:r>
              <a:rPr lang="en-US" dirty="0"/>
              <a:t>the process involves activation of images and analogies</a:t>
            </a:r>
          </a:p>
          <a:p>
            <a:endParaRPr lang="en-US" dirty="0"/>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15</a:t>
            </a:fld>
            <a:endParaRPr lang="en-US" dirty="0">
              <a:solidFill>
                <a:srgbClr val="AAAAAA"/>
              </a:solidFill>
              <a:ea typeface="Calibri"/>
              <a:sym typeface="Calibri"/>
            </a:endParaRPr>
          </a:p>
        </p:txBody>
      </p:sp>
      <p:sp>
        <p:nvSpPr>
          <p:cNvPr id="4" name="Title 3"/>
          <p:cNvSpPr>
            <a:spLocks noGrp="1"/>
          </p:cNvSpPr>
          <p:nvPr>
            <p:ph type="title"/>
          </p:nvPr>
        </p:nvSpPr>
        <p:spPr/>
        <p:txBody>
          <a:bodyPr/>
          <a:lstStyle/>
          <a:p>
            <a:r>
              <a:rPr lang="en-US" dirty="0"/>
              <a:t>Mental models: How do they work?</a:t>
            </a:r>
            <a:br>
              <a:rPr lang="en-US" dirty="0"/>
            </a:br>
            <a:endParaRPr lang="en-US" dirty="0"/>
          </a:p>
        </p:txBody>
      </p:sp>
    </p:spTree>
    <p:extLst>
      <p:ext uri="{BB962C8B-B14F-4D97-AF65-F5344CB8AC3E}">
        <p14:creationId xmlns:p14="http://schemas.microsoft.com/office/powerpoint/2010/main" val="2175664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a:t>Mental models can be formed in a deep or a shallow way</a:t>
            </a:r>
          </a:p>
          <a:p>
            <a:r>
              <a:rPr lang="en-US" dirty="0"/>
              <a:t>Example of a deep model:</a:t>
            </a:r>
          </a:p>
          <a:p>
            <a:pPr lvl="1"/>
            <a:r>
              <a:rPr lang="en-US" dirty="0"/>
              <a:t>a model of how a car operates to the extent that you can trouble-shoot</a:t>
            </a:r>
          </a:p>
          <a:p>
            <a:pPr lvl="1"/>
            <a:r>
              <a:rPr lang="en-US" dirty="0"/>
              <a:t>how the combustion engine turns over, alternator, </a:t>
            </a:r>
            <a:r>
              <a:rPr lang="en-US" dirty="0" err="1"/>
              <a:t>etc</a:t>
            </a:r>
            <a:endParaRPr lang="en-US" dirty="0"/>
          </a:p>
          <a:p>
            <a:pPr lvl="1"/>
            <a:r>
              <a:rPr lang="en-US" dirty="0"/>
              <a:t>how fuel lines/</a:t>
            </a:r>
            <a:r>
              <a:rPr lang="en-US" dirty="0" err="1"/>
              <a:t>carberator</a:t>
            </a:r>
            <a:r>
              <a:rPr lang="en-US" dirty="0"/>
              <a:t>/</a:t>
            </a:r>
            <a:r>
              <a:rPr lang="en-US" dirty="0" err="1"/>
              <a:t>etc</a:t>
            </a:r>
            <a:r>
              <a:rPr lang="en-US" dirty="0"/>
              <a:t> work</a:t>
            </a:r>
          </a:p>
          <a:p>
            <a:pPr lvl="1"/>
            <a:r>
              <a:rPr lang="en-US" dirty="0"/>
              <a:t>how braking systems operate</a:t>
            </a:r>
          </a:p>
          <a:p>
            <a:pPr lvl="1"/>
            <a:r>
              <a:rPr lang="en-US" dirty="0"/>
              <a:t>how steering systems operate</a:t>
            </a:r>
          </a:p>
          <a:p>
            <a:r>
              <a:rPr lang="en-US" dirty="0"/>
              <a:t>Example of a shallow model:</a:t>
            </a:r>
          </a:p>
          <a:p>
            <a:pPr lvl="1"/>
            <a:r>
              <a:rPr lang="en-US" dirty="0"/>
              <a:t>a model of how a car operates to the extent that you can drive it </a:t>
            </a:r>
          </a:p>
          <a:p>
            <a:pPr lvl="1"/>
            <a:r>
              <a:rPr lang="en-US" dirty="0"/>
              <a:t>how to start the car</a:t>
            </a:r>
          </a:p>
          <a:p>
            <a:pPr lvl="1"/>
            <a:r>
              <a:rPr lang="en-US" dirty="0"/>
              <a:t>how to accelerate</a:t>
            </a:r>
          </a:p>
          <a:p>
            <a:pPr lvl="1"/>
            <a:r>
              <a:rPr lang="en-US" dirty="0"/>
              <a:t>how to brake</a:t>
            </a:r>
          </a:p>
          <a:p>
            <a:pPr lvl="1"/>
            <a:r>
              <a:rPr lang="en-US" dirty="0"/>
              <a:t>how to turn</a:t>
            </a:r>
          </a:p>
          <a:p>
            <a:r>
              <a:rPr lang="en-US" dirty="0"/>
              <a:t>to drive, a shallow model suffices; to trouble-shoot malfunction, need a deeper model</a:t>
            </a: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16</a:t>
            </a:fld>
            <a:endParaRPr lang="en-US" dirty="0">
              <a:solidFill>
                <a:srgbClr val="AAAAAA"/>
              </a:solidFill>
              <a:ea typeface="Calibri"/>
              <a:sym typeface="Calibri"/>
            </a:endParaRPr>
          </a:p>
        </p:txBody>
      </p:sp>
      <p:sp>
        <p:nvSpPr>
          <p:cNvPr id="4" name="Title 3"/>
          <p:cNvSpPr>
            <a:spLocks noGrp="1"/>
          </p:cNvSpPr>
          <p:nvPr>
            <p:ph type="title"/>
          </p:nvPr>
        </p:nvSpPr>
        <p:spPr/>
        <p:txBody>
          <a:bodyPr/>
          <a:lstStyle/>
          <a:p>
            <a:r>
              <a:rPr lang="en-US" dirty="0"/>
              <a:t>Deep </a:t>
            </a:r>
            <a:r>
              <a:rPr lang="en-US" dirty="0" err="1"/>
              <a:t>vs</a:t>
            </a:r>
            <a:r>
              <a:rPr lang="en-US" dirty="0"/>
              <a:t> Shallow Mental models</a:t>
            </a:r>
            <a:br>
              <a:rPr lang="en-US" dirty="0"/>
            </a:br>
            <a:endParaRPr lang="en-US" dirty="0"/>
          </a:p>
        </p:txBody>
      </p:sp>
    </p:spTree>
    <p:extLst>
      <p:ext uri="{BB962C8B-B14F-4D97-AF65-F5344CB8AC3E}">
        <p14:creationId xmlns:p14="http://schemas.microsoft.com/office/powerpoint/2010/main" val="3332722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Users develop an understanding of a system through learning about and using it</a:t>
            </a:r>
          </a:p>
          <a:p>
            <a:r>
              <a:rPr lang="en-US" dirty="0"/>
              <a:t>Knowledge is sometimes described as a mental model:</a:t>
            </a:r>
          </a:p>
          <a:p>
            <a:pPr lvl="1"/>
            <a:r>
              <a:rPr lang="en-US" dirty="0"/>
              <a:t>How to use the system (what to do next)</a:t>
            </a:r>
          </a:p>
          <a:p>
            <a:pPr lvl="1"/>
            <a:r>
              <a:rPr lang="en-US" dirty="0"/>
              <a:t>What to do with unfamiliar systems or unexpected situations (how the system works)</a:t>
            </a:r>
          </a:p>
          <a:p>
            <a:r>
              <a:rPr lang="en-US" dirty="0"/>
              <a:t>People make inferences using mental models of how to carry out tasks</a:t>
            </a:r>
          </a:p>
          <a:p>
            <a:pPr lvl="1"/>
            <a:r>
              <a:rPr lang="en-US" dirty="0"/>
              <a:t>they may start with incorrect assumptions</a:t>
            </a:r>
          </a:p>
          <a:p>
            <a:pPr lvl="1"/>
            <a:r>
              <a:rPr lang="en-US" dirty="0"/>
              <a:t>they may use inappropriate analogies </a:t>
            </a:r>
          </a:p>
          <a:p>
            <a:pPr lvl="1"/>
            <a:r>
              <a:rPr lang="en-US" dirty="0"/>
              <a:t>they may bring superstition into the process</a:t>
            </a:r>
          </a:p>
          <a:p>
            <a:pPr lvl="1"/>
            <a:r>
              <a:rPr lang="en-US" dirty="0"/>
              <a:t>they may use evidence to revise their mental models (towards or away from the correct model)</a:t>
            </a:r>
          </a:p>
          <a:p>
            <a:endParaRPr lang="en-US" dirty="0"/>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17</a:t>
            </a:fld>
            <a:endParaRPr lang="en-US" dirty="0">
              <a:solidFill>
                <a:srgbClr val="AAAAAA"/>
              </a:solidFill>
              <a:ea typeface="Calibri"/>
              <a:sym typeface="Calibri"/>
            </a:endParaRPr>
          </a:p>
        </p:txBody>
      </p:sp>
      <p:sp>
        <p:nvSpPr>
          <p:cNvPr id="4" name="Title 3"/>
          <p:cNvSpPr>
            <a:spLocks noGrp="1"/>
          </p:cNvSpPr>
          <p:nvPr>
            <p:ph type="title"/>
          </p:nvPr>
        </p:nvSpPr>
        <p:spPr/>
        <p:txBody>
          <a:bodyPr/>
          <a:lstStyle/>
          <a:p>
            <a:r>
              <a:rPr lang="en-US" dirty="0"/>
              <a:t>How Do Mental Models Develop?</a:t>
            </a:r>
            <a:br>
              <a:rPr lang="en-US" dirty="0"/>
            </a:br>
            <a:endParaRPr lang="en-US" dirty="0"/>
          </a:p>
        </p:txBody>
      </p:sp>
    </p:spTree>
    <p:extLst>
      <p:ext uri="{BB962C8B-B14F-4D97-AF65-F5344CB8AC3E}">
        <p14:creationId xmlns:p14="http://schemas.microsoft.com/office/powerpoint/2010/main" val="3271272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dirty="0"/>
              <a:t>there is plenty of evidence that the mental models are frequently erroneous</a:t>
            </a:r>
          </a:p>
          <a:p>
            <a:r>
              <a:rPr lang="en-US" dirty="0"/>
              <a:t>Examples: thermostats, household plumbing, tailgating, elevator and crosswalk buttons, </a:t>
            </a:r>
            <a:r>
              <a:rPr lang="en-US" dirty="0" err="1"/>
              <a:t>etc</a:t>
            </a:r>
            <a:r>
              <a:rPr lang="en-US" dirty="0"/>
              <a:t> </a:t>
            </a:r>
            <a:r>
              <a:rPr lang="en-US" dirty="0" err="1"/>
              <a:t>etc</a:t>
            </a:r>
            <a:endParaRPr lang="en-US" dirty="0"/>
          </a:p>
          <a:p>
            <a:endParaRPr lang="en-US" dirty="0"/>
          </a:p>
        </p:txBody>
      </p:sp>
      <p:sp>
        <p:nvSpPr>
          <p:cNvPr id="4" name="Slide Number Placeholder 3"/>
          <p:cNvSpPr>
            <a:spLocks noGrp="1"/>
          </p:cNvSpPr>
          <p:nvPr>
            <p:ph type="sldNum" idx="12"/>
          </p:nvPr>
        </p:nvSpPr>
        <p:spPr/>
        <p:txBody>
          <a:bodyPr/>
          <a:lstStyle/>
          <a:p>
            <a:fld id="{FB92BDE0-192C-244B-A930-2B0C55F462B1}" type="slidenum">
              <a:rPr lang="en-US" smtClean="0"/>
              <a:t>18</a:t>
            </a:fld>
            <a:endParaRPr lang="en-US"/>
          </a:p>
        </p:txBody>
      </p:sp>
      <p:sp>
        <p:nvSpPr>
          <p:cNvPr id="2" name="Title 1"/>
          <p:cNvSpPr>
            <a:spLocks noGrp="1"/>
          </p:cNvSpPr>
          <p:nvPr>
            <p:ph type="title"/>
          </p:nvPr>
        </p:nvSpPr>
        <p:spPr/>
        <p:txBody>
          <a:bodyPr/>
          <a:lstStyle/>
          <a:p>
            <a:r>
              <a:rPr lang="en-US" dirty="0"/>
              <a:t>Shallow and Incorrect Mental Models</a:t>
            </a:r>
            <a:br>
              <a:rPr lang="en-US" dirty="0"/>
            </a:br>
            <a:endParaRPr lang="en-US" dirty="0"/>
          </a:p>
        </p:txBody>
      </p:sp>
    </p:spTree>
    <p:extLst>
      <p:ext uri="{BB962C8B-B14F-4D97-AF65-F5344CB8AC3E}">
        <p14:creationId xmlns:p14="http://schemas.microsoft.com/office/powerpoint/2010/main" val="3046264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0b. </a:t>
            </a:r>
            <a:r>
              <a:rPr lang="en-US" dirty="0"/>
              <a:t>Norman’s gulfs of execution and evaluation </a:t>
            </a:r>
          </a:p>
          <a:p>
            <a:pPr marL="0" indent="0">
              <a:buNone/>
            </a:pPr>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530496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03C55E-448F-D148-8A24-A78C3C36E5C1}"/>
              </a:ext>
            </a:extLst>
          </p:cNvPr>
          <p:cNvSpPr>
            <a:spLocks noGrp="1"/>
          </p:cNvSpPr>
          <p:nvPr>
            <p:ph type="title"/>
          </p:nvPr>
        </p:nvSpPr>
        <p:spPr/>
        <p:txBody>
          <a:bodyPr/>
          <a:lstStyle/>
          <a:p>
            <a:r>
              <a:rPr lang="en-US" dirty="0"/>
              <a:t>Intellectual Property Notice</a:t>
            </a:r>
          </a:p>
        </p:txBody>
      </p:sp>
      <p:sp>
        <p:nvSpPr>
          <p:cNvPr id="6" name="Content Placeholder 5">
            <a:extLst>
              <a:ext uri="{FF2B5EF4-FFF2-40B4-BE49-F238E27FC236}">
                <a16:creationId xmlns:a16="http://schemas.microsoft.com/office/drawing/2014/main" id="{B6C1C058-8AF9-0448-B51B-F97EE53D1D17}"/>
              </a:ext>
            </a:extLst>
          </p:cNvPr>
          <p:cNvSpPr>
            <a:spLocks noGrp="1"/>
          </p:cNvSpPr>
          <p:nvPr>
            <p:ph idx="1"/>
          </p:nvPr>
        </p:nvSpPr>
        <p:spPr>
          <a:xfrm>
            <a:off x="685554" y="1308926"/>
            <a:ext cx="8159218" cy="5194424"/>
          </a:xfrm>
        </p:spPr>
        <p:txBody>
          <a:bodyPr>
            <a:normAutofit fontScale="85000" lnSpcReduction="10000"/>
          </a:bodyPr>
          <a:lstStyle/>
          <a:p>
            <a:pPr marL="0" indent="0">
              <a:buNone/>
            </a:pPr>
            <a:r>
              <a:rPr lang="en-CA" dirty="0"/>
              <a:t>This presentation is protected by Canadian and international copyright laws. Reproduction and distribution of the presentation without the written permission of the copyright holder is prohibited.</a:t>
            </a:r>
          </a:p>
          <a:p>
            <a:pPr marL="0" indent="0">
              <a:buNone/>
            </a:pPr>
            <a:r>
              <a:rPr lang="en-CA" dirty="0"/>
              <a:t>These course materials are designed for use as part of the EECS3461 course at York University and are the intellectual property of the instructor unless otherwise stated. Third party copyrighted materials (such as book chapters, journal articles, music, videos, </a:t>
            </a:r>
            <a:r>
              <a:rPr lang="en-CA" dirty="0" err="1"/>
              <a:t>etc</a:t>
            </a:r>
            <a:r>
              <a:rPr lang="en-CA" dirty="0"/>
              <a:t>) have either been licensed for use in this course or fall under an exception or limitation in Canadian Copyright law.</a:t>
            </a:r>
          </a:p>
          <a:p>
            <a:pPr marL="0" indent="0">
              <a:buNone/>
            </a:pPr>
            <a:r>
              <a:rPr lang="en-CA" dirty="0"/>
              <a:t>Copying this material for distribution (e.g., uploading material to a commercial third-party website) may lead to a charge of misconduct under York’s Code of Student Rights and Responsibilities and the Senate Policy on Academic Honesty and/or legal consequences for violation of copyright law if copyright law has been violated. </a:t>
            </a:r>
          </a:p>
          <a:p>
            <a:pPr marL="0" indent="0">
              <a:buNone/>
            </a:pPr>
            <a:r>
              <a:rPr lang="en-CA" dirty="0"/>
              <a:t>© Melanie </a:t>
            </a:r>
            <a:r>
              <a:rPr lang="en-CA" dirty="0" err="1"/>
              <a:t>Baljko</a:t>
            </a:r>
            <a:r>
              <a:rPr lang="en-CA" dirty="0"/>
              <a:t>, 2021</a:t>
            </a:r>
            <a:endParaRPr lang="en-US" dirty="0"/>
          </a:p>
        </p:txBody>
      </p:sp>
      <p:sp>
        <p:nvSpPr>
          <p:cNvPr id="2" name="Slide Number Placeholder 1">
            <a:extLst>
              <a:ext uri="{FF2B5EF4-FFF2-40B4-BE49-F238E27FC236}">
                <a16:creationId xmlns:a16="http://schemas.microsoft.com/office/drawing/2014/main" id="{8CC19DE9-8F5D-9848-B6FB-4D608D0129F3}"/>
              </a:ext>
            </a:extLst>
          </p:cNvPr>
          <p:cNvSpPr>
            <a:spLocks noGrp="1"/>
          </p:cNvSpPr>
          <p:nvPr>
            <p:ph type="sldNum" idx="4294967295"/>
          </p:nvPr>
        </p:nvSpPr>
        <p:spPr>
          <a:xfrm>
            <a:off x="8242300" y="6402388"/>
            <a:ext cx="901700" cy="45561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2</a:t>
            </a:fld>
            <a:endParaRPr lang="en-US" dirty="0">
              <a:solidFill>
                <a:srgbClr val="AAAAAA"/>
              </a:solidFill>
              <a:ea typeface="Calibri"/>
              <a:sym typeface="Calibri"/>
            </a:endParaRPr>
          </a:p>
        </p:txBody>
      </p:sp>
    </p:spTree>
    <p:extLst>
      <p:ext uri="{BB962C8B-B14F-4D97-AF65-F5344CB8AC3E}">
        <p14:creationId xmlns:p14="http://schemas.microsoft.com/office/powerpoint/2010/main" val="1264815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not really a separate framework from mental models; rather an further component to explain how people behave</a:t>
            </a:r>
          </a:p>
          <a:p>
            <a:pPr lvl="0"/>
            <a:r>
              <a:rPr lang="en-US" dirty="0"/>
              <a:t>the framework supposes there are two gulfs: </a:t>
            </a:r>
          </a:p>
          <a:p>
            <a:pPr lvl="1"/>
            <a:r>
              <a:rPr lang="en-US" dirty="0"/>
              <a:t>a gulf of </a:t>
            </a:r>
            <a:r>
              <a:rPr lang="en-US" b="1" dirty="0"/>
              <a:t>execution</a:t>
            </a:r>
          </a:p>
          <a:p>
            <a:pPr lvl="1"/>
            <a:r>
              <a:rPr lang="en-US" dirty="0"/>
              <a:t>a gulf of </a:t>
            </a:r>
            <a:r>
              <a:rPr lang="en-US" b="1" dirty="0"/>
              <a:t>evaluation</a:t>
            </a:r>
            <a:endParaRPr lang="en-US" dirty="0"/>
          </a:p>
          <a:p>
            <a:pPr marL="0" lvl="0" indent="0">
              <a:buNone/>
            </a:pPr>
            <a:endParaRPr lang="en-US" dirty="0"/>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20</a:t>
            </a:fld>
            <a:endParaRPr lang="en-US" dirty="0">
              <a:solidFill>
                <a:srgbClr val="AAAAAA"/>
              </a:solidFill>
              <a:ea typeface="Calibri"/>
              <a:sym typeface="Calibri"/>
            </a:endParaRPr>
          </a:p>
        </p:txBody>
      </p:sp>
      <p:sp>
        <p:nvSpPr>
          <p:cNvPr id="4" name="Title 3"/>
          <p:cNvSpPr>
            <a:spLocks noGrp="1"/>
          </p:cNvSpPr>
          <p:nvPr>
            <p:ph type="title"/>
          </p:nvPr>
        </p:nvSpPr>
        <p:spPr/>
        <p:txBody>
          <a:bodyPr/>
          <a:lstStyle/>
          <a:p>
            <a:r>
              <a:rPr lang="en-US" dirty="0"/>
              <a:t>Gulf Bridging</a:t>
            </a:r>
          </a:p>
        </p:txBody>
      </p:sp>
    </p:spTree>
    <p:extLst>
      <p:ext uri="{BB962C8B-B14F-4D97-AF65-F5344CB8AC3E}">
        <p14:creationId xmlns:p14="http://schemas.microsoft.com/office/powerpoint/2010/main" val="701734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7ECB55-F793-4446-935F-74C264641AF9}"/>
              </a:ext>
            </a:extLst>
          </p:cNvPr>
          <p:cNvSpPr>
            <a:spLocks noGrp="1"/>
          </p:cNvSpPr>
          <p:nvPr>
            <p:ph idx="1"/>
          </p:nvPr>
        </p:nvSpPr>
        <p:spPr/>
        <p:txBody>
          <a:bodyPr/>
          <a:lstStyle/>
          <a:p>
            <a:endParaRPr lang="en-US"/>
          </a:p>
        </p:txBody>
      </p:sp>
      <p:sp>
        <p:nvSpPr>
          <p:cNvPr id="5" name="Slide Number Placeholder 4"/>
          <p:cNvSpPr>
            <a:spLocks noGrp="1"/>
          </p:cNvSpPr>
          <p:nvPr>
            <p:ph type="sldNum" idx="12"/>
          </p:nvPr>
        </p:nvSpPr>
        <p:spPr/>
        <p:txBody>
          <a:bodyPr/>
          <a:lstStyle/>
          <a:p>
            <a:pPr algn="r"/>
            <a:fld id="{A7EA2D8D-44E5-43C4-BBA1-AE3E32EF0894}" type="slidenum">
              <a:rPr lang="en-GB" sz="1200">
                <a:solidFill>
                  <a:schemeClr val="accent6">
                    <a:lumMod val="75000"/>
                  </a:schemeClr>
                </a:solidFill>
                <a:latin typeface="Liberation Sans"/>
              </a:rPr>
              <a:pPr algn="r"/>
              <a:t>21</a:t>
            </a:fld>
            <a:endParaRPr lang="en-GB" dirty="0">
              <a:solidFill>
                <a:schemeClr val="accent6">
                  <a:lumMod val="75000"/>
                </a:schemeClr>
              </a:solidFill>
              <a:latin typeface="Liberation Sans"/>
            </a:endParaRPr>
          </a:p>
        </p:txBody>
      </p:sp>
      <p:sp>
        <p:nvSpPr>
          <p:cNvPr id="98306" name="Title 4"/>
          <p:cNvSpPr>
            <a:spLocks noGrp="1"/>
          </p:cNvSpPr>
          <p:nvPr>
            <p:ph type="title"/>
          </p:nvPr>
        </p:nvSpPr>
        <p:spPr/>
        <p:txBody>
          <a:bodyPr/>
          <a:lstStyle/>
          <a:p>
            <a:pPr eaLnBrk="1" hangingPunct="1"/>
            <a:r>
              <a:rPr lang="en-GB">
                <a:latin typeface="Liberation Sans"/>
              </a:rPr>
              <a:t>Bridging the gulfs</a:t>
            </a:r>
          </a:p>
        </p:txBody>
      </p:sp>
      <p:pic>
        <p:nvPicPr>
          <p:cNvPr id="6" name="Picture 2">
            <a:extLst>
              <a:ext uri="{FF2B5EF4-FFF2-40B4-BE49-F238E27FC236}">
                <a16:creationId xmlns:a16="http://schemas.microsoft.com/office/drawing/2014/main" id="{38673B01-C62C-DD4F-BDAF-755772F1C6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153" y="1969484"/>
            <a:ext cx="7992888" cy="483952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686832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b="1" dirty="0"/>
              <a:t>gulf of execution </a:t>
            </a:r>
            <a:r>
              <a:rPr lang="en-US" dirty="0"/>
              <a:t>is the difference between the following two things:</a:t>
            </a:r>
          </a:p>
          <a:p>
            <a:pPr lvl="1"/>
            <a:r>
              <a:rPr lang="en-US" dirty="0"/>
              <a:t>the user’s model of what system is (and what the possible next actions are) </a:t>
            </a:r>
          </a:p>
          <a:p>
            <a:pPr lvl="1"/>
            <a:r>
              <a:rPr lang="en-US" dirty="0"/>
              <a:t>what is actually possible with the system </a:t>
            </a:r>
          </a:p>
          <a:p>
            <a:r>
              <a:rPr lang="en-US" dirty="0"/>
              <a:t>each user will have their own version of this gulf</a:t>
            </a: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22</a:t>
            </a:fld>
            <a:endParaRPr lang="en-US" dirty="0">
              <a:solidFill>
                <a:srgbClr val="AAAAAA"/>
              </a:solidFill>
              <a:ea typeface="Calibri"/>
              <a:sym typeface="Calibri"/>
            </a:endParaRPr>
          </a:p>
        </p:txBody>
      </p:sp>
      <p:sp>
        <p:nvSpPr>
          <p:cNvPr id="4" name="Title 3"/>
          <p:cNvSpPr>
            <a:spLocks noGrp="1"/>
          </p:cNvSpPr>
          <p:nvPr>
            <p:ph type="title"/>
          </p:nvPr>
        </p:nvSpPr>
        <p:spPr/>
        <p:txBody>
          <a:bodyPr/>
          <a:lstStyle/>
          <a:p>
            <a:r>
              <a:rPr lang="en-US" dirty="0"/>
              <a:t>Gulf of Execution</a:t>
            </a:r>
          </a:p>
        </p:txBody>
      </p:sp>
    </p:spTree>
    <p:extLst>
      <p:ext uri="{BB962C8B-B14F-4D97-AF65-F5344CB8AC3E}">
        <p14:creationId xmlns:p14="http://schemas.microsoft.com/office/powerpoint/2010/main" val="2640877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b="1" dirty="0"/>
              <a:t>gulf of evaluation </a:t>
            </a:r>
            <a:r>
              <a:rPr lang="en-US" dirty="0"/>
              <a:t>is the difference between the following two things:</a:t>
            </a:r>
          </a:p>
          <a:p>
            <a:pPr lvl="1"/>
            <a:r>
              <a:rPr lang="en-US" dirty="0"/>
              <a:t>the user’s model of the system state (what just happened, given action I just did?)</a:t>
            </a:r>
          </a:p>
          <a:p>
            <a:pPr lvl="1"/>
            <a:r>
              <a:rPr lang="en-US" dirty="0"/>
              <a:t>the system’s actual state  </a:t>
            </a:r>
          </a:p>
          <a:p>
            <a:r>
              <a:rPr lang="en-US" dirty="0"/>
              <a:t>each user will have their own version of this gulf</a:t>
            </a: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23</a:t>
            </a:fld>
            <a:endParaRPr lang="en-US" dirty="0">
              <a:solidFill>
                <a:srgbClr val="AAAAAA"/>
              </a:solidFill>
              <a:ea typeface="Calibri"/>
              <a:sym typeface="Calibri"/>
            </a:endParaRPr>
          </a:p>
        </p:txBody>
      </p:sp>
      <p:sp>
        <p:nvSpPr>
          <p:cNvPr id="4" name="Title 3"/>
          <p:cNvSpPr>
            <a:spLocks noGrp="1"/>
          </p:cNvSpPr>
          <p:nvPr>
            <p:ph type="title"/>
          </p:nvPr>
        </p:nvSpPr>
        <p:spPr/>
        <p:txBody>
          <a:bodyPr/>
          <a:lstStyle/>
          <a:p>
            <a:r>
              <a:rPr lang="en-US" dirty="0"/>
              <a:t>Gulf of Evaluation</a:t>
            </a:r>
          </a:p>
        </p:txBody>
      </p:sp>
    </p:spTree>
    <p:extLst>
      <p:ext uri="{BB962C8B-B14F-4D97-AF65-F5344CB8AC3E}">
        <p14:creationId xmlns:p14="http://schemas.microsoft.com/office/powerpoint/2010/main" val="2728191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881E5E-AB35-E447-8241-8360B801B8F6}"/>
              </a:ext>
            </a:extLst>
          </p:cNvPr>
          <p:cNvSpPr>
            <a:spLocks noGrp="1"/>
          </p:cNvSpPr>
          <p:nvPr>
            <p:ph idx="1"/>
          </p:nvPr>
        </p:nvSpPr>
        <p:spPr/>
        <p:txBody>
          <a:bodyPr/>
          <a:lstStyle/>
          <a:p>
            <a:endParaRPr lang="en-US" dirty="0"/>
          </a:p>
          <a:p>
            <a:r>
              <a:rPr lang="en-US" dirty="0"/>
              <a:t>Norman’s model of the gulfs of evaluation and execution have been applied to the design process (which we will cover in R-Design-II)</a:t>
            </a:r>
          </a:p>
        </p:txBody>
      </p:sp>
      <p:sp>
        <p:nvSpPr>
          <p:cNvPr id="3" name="Slide Number Placeholder 2">
            <a:extLst>
              <a:ext uri="{FF2B5EF4-FFF2-40B4-BE49-F238E27FC236}">
                <a16:creationId xmlns:a16="http://schemas.microsoft.com/office/drawing/2014/main" id="{618F36C9-94AA-A743-974B-2B92A655BB40}"/>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A6351667-6F70-454D-A95F-84A75B89D14F}"/>
              </a:ext>
            </a:extLst>
          </p:cNvPr>
          <p:cNvSpPr>
            <a:spLocks noGrp="1"/>
          </p:cNvSpPr>
          <p:nvPr>
            <p:ph type="title"/>
          </p:nvPr>
        </p:nvSpPr>
        <p:spPr/>
        <p:txBody>
          <a:bodyPr/>
          <a:lstStyle/>
          <a:p>
            <a:r>
              <a:rPr lang="en-US" dirty="0"/>
              <a:t>Application of the Gulfs</a:t>
            </a:r>
          </a:p>
        </p:txBody>
      </p:sp>
    </p:spTree>
    <p:extLst>
      <p:ext uri="{BB962C8B-B14F-4D97-AF65-F5344CB8AC3E}">
        <p14:creationId xmlns:p14="http://schemas.microsoft.com/office/powerpoint/2010/main" val="2926042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1. </a:t>
            </a:r>
            <a:r>
              <a:rPr lang="en-CA" dirty="0"/>
              <a:t>What is cognition?</a:t>
            </a:r>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25</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1556001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1E7A3F-C619-F14F-8BC7-1B7DDE3846B0}"/>
              </a:ext>
            </a:extLst>
          </p:cNvPr>
          <p:cNvSpPr>
            <a:spLocks noGrp="1"/>
          </p:cNvSpPr>
          <p:nvPr>
            <p:ph idx="1"/>
          </p:nvPr>
        </p:nvSpPr>
        <p:spPr/>
        <p:txBody>
          <a:bodyPr/>
          <a:lstStyle/>
          <a:p>
            <a:endParaRPr lang="en-US" dirty="0"/>
          </a:p>
          <a:p>
            <a:r>
              <a:rPr lang="en-US" dirty="0"/>
              <a:t>this resource pack draws upon sections 4.1, 4.2, and 4.3 of the course textbook</a:t>
            </a:r>
          </a:p>
        </p:txBody>
      </p:sp>
      <p:sp>
        <p:nvSpPr>
          <p:cNvPr id="3" name="Slide Number Placeholder 2">
            <a:extLst>
              <a:ext uri="{FF2B5EF4-FFF2-40B4-BE49-F238E27FC236}">
                <a16:creationId xmlns:a16="http://schemas.microsoft.com/office/drawing/2014/main" id="{70694FB0-6FA2-6043-95CD-256B1C880671}"/>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E234C3BE-013B-A34D-8FF9-9158FE2968D2}"/>
              </a:ext>
            </a:extLst>
          </p:cNvPr>
          <p:cNvSpPr>
            <a:spLocks noGrp="1"/>
          </p:cNvSpPr>
          <p:nvPr>
            <p:ph type="title"/>
          </p:nvPr>
        </p:nvSpPr>
        <p:spPr/>
        <p:txBody>
          <a:bodyPr/>
          <a:lstStyle/>
          <a:p>
            <a:r>
              <a:rPr lang="en-US" dirty="0"/>
              <a:t>Course Textbook Reference</a:t>
            </a:r>
          </a:p>
        </p:txBody>
      </p:sp>
    </p:spTree>
    <p:extLst>
      <p:ext uri="{BB962C8B-B14F-4D97-AF65-F5344CB8AC3E}">
        <p14:creationId xmlns:p14="http://schemas.microsoft.com/office/powerpoint/2010/main" val="1215921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56DF9F-CD91-E54F-B686-E82149C7D7B6}"/>
              </a:ext>
            </a:extLst>
          </p:cNvPr>
          <p:cNvSpPr>
            <a:spLocks noGrp="1"/>
          </p:cNvSpPr>
          <p:nvPr>
            <p:ph idx="1"/>
          </p:nvPr>
        </p:nvSpPr>
        <p:spPr/>
        <p:txBody>
          <a:bodyPr>
            <a:normAutofit fontScale="92500" lnSpcReduction="10000"/>
          </a:bodyPr>
          <a:lstStyle/>
          <a:p>
            <a:r>
              <a:rPr lang="en-US" i="1" dirty="0"/>
              <a:t>cognition</a:t>
            </a:r>
            <a:r>
              <a:rPr lang="en-US" dirty="0"/>
              <a:t> a term that has come to be associated with a scientific approach to the human </a:t>
            </a:r>
            <a:r>
              <a:rPr lang="en-US" i="1" dirty="0"/>
              <a:t>mind</a:t>
            </a:r>
          </a:p>
          <a:p>
            <a:r>
              <a:rPr lang="en-US" dirty="0"/>
              <a:t>the mind is understood as a set of “faculties” that includes:</a:t>
            </a:r>
          </a:p>
          <a:p>
            <a:pPr lvl="1"/>
            <a:r>
              <a:rPr lang="en-US" dirty="0"/>
              <a:t>cognition  </a:t>
            </a:r>
          </a:p>
          <a:p>
            <a:pPr lvl="1"/>
            <a:r>
              <a:rPr lang="en-US" dirty="0"/>
              <a:t>other aspects generally considered non-cognitive, such as emotion, personality, motivation, sensory-perception, </a:t>
            </a:r>
            <a:r>
              <a:rPr lang="en-US" dirty="0" err="1"/>
              <a:t>etc</a:t>
            </a:r>
            <a:endParaRPr lang="en-US" dirty="0"/>
          </a:p>
          <a:p>
            <a:r>
              <a:rPr lang="en-US" dirty="0"/>
              <a:t>characterizing and understanding the human </a:t>
            </a:r>
            <a:r>
              <a:rPr lang="en-US" i="1" dirty="0"/>
              <a:t>mind</a:t>
            </a:r>
            <a:r>
              <a:rPr lang="en-US" dirty="0"/>
              <a:t> has been a focus of human activity for thousands of years </a:t>
            </a:r>
          </a:p>
          <a:p>
            <a:pPr lvl="1"/>
            <a:r>
              <a:rPr lang="en-US" dirty="0"/>
              <a:t>the study of the mind has been a focus of many other fields and disciplines: e.g., philosophy, religion, science, medicine, among many others</a:t>
            </a:r>
          </a:p>
          <a:p>
            <a:pPr lvl="1"/>
            <a:r>
              <a:rPr lang="en-US" dirty="0"/>
              <a:t>the history of the study of the mind is hugely complex</a:t>
            </a:r>
          </a:p>
          <a:p>
            <a:pPr lvl="1"/>
            <a:r>
              <a:rPr lang="en-US" dirty="0"/>
              <a:t>each of these fields and disciplines organize themselves around different paradigms, and the paradigms themselves have evolved over time (we will cover paradigms in R-Knowledge Practice-III)</a:t>
            </a:r>
          </a:p>
        </p:txBody>
      </p:sp>
      <p:sp>
        <p:nvSpPr>
          <p:cNvPr id="3" name="Slide Number Placeholder 2">
            <a:extLst>
              <a:ext uri="{FF2B5EF4-FFF2-40B4-BE49-F238E27FC236}">
                <a16:creationId xmlns:a16="http://schemas.microsoft.com/office/drawing/2014/main" id="{10BF9D42-051F-954F-A1BA-3B8BE15AA14C}"/>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D7B48A6E-621E-2747-90B9-2FF03CD31830}"/>
              </a:ext>
            </a:extLst>
          </p:cNvPr>
          <p:cNvSpPr>
            <a:spLocks noGrp="1"/>
          </p:cNvSpPr>
          <p:nvPr>
            <p:ph type="title"/>
          </p:nvPr>
        </p:nvSpPr>
        <p:spPr/>
        <p:txBody>
          <a:bodyPr/>
          <a:lstStyle/>
          <a:p>
            <a:r>
              <a:rPr lang="en-US" dirty="0"/>
              <a:t>What is the Mind?</a:t>
            </a:r>
          </a:p>
        </p:txBody>
      </p:sp>
    </p:spTree>
    <p:extLst>
      <p:ext uri="{BB962C8B-B14F-4D97-AF65-F5344CB8AC3E}">
        <p14:creationId xmlns:p14="http://schemas.microsoft.com/office/powerpoint/2010/main" val="852480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56DF9F-CD91-E54F-B686-E82149C7D7B6}"/>
              </a:ext>
            </a:extLst>
          </p:cNvPr>
          <p:cNvSpPr>
            <a:spLocks noGrp="1"/>
          </p:cNvSpPr>
          <p:nvPr>
            <p:ph idx="1"/>
          </p:nvPr>
        </p:nvSpPr>
        <p:spPr/>
        <p:txBody>
          <a:bodyPr>
            <a:normAutofit/>
          </a:bodyPr>
          <a:lstStyle/>
          <a:p>
            <a:r>
              <a:rPr lang="en-US" dirty="0"/>
              <a:t>key questions have been and continue to be:</a:t>
            </a:r>
          </a:p>
          <a:p>
            <a:pPr lvl="1"/>
            <a:r>
              <a:rPr lang="en-US" dirty="0"/>
              <a:t>do non-humans have minds? what does it mean to have a mind?</a:t>
            </a:r>
          </a:p>
          <a:p>
            <a:pPr lvl="1"/>
            <a:r>
              <a:rPr lang="en-US" dirty="0"/>
              <a:t>what is the relationship between the body and the mind? (implies a Western tradition of mind-body dualism) </a:t>
            </a:r>
          </a:p>
          <a:p>
            <a:pPr lvl="1"/>
            <a:r>
              <a:rPr lang="en-US" dirty="0"/>
              <a:t>what is the relationship between cognition and the brain? </a:t>
            </a:r>
          </a:p>
          <a:p>
            <a:pPr lvl="1"/>
            <a:r>
              <a:rPr lang="en-US" dirty="0"/>
              <a:t>does cognition reside solely in the brain?</a:t>
            </a:r>
          </a:p>
        </p:txBody>
      </p:sp>
      <p:sp>
        <p:nvSpPr>
          <p:cNvPr id="3" name="Slide Number Placeholder 2">
            <a:extLst>
              <a:ext uri="{FF2B5EF4-FFF2-40B4-BE49-F238E27FC236}">
                <a16:creationId xmlns:a16="http://schemas.microsoft.com/office/drawing/2014/main" id="{10BF9D42-051F-954F-A1BA-3B8BE15AA14C}"/>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D7B48A6E-621E-2747-90B9-2FF03CD31830}"/>
              </a:ext>
            </a:extLst>
          </p:cNvPr>
          <p:cNvSpPr>
            <a:spLocks noGrp="1"/>
          </p:cNvSpPr>
          <p:nvPr>
            <p:ph type="title"/>
          </p:nvPr>
        </p:nvSpPr>
        <p:spPr/>
        <p:txBody>
          <a:bodyPr/>
          <a:lstStyle/>
          <a:p>
            <a:r>
              <a:rPr lang="en-US" dirty="0"/>
              <a:t>What is the Mind?</a:t>
            </a:r>
          </a:p>
        </p:txBody>
      </p:sp>
    </p:spTree>
    <p:extLst>
      <p:ext uri="{BB962C8B-B14F-4D97-AF65-F5344CB8AC3E}">
        <p14:creationId xmlns:p14="http://schemas.microsoft.com/office/powerpoint/2010/main" val="5063369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58A3F8-27F7-874F-A62F-78997EE137A2}"/>
              </a:ext>
            </a:extLst>
          </p:cNvPr>
          <p:cNvSpPr>
            <a:spLocks noGrp="1"/>
          </p:cNvSpPr>
          <p:nvPr>
            <p:ph idx="1"/>
          </p:nvPr>
        </p:nvSpPr>
        <p:spPr/>
        <p:txBody>
          <a:bodyPr/>
          <a:lstStyle/>
          <a:p>
            <a:endParaRPr lang="en-US" dirty="0"/>
          </a:p>
          <a:p>
            <a:r>
              <a:rPr lang="en-US" dirty="0"/>
              <a:t>the ability or capacity to attribute mental states to oneself and others and to understand that others have desires, intentions, and perspectives that are different from one's own</a:t>
            </a:r>
          </a:p>
          <a:p>
            <a:pPr lvl="1"/>
            <a:r>
              <a:rPr lang="en-US" dirty="0"/>
              <a:t>mental states include: beliefs, desires, intentions, perspectives, knowledges, emotions</a:t>
            </a:r>
          </a:p>
          <a:p>
            <a:r>
              <a:rPr lang="en-US" dirty="0"/>
              <a:t>thought to be essential for empathy and understanding</a:t>
            </a:r>
          </a:p>
        </p:txBody>
      </p:sp>
      <p:sp>
        <p:nvSpPr>
          <p:cNvPr id="3" name="Slide Number Placeholder 2">
            <a:extLst>
              <a:ext uri="{FF2B5EF4-FFF2-40B4-BE49-F238E27FC236}">
                <a16:creationId xmlns:a16="http://schemas.microsoft.com/office/drawing/2014/main" id="{6F64BDAA-8609-8B48-994A-AEF05BD9EC6F}"/>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2CB3DBA0-7313-9E43-9527-F7F92A8773B9}"/>
              </a:ext>
            </a:extLst>
          </p:cNvPr>
          <p:cNvSpPr>
            <a:spLocks noGrp="1"/>
          </p:cNvSpPr>
          <p:nvPr>
            <p:ph type="title"/>
          </p:nvPr>
        </p:nvSpPr>
        <p:spPr/>
        <p:txBody>
          <a:bodyPr/>
          <a:lstStyle/>
          <a:p>
            <a:r>
              <a:rPr lang="en-US" dirty="0"/>
              <a:t>Theory of Mind</a:t>
            </a:r>
          </a:p>
        </p:txBody>
      </p:sp>
    </p:spTree>
    <p:extLst>
      <p:ext uri="{BB962C8B-B14F-4D97-AF65-F5344CB8AC3E}">
        <p14:creationId xmlns:p14="http://schemas.microsoft.com/office/powerpoint/2010/main" val="3843594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599A9D-C5C7-6541-A0F5-ED39A6DFD7A4}"/>
              </a:ext>
            </a:extLst>
          </p:cNvPr>
          <p:cNvSpPr>
            <a:spLocks noGrp="1"/>
          </p:cNvSpPr>
          <p:nvPr>
            <p:ph idx="1"/>
          </p:nvPr>
        </p:nvSpPr>
        <p:spPr/>
        <p:txBody>
          <a:bodyPr/>
          <a:lstStyle/>
          <a:p>
            <a:pPr marL="0" indent="0">
              <a:buNone/>
            </a:pPr>
            <a:r>
              <a:rPr lang="en-US" dirty="0"/>
              <a:t>This resource pack assumes that you are already familiar with:</a:t>
            </a:r>
          </a:p>
          <a:p>
            <a:r>
              <a:rPr lang="en-US" dirty="0"/>
              <a:t>R-Humans-II</a:t>
            </a:r>
          </a:p>
          <a:p>
            <a:r>
              <a:rPr lang="en-US" dirty="0"/>
              <a:t>R-Design-VIII (and all previous)</a:t>
            </a:r>
          </a:p>
          <a:p>
            <a:r>
              <a:rPr lang="en-CA" dirty="0"/>
              <a:t>R-Interaction-III </a:t>
            </a:r>
            <a:r>
              <a:rPr lang="en-US" dirty="0"/>
              <a:t>(and all previous)</a:t>
            </a:r>
          </a:p>
          <a:p>
            <a:pPr marL="0" indent="0">
              <a:buNone/>
            </a:pPr>
            <a:br>
              <a:rPr lang="en-CA" dirty="0"/>
            </a:br>
            <a:endParaRPr lang="en-US" dirty="0"/>
          </a:p>
        </p:txBody>
      </p:sp>
      <p:sp>
        <p:nvSpPr>
          <p:cNvPr id="3" name="Slide Number Placeholder 2">
            <a:extLst>
              <a:ext uri="{FF2B5EF4-FFF2-40B4-BE49-F238E27FC236}">
                <a16:creationId xmlns:a16="http://schemas.microsoft.com/office/drawing/2014/main" id="{6878A4A9-5C93-D340-9550-3C1540D27C1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471C8BA1-E507-6A4F-8602-1320FE730355}"/>
              </a:ext>
            </a:extLst>
          </p:cNvPr>
          <p:cNvSpPr>
            <a:spLocks noGrp="1"/>
          </p:cNvSpPr>
          <p:nvPr>
            <p:ph type="title"/>
          </p:nvPr>
        </p:nvSpPr>
        <p:spPr/>
        <p:txBody>
          <a:bodyPr/>
          <a:lstStyle/>
          <a:p>
            <a:r>
              <a:rPr lang="en-US" dirty="0"/>
              <a:t>Dependencies</a:t>
            </a:r>
          </a:p>
        </p:txBody>
      </p:sp>
    </p:spTree>
    <p:extLst>
      <p:ext uri="{BB962C8B-B14F-4D97-AF65-F5344CB8AC3E}">
        <p14:creationId xmlns:p14="http://schemas.microsoft.com/office/powerpoint/2010/main" val="31366464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C04402-4A25-EB4E-ABC5-6653AA7B1440}"/>
              </a:ext>
            </a:extLst>
          </p:cNvPr>
          <p:cNvSpPr>
            <a:spLocks noGrp="1"/>
          </p:cNvSpPr>
          <p:nvPr>
            <p:ph idx="1"/>
          </p:nvPr>
        </p:nvSpPr>
        <p:spPr/>
        <p:txBody>
          <a:bodyPr>
            <a:normAutofit/>
          </a:bodyPr>
          <a:lstStyle/>
          <a:p>
            <a:r>
              <a:rPr lang="en-US" dirty="0"/>
              <a:t>There are a range of meanings of cognition [Allen, 2017], but generally:</a:t>
            </a:r>
          </a:p>
          <a:p>
            <a:pPr lvl="1"/>
            <a:r>
              <a:rPr lang="en-US" dirty="0"/>
              <a:t>cognition is ”the mental action or process of acquiring knowledge and understanding through thought, experience, and the senses” [OED]</a:t>
            </a:r>
          </a:p>
          <a:p>
            <a:pPr lvl="1"/>
            <a:r>
              <a:rPr lang="en-US" dirty="0"/>
              <a:t>cognition is “the mental processes such as perception attention, memory, and so on, that are what the mind does” [Goldstein, 2011]</a:t>
            </a:r>
          </a:p>
          <a:p>
            <a:pPr lvl="1"/>
            <a:r>
              <a:rPr lang="en-CA" dirty="0"/>
              <a:t>“Cognition refers to processes such as memory, attention, language, problem solving and planning” [Pessoa, 2008]</a:t>
            </a:r>
          </a:p>
          <a:p>
            <a:r>
              <a:rPr lang="en-US" dirty="0"/>
              <a:t>“Should cognitive scientists be any more embarrassed about their lack of a discipline-fixing definition of cognition than biologists are about their inability to define “life”? [Allen, 2017]</a:t>
            </a:r>
          </a:p>
        </p:txBody>
      </p:sp>
      <p:sp>
        <p:nvSpPr>
          <p:cNvPr id="3" name="Slide Number Placeholder 2">
            <a:extLst>
              <a:ext uri="{FF2B5EF4-FFF2-40B4-BE49-F238E27FC236}">
                <a16:creationId xmlns:a16="http://schemas.microsoft.com/office/drawing/2014/main" id="{C21C3F1F-226C-0C4A-AC35-48AFDCF6A6DF}"/>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30</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8AA9707D-CC1B-BB42-880A-D61B507CC76E}"/>
              </a:ext>
            </a:extLst>
          </p:cNvPr>
          <p:cNvSpPr>
            <a:spLocks noGrp="1"/>
          </p:cNvSpPr>
          <p:nvPr>
            <p:ph type="title"/>
          </p:nvPr>
        </p:nvSpPr>
        <p:spPr/>
        <p:txBody>
          <a:bodyPr/>
          <a:lstStyle/>
          <a:p>
            <a:r>
              <a:rPr lang="en-US" dirty="0"/>
              <a:t>What is cognition?</a:t>
            </a:r>
          </a:p>
        </p:txBody>
      </p:sp>
    </p:spTree>
    <p:extLst>
      <p:ext uri="{BB962C8B-B14F-4D97-AF65-F5344CB8AC3E}">
        <p14:creationId xmlns:p14="http://schemas.microsoft.com/office/powerpoint/2010/main" val="16482048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B6AA6F-C3B8-6E4F-B8C9-452D26D0FEA1}"/>
              </a:ext>
            </a:extLst>
          </p:cNvPr>
          <p:cNvSpPr>
            <a:spLocks noGrp="1"/>
          </p:cNvSpPr>
          <p:nvPr>
            <p:ph idx="1"/>
          </p:nvPr>
        </p:nvSpPr>
        <p:spPr/>
        <p:txBody>
          <a:bodyPr>
            <a:normAutofit fontScale="92500" lnSpcReduction="20000"/>
          </a:bodyPr>
          <a:lstStyle/>
          <a:p>
            <a:r>
              <a:rPr lang="en-US" dirty="0"/>
              <a:t>cognition is prototypically human [Allen, 2017]</a:t>
            </a:r>
          </a:p>
          <a:p>
            <a:r>
              <a:rPr lang="en-US" dirty="0"/>
              <a:t>animal cognition emerged as a field of study in the 1960’s, as researchers started to apply the emerging methods of cognitive science to non-human animals</a:t>
            </a:r>
          </a:p>
          <a:p>
            <a:pPr lvl="1"/>
            <a:r>
              <a:rPr lang="en-US" dirty="0"/>
              <a:t>mammals, primates, sea otters, dogs, </a:t>
            </a:r>
            <a:r>
              <a:rPr lang="en-US" dirty="0" err="1"/>
              <a:t>etc</a:t>
            </a:r>
            <a:endParaRPr lang="en-US" dirty="0"/>
          </a:p>
          <a:p>
            <a:pPr lvl="1"/>
            <a:r>
              <a:rPr lang="en-US" dirty="0"/>
              <a:t>birds, corvids especially</a:t>
            </a:r>
          </a:p>
          <a:p>
            <a:pPr lvl="1"/>
            <a:r>
              <a:rPr lang="en-US" dirty="0"/>
              <a:t>fish</a:t>
            </a:r>
          </a:p>
          <a:p>
            <a:pPr lvl="1"/>
            <a:r>
              <a:rPr lang="en-US" dirty="0"/>
              <a:t>cetaceans, octopods</a:t>
            </a:r>
          </a:p>
          <a:p>
            <a:r>
              <a:rPr lang="en-CA" dirty="0"/>
              <a:t>‘the cognitive capacities of collectives (insect swarms, human group)” have been “assumed to be too different from prototypical human cognition” [p. 4234, Allen, 2017]</a:t>
            </a:r>
          </a:p>
          <a:p>
            <a:r>
              <a:rPr lang="en-CA" dirty="0"/>
              <a:t>“bacterial cognition, slime mold intelligence, and plant cognition, raise boundary questions about the scope of cognitive science” [p. 4237, Allen, 2017]</a:t>
            </a:r>
            <a:endParaRPr lang="en-US" dirty="0"/>
          </a:p>
          <a:p>
            <a:r>
              <a:rPr lang="en-US" dirty="0"/>
              <a:t>see biosemiotics</a:t>
            </a:r>
          </a:p>
        </p:txBody>
      </p:sp>
      <p:sp>
        <p:nvSpPr>
          <p:cNvPr id="3" name="Slide Number Placeholder 2">
            <a:extLst>
              <a:ext uri="{FF2B5EF4-FFF2-40B4-BE49-F238E27FC236}">
                <a16:creationId xmlns:a16="http://schemas.microsoft.com/office/drawing/2014/main" id="{882ADD29-918E-3A41-A17D-C47A8061AEA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AF7AB0FD-F821-3A44-81E0-E511EF9D5906}"/>
              </a:ext>
            </a:extLst>
          </p:cNvPr>
          <p:cNvSpPr>
            <a:spLocks noGrp="1"/>
          </p:cNvSpPr>
          <p:nvPr>
            <p:ph type="title"/>
          </p:nvPr>
        </p:nvSpPr>
        <p:spPr/>
        <p:txBody>
          <a:bodyPr/>
          <a:lstStyle/>
          <a:p>
            <a:r>
              <a:rPr lang="en-US" dirty="0"/>
              <a:t>Non-human cognition</a:t>
            </a:r>
          </a:p>
        </p:txBody>
      </p:sp>
    </p:spTree>
    <p:extLst>
      <p:ext uri="{BB962C8B-B14F-4D97-AF65-F5344CB8AC3E}">
        <p14:creationId xmlns:p14="http://schemas.microsoft.com/office/powerpoint/2010/main" val="36713179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BC8980-81EE-FB49-8CF0-FF0189C7C93D}"/>
              </a:ext>
            </a:extLst>
          </p:cNvPr>
          <p:cNvSpPr>
            <a:spLocks noGrp="1"/>
          </p:cNvSpPr>
          <p:nvPr>
            <p:ph idx="1"/>
          </p:nvPr>
        </p:nvSpPr>
        <p:spPr/>
        <p:txBody>
          <a:bodyPr/>
          <a:lstStyle/>
          <a:p>
            <a:r>
              <a:rPr lang="en-US" dirty="0"/>
              <a:t>memory</a:t>
            </a:r>
          </a:p>
          <a:p>
            <a:r>
              <a:rPr lang="en-US" dirty="0"/>
              <a:t>reasoning</a:t>
            </a:r>
          </a:p>
          <a:p>
            <a:r>
              <a:rPr lang="en-US" dirty="0"/>
              <a:t>planning</a:t>
            </a:r>
          </a:p>
          <a:p>
            <a:r>
              <a:rPr lang="en-US" dirty="0"/>
              <a:t>problem solving</a:t>
            </a:r>
          </a:p>
          <a:p>
            <a:r>
              <a:rPr lang="en-US" dirty="0"/>
              <a:t>learning </a:t>
            </a:r>
          </a:p>
          <a:p>
            <a:r>
              <a:rPr lang="en-US" dirty="0"/>
              <a:t>language, writing, reading</a:t>
            </a:r>
          </a:p>
          <a:p>
            <a:r>
              <a:rPr lang="en-US" dirty="0"/>
              <a:t>perception</a:t>
            </a:r>
          </a:p>
          <a:p>
            <a:pPr lvl="1"/>
            <a:r>
              <a:rPr lang="en-US" dirty="0"/>
              <a:t>there is a debate about whether perception is separate from cognition [Firestone and Scholl, 2015]</a:t>
            </a:r>
          </a:p>
          <a:p>
            <a:endParaRPr lang="en-US" dirty="0"/>
          </a:p>
        </p:txBody>
      </p:sp>
      <p:sp>
        <p:nvSpPr>
          <p:cNvPr id="3" name="Slide Number Placeholder 2">
            <a:extLst>
              <a:ext uri="{FF2B5EF4-FFF2-40B4-BE49-F238E27FC236}">
                <a16:creationId xmlns:a16="http://schemas.microsoft.com/office/drawing/2014/main" id="{53402D5B-A6F7-B64E-A460-A3C155E47289}"/>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32</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0E37F19D-3BEF-E144-B9BF-8D2E28B3DCE3}"/>
              </a:ext>
            </a:extLst>
          </p:cNvPr>
          <p:cNvSpPr>
            <a:spLocks noGrp="1"/>
          </p:cNvSpPr>
          <p:nvPr>
            <p:ph type="title"/>
          </p:nvPr>
        </p:nvSpPr>
        <p:spPr/>
        <p:txBody>
          <a:bodyPr/>
          <a:lstStyle/>
          <a:p>
            <a:r>
              <a:rPr lang="en-US" dirty="0"/>
              <a:t>What is considered cognition?</a:t>
            </a:r>
          </a:p>
        </p:txBody>
      </p:sp>
    </p:spTree>
    <p:extLst>
      <p:ext uri="{BB962C8B-B14F-4D97-AF65-F5344CB8AC3E}">
        <p14:creationId xmlns:p14="http://schemas.microsoft.com/office/powerpoint/2010/main" val="10446406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C04402-4A25-EB4E-ABC5-6653AA7B1440}"/>
              </a:ext>
            </a:extLst>
          </p:cNvPr>
          <p:cNvSpPr>
            <a:spLocks noGrp="1"/>
          </p:cNvSpPr>
          <p:nvPr>
            <p:ph idx="1"/>
          </p:nvPr>
        </p:nvSpPr>
        <p:spPr/>
        <p:txBody>
          <a:bodyPr>
            <a:normAutofit/>
          </a:bodyPr>
          <a:lstStyle/>
          <a:p>
            <a:r>
              <a:rPr lang="en-CA" dirty="0"/>
              <a:t>“Non-cognitive skills are defined as the “patterns of thought, feelings and behaviours” (</a:t>
            </a:r>
            <a:r>
              <a:rPr lang="en-CA" dirty="0" err="1"/>
              <a:t>Borghans</a:t>
            </a:r>
            <a:r>
              <a:rPr lang="en-CA" dirty="0"/>
              <a:t> et al., 2008) that are socially determined and can be developed throughout the lifetime to produce value. Non-cognitive skills comprise personal traits, attitudes and motivations” (Zhou, 2016)</a:t>
            </a:r>
          </a:p>
          <a:p>
            <a:r>
              <a:rPr lang="en-CA" dirty="0"/>
              <a:t>traditionally, emotion has </a:t>
            </a:r>
            <a:r>
              <a:rPr lang="en-CA" b="1" dirty="0"/>
              <a:t>not</a:t>
            </a:r>
            <a:r>
              <a:rPr lang="en-CA" dirty="0"/>
              <a:t> been thought of as a cognitive process [Pessoa, 2008]</a:t>
            </a:r>
          </a:p>
          <a:p>
            <a:r>
              <a:rPr lang="en-CA" dirty="0"/>
              <a:t>social interaction:</a:t>
            </a:r>
          </a:p>
          <a:p>
            <a:pPr lvl="1"/>
            <a:r>
              <a:rPr lang="en-CA" dirty="0"/>
              <a:t>cognitive: social cognition focuses on the how people process, store, and apply information about other people and social situations using cognitive processes</a:t>
            </a:r>
          </a:p>
          <a:p>
            <a:pPr lvl="1"/>
            <a:r>
              <a:rPr lang="en-CA" dirty="0"/>
              <a:t>non-cognitive: empathy and social emotions are considered non-cognitive</a:t>
            </a:r>
            <a:endParaRPr lang="en-US" dirty="0"/>
          </a:p>
        </p:txBody>
      </p:sp>
      <p:sp>
        <p:nvSpPr>
          <p:cNvPr id="3" name="Slide Number Placeholder 2">
            <a:extLst>
              <a:ext uri="{FF2B5EF4-FFF2-40B4-BE49-F238E27FC236}">
                <a16:creationId xmlns:a16="http://schemas.microsoft.com/office/drawing/2014/main" id="{C21C3F1F-226C-0C4A-AC35-48AFDCF6A6DF}"/>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8AA9707D-CC1B-BB42-880A-D61B507CC76E}"/>
              </a:ext>
            </a:extLst>
          </p:cNvPr>
          <p:cNvSpPr>
            <a:spLocks noGrp="1"/>
          </p:cNvSpPr>
          <p:nvPr>
            <p:ph type="title"/>
          </p:nvPr>
        </p:nvSpPr>
        <p:spPr/>
        <p:txBody>
          <a:bodyPr/>
          <a:lstStyle/>
          <a:p>
            <a:r>
              <a:rPr lang="en-US" dirty="0"/>
              <a:t>What is </a:t>
            </a:r>
            <a:r>
              <a:rPr lang="en-US" b="1" dirty="0"/>
              <a:t>not</a:t>
            </a:r>
            <a:r>
              <a:rPr lang="en-US" dirty="0"/>
              <a:t> considered to be cognition?</a:t>
            </a:r>
          </a:p>
        </p:txBody>
      </p:sp>
    </p:spTree>
    <p:extLst>
      <p:ext uri="{BB962C8B-B14F-4D97-AF65-F5344CB8AC3E}">
        <p14:creationId xmlns:p14="http://schemas.microsoft.com/office/powerpoint/2010/main" val="16897827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79A2C6-FE1E-8F4B-B4C4-8D9D7BD29B66}"/>
              </a:ext>
            </a:extLst>
          </p:cNvPr>
          <p:cNvSpPr>
            <a:spLocks noGrp="1"/>
          </p:cNvSpPr>
          <p:nvPr>
            <p:ph idx="1"/>
          </p:nvPr>
        </p:nvSpPr>
        <p:spPr/>
        <p:txBody>
          <a:bodyPr/>
          <a:lstStyle/>
          <a:p>
            <a:r>
              <a:rPr lang="en-US" b="1" dirty="0"/>
              <a:t>Metacognition:</a:t>
            </a:r>
            <a:r>
              <a:rPr lang="en-US" dirty="0"/>
              <a:t> one's awareness of one's own strategies and methods of cognition</a:t>
            </a:r>
          </a:p>
        </p:txBody>
      </p:sp>
      <p:sp>
        <p:nvSpPr>
          <p:cNvPr id="3" name="Slide Number Placeholder 2">
            <a:extLst>
              <a:ext uri="{FF2B5EF4-FFF2-40B4-BE49-F238E27FC236}">
                <a16:creationId xmlns:a16="http://schemas.microsoft.com/office/drawing/2014/main" id="{EE8CEE8D-F6E4-6E43-98CB-CC435CDC631F}"/>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BCAC150-5358-684C-B759-16F377B88D97}"/>
              </a:ext>
            </a:extLst>
          </p:cNvPr>
          <p:cNvSpPr>
            <a:spLocks noGrp="1"/>
          </p:cNvSpPr>
          <p:nvPr>
            <p:ph type="title"/>
          </p:nvPr>
        </p:nvSpPr>
        <p:spPr/>
        <p:txBody>
          <a:bodyPr/>
          <a:lstStyle/>
          <a:p>
            <a:r>
              <a:rPr lang="en-US" dirty="0"/>
              <a:t>Metacognition</a:t>
            </a:r>
          </a:p>
        </p:txBody>
      </p:sp>
    </p:spTree>
    <p:extLst>
      <p:ext uri="{BB962C8B-B14F-4D97-AF65-F5344CB8AC3E}">
        <p14:creationId xmlns:p14="http://schemas.microsoft.com/office/powerpoint/2010/main" val="5949167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8596DD-89A8-3542-9BA0-6F42CD8C1220}"/>
              </a:ext>
            </a:extLst>
          </p:cNvPr>
          <p:cNvSpPr>
            <a:spLocks noGrp="1"/>
          </p:cNvSpPr>
          <p:nvPr>
            <p:ph idx="1"/>
          </p:nvPr>
        </p:nvSpPr>
        <p:spPr/>
        <p:txBody>
          <a:bodyPr/>
          <a:lstStyle/>
          <a:p>
            <a:endParaRPr lang="en-US" dirty="0"/>
          </a:p>
          <a:p>
            <a:r>
              <a:rPr lang="en-US" dirty="0"/>
              <a:t>We will use this characterization of cognition as the basis for engaged with the topics of attention and perception</a:t>
            </a:r>
          </a:p>
        </p:txBody>
      </p:sp>
      <p:sp>
        <p:nvSpPr>
          <p:cNvPr id="3" name="Slide Number Placeholder 2">
            <a:extLst>
              <a:ext uri="{FF2B5EF4-FFF2-40B4-BE49-F238E27FC236}">
                <a16:creationId xmlns:a16="http://schemas.microsoft.com/office/drawing/2014/main" id="{03F22786-6B0D-F941-887D-305EC8CBDEE0}"/>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35</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5C1F9546-1E95-0B43-9088-2156C9751E54}"/>
              </a:ext>
            </a:extLst>
          </p:cNvPr>
          <p:cNvSpPr>
            <a:spLocks noGrp="1"/>
          </p:cNvSpPr>
          <p:nvPr>
            <p:ph type="title"/>
          </p:nvPr>
        </p:nvSpPr>
        <p:spPr/>
        <p:txBody>
          <a:bodyPr/>
          <a:lstStyle/>
          <a:p>
            <a:r>
              <a:rPr lang="en-US" dirty="0"/>
              <a:t>Cognition as the basis</a:t>
            </a:r>
          </a:p>
        </p:txBody>
      </p:sp>
    </p:spTree>
    <p:extLst>
      <p:ext uri="{BB962C8B-B14F-4D97-AF65-F5344CB8AC3E}">
        <p14:creationId xmlns:p14="http://schemas.microsoft.com/office/powerpoint/2010/main" val="21900732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2. </a:t>
            </a:r>
            <a:r>
              <a:rPr lang="en-CA" dirty="0"/>
              <a:t>What is attention?</a:t>
            </a:r>
            <a:endParaRPr lang="en-US" dirty="0"/>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36</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35691766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A20CA9-616F-914A-A330-3F59098EDE14}"/>
              </a:ext>
            </a:extLst>
          </p:cNvPr>
          <p:cNvSpPr>
            <a:spLocks noGrp="1"/>
          </p:cNvSpPr>
          <p:nvPr>
            <p:ph idx="1"/>
          </p:nvPr>
        </p:nvSpPr>
        <p:spPr/>
        <p:txBody>
          <a:bodyPr/>
          <a:lstStyle/>
          <a:p>
            <a:r>
              <a:rPr lang="en-CA" dirty="0"/>
              <a:t>The human mind is bombarded with millions of stimuli.</a:t>
            </a:r>
          </a:p>
          <a:p>
            <a:r>
              <a:rPr lang="en-CA" dirty="0"/>
              <a:t>The human mind is constrained; it can process only a fraction of this incoming information. </a:t>
            </a:r>
          </a:p>
          <a:p>
            <a:r>
              <a:rPr lang="en-CA" dirty="0"/>
              <a:t>The human mind must have a way of deciding which of this information to process.</a:t>
            </a:r>
          </a:p>
          <a:p>
            <a:r>
              <a:rPr lang="en-US" b="1" dirty="0"/>
              <a:t>Attention is a cognitive mechanism</a:t>
            </a:r>
          </a:p>
          <a:p>
            <a:pPr lvl="1"/>
            <a:r>
              <a:rPr lang="en-US" b="1" dirty="0"/>
              <a:t>it implements processes whereby this selection process is performed</a:t>
            </a:r>
          </a:p>
          <a:p>
            <a:pPr lvl="1"/>
            <a:r>
              <a:rPr lang="en-CA" dirty="0"/>
              <a:t>“a general term for selectivity in perception” [Int’l Encyclopedia of the Social &amp; Behavioural Sciences]</a:t>
            </a:r>
            <a:endParaRPr lang="en-US" dirty="0"/>
          </a:p>
          <a:p>
            <a:pPr lvl="1"/>
            <a:r>
              <a:rPr lang="en-CA" dirty="0"/>
              <a:t>also described as the ‘allocation of limited cognitive processing resources’ (Anderson, 2004)</a:t>
            </a:r>
            <a:endParaRPr lang="en-US" dirty="0"/>
          </a:p>
        </p:txBody>
      </p:sp>
      <p:sp>
        <p:nvSpPr>
          <p:cNvPr id="3" name="Slide Number Placeholder 2">
            <a:extLst>
              <a:ext uri="{FF2B5EF4-FFF2-40B4-BE49-F238E27FC236}">
                <a16:creationId xmlns:a16="http://schemas.microsoft.com/office/drawing/2014/main" id="{3B14CBE8-FD54-9947-9831-7FC7A51FC490}"/>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6AD0E516-2D56-0247-8286-5563353D97C9}"/>
              </a:ext>
            </a:extLst>
          </p:cNvPr>
          <p:cNvSpPr>
            <a:spLocks noGrp="1"/>
          </p:cNvSpPr>
          <p:nvPr>
            <p:ph type="title"/>
          </p:nvPr>
        </p:nvSpPr>
        <p:spPr/>
        <p:txBody>
          <a:bodyPr/>
          <a:lstStyle/>
          <a:p>
            <a:r>
              <a:rPr lang="en-US" dirty="0"/>
              <a:t>Attention is a cognitive mechanism</a:t>
            </a:r>
          </a:p>
        </p:txBody>
      </p:sp>
    </p:spTree>
    <p:extLst>
      <p:ext uri="{BB962C8B-B14F-4D97-AF65-F5344CB8AC3E}">
        <p14:creationId xmlns:p14="http://schemas.microsoft.com/office/powerpoint/2010/main" val="14549173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12AAC4-413E-DF4A-846D-A72179ACFB56}"/>
              </a:ext>
            </a:extLst>
          </p:cNvPr>
          <p:cNvSpPr>
            <a:spLocks noGrp="1"/>
          </p:cNvSpPr>
          <p:nvPr>
            <p:ph idx="1"/>
          </p:nvPr>
        </p:nvSpPr>
        <p:spPr/>
        <p:txBody>
          <a:bodyPr/>
          <a:lstStyle/>
          <a:p>
            <a:r>
              <a:rPr lang="en-CA" dirty="0"/>
              <a:t>The human mind is bombarded with millions of stimuli, with respect to </a:t>
            </a:r>
            <a:r>
              <a:rPr lang="en-US" b="1" dirty="0"/>
              <a:t>each of the sensory pathways</a:t>
            </a:r>
          </a:p>
          <a:p>
            <a:r>
              <a:rPr lang="en-US" dirty="0"/>
              <a:t>Attention works differently for each of these pathways</a:t>
            </a:r>
          </a:p>
        </p:txBody>
      </p:sp>
      <p:sp>
        <p:nvSpPr>
          <p:cNvPr id="3" name="Slide Number Placeholder 2">
            <a:extLst>
              <a:ext uri="{FF2B5EF4-FFF2-40B4-BE49-F238E27FC236}">
                <a16:creationId xmlns:a16="http://schemas.microsoft.com/office/drawing/2014/main" id="{E00FBF1F-116E-504D-BDE5-EBF0A905E79E}"/>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81C8B43-8959-8749-A1A9-4662C88E453A}"/>
              </a:ext>
            </a:extLst>
          </p:cNvPr>
          <p:cNvSpPr>
            <a:spLocks noGrp="1"/>
          </p:cNvSpPr>
          <p:nvPr>
            <p:ph type="title"/>
          </p:nvPr>
        </p:nvSpPr>
        <p:spPr/>
        <p:txBody>
          <a:bodyPr/>
          <a:lstStyle/>
          <a:p>
            <a:r>
              <a:rPr lang="en-US" dirty="0"/>
              <a:t>Visual, Auditory, other Stimuli</a:t>
            </a:r>
          </a:p>
        </p:txBody>
      </p:sp>
    </p:spTree>
    <p:extLst>
      <p:ext uri="{BB962C8B-B14F-4D97-AF65-F5344CB8AC3E}">
        <p14:creationId xmlns:p14="http://schemas.microsoft.com/office/powerpoint/2010/main" val="8857333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3DDD9A-CA1D-F74E-B7DD-3B1028E923EB}"/>
              </a:ext>
            </a:extLst>
          </p:cNvPr>
          <p:cNvSpPr>
            <a:spLocks noGrp="1"/>
          </p:cNvSpPr>
          <p:nvPr>
            <p:ph idx="1"/>
          </p:nvPr>
        </p:nvSpPr>
        <p:spPr/>
        <p:txBody>
          <a:bodyPr>
            <a:normAutofit/>
          </a:bodyPr>
          <a:lstStyle/>
          <a:p>
            <a:r>
              <a:rPr lang="en-US" dirty="0"/>
              <a:t>the auditory system can be bombarded with acoustic signals from multiple sources, and each ear can receive either slightly or completely different information</a:t>
            </a:r>
          </a:p>
          <a:p>
            <a:r>
              <a:rPr lang="en-US" dirty="0"/>
              <a:t>why slightly different information?</a:t>
            </a:r>
          </a:p>
          <a:p>
            <a:pPr lvl="1"/>
            <a:r>
              <a:rPr lang="en-US" dirty="0"/>
              <a:t>because the ears are spatially distinct, thus the incoming signals will be subtly different</a:t>
            </a:r>
          </a:p>
          <a:p>
            <a:r>
              <a:rPr lang="en-US" dirty="0"/>
              <a:t>why completely different information?</a:t>
            </a:r>
          </a:p>
          <a:p>
            <a:pPr lvl="1"/>
            <a:r>
              <a:rPr lang="en-US" dirty="0"/>
              <a:t>because dichotic listening scenarios can and do happen</a:t>
            </a:r>
          </a:p>
          <a:p>
            <a:pPr lvl="1"/>
            <a:r>
              <a:rPr lang="en-US" dirty="0"/>
              <a:t>dichotic listening: when each ear receives its own auditory stimuli (e.g., a person can be </a:t>
            </a:r>
            <a:r>
              <a:rPr lang="en-CA" dirty="0"/>
              <a:t>presented with two different auditory stimuli simultaneously)</a:t>
            </a:r>
          </a:p>
          <a:p>
            <a:pPr marL="414000" lvl="1" indent="0">
              <a:buNone/>
            </a:pPr>
            <a:endParaRPr lang="en-US" dirty="0"/>
          </a:p>
        </p:txBody>
      </p:sp>
      <p:sp>
        <p:nvSpPr>
          <p:cNvPr id="3" name="Slide Number Placeholder 2">
            <a:extLst>
              <a:ext uri="{FF2B5EF4-FFF2-40B4-BE49-F238E27FC236}">
                <a16:creationId xmlns:a16="http://schemas.microsoft.com/office/drawing/2014/main" id="{0F9C609A-7D7F-C94C-80BF-F0C71B1E1AFE}"/>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AC345449-8EEC-0C47-865D-149D0DF11648}"/>
              </a:ext>
            </a:extLst>
          </p:cNvPr>
          <p:cNvSpPr>
            <a:spLocks noGrp="1"/>
          </p:cNvSpPr>
          <p:nvPr>
            <p:ph type="title"/>
          </p:nvPr>
        </p:nvSpPr>
        <p:spPr/>
        <p:txBody>
          <a:bodyPr/>
          <a:lstStyle/>
          <a:p>
            <a:r>
              <a:rPr lang="en-US" dirty="0"/>
              <a:t>Elaboration: auditory bombardment</a:t>
            </a:r>
          </a:p>
        </p:txBody>
      </p:sp>
    </p:spTree>
    <p:extLst>
      <p:ext uri="{BB962C8B-B14F-4D97-AF65-F5344CB8AC3E}">
        <p14:creationId xmlns:p14="http://schemas.microsoft.com/office/powerpoint/2010/main" val="2355280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121F9C-E610-5444-9E2E-2391AF2FCE5E}"/>
              </a:ext>
            </a:extLst>
          </p:cNvPr>
          <p:cNvSpPr>
            <a:spLocks noGrp="1"/>
          </p:cNvSpPr>
          <p:nvPr>
            <p:ph idx="1"/>
          </p:nvPr>
        </p:nvSpPr>
        <p:spPr/>
        <p:txBody>
          <a:bodyPr/>
          <a:lstStyle/>
          <a:p>
            <a:pPr marL="457200" lvl="0" indent="-457200">
              <a:buFont typeface="+mj-lt"/>
              <a:buAutoNum type="arabicPeriod"/>
            </a:pPr>
            <a:r>
              <a:rPr lang="en-CA" dirty="0"/>
              <a:t>What is cognition? (0. Cognitivist model of users?)</a:t>
            </a:r>
          </a:p>
          <a:p>
            <a:pPr marL="457200" lvl="0" indent="-457200">
              <a:buFont typeface="+mj-lt"/>
              <a:buAutoNum type="arabicPeriod"/>
            </a:pPr>
            <a:r>
              <a:rPr lang="en-CA" dirty="0"/>
              <a:t>What is attention? </a:t>
            </a:r>
          </a:p>
          <a:p>
            <a:pPr marL="457200" lvl="0" indent="-457200">
              <a:buFont typeface="+mj-lt"/>
              <a:buAutoNum type="arabicPeriod"/>
            </a:pPr>
            <a:r>
              <a:rPr lang="en-CA" dirty="0"/>
              <a:t>What is perception?</a:t>
            </a:r>
            <a:br>
              <a:rPr lang="en-CA" dirty="0"/>
            </a:br>
            <a:br>
              <a:rPr lang="en-CA" dirty="0"/>
            </a:br>
            <a:r>
              <a:rPr lang="en-CA" i="1" dirty="0"/>
              <a:t>segue to R-Design-VII </a:t>
            </a:r>
          </a:p>
          <a:p>
            <a:pPr marL="457200" lvl="0" indent="-457200">
              <a:buFont typeface="+mj-lt"/>
              <a:buAutoNum type="arabicPeriod"/>
            </a:pPr>
            <a:r>
              <a:rPr lang="en-CA" dirty="0"/>
              <a:t>How are Gestalt principles applied to visual perception in UX design?</a:t>
            </a:r>
          </a:p>
          <a:p>
            <a:pPr marL="457200" lvl="0" indent="-457200">
              <a:buFont typeface="+mj-lt"/>
              <a:buAutoNum type="arabicPeriod"/>
            </a:pPr>
            <a:r>
              <a:rPr lang="en-CA" dirty="0"/>
              <a:t>What is inattentional blindness and change blindness? And why are these relevant to UX design? </a:t>
            </a:r>
          </a:p>
          <a:p>
            <a:pPr marL="457200" lvl="0" indent="-457200">
              <a:buFont typeface="+mj-lt"/>
              <a:buAutoNum type="arabicPeriod"/>
            </a:pPr>
            <a:r>
              <a:rPr lang="en-CA" dirty="0"/>
              <a:t>Why is attention and perception relevant to UX design?</a:t>
            </a:r>
          </a:p>
          <a:p>
            <a:pPr marL="457200" lvl="0" indent="-457200">
              <a:buFont typeface="+mj-lt"/>
              <a:buAutoNum type="arabicPeriod"/>
            </a:pPr>
            <a:endParaRPr lang="en-US" dirty="0"/>
          </a:p>
        </p:txBody>
      </p:sp>
      <p:sp>
        <p:nvSpPr>
          <p:cNvPr id="3" name="Slide Number Placeholder 2">
            <a:extLst>
              <a:ext uri="{FF2B5EF4-FFF2-40B4-BE49-F238E27FC236}">
                <a16:creationId xmlns:a16="http://schemas.microsoft.com/office/drawing/2014/main" id="{49188B29-84F0-5847-9978-BE1DC94AF7A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78954363-D7B4-E145-ADF0-8DF9D6A29EF7}"/>
              </a:ext>
            </a:extLst>
          </p:cNvPr>
          <p:cNvSpPr>
            <a:spLocks noGrp="1"/>
          </p:cNvSpPr>
          <p:nvPr>
            <p:ph type="title"/>
          </p:nvPr>
        </p:nvSpPr>
        <p:spPr/>
        <p:txBody>
          <a:bodyPr/>
          <a:lstStyle/>
          <a:p>
            <a:r>
              <a:rPr lang="en-US" dirty="0"/>
              <a:t>Key Questions</a:t>
            </a:r>
          </a:p>
        </p:txBody>
      </p:sp>
    </p:spTree>
    <p:extLst>
      <p:ext uri="{BB962C8B-B14F-4D97-AF65-F5344CB8AC3E}">
        <p14:creationId xmlns:p14="http://schemas.microsoft.com/office/powerpoint/2010/main" val="19833181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F31A34-B5FE-5E4E-B9E4-E8DEA8001565}"/>
              </a:ext>
            </a:extLst>
          </p:cNvPr>
          <p:cNvSpPr>
            <a:spLocks noGrp="1"/>
          </p:cNvSpPr>
          <p:nvPr>
            <p:ph idx="1"/>
          </p:nvPr>
        </p:nvSpPr>
        <p:spPr/>
        <p:txBody>
          <a:bodyPr/>
          <a:lstStyle/>
          <a:p>
            <a:r>
              <a:rPr lang="en-CA" dirty="0"/>
              <a:t>“when person is selectively listening to one message among many yet hears his or her name or some other distinctive message such as “Fire!” that is not being attended” [Goldstein, 2011]</a:t>
            </a:r>
          </a:p>
          <a:p>
            <a:endParaRPr lang="en-CA" dirty="0"/>
          </a:p>
          <a:p>
            <a:r>
              <a:rPr lang="en-CA" dirty="0"/>
              <a:t>e.g., You are in a crowded room with many people talking all at once.  You are engaged in conversation talking to one person, paying close attention.  Yet if someone is another conversation that is within earshot mentions your name, you immediately perk up and notice.</a:t>
            </a:r>
          </a:p>
        </p:txBody>
      </p:sp>
      <p:sp>
        <p:nvSpPr>
          <p:cNvPr id="3" name="Slide Number Placeholder 2">
            <a:extLst>
              <a:ext uri="{FF2B5EF4-FFF2-40B4-BE49-F238E27FC236}">
                <a16:creationId xmlns:a16="http://schemas.microsoft.com/office/drawing/2014/main" id="{2DBC11A8-03F3-E74F-9EC1-D02F524381AE}"/>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40</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CE09E7AC-D1C5-9C48-948C-82285D458D5C}"/>
              </a:ext>
            </a:extLst>
          </p:cNvPr>
          <p:cNvSpPr>
            <a:spLocks noGrp="1"/>
          </p:cNvSpPr>
          <p:nvPr>
            <p:ph type="title"/>
          </p:nvPr>
        </p:nvSpPr>
        <p:spPr/>
        <p:txBody>
          <a:bodyPr/>
          <a:lstStyle/>
          <a:p>
            <a:r>
              <a:rPr lang="en-CA" dirty="0"/>
              <a:t>The ‘cocktail party’ phenomenon</a:t>
            </a:r>
            <a:endParaRPr lang="en-US" dirty="0"/>
          </a:p>
        </p:txBody>
      </p:sp>
    </p:spTree>
    <p:extLst>
      <p:ext uri="{BB962C8B-B14F-4D97-AF65-F5344CB8AC3E}">
        <p14:creationId xmlns:p14="http://schemas.microsoft.com/office/powerpoint/2010/main" val="14951567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3DDD9A-CA1D-F74E-B7DD-3B1028E923EB}"/>
              </a:ext>
            </a:extLst>
          </p:cNvPr>
          <p:cNvSpPr>
            <a:spLocks noGrp="1"/>
          </p:cNvSpPr>
          <p:nvPr>
            <p:ph idx="1"/>
          </p:nvPr>
        </p:nvSpPr>
        <p:spPr/>
        <p:txBody>
          <a:bodyPr/>
          <a:lstStyle/>
          <a:p>
            <a:r>
              <a:rPr lang="en-CA" dirty="0"/>
              <a:t>the visual system receives information from the entire visual field but only a subset can be processed</a:t>
            </a:r>
          </a:p>
          <a:p>
            <a:r>
              <a:rPr lang="en-CA" dirty="0"/>
              <a:t>“Visual selection is also dramatic, since the raw data transduced by the retinal photoreceptors (Kelly, 1962) come at a rate of many megabytes per second. Note that several megabytes is more than that is needed to encode the text in a typical long novel. The data rate has to be reduced by more than 99% to about 102 bits per second (</a:t>
            </a:r>
            <a:r>
              <a:rPr lang="en-CA" dirty="0" err="1"/>
              <a:t>Sziklai</a:t>
            </a:r>
            <a:r>
              <a:rPr lang="en-CA" dirty="0"/>
              <a:t>, 1956), the capacity of the human attentional bottleneck.” [</a:t>
            </a:r>
            <a:r>
              <a:rPr lang="en-CA" dirty="0" err="1"/>
              <a:t>Zhaoping</a:t>
            </a:r>
            <a:r>
              <a:rPr lang="en-CA" dirty="0"/>
              <a:t>, 2014]</a:t>
            </a:r>
            <a:endParaRPr lang="en-US" dirty="0"/>
          </a:p>
        </p:txBody>
      </p:sp>
      <p:sp>
        <p:nvSpPr>
          <p:cNvPr id="3" name="Slide Number Placeholder 2">
            <a:extLst>
              <a:ext uri="{FF2B5EF4-FFF2-40B4-BE49-F238E27FC236}">
                <a16:creationId xmlns:a16="http://schemas.microsoft.com/office/drawing/2014/main" id="{0F9C609A-7D7F-C94C-80BF-F0C71B1E1AFE}"/>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AC345449-8EEC-0C47-865D-149D0DF11648}"/>
              </a:ext>
            </a:extLst>
          </p:cNvPr>
          <p:cNvSpPr>
            <a:spLocks noGrp="1"/>
          </p:cNvSpPr>
          <p:nvPr>
            <p:ph type="title"/>
          </p:nvPr>
        </p:nvSpPr>
        <p:spPr/>
        <p:txBody>
          <a:bodyPr/>
          <a:lstStyle/>
          <a:p>
            <a:r>
              <a:rPr lang="en-US" dirty="0"/>
              <a:t>Elaboration: visual bombardment</a:t>
            </a:r>
          </a:p>
        </p:txBody>
      </p:sp>
    </p:spTree>
    <p:extLst>
      <p:ext uri="{BB962C8B-B14F-4D97-AF65-F5344CB8AC3E}">
        <p14:creationId xmlns:p14="http://schemas.microsoft.com/office/powerpoint/2010/main" val="21871746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One has impression of perceiving entire visual scene in finely-grained detail all at once.  </a:t>
            </a:r>
          </a:p>
          <a:p>
            <a:r>
              <a:rPr lang="en-US" dirty="0"/>
              <a:t>This is an illusion created by the brain</a:t>
            </a: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42</a:t>
            </a:fld>
            <a:endParaRPr lang="en-US" dirty="0">
              <a:solidFill>
                <a:srgbClr val="AAAAAA"/>
              </a:solidFill>
              <a:ea typeface="Calibri"/>
              <a:sym typeface="Calibri"/>
            </a:endParaRPr>
          </a:p>
        </p:txBody>
      </p:sp>
      <p:sp>
        <p:nvSpPr>
          <p:cNvPr id="5" name="Title 4">
            <a:extLst>
              <a:ext uri="{FF2B5EF4-FFF2-40B4-BE49-F238E27FC236}">
                <a16:creationId xmlns:a16="http://schemas.microsoft.com/office/drawing/2014/main" id="{A36C17CE-B6B1-D641-B9E8-46C2A03DF072}"/>
              </a:ext>
            </a:extLst>
          </p:cNvPr>
          <p:cNvSpPr>
            <a:spLocks noGrp="1"/>
          </p:cNvSpPr>
          <p:nvPr>
            <p:ph type="title"/>
          </p:nvPr>
        </p:nvSpPr>
        <p:spPr/>
        <p:txBody>
          <a:bodyPr/>
          <a:lstStyle/>
          <a:p>
            <a:r>
              <a:rPr lang="en-US" dirty="0"/>
              <a:t>The Visual Scene is an Illusion</a:t>
            </a:r>
          </a:p>
        </p:txBody>
      </p:sp>
    </p:spTree>
    <p:extLst>
      <p:ext uri="{BB962C8B-B14F-4D97-AF65-F5344CB8AC3E}">
        <p14:creationId xmlns:p14="http://schemas.microsoft.com/office/powerpoint/2010/main" val="11285538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the retina</a:t>
            </a:r>
          </a:p>
          <a:p>
            <a:pPr lvl="1"/>
            <a:r>
              <a:rPr lang="en-US" dirty="0"/>
              <a:t>the fovea is a specialized region of the retina, it receives only small subset of the visual field with high acuity</a:t>
            </a:r>
          </a:p>
          <a:p>
            <a:pPr lvl="1"/>
            <a:r>
              <a:rPr lang="en-US" dirty="0"/>
              <a:t>there is a portion in the retina of each eye that is not providing any visual information due to a lack of any photoreceptor cells (the blind spot)</a:t>
            </a:r>
          </a:p>
          <a:p>
            <a:r>
              <a:rPr lang="en-US" dirty="0"/>
              <a:t>The brain performs successive sampling of only small subsets of the visual scene via the fovea via various fixations </a:t>
            </a:r>
          </a:p>
          <a:p>
            <a:r>
              <a:rPr lang="en-US" dirty="0"/>
              <a:t>The brain makes use of specialized neurological processing to knit together all of these samples</a:t>
            </a:r>
          </a:p>
          <a:p>
            <a:pPr lvl="1"/>
            <a:r>
              <a:rPr lang="en-US" dirty="0"/>
              <a:t>this creates the illusion of the entire visual scene being seen in finely-grained detail all at once</a:t>
            </a:r>
          </a:p>
          <a:p>
            <a:endParaRPr lang="en-US" dirty="0"/>
          </a:p>
          <a:p>
            <a:endParaRPr lang="en-US" dirty="0"/>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43</a:t>
            </a:fld>
            <a:endParaRPr lang="en-US" dirty="0">
              <a:solidFill>
                <a:srgbClr val="AAAAAA"/>
              </a:solidFill>
              <a:ea typeface="Calibri"/>
              <a:sym typeface="Calibri"/>
            </a:endParaRPr>
          </a:p>
        </p:txBody>
      </p:sp>
      <p:sp>
        <p:nvSpPr>
          <p:cNvPr id="5" name="Title 4">
            <a:extLst>
              <a:ext uri="{FF2B5EF4-FFF2-40B4-BE49-F238E27FC236}">
                <a16:creationId xmlns:a16="http://schemas.microsoft.com/office/drawing/2014/main" id="{E7E81807-DE11-4A4E-810C-5E10D33A9607}"/>
              </a:ext>
            </a:extLst>
          </p:cNvPr>
          <p:cNvSpPr>
            <a:spLocks noGrp="1"/>
          </p:cNvSpPr>
          <p:nvPr>
            <p:ph type="title"/>
          </p:nvPr>
        </p:nvSpPr>
        <p:spPr/>
        <p:txBody>
          <a:bodyPr/>
          <a:lstStyle/>
          <a:p>
            <a:r>
              <a:rPr lang="en-US" dirty="0"/>
              <a:t>The Visual Scene is an Illusion</a:t>
            </a:r>
          </a:p>
        </p:txBody>
      </p:sp>
    </p:spTree>
    <p:extLst>
      <p:ext uri="{BB962C8B-B14F-4D97-AF65-F5344CB8AC3E}">
        <p14:creationId xmlns:p14="http://schemas.microsoft.com/office/powerpoint/2010/main" val="10366615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AD522C-3ECE-CC4A-8BA3-F8A62DEDDC20}"/>
              </a:ext>
            </a:extLst>
          </p:cNvPr>
          <p:cNvSpPr>
            <a:spLocks noGrp="1"/>
          </p:cNvSpPr>
          <p:nvPr>
            <p:ph idx="1"/>
          </p:nvPr>
        </p:nvSpPr>
        <p:spPr/>
        <p:txBody>
          <a:bodyPr/>
          <a:lstStyle/>
          <a:p>
            <a:pPr marL="0" indent="0">
              <a:buNone/>
            </a:pPr>
            <a:r>
              <a:rPr lang="en-US" dirty="0"/>
              <a:t>From Goldstein, 2011:</a:t>
            </a:r>
          </a:p>
          <a:p>
            <a:r>
              <a:rPr lang="en-US" b="1" dirty="0"/>
              <a:t>exogenous </a:t>
            </a:r>
            <a:r>
              <a:rPr lang="en-US" dirty="0"/>
              <a:t>attention refers to the automatic attraction of attention by a sudden visual or auditory stimulus</a:t>
            </a:r>
          </a:p>
          <a:p>
            <a:pPr lvl="1"/>
            <a:r>
              <a:rPr lang="en-CA" dirty="0"/>
              <a:t>e.g., something moves off to the side and, without thinking, you automatically look toward it. A car backfires, and you turn your head to determine where the sound came from.</a:t>
            </a:r>
          </a:p>
          <a:p>
            <a:r>
              <a:rPr lang="en-US" b="1" dirty="0"/>
              <a:t>endogenous</a:t>
            </a:r>
            <a:r>
              <a:rPr lang="en-US" dirty="0"/>
              <a:t> attention refers to consciously determined attention</a:t>
            </a:r>
          </a:p>
          <a:p>
            <a:pPr lvl="1"/>
            <a:r>
              <a:rPr lang="en-US" dirty="0"/>
              <a:t>e.g., you consciously decide to scan the environment, perhaps to find a specific stimulus or just to keep track of what is going on. </a:t>
            </a:r>
          </a:p>
        </p:txBody>
      </p:sp>
      <p:sp>
        <p:nvSpPr>
          <p:cNvPr id="3" name="Slide Number Placeholder 2">
            <a:extLst>
              <a:ext uri="{FF2B5EF4-FFF2-40B4-BE49-F238E27FC236}">
                <a16:creationId xmlns:a16="http://schemas.microsoft.com/office/drawing/2014/main" id="{C263CC2A-CFC8-6A4E-B0EC-2BFE48FCFDB9}"/>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51430A7E-A839-2344-B85B-EFAF8A9CC645}"/>
              </a:ext>
            </a:extLst>
          </p:cNvPr>
          <p:cNvSpPr>
            <a:spLocks noGrp="1"/>
          </p:cNvSpPr>
          <p:nvPr>
            <p:ph type="title"/>
          </p:nvPr>
        </p:nvSpPr>
        <p:spPr/>
        <p:txBody>
          <a:bodyPr/>
          <a:lstStyle/>
          <a:p>
            <a:r>
              <a:rPr lang="en-US" dirty="0"/>
              <a:t>Endogenous and Exogenous Attention</a:t>
            </a:r>
          </a:p>
        </p:txBody>
      </p:sp>
    </p:spTree>
    <p:extLst>
      <p:ext uri="{BB962C8B-B14F-4D97-AF65-F5344CB8AC3E}">
        <p14:creationId xmlns:p14="http://schemas.microsoft.com/office/powerpoint/2010/main" val="11704232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30D39B-ED88-1B4C-8012-111C27FB5DE7}"/>
              </a:ext>
            </a:extLst>
          </p:cNvPr>
          <p:cNvSpPr>
            <a:spLocks noGrp="1"/>
          </p:cNvSpPr>
          <p:nvPr>
            <p:ph idx="1"/>
          </p:nvPr>
        </p:nvSpPr>
        <p:spPr/>
        <p:txBody>
          <a:bodyPr/>
          <a:lstStyle/>
          <a:p>
            <a:r>
              <a:rPr lang="en-US" dirty="0"/>
              <a:t>there is a heavy focus on </a:t>
            </a:r>
            <a:r>
              <a:rPr lang="en-US" b="1" dirty="0"/>
              <a:t>vision</a:t>
            </a:r>
            <a:r>
              <a:rPr lang="en-US" dirty="0"/>
              <a:t> and </a:t>
            </a:r>
            <a:r>
              <a:rPr lang="en-US" b="1" dirty="0"/>
              <a:t>attention</a:t>
            </a:r>
            <a:r>
              <a:rPr lang="en-US" dirty="0"/>
              <a:t>, although attention is not specific to visual stimuli</a:t>
            </a:r>
          </a:p>
          <a:p>
            <a:pPr marL="0" indent="0">
              <a:buNone/>
            </a:pPr>
            <a:r>
              <a:rPr lang="en-US" dirty="0"/>
              <a:t>[Goldstein, 2011]:</a:t>
            </a:r>
          </a:p>
          <a:p>
            <a:r>
              <a:rPr lang="en-CA" b="1" dirty="0"/>
              <a:t>overt attention</a:t>
            </a:r>
            <a:r>
              <a:rPr lang="en-CA" dirty="0"/>
              <a:t> refers to shifts of attention that are accompanied by eye movement</a:t>
            </a:r>
          </a:p>
          <a:p>
            <a:pPr lvl="1"/>
            <a:r>
              <a:rPr lang="en-CA" dirty="0"/>
              <a:t>the movements of the eyes provide observable signals of how attention is changing over time</a:t>
            </a:r>
          </a:p>
          <a:p>
            <a:r>
              <a:rPr lang="en-CA" b="1" dirty="0"/>
              <a:t>covert attention </a:t>
            </a:r>
            <a:r>
              <a:rPr lang="en-CA" dirty="0"/>
              <a:t>refers to shifts of attention which occurs when attention is shifted without moving the eyes </a:t>
            </a:r>
          </a:p>
          <a:p>
            <a:pPr lvl="1"/>
            <a:r>
              <a:rPr lang="en-CA" dirty="0"/>
              <a:t>commonly referred to as seeing something “out of the corner of the eye” (as you might do while trying to check someone out without looking directly at him or her)</a:t>
            </a:r>
          </a:p>
          <a:p>
            <a:endParaRPr lang="en-US" dirty="0"/>
          </a:p>
          <a:p>
            <a:endParaRPr lang="en-US" dirty="0"/>
          </a:p>
        </p:txBody>
      </p:sp>
      <p:sp>
        <p:nvSpPr>
          <p:cNvPr id="3" name="Slide Number Placeholder 2">
            <a:extLst>
              <a:ext uri="{FF2B5EF4-FFF2-40B4-BE49-F238E27FC236}">
                <a16:creationId xmlns:a16="http://schemas.microsoft.com/office/drawing/2014/main" id="{E611CD02-D131-DF40-9BEA-08A777083255}"/>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45</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3FAFA6A8-7CC5-2F4D-851B-15E0D0F66FE0}"/>
              </a:ext>
            </a:extLst>
          </p:cNvPr>
          <p:cNvSpPr>
            <a:spLocks noGrp="1"/>
          </p:cNvSpPr>
          <p:nvPr>
            <p:ph type="title"/>
          </p:nvPr>
        </p:nvSpPr>
        <p:spPr>
          <a:xfrm>
            <a:off x="1160199" y="1241340"/>
            <a:ext cx="7607785" cy="807571"/>
          </a:xfrm>
        </p:spPr>
        <p:txBody>
          <a:bodyPr/>
          <a:lstStyle/>
          <a:p>
            <a:r>
              <a:rPr lang="en-US" dirty="0"/>
              <a:t>Vision and attention; overt and covert attention</a:t>
            </a:r>
          </a:p>
        </p:txBody>
      </p:sp>
    </p:spTree>
    <p:extLst>
      <p:ext uri="{BB962C8B-B14F-4D97-AF65-F5344CB8AC3E}">
        <p14:creationId xmlns:p14="http://schemas.microsoft.com/office/powerpoint/2010/main" val="4077123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6984CB-100D-3D48-8F2D-EA194D03F511}"/>
              </a:ext>
            </a:extLst>
          </p:cNvPr>
          <p:cNvSpPr>
            <a:spLocks noGrp="1"/>
          </p:cNvSpPr>
          <p:nvPr>
            <p:ph idx="1"/>
          </p:nvPr>
        </p:nvSpPr>
        <p:spPr/>
        <p:txBody>
          <a:bodyPr/>
          <a:lstStyle/>
          <a:p>
            <a:r>
              <a:rPr lang="en-US" dirty="0"/>
              <a:t>attention is most often associated with </a:t>
            </a:r>
            <a:r>
              <a:rPr lang="en-US" b="1" dirty="0"/>
              <a:t>selective attention</a:t>
            </a:r>
            <a:r>
              <a:rPr lang="en-US" dirty="0"/>
              <a:t>—the focusing of attention on one specific location, object, or message</a:t>
            </a:r>
          </a:p>
          <a:p>
            <a:r>
              <a:rPr lang="en-US" b="1" dirty="0"/>
              <a:t>divided attention</a:t>
            </a:r>
            <a:r>
              <a:rPr lang="en-US" dirty="0"/>
              <a:t> refers to attending to two or more things at once</a:t>
            </a:r>
          </a:p>
        </p:txBody>
      </p:sp>
      <p:sp>
        <p:nvSpPr>
          <p:cNvPr id="3" name="Slide Number Placeholder 2">
            <a:extLst>
              <a:ext uri="{FF2B5EF4-FFF2-40B4-BE49-F238E27FC236}">
                <a16:creationId xmlns:a16="http://schemas.microsoft.com/office/drawing/2014/main" id="{980EA193-03C0-304C-8445-B931631786E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4735478-A935-0548-A913-F17EA9C05F28}"/>
              </a:ext>
            </a:extLst>
          </p:cNvPr>
          <p:cNvSpPr>
            <a:spLocks noGrp="1"/>
          </p:cNvSpPr>
          <p:nvPr>
            <p:ph type="title"/>
          </p:nvPr>
        </p:nvSpPr>
        <p:spPr/>
        <p:txBody>
          <a:bodyPr/>
          <a:lstStyle/>
          <a:p>
            <a:r>
              <a:rPr lang="en-US" dirty="0"/>
              <a:t>Selective and Divided Attention</a:t>
            </a:r>
          </a:p>
        </p:txBody>
      </p:sp>
    </p:spTree>
    <p:extLst>
      <p:ext uri="{BB962C8B-B14F-4D97-AF65-F5344CB8AC3E}">
        <p14:creationId xmlns:p14="http://schemas.microsoft.com/office/powerpoint/2010/main" val="28179755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CA5AC2-1264-614D-851B-A2DC10F8BF08}"/>
              </a:ext>
            </a:extLst>
          </p:cNvPr>
          <p:cNvSpPr>
            <a:spLocks noGrp="1"/>
          </p:cNvSpPr>
          <p:nvPr>
            <p:ph idx="1"/>
          </p:nvPr>
        </p:nvSpPr>
        <p:spPr/>
        <p:txBody>
          <a:bodyPr>
            <a:normAutofit lnSpcReduction="10000"/>
          </a:bodyPr>
          <a:lstStyle/>
          <a:p>
            <a:r>
              <a:rPr lang="en-CA" dirty="0"/>
              <a:t>The first modern theory of selective attention was the filter theory of Broadbent (1958) (also called ‘early selection model’, ‘bottleneck model’)</a:t>
            </a:r>
          </a:p>
          <a:p>
            <a:r>
              <a:rPr lang="en-CA" dirty="0"/>
              <a:t>In this theory:</a:t>
            </a:r>
          </a:p>
          <a:p>
            <a:pPr lvl="1"/>
            <a:r>
              <a:rPr lang="en-CA" dirty="0"/>
              <a:t>information flows from the senses through many parallel input channels and along the line there is a a selective filter which acts as an all-or-none switch that selects information from just one of the parallel input channels at a time</a:t>
            </a:r>
          </a:p>
          <a:p>
            <a:r>
              <a:rPr lang="en-CA" dirty="0"/>
              <a:t>“Broadbent’s model provided testable predictions about selective attention, some of which turned out not to be correct” [Goldstein, 2011]</a:t>
            </a:r>
          </a:p>
          <a:p>
            <a:r>
              <a:rPr lang="en-CA" dirty="0"/>
              <a:t>The field of cognitive psychology then generated other models:  attenuation-based and late selection models of attention</a:t>
            </a:r>
          </a:p>
          <a:p>
            <a:pPr lvl="1"/>
            <a:endParaRPr lang="en-CA" dirty="0"/>
          </a:p>
          <a:p>
            <a:pPr lvl="1"/>
            <a:endParaRPr lang="en-CA" dirty="0"/>
          </a:p>
          <a:p>
            <a:endParaRPr lang="en-CA" dirty="0"/>
          </a:p>
          <a:p>
            <a:endParaRPr lang="en-CA" dirty="0"/>
          </a:p>
          <a:p>
            <a:endParaRPr lang="en-CA" dirty="0"/>
          </a:p>
          <a:p>
            <a:endParaRPr lang="en-US" dirty="0"/>
          </a:p>
        </p:txBody>
      </p:sp>
      <p:sp>
        <p:nvSpPr>
          <p:cNvPr id="3" name="Slide Number Placeholder 2">
            <a:extLst>
              <a:ext uri="{FF2B5EF4-FFF2-40B4-BE49-F238E27FC236}">
                <a16:creationId xmlns:a16="http://schemas.microsoft.com/office/drawing/2014/main" id="{D68D768C-14CA-DD48-9DF7-611F078C9555}"/>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B4CAD16-AA1C-E34A-A3F7-DD946615FD6B}"/>
              </a:ext>
            </a:extLst>
          </p:cNvPr>
          <p:cNvSpPr>
            <a:spLocks noGrp="1"/>
          </p:cNvSpPr>
          <p:nvPr>
            <p:ph type="title"/>
          </p:nvPr>
        </p:nvSpPr>
        <p:spPr/>
        <p:txBody>
          <a:bodyPr/>
          <a:lstStyle/>
          <a:p>
            <a:r>
              <a:rPr lang="en-US" dirty="0"/>
              <a:t>Selective Attentional Processes</a:t>
            </a:r>
          </a:p>
        </p:txBody>
      </p:sp>
    </p:spTree>
    <p:extLst>
      <p:ext uri="{BB962C8B-B14F-4D97-AF65-F5344CB8AC3E}">
        <p14:creationId xmlns:p14="http://schemas.microsoft.com/office/powerpoint/2010/main" val="35477060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43A96F-AD0D-AA4C-89E3-82DDF0DF339E}"/>
              </a:ext>
            </a:extLst>
          </p:cNvPr>
          <p:cNvSpPr>
            <a:spLocks noGrp="1"/>
          </p:cNvSpPr>
          <p:nvPr>
            <p:ph idx="1"/>
          </p:nvPr>
        </p:nvSpPr>
        <p:spPr/>
        <p:txBody>
          <a:bodyPr/>
          <a:lstStyle/>
          <a:p>
            <a:pPr marL="0" indent="0">
              <a:buNone/>
            </a:pPr>
            <a:r>
              <a:rPr lang="en-CA" dirty="0"/>
              <a:t>[Goldstein, 2011]:</a:t>
            </a:r>
          </a:p>
          <a:p>
            <a:r>
              <a:rPr lang="en-CA" dirty="0"/>
              <a:t>we may fail to perceive things that are clearly visible in our field of view</a:t>
            </a:r>
          </a:p>
          <a:p>
            <a:r>
              <a:rPr lang="en-CA" dirty="0"/>
              <a:t>experiments demonstrate that when observers are attending to one sequence of events, they can fail to notice another event, even when it is right in front of them</a:t>
            </a:r>
          </a:p>
          <a:p>
            <a:endParaRPr lang="en-US" dirty="0"/>
          </a:p>
        </p:txBody>
      </p:sp>
      <p:sp>
        <p:nvSpPr>
          <p:cNvPr id="3" name="Slide Number Placeholder 2">
            <a:extLst>
              <a:ext uri="{FF2B5EF4-FFF2-40B4-BE49-F238E27FC236}">
                <a16:creationId xmlns:a16="http://schemas.microsoft.com/office/drawing/2014/main" id="{E9969A69-5D79-1640-A941-2213BF8261BE}"/>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751E5A4-AEF6-8A4B-B9E9-A26E3493D40D}"/>
              </a:ext>
            </a:extLst>
          </p:cNvPr>
          <p:cNvSpPr>
            <a:spLocks noGrp="1"/>
          </p:cNvSpPr>
          <p:nvPr>
            <p:ph type="title"/>
          </p:nvPr>
        </p:nvSpPr>
        <p:spPr/>
        <p:txBody>
          <a:bodyPr/>
          <a:lstStyle/>
          <a:p>
            <a:r>
              <a:rPr lang="en-CA" dirty="0"/>
              <a:t>Inattentional Blindness</a:t>
            </a:r>
            <a:br>
              <a:rPr lang="en-CA" dirty="0"/>
            </a:br>
            <a:endParaRPr lang="en-US" dirty="0"/>
          </a:p>
        </p:txBody>
      </p:sp>
    </p:spTree>
    <p:extLst>
      <p:ext uri="{BB962C8B-B14F-4D97-AF65-F5344CB8AC3E}">
        <p14:creationId xmlns:p14="http://schemas.microsoft.com/office/powerpoint/2010/main" val="27324045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E26F7A-FCC4-FF4C-91F7-9F9C1CCBB020}"/>
              </a:ext>
            </a:extLst>
          </p:cNvPr>
          <p:cNvSpPr>
            <a:spLocks noGrp="1"/>
          </p:cNvSpPr>
          <p:nvPr>
            <p:ph idx="1"/>
          </p:nvPr>
        </p:nvSpPr>
        <p:spPr/>
        <p:txBody>
          <a:bodyPr/>
          <a:lstStyle/>
          <a:p>
            <a:r>
              <a:rPr lang="en-CA" dirty="0"/>
              <a:t>You will watch a video</a:t>
            </a:r>
          </a:p>
          <a:p>
            <a:r>
              <a:rPr lang="en-CA" dirty="0"/>
              <a:t>You will see two teams of three players each.</a:t>
            </a:r>
          </a:p>
          <a:p>
            <a:r>
              <a:rPr lang="en-CA" dirty="0"/>
              <a:t>Count the number of times the players wearing white pass</a:t>
            </a:r>
          </a:p>
          <a:p>
            <a:r>
              <a:rPr lang="en-CA" dirty="0"/>
              <a:t>the basketball.</a:t>
            </a:r>
          </a:p>
          <a:p>
            <a:r>
              <a:rPr lang="en-CA" dirty="0"/>
              <a:t>Ready?</a:t>
            </a:r>
          </a:p>
          <a:p>
            <a:pPr lvl="1"/>
            <a:r>
              <a:rPr lang="en-CA" dirty="0"/>
              <a:t>Watch the video for the “selective attention test” on the course website</a:t>
            </a:r>
          </a:p>
          <a:p>
            <a:pPr lvl="1"/>
            <a:r>
              <a:rPr lang="en-CA" dirty="0">
                <a:hlinkClick r:id="rId2"/>
              </a:rPr>
              <a:t>https://www.youtube.com/watch?v=vJG698U2Mvo</a:t>
            </a:r>
            <a:endParaRPr lang="en-CA" dirty="0"/>
          </a:p>
          <a:p>
            <a:pPr marL="414000" lvl="1" indent="0">
              <a:buNone/>
            </a:pPr>
            <a:endParaRPr lang="en-CA" dirty="0"/>
          </a:p>
          <a:p>
            <a:endParaRPr lang="en-US" dirty="0"/>
          </a:p>
        </p:txBody>
      </p:sp>
      <p:sp>
        <p:nvSpPr>
          <p:cNvPr id="3" name="Slide Number Placeholder 2">
            <a:extLst>
              <a:ext uri="{FF2B5EF4-FFF2-40B4-BE49-F238E27FC236}">
                <a16:creationId xmlns:a16="http://schemas.microsoft.com/office/drawing/2014/main" id="{57ED6518-2F7D-3F47-B311-33B9A30C0392}"/>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CA710FA2-A293-CB41-9EC0-99CFE31F1649}"/>
              </a:ext>
            </a:extLst>
          </p:cNvPr>
          <p:cNvSpPr>
            <a:spLocks noGrp="1"/>
          </p:cNvSpPr>
          <p:nvPr>
            <p:ph type="title"/>
          </p:nvPr>
        </p:nvSpPr>
        <p:spPr/>
        <p:txBody>
          <a:bodyPr/>
          <a:lstStyle/>
          <a:p>
            <a:r>
              <a:rPr lang="en-CA" dirty="0"/>
              <a:t>Activity</a:t>
            </a:r>
            <a:br>
              <a:rPr lang="en-CA" dirty="0"/>
            </a:br>
            <a:endParaRPr lang="en-US" dirty="0"/>
          </a:p>
        </p:txBody>
      </p:sp>
    </p:spTree>
    <p:extLst>
      <p:ext uri="{BB962C8B-B14F-4D97-AF65-F5344CB8AC3E}">
        <p14:creationId xmlns:p14="http://schemas.microsoft.com/office/powerpoint/2010/main" val="4268099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0. </a:t>
            </a:r>
            <a:r>
              <a:rPr lang="en-CA" dirty="0"/>
              <a:t>Cognitivist models of users?</a:t>
            </a:r>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6047749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43B06F-7613-E34A-B9B4-B9D66F48CA55}"/>
              </a:ext>
            </a:extLst>
          </p:cNvPr>
          <p:cNvSpPr>
            <a:spLocks noGrp="1"/>
          </p:cNvSpPr>
          <p:nvPr>
            <p:ph idx="1"/>
          </p:nvPr>
        </p:nvSpPr>
        <p:spPr/>
        <p:txBody>
          <a:bodyPr/>
          <a:lstStyle/>
          <a:p>
            <a:r>
              <a:rPr lang="en-US" dirty="0"/>
              <a:t>Did you notice the gorilla?</a:t>
            </a:r>
          </a:p>
          <a:p>
            <a:r>
              <a:rPr lang="en-US" dirty="0"/>
              <a:t>In the experiment, nearly half—46 percent—of the observers failed to report having seen the event, even though it was clearly visible</a:t>
            </a:r>
          </a:p>
          <a:p>
            <a:r>
              <a:rPr lang="en-US" dirty="0"/>
              <a:t>This demonstrates </a:t>
            </a:r>
            <a:br>
              <a:rPr lang="en-US" dirty="0"/>
            </a:br>
            <a:r>
              <a:rPr lang="en-US" dirty="0"/>
              <a:t>inattentional blindness</a:t>
            </a:r>
          </a:p>
        </p:txBody>
      </p:sp>
      <p:sp>
        <p:nvSpPr>
          <p:cNvPr id="3" name="Slide Number Placeholder 2">
            <a:extLst>
              <a:ext uri="{FF2B5EF4-FFF2-40B4-BE49-F238E27FC236}">
                <a16:creationId xmlns:a16="http://schemas.microsoft.com/office/drawing/2014/main" id="{96219BDA-5A82-8E48-A4E1-69898D68627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50</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B0B7985-99FB-F949-8DE1-F0EF799487BF}"/>
              </a:ext>
            </a:extLst>
          </p:cNvPr>
          <p:cNvSpPr>
            <a:spLocks noGrp="1"/>
          </p:cNvSpPr>
          <p:nvPr>
            <p:ph type="title"/>
          </p:nvPr>
        </p:nvSpPr>
        <p:spPr/>
        <p:txBody>
          <a:bodyPr/>
          <a:lstStyle/>
          <a:p>
            <a:r>
              <a:rPr lang="en-CA" dirty="0"/>
              <a:t>What does this activity demonstrate?</a:t>
            </a:r>
            <a:br>
              <a:rPr lang="en-CA" dirty="0"/>
            </a:br>
            <a:endParaRPr lang="en-US" dirty="0"/>
          </a:p>
        </p:txBody>
      </p:sp>
      <p:pic>
        <p:nvPicPr>
          <p:cNvPr id="5" name="Picture 4">
            <a:extLst>
              <a:ext uri="{FF2B5EF4-FFF2-40B4-BE49-F238E27FC236}">
                <a16:creationId xmlns:a16="http://schemas.microsoft.com/office/drawing/2014/main" id="{F6F44AC2-9789-4844-8F4F-B04B78ECA03D}"/>
              </a:ext>
            </a:extLst>
          </p:cNvPr>
          <p:cNvPicPr>
            <a:picLocks noChangeAspect="1"/>
          </p:cNvPicPr>
          <p:nvPr/>
        </p:nvPicPr>
        <p:blipFill>
          <a:blip r:embed="rId2"/>
          <a:stretch>
            <a:fillRect/>
          </a:stretch>
        </p:blipFill>
        <p:spPr>
          <a:xfrm>
            <a:off x="4748633" y="3405848"/>
            <a:ext cx="3937000" cy="2997200"/>
          </a:xfrm>
          <a:prstGeom prst="rect">
            <a:avLst/>
          </a:prstGeom>
        </p:spPr>
      </p:pic>
    </p:spTree>
    <p:extLst>
      <p:ext uri="{BB962C8B-B14F-4D97-AF65-F5344CB8AC3E}">
        <p14:creationId xmlns:p14="http://schemas.microsoft.com/office/powerpoint/2010/main" val="23073646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B3EC1A-CE08-BA46-8B0A-4D167767A611}"/>
              </a:ext>
            </a:extLst>
          </p:cNvPr>
          <p:cNvSpPr>
            <a:spLocks noGrp="1"/>
          </p:cNvSpPr>
          <p:nvPr>
            <p:ph idx="1"/>
          </p:nvPr>
        </p:nvSpPr>
        <p:spPr/>
        <p:txBody>
          <a:bodyPr/>
          <a:lstStyle/>
          <a:p>
            <a:r>
              <a:rPr lang="en-CA" dirty="0"/>
              <a:t>change blindness is an inability or difficulty in detecting changes in scenes</a:t>
            </a:r>
          </a:p>
          <a:p>
            <a:r>
              <a:rPr lang="en-CA" dirty="0"/>
              <a:t>Viewing Activity:</a:t>
            </a:r>
          </a:p>
          <a:p>
            <a:pPr lvl="1"/>
            <a:r>
              <a:rPr lang="en-CA" dirty="0"/>
              <a:t>Change blindness demonstration</a:t>
            </a:r>
          </a:p>
          <a:p>
            <a:pPr lvl="1"/>
            <a:r>
              <a:rPr lang="en-CA" dirty="0">
                <a:hlinkClick r:id="rId2"/>
              </a:rPr>
              <a:t>https://www.youtube.com/watch?v=bh_9XFzbWV8</a:t>
            </a:r>
            <a:endParaRPr lang="en-CA" dirty="0"/>
          </a:p>
          <a:p>
            <a:pPr marL="414000" lvl="1" indent="0">
              <a:buNone/>
            </a:pPr>
            <a:endParaRPr lang="en-CA" dirty="0"/>
          </a:p>
          <a:p>
            <a:endParaRPr lang="en-US" dirty="0"/>
          </a:p>
        </p:txBody>
      </p:sp>
      <p:sp>
        <p:nvSpPr>
          <p:cNvPr id="3" name="Slide Number Placeholder 2">
            <a:extLst>
              <a:ext uri="{FF2B5EF4-FFF2-40B4-BE49-F238E27FC236}">
                <a16:creationId xmlns:a16="http://schemas.microsoft.com/office/drawing/2014/main" id="{982348ED-A015-1243-ABEE-34FD95E951FD}"/>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554C79BA-A886-A545-AD45-FE890E0B226A}"/>
              </a:ext>
            </a:extLst>
          </p:cNvPr>
          <p:cNvSpPr>
            <a:spLocks noGrp="1"/>
          </p:cNvSpPr>
          <p:nvPr>
            <p:ph type="title"/>
          </p:nvPr>
        </p:nvSpPr>
        <p:spPr/>
        <p:txBody>
          <a:bodyPr/>
          <a:lstStyle/>
          <a:p>
            <a:r>
              <a:rPr lang="en-CA" dirty="0"/>
              <a:t>Change Blindness</a:t>
            </a:r>
            <a:br>
              <a:rPr lang="en-CA" dirty="0"/>
            </a:br>
            <a:endParaRPr lang="en-US" dirty="0"/>
          </a:p>
        </p:txBody>
      </p:sp>
    </p:spTree>
    <p:extLst>
      <p:ext uri="{BB962C8B-B14F-4D97-AF65-F5344CB8AC3E}">
        <p14:creationId xmlns:p14="http://schemas.microsoft.com/office/powerpoint/2010/main" val="30122395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B3E1D4-26B5-3A42-87AE-B9DF61656D86}"/>
              </a:ext>
            </a:extLst>
          </p:cNvPr>
          <p:cNvSpPr>
            <a:spLocks noGrp="1"/>
          </p:cNvSpPr>
          <p:nvPr>
            <p:ph idx="1"/>
          </p:nvPr>
        </p:nvSpPr>
        <p:spPr/>
        <p:txBody>
          <a:bodyPr/>
          <a:lstStyle/>
          <a:p>
            <a:r>
              <a:rPr lang="en-US" altLang="ja-JP" b="1" dirty="0">
                <a:ea typeface="ＭＳ ゴシック"/>
              </a:rPr>
              <a:t>Ambient displays</a:t>
            </a:r>
            <a:r>
              <a:rPr lang="en-US" altLang="ja-JP" dirty="0">
                <a:ea typeface="ＭＳ ゴシック"/>
              </a:rPr>
              <a:t> are defined as those that are "minimally attended" (e.g. just salient enough for conscious perception)</a:t>
            </a:r>
          </a:p>
          <a:p>
            <a:r>
              <a:rPr lang="en-US" altLang="ja-JP" b="1" dirty="0">
                <a:ea typeface="ＭＳ ゴシック"/>
              </a:rPr>
              <a:t>Alerting displays</a:t>
            </a:r>
            <a:r>
              <a:rPr lang="en-US" altLang="ja-JP" dirty="0">
                <a:ea typeface="ＭＳ ゴシック"/>
              </a:rPr>
              <a:t> are "maximally divided" (e.g. slightly less salient than focal tasks)</a:t>
            </a:r>
          </a:p>
          <a:p>
            <a:r>
              <a:rPr lang="en-US" dirty="0"/>
              <a:t>Matthews et al (2004) categorize human attention (i.e., intent and expectation towards a stimulus) into three types: </a:t>
            </a:r>
          </a:p>
          <a:p>
            <a:pPr lvl="1"/>
            <a:r>
              <a:rPr lang="en-US" b="1" dirty="0"/>
              <a:t>inattention</a:t>
            </a:r>
            <a:r>
              <a:rPr lang="en-US" dirty="0"/>
              <a:t>: stimulus is not directly available for conscious awareness but may still affect behavior (e.g., memory recall)</a:t>
            </a:r>
          </a:p>
          <a:p>
            <a:pPr lvl="1"/>
            <a:r>
              <a:rPr lang="en-US" b="1" dirty="0"/>
              <a:t>divided attention</a:t>
            </a:r>
            <a:r>
              <a:rPr lang="en-US" dirty="0"/>
              <a:t>: distributing attention over several stimulus</a:t>
            </a:r>
          </a:p>
          <a:p>
            <a:pPr lvl="1"/>
            <a:r>
              <a:rPr lang="en-US" b="1" dirty="0"/>
              <a:t>focused attention</a:t>
            </a:r>
            <a:r>
              <a:rPr lang="en-US" dirty="0"/>
              <a:t>: using all attentional resources to focus on one stimulus</a:t>
            </a:r>
            <a:endParaRPr lang="en-US" altLang="ja-JP" dirty="0">
              <a:ea typeface="ＭＳ ゴシック"/>
            </a:endParaRPr>
          </a:p>
          <a:p>
            <a:endParaRPr lang="en-US" dirty="0"/>
          </a:p>
        </p:txBody>
      </p:sp>
      <p:sp>
        <p:nvSpPr>
          <p:cNvPr id="3" name="Slide Number Placeholder 2">
            <a:extLst>
              <a:ext uri="{FF2B5EF4-FFF2-40B4-BE49-F238E27FC236}">
                <a16:creationId xmlns:a16="http://schemas.microsoft.com/office/drawing/2014/main" id="{18A8D668-5263-3D40-BB3D-549B2726008C}"/>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52</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9FE7674D-6FE0-BE47-AD0D-356BCFD17694}"/>
              </a:ext>
            </a:extLst>
          </p:cNvPr>
          <p:cNvSpPr>
            <a:spLocks noGrp="1"/>
          </p:cNvSpPr>
          <p:nvPr>
            <p:ph type="title"/>
          </p:nvPr>
        </p:nvSpPr>
        <p:spPr/>
        <p:txBody>
          <a:bodyPr/>
          <a:lstStyle/>
          <a:p>
            <a:r>
              <a:rPr lang="en-US" dirty="0"/>
              <a:t>Ambient Displays and Attention</a:t>
            </a:r>
          </a:p>
        </p:txBody>
      </p:sp>
    </p:spTree>
    <p:extLst>
      <p:ext uri="{BB962C8B-B14F-4D97-AF65-F5344CB8AC3E}">
        <p14:creationId xmlns:p14="http://schemas.microsoft.com/office/powerpoint/2010/main" val="32187459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54EC31-2073-0343-9285-A0B84B9671F9}"/>
              </a:ext>
            </a:extLst>
          </p:cNvPr>
          <p:cNvSpPr>
            <a:spLocks noGrp="1"/>
          </p:cNvSpPr>
          <p:nvPr>
            <p:ph idx="1"/>
          </p:nvPr>
        </p:nvSpPr>
        <p:spPr/>
        <p:txBody>
          <a:bodyPr/>
          <a:lstStyle/>
          <a:p>
            <a:r>
              <a:rPr lang="en-CA" dirty="0"/>
              <a:t>There has been much research on the effects of multitasking on memory and attention (Burgess, 2015).</a:t>
            </a:r>
          </a:p>
          <a:p>
            <a:r>
              <a:rPr lang="en-CA" dirty="0"/>
              <a:t>The general findings are</a:t>
            </a:r>
          </a:p>
          <a:p>
            <a:pPr lvl="1"/>
            <a:r>
              <a:rPr lang="en-CA" dirty="0"/>
              <a:t>the ability to multitask depends on the nature of the tasks and how much attention each demands </a:t>
            </a:r>
          </a:p>
          <a:p>
            <a:pPr lvl="1"/>
            <a:r>
              <a:rPr lang="en-CA" dirty="0"/>
              <a:t>the ability to multitask depends on the individual, and degree to which a person is distractable</a:t>
            </a:r>
          </a:p>
          <a:p>
            <a:endParaRPr lang="en-US" dirty="0"/>
          </a:p>
        </p:txBody>
      </p:sp>
      <p:sp>
        <p:nvSpPr>
          <p:cNvPr id="3" name="Slide Number Placeholder 2">
            <a:extLst>
              <a:ext uri="{FF2B5EF4-FFF2-40B4-BE49-F238E27FC236}">
                <a16:creationId xmlns:a16="http://schemas.microsoft.com/office/drawing/2014/main" id="{C07AC5F0-7BDB-114B-9992-75C52F1ED94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38DDD597-CC6E-CF4F-B7BA-E0FE2B63560F}"/>
              </a:ext>
            </a:extLst>
          </p:cNvPr>
          <p:cNvSpPr>
            <a:spLocks noGrp="1"/>
          </p:cNvSpPr>
          <p:nvPr>
            <p:ph type="title"/>
          </p:nvPr>
        </p:nvSpPr>
        <p:spPr/>
        <p:txBody>
          <a:bodyPr/>
          <a:lstStyle/>
          <a:p>
            <a:r>
              <a:rPr lang="en-CA" dirty="0"/>
              <a:t>Multitasking</a:t>
            </a:r>
            <a:br>
              <a:rPr lang="en-CA" dirty="0"/>
            </a:br>
            <a:endParaRPr lang="en-US" dirty="0"/>
          </a:p>
        </p:txBody>
      </p:sp>
    </p:spTree>
    <p:extLst>
      <p:ext uri="{BB962C8B-B14F-4D97-AF65-F5344CB8AC3E}">
        <p14:creationId xmlns:p14="http://schemas.microsoft.com/office/powerpoint/2010/main" val="12307379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8051ED-0947-2E46-A445-AD4A06B401B1}"/>
              </a:ext>
            </a:extLst>
          </p:cNvPr>
          <p:cNvSpPr>
            <a:spLocks noGrp="1"/>
          </p:cNvSpPr>
          <p:nvPr>
            <p:ph idx="1"/>
          </p:nvPr>
        </p:nvSpPr>
        <p:spPr/>
        <p:txBody>
          <a:bodyPr/>
          <a:lstStyle/>
          <a:p>
            <a:r>
              <a:rPr lang="en-CA" dirty="0"/>
              <a:t>divided attention refers to the distribution of attention among two or more tasks</a:t>
            </a:r>
          </a:p>
          <a:p>
            <a:r>
              <a:rPr lang="en-CA" b="1" dirty="0"/>
              <a:t>automatic processing </a:t>
            </a:r>
            <a:r>
              <a:rPr lang="en-CA" dirty="0"/>
              <a:t>is a type of task processing that occurs without intention and at a cost of only some of a person’s cognitive resources</a:t>
            </a:r>
          </a:p>
          <a:p>
            <a:r>
              <a:rPr lang="en-CA" b="1" dirty="0"/>
              <a:t>controlled processing</a:t>
            </a:r>
            <a:r>
              <a:rPr lang="en-CA" dirty="0"/>
              <a:t> is the type of task processing that requires close attention</a:t>
            </a:r>
          </a:p>
          <a:p>
            <a:endParaRPr lang="en-US" dirty="0"/>
          </a:p>
        </p:txBody>
      </p:sp>
      <p:sp>
        <p:nvSpPr>
          <p:cNvPr id="3" name="Slide Number Placeholder 2">
            <a:extLst>
              <a:ext uri="{FF2B5EF4-FFF2-40B4-BE49-F238E27FC236}">
                <a16:creationId xmlns:a16="http://schemas.microsoft.com/office/drawing/2014/main" id="{44E11FF9-4FA7-BE46-92A0-4FD00E064CFA}"/>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B5CF769-A205-6448-825B-F8E80EB68404}"/>
              </a:ext>
            </a:extLst>
          </p:cNvPr>
          <p:cNvSpPr>
            <a:spLocks noGrp="1"/>
          </p:cNvSpPr>
          <p:nvPr>
            <p:ph type="title"/>
          </p:nvPr>
        </p:nvSpPr>
        <p:spPr/>
        <p:txBody>
          <a:bodyPr/>
          <a:lstStyle/>
          <a:p>
            <a:r>
              <a:rPr lang="en-CA" dirty="0"/>
              <a:t>Divided Attention</a:t>
            </a:r>
            <a:br>
              <a:rPr lang="en-CA" dirty="0"/>
            </a:br>
            <a:endParaRPr lang="en-US" dirty="0"/>
          </a:p>
        </p:txBody>
      </p:sp>
    </p:spTree>
    <p:extLst>
      <p:ext uri="{BB962C8B-B14F-4D97-AF65-F5344CB8AC3E}">
        <p14:creationId xmlns:p14="http://schemas.microsoft.com/office/powerpoint/2010/main" val="24409911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342618-CB73-C742-BC69-C724EB3FBBA8}"/>
              </a:ext>
            </a:extLst>
          </p:cNvPr>
          <p:cNvSpPr>
            <a:spLocks noGrp="1"/>
          </p:cNvSpPr>
          <p:nvPr>
            <p:ph idx="1"/>
          </p:nvPr>
        </p:nvSpPr>
        <p:spPr/>
        <p:txBody>
          <a:bodyPr/>
          <a:lstStyle/>
          <a:p>
            <a:endParaRPr lang="en-US" dirty="0"/>
          </a:p>
          <a:p>
            <a:endParaRPr lang="en-US" dirty="0"/>
          </a:p>
          <a:p>
            <a:r>
              <a:rPr lang="en-CA" dirty="0"/>
              <a:t>Q: when we perform multiple tasks, what is the impact, if any on the task outcomes?</a:t>
            </a:r>
          </a:p>
          <a:p>
            <a:r>
              <a:rPr lang="en-CA" dirty="0"/>
              <a:t>In other words, are you better off doing one thing at a time in sequence or doing multiple things in parallel?</a:t>
            </a:r>
          </a:p>
          <a:p>
            <a:r>
              <a:rPr lang="en-CA" dirty="0"/>
              <a:t>e.g. </a:t>
            </a:r>
          </a:p>
          <a:p>
            <a:pPr lvl="1"/>
            <a:r>
              <a:rPr lang="en-CA" dirty="0"/>
              <a:t>task 1: read a passage, task 2: have a text message conversation with a friend </a:t>
            </a:r>
          </a:p>
          <a:p>
            <a:pPr lvl="1"/>
            <a:r>
              <a:rPr lang="en-CA" dirty="0"/>
              <a:t>sequential mode: task 1 takes 10 min, task 2 takes 3 min</a:t>
            </a:r>
          </a:p>
          <a:p>
            <a:pPr lvl="1"/>
            <a:r>
              <a:rPr lang="en-CA" dirty="0"/>
              <a:t>parallel mode: task 1 and task 2 together takes… [will the time be &gt; 13 min?]</a:t>
            </a:r>
            <a:endParaRPr lang="en-US" dirty="0"/>
          </a:p>
        </p:txBody>
      </p:sp>
      <p:sp>
        <p:nvSpPr>
          <p:cNvPr id="3" name="Slide Number Placeholder 2">
            <a:extLst>
              <a:ext uri="{FF2B5EF4-FFF2-40B4-BE49-F238E27FC236}">
                <a16:creationId xmlns:a16="http://schemas.microsoft.com/office/drawing/2014/main" id="{225309C2-A70C-6E45-BA44-C46B0CE9FD6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55</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6A28FF4-48A0-BF44-AC79-80C1CCFADEA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1029370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11CD09-C32C-9F44-BA72-2EABB88E9763}"/>
              </a:ext>
            </a:extLst>
          </p:cNvPr>
          <p:cNvSpPr>
            <a:spLocks noGrp="1"/>
          </p:cNvSpPr>
          <p:nvPr>
            <p:ph idx="1"/>
          </p:nvPr>
        </p:nvSpPr>
        <p:spPr/>
        <p:txBody>
          <a:bodyPr/>
          <a:lstStyle/>
          <a:p>
            <a:r>
              <a:rPr lang="en-CA" dirty="0"/>
              <a:t>if many trials of practice can result in automatic processing, then divided attention can be achieved with practice</a:t>
            </a:r>
          </a:p>
          <a:p>
            <a:r>
              <a:rPr lang="en-CA" dirty="0"/>
              <a:t>if the task is difficult and controlled processing is required, then divided attention becomes very difficult</a:t>
            </a:r>
          </a:p>
          <a:p>
            <a:endParaRPr lang="en-US" dirty="0"/>
          </a:p>
        </p:txBody>
      </p:sp>
      <p:sp>
        <p:nvSpPr>
          <p:cNvPr id="3" name="Slide Number Placeholder 2">
            <a:extLst>
              <a:ext uri="{FF2B5EF4-FFF2-40B4-BE49-F238E27FC236}">
                <a16:creationId xmlns:a16="http://schemas.microsoft.com/office/drawing/2014/main" id="{7FB3E7EB-A49D-A44D-BE6D-81907E982862}"/>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374C1025-688D-F247-BB84-4013447C8F4F}"/>
              </a:ext>
            </a:extLst>
          </p:cNvPr>
          <p:cNvSpPr>
            <a:spLocks noGrp="1"/>
          </p:cNvSpPr>
          <p:nvPr>
            <p:ph type="title"/>
          </p:nvPr>
        </p:nvSpPr>
        <p:spPr/>
        <p:txBody>
          <a:bodyPr/>
          <a:lstStyle/>
          <a:p>
            <a:r>
              <a:rPr lang="en-CA" dirty="0"/>
              <a:t>Can divided attention be practiced?</a:t>
            </a:r>
            <a:br>
              <a:rPr lang="en-CA" dirty="0"/>
            </a:br>
            <a:endParaRPr lang="en-US" dirty="0"/>
          </a:p>
        </p:txBody>
      </p:sp>
    </p:spTree>
    <p:extLst>
      <p:ext uri="{BB962C8B-B14F-4D97-AF65-F5344CB8AC3E}">
        <p14:creationId xmlns:p14="http://schemas.microsoft.com/office/powerpoint/2010/main" val="18682590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797B8C-6BE2-F841-993F-0CB80CF7DFB7}"/>
              </a:ext>
            </a:extLst>
          </p:cNvPr>
          <p:cNvSpPr>
            <a:spLocks noGrp="1"/>
          </p:cNvSpPr>
          <p:nvPr>
            <p:ph idx="1"/>
          </p:nvPr>
        </p:nvSpPr>
        <p:spPr/>
        <p:txBody>
          <a:bodyPr/>
          <a:lstStyle/>
          <a:p>
            <a:r>
              <a:rPr lang="en-CA" dirty="0"/>
              <a:t>[Sharp et al, 2019]:</a:t>
            </a:r>
          </a:p>
          <a:p>
            <a:pPr lvl="1"/>
            <a:r>
              <a:rPr lang="en-CA" dirty="0"/>
              <a:t>a series of experiments comparing heavy with light multitaskers</a:t>
            </a:r>
          </a:p>
          <a:p>
            <a:pPr lvl="1"/>
            <a:r>
              <a:rPr lang="en-CA" dirty="0"/>
              <a:t>the results showed that heavy media multitaskers were more prone to being distracted by the multiple streams of media they are viewing than those who infrequently multitask</a:t>
            </a:r>
          </a:p>
          <a:p>
            <a:r>
              <a:rPr lang="en-CA" dirty="0"/>
              <a:t>Infrequent multitaskers were found to be better at allocating their attention when faced with competing distractions (Ophir et al, 2009)</a:t>
            </a:r>
          </a:p>
          <a:p>
            <a:endParaRPr lang="en-US" dirty="0"/>
          </a:p>
        </p:txBody>
      </p:sp>
      <p:sp>
        <p:nvSpPr>
          <p:cNvPr id="3" name="Slide Number Placeholder 2">
            <a:extLst>
              <a:ext uri="{FF2B5EF4-FFF2-40B4-BE49-F238E27FC236}">
                <a16:creationId xmlns:a16="http://schemas.microsoft.com/office/drawing/2014/main" id="{739DA88E-F15E-924D-9361-829604648322}"/>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60E278EB-3B03-5142-926E-06D962078980}"/>
              </a:ext>
            </a:extLst>
          </p:cNvPr>
          <p:cNvSpPr>
            <a:spLocks noGrp="1"/>
          </p:cNvSpPr>
          <p:nvPr>
            <p:ph type="title"/>
          </p:nvPr>
        </p:nvSpPr>
        <p:spPr>
          <a:xfrm>
            <a:off x="1160200" y="1241340"/>
            <a:ext cx="7405830" cy="807571"/>
          </a:xfrm>
        </p:spPr>
        <p:txBody>
          <a:bodyPr/>
          <a:lstStyle/>
          <a:p>
            <a:r>
              <a:rPr lang="en-CA" dirty="0"/>
              <a:t>Are some people more distractable than others?</a:t>
            </a:r>
            <a:br>
              <a:rPr lang="en-CA" dirty="0"/>
            </a:br>
            <a:endParaRPr lang="en-US" dirty="0"/>
          </a:p>
        </p:txBody>
      </p:sp>
    </p:spTree>
    <p:extLst>
      <p:ext uri="{BB962C8B-B14F-4D97-AF65-F5344CB8AC3E}">
        <p14:creationId xmlns:p14="http://schemas.microsoft.com/office/powerpoint/2010/main" val="20149227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35917F-4A6D-7843-A688-EDB428A966ED}"/>
              </a:ext>
            </a:extLst>
          </p:cNvPr>
          <p:cNvSpPr>
            <a:spLocks noGrp="1"/>
          </p:cNvSpPr>
          <p:nvPr>
            <p:ph idx="1"/>
          </p:nvPr>
        </p:nvSpPr>
        <p:spPr/>
        <p:txBody>
          <a:bodyPr/>
          <a:lstStyle/>
          <a:p>
            <a:r>
              <a:rPr lang="en-CA" dirty="0"/>
              <a:t>A study of completion rates of coursework found that students who were involved in instant messaging took up to 50 percent longer to read a passage from a textbook compared with those who did not instant message while reading (Bowman et al., 2010).</a:t>
            </a:r>
          </a:p>
          <a:p>
            <a:r>
              <a:rPr lang="en-CA" dirty="0"/>
              <a:t>Multitasking can also result in people losing their train of thought, making errors, and needing to start over.</a:t>
            </a:r>
          </a:p>
          <a:p>
            <a:endParaRPr lang="en-US" dirty="0"/>
          </a:p>
        </p:txBody>
      </p:sp>
      <p:sp>
        <p:nvSpPr>
          <p:cNvPr id="3" name="Slide Number Placeholder 2">
            <a:extLst>
              <a:ext uri="{FF2B5EF4-FFF2-40B4-BE49-F238E27FC236}">
                <a16:creationId xmlns:a16="http://schemas.microsoft.com/office/drawing/2014/main" id="{D6E085E2-6B10-7C43-BC1B-26C5CD15A71C}"/>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E5C1606B-85F2-314F-9205-89392AF18B9B}"/>
              </a:ext>
            </a:extLst>
          </p:cNvPr>
          <p:cNvSpPr>
            <a:spLocks noGrp="1"/>
          </p:cNvSpPr>
          <p:nvPr>
            <p:ph type="title"/>
          </p:nvPr>
        </p:nvSpPr>
        <p:spPr/>
        <p:txBody>
          <a:bodyPr/>
          <a:lstStyle/>
          <a:p>
            <a:r>
              <a:rPr lang="en-CA" dirty="0"/>
              <a:t>Being good vs bad at multitasking?</a:t>
            </a:r>
            <a:endParaRPr lang="en-US" dirty="0"/>
          </a:p>
        </p:txBody>
      </p:sp>
    </p:spTree>
    <p:extLst>
      <p:ext uri="{BB962C8B-B14F-4D97-AF65-F5344CB8AC3E}">
        <p14:creationId xmlns:p14="http://schemas.microsoft.com/office/powerpoint/2010/main" val="132057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41F6AC-905D-B14F-8FBC-DC0FAA91606E}"/>
              </a:ext>
            </a:extLst>
          </p:cNvPr>
          <p:cNvSpPr>
            <a:spLocks noGrp="1"/>
          </p:cNvSpPr>
          <p:nvPr>
            <p:ph idx="1"/>
          </p:nvPr>
        </p:nvSpPr>
        <p:spPr>
          <a:xfrm>
            <a:off x="1160199" y="2048911"/>
            <a:ext cx="3023611" cy="4809089"/>
          </a:xfrm>
        </p:spPr>
        <p:txBody>
          <a:bodyPr/>
          <a:lstStyle/>
          <a:p>
            <a:pPr marL="0" indent="0">
              <a:buNone/>
            </a:pPr>
            <a:r>
              <a:rPr lang="en-CA" dirty="0"/>
              <a:t>if you are interested in this topic, a suggested reading is:</a:t>
            </a:r>
          </a:p>
          <a:p>
            <a:pPr marL="0" indent="0">
              <a:buNone/>
            </a:pPr>
            <a:r>
              <a:rPr lang="en-CA" dirty="0" err="1"/>
              <a:t>Hayles</a:t>
            </a:r>
            <a:r>
              <a:rPr lang="en-CA" dirty="0"/>
              <a:t>, N. Katherine. “Hyper and Deep Attention: The Generational Divide in Cognitive Modes.” Profession, 2007, pp. 187–199. JSTOR, </a:t>
            </a:r>
            <a:r>
              <a:rPr lang="en-CA" sz="1600" dirty="0" err="1"/>
              <a:t>www.jstor.org</a:t>
            </a:r>
            <a:r>
              <a:rPr lang="en-CA" sz="1600" dirty="0"/>
              <a:t>/stable/25595866</a:t>
            </a:r>
            <a:endParaRPr lang="en-CA" dirty="0"/>
          </a:p>
          <a:p>
            <a:endParaRPr lang="en-US" dirty="0"/>
          </a:p>
        </p:txBody>
      </p:sp>
      <p:sp>
        <p:nvSpPr>
          <p:cNvPr id="3" name="Slide Number Placeholder 2">
            <a:extLst>
              <a:ext uri="{FF2B5EF4-FFF2-40B4-BE49-F238E27FC236}">
                <a16:creationId xmlns:a16="http://schemas.microsoft.com/office/drawing/2014/main" id="{1ED15B1A-2607-7341-9C05-5D583E38DD25}"/>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08E5915C-ED67-BB41-A1BD-820BCC7C3704}"/>
              </a:ext>
            </a:extLst>
          </p:cNvPr>
          <p:cNvSpPr>
            <a:spLocks noGrp="1"/>
          </p:cNvSpPr>
          <p:nvPr>
            <p:ph type="title"/>
          </p:nvPr>
        </p:nvSpPr>
        <p:spPr/>
        <p:txBody>
          <a:bodyPr/>
          <a:lstStyle/>
          <a:p>
            <a:r>
              <a:rPr lang="en-US" dirty="0"/>
              <a:t> </a:t>
            </a:r>
          </a:p>
        </p:txBody>
      </p:sp>
      <p:pic>
        <p:nvPicPr>
          <p:cNvPr id="5" name="Picture 4">
            <a:extLst>
              <a:ext uri="{FF2B5EF4-FFF2-40B4-BE49-F238E27FC236}">
                <a16:creationId xmlns:a16="http://schemas.microsoft.com/office/drawing/2014/main" id="{D801C2F1-1C07-4C47-924C-E9BE8765B240}"/>
              </a:ext>
            </a:extLst>
          </p:cNvPr>
          <p:cNvPicPr>
            <a:picLocks noChangeAspect="1"/>
          </p:cNvPicPr>
          <p:nvPr/>
        </p:nvPicPr>
        <p:blipFill rotWithShape="1">
          <a:blip r:embed="rId2"/>
          <a:srcRect l="11694" r="5137"/>
          <a:stretch/>
        </p:blipFill>
        <p:spPr>
          <a:xfrm>
            <a:off x="4296578" y="757409"/>
            <a:ext cx="4549967" cy="5343181"/>
          </a:xfrm>
          <a:prstGeom prst="rect">
            <a:avLst/>
          </a:prstGeom>
        </p:spPr>
      </p:pic>
    </p:spTree>
    <p:extLst>
      <p:ext uri="{BB962C8B-B14F-4D97-AF65-F5344CB8AC3E}">
        <p14:creationId xmlns:p14="http://schemas.microsoft.com/office/powerpoint/2010/main" val="345747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F8D2E0D-868B-394C-B651-30916475FA77}"/>
              </a:ext>
            </a:extLst>
          </p:cNvPr>
          <p:cNvSpPr>
            <a:spLocks noGrp="1"/>
          </p:cNvSpPr>
          <p:nvPr>
            <p:ph idx="1"/>
          </p:nvPr>
        </p:nvSpPr>
        <p:spPr/>
        <p:txBody>
          <a:bodyPr/>
          <a:lstStyle/>
          <a:p>
            <a:r>
              <a:rPr lang="en-US" dirty="0"/>
              <a:t>The early days of computing (e.g., 1965-1980, prior to personal computing) saw interaction as a form of </a:t>
            </a:r>
            <a:r>
              <a:rPr lang="en-US" b="1" dirty="0">
                <a:solidFill>
                  <a:srgbClr val="FF0000"/>
                </a:solidFill>
              </a:rPr>
              <a:t>man-machine coupling</a:t>
            </a:r>
          </a:p>
          <a:p>
            <a:pPr lvl="1"/>
            <a:r>
              <a:rPr lang="en-US" dirty="0"/>
              <a:t>an amalgam of engineering and human factors, inspired by industrial engineering and ergonomics</a:t>
            </a:r>
          </a:p>
          <a:p>
            <a:r>
              <a:rPr lang="en-US" dirty="0"/>
              <a:t>questions to be answered: what are the problems in the coupling? how can we developing pragmatic solutions to them?</a:t>
            </a:r>
          </a:p>
          <a:p>
            <a:r>
              <a:rPr lang="en-US" dirty="0"/>
              <a:t>goal of design:</a:t>
            </a:r>
          </a:p>
          <a:p>
            <a:pPr lvl="1"/>
            <a:r>
              <a:rPr lang="en-US" dirty="0"/>
              <a:t>optimize the fit between humans and machines, deal with the concrete problems that arise in interaction and that cause disruption</a:t>
            </a:r>
          </a:p>
        </p:txBody>
      </p:sp>
      <p:sp>
        <p:nvSpPr>
          <p:cNvPr id="3" name="Slide Number Placeholder 2">
            <a:extLst>
              <a:ext uri="{FF2B5EF4-FFF2-40B4-BE49-F238E27FC236}">
                <a16:creationId xmlns:a16="http://schemas.microsoft.com/office/drawing/2014/main" id="{82FDD985-6DB2-C246-991D-7016CF0EADAC}"/>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25EC9B82-AB10-2947-BBEF-5C9C0B746E79}"/>
              </a:ext>
            </a:extLst>
          </p:cNvPr>
          <p:cNvSpPr>
            <a:spLocks noGrp="1"/>
          </p:cNvSpPr>
          <p:nvPr>
            <p:ph type="title"/>
          </p:nvPr>
        </p:nvSpPr>
        <p:spPr/>
        <p:txBody>
          <a:bodyPr/>
          <a:lstStyle/>
          <a:p>
            <a:r>
              <a:rPr lang="en-US" dirty="0"/>
              <a:t>First Paradigm            </a:t>
            </a:r>
            <a:r>
              <a:rPr lang="en-US" sz="1800" dirty="0">
                <a:solidFill>
                  <a:srgbClr val="990000"/>
                </a:solidFill>
              </a:rPr>
              <a:t>[Harrison, 2007]</a:t>
            </a:r>
            <a:endParaRPr lang="en-US" dirty="0"/>
          </a:p>
        </p:txBody>
      </p:sp>
    </p:spTree>
    <p:extLst>
      <p:ext uri="{BB962C8B-B14F-4D97-AF65-F5344CB8AC3E}">
        <p14:creationId xmlns:p14="http://schemas.microsoft.com/office/powerpoint/2010/main" val="20473419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3. </a:t>
            </a:r>
            <a:r>
              <a:rPr lang="en-CA" dirty="0"/>
              <a:t>What is perception?</a:t>
            </a:r>
            <a:endParaRPr lang="en-US" dirty="0"/>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60</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25476518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Sensation and perception refer to an interleaved set of processes </a:t>
            </a:r>
          </a:p>
          <a:p>
            <a:r>
              <a:rPr lang="en-US" dirty="0"/>
              <a:t>Sensation:</a:t>
            </a:r>
          </a:p>
          <a:p>
            <a:pPr lvl="1"/>
            <a:r>
              <a:rPr lang="en-US" dirty="0"/>
              <a:t>refers to the parts that involve the detection of a stimulus by the sensory receptors, which is initiated by an energy change in the environment (transduction)</a:t>
            </a:r>
          </a:p>
          <a:p>
            <a:r>
              <a:rPr lang="en-US" dirty="0"/>
              <a:t>Perception: </a:t>
            </a:r>
          </a:p>
          <a:p>
            <a:pPr lvl="1"/>
            <a:r>
              <a:rPr lang="en-US" dirty="0"/>
              <a:t>refers to the parts that involve the selection, organization, and interpretation of sensory information that give an object or event its meaning</a:t>
            </a: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61</a:t>
            </a:fld>
            <a:endParaRPr lang="en-US" dirty="0">
              <a:solidFill>
                <a:srgbClr val="AAAAAA"/>
              </a:solidFill>
              <a:ea typeface="Calibri"/>
              <a:sym typeface="Calibri"/>
            </a:endParaRPr>
          </a:p>
        </p:txBody>
      </p:sp>
      <p:sp>
        <p:nvSpPr>
          <p:cNvPr id="4" name="Title 3"/>
          <p:cNvSpPr>
            <a:spLocks noGrp="1"/>
          </p:cNvSpPr>
          <p:nvPr>
            <p:ph type="title"/>
          </p:nvPr>
        </p:nvSpPr>
        <p:spPr/>
        <p:txBody>
          <a:bodyPr/>
          <a:lstStyle/>
          <a:p>
            <a:r>
              <a:rPr lang="en-US" dirty="0"/>
              <a:t>Sensation </a:t>
            </a:r>
            <a:r>
              <a:rPr lang="en-US" dirty="0" err="1"/>
              <a:t>vs</a:t>
            </a:r>
            <a:r>
              <a:rPr lang="en-US" dirty="0"/>
              <a:t> Perception </a:t>
            </a:r>
          </a:p>
        </p:txBody>
      </p:sp>
    </p:spTree>
    <p:extLst>
      <p:ext uri="{BB962C8B-B14F-4D97-AF65-F5344CB8AC3E}">
        <p14:creationId xmlns:p14="http://schemas.microsoft.com/office/powerpoint/2010/main" val="14034566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AE71041-97AA-364F-87AE-07B447F61C5F}"/>
              </a:ext>
            </a:extLst>
          </p:cNvPr>
          <p:cNvSpPr>
            <a:spLocks noGrp="1"/>
          </p:cNvSpPr>
          <p:nvPr>
            <p:ph idx="1"/>
          </p:nvPr>
        </p:nvSpPr>
        <p:spPr/>
        <p:txBody>
          <a:bodyPr>
            <a:normAutofit fontScale="85000" lnSpcReduction="10000"/>
          </a:bodyPr>
          <a:lstStyle/>
          <a:p>
            <a:pPr marL="0" indent="0">
              <a:buNone/>
            </a:pPr>
            <a:r>
              <a:rPr lang="en-US" dirty="0"/>
              <a:t>The human sensory system consists of a number of different systems:</a:t>
            </a:r>
          </a:p>
          <a:p>
            <a:r>
              <a:rPr lang="en-US" b="1" dirty="0"/>
              <a:t>auditory</a:t>
            </a:r>
          </a:p>
          <a:p>
            <a:r>
              <a:rPr lang="en-US" b="1" dirty="0"/>
              <a:t>visual</a:t>
            </a:r>
          </a:p>
          <a:p>
            <a:r>
              <a:rPr lang="en-US" b="1" dirty="0"/>
              <a:t>somatosensory</a:t>
            </a:r>
            <a:r>
              <a:rPr lang="en-US" dirty="0"/>
              <a:t>: informs us about objects in our external environment through touch (i.e., physical contact with skin) and about the position and movement of our body parts (proprioception) through the stimulation of muscle and joints.</a:t>
            </a:r>
          </a:p>
          <a:p>
            <a:r>
              <a:rPr lang="en-US" b="1" dirty="0" err="1"/>
              <a:t>viscerosensory</a:t>
            </a:r>
            <a:r>
              <a:rPr lang="en-US" dirty="0"/>
              <a:t>: sensitive to mechanical, thermal and chemical stimulation of the viscera (i.e., internal body organs such as the heart and gastrointestinal tract)</a:t>
            </a:r>
          </a:p>
          <a:p>
            <a:r>
              <a:rPr lang="en-US" b="1" dirty="0"/>
              <a:t>olfactory</a:t>
            </a:r>
            <a:r>
              <a:rPr lang="en-US" dirty="0"/>
              <a:t> and </a:t>
            </a:r>
            <a:r>
              <a:rPr lang="en-US" b="1" dirty="0"/>
              <a:t>gustatory</a:t>
            </a:r>
            <a:r>
              <a:rPr lang="en-US" dirty="0"/>
              <a:t>: chemical senses of smell and taste</a:t>
            </a:r>
          </a:p>
          <a:p>
            <a:r>
              <a:rPr lang="en-US" b="1" dirty="0"/>
              <a:t>vestibular</a:t>
            </a:r>
            <a:r>
              <a:rPr lang="en-US" dirty="0"/>
              <a:t>: tells us about the orientation of the body with respect to gravity and the orientation of the body with respect to self generated movements</a:t>
            </a:r>
          </a:p>
          <a:p>
            <a:endParaRPr lang="en-US" dirty="0"/>
          </a:p>
          <a:p>
            <a:endParaRPr lang="en-US" dirty="0"/>
          </a:p>
        </p:txBody>
      </p:sp>
      <p:sp>
        <p:nvSpPr>
          <p:cNvPr id="3" name="Slide Number Placeholder 2">
            <a:extLst>
              <a:ext uri="{FF2B5EF4-FFF2-40B4-BE49-F238E27FC236}">
                <a16:creationId xmlns:a16="http://schemas.microsoft.com/office/drawing/2014/main" id="{87B1AA1F-F115-E34E-B71A-6B3974D3A9E0}"/>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62</a:t>
            </a:fld>
            <a:endParaRPr lang="en-US" dirty="0">
              <a:solidFill>
                <a:srgbClr val="AAAAAA"/>
              </a:solidFill>
              <a:ea typeface="Calibri"/>
              <a:sym typeface="Calibri"/>
            </a:endParaRPr>
          </a:p>
        </p:txBody>
      </p:sp>
      <p:sp>
        <p:nvSpPr>
          <p:cNvPr id="5" name="Title 4">
            <a:extLst>
              <a:ext uri="{FF2B5EF4-FFF2-40B4-BE49-F238E27FC236}">
                <a16:creationId xmlns:a16="http://schemas.microsoft.com/office/drawing/2014/main" id="{6D23A54B-20CA-9340-9220-F667EAC17EC2}"/>
              </a:ext>
            </a:extLst>
          </p:cNvPr>
          <p:cNvSpPr>
            <a:spLocks noGrp="1"/>
          </p:cNvSpPr>
          <p:nvPr>
            <p:ph type="title"/>
          </p:nvPr>
        </p:nvSpPr>
        <p:spPr/>
        <p:txBody>
          <a:bodyPr/>
          <a:lstStyle/>
          <a:p>
            <a:r>
              <a:rPr lang="en-US" dirty="0"/>
              <a:t>The Human Sensory System</a:t>
            </a:r>
          </a:p>
        </p:txBody>
      </p:sp>
    </p:spTree>
    <p:extLst>
      <p:ext uri="{BB962C8B-B14F-4D97-AF65-F5344CB8AC3E}">
        <p14:creationId xmlns:p14="http://schemas.microsoft.com/office/powerpoint/2010/main" val="11151092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6CFBCA-0994-4E43-A2ED-77959E6AED6A}"/>
              </a:ext>
            </a:extLst>
          </p:cNvPr>
          <p:cNvSpPr>
            <a:spLocks noGrp="1"/>
          </p:cNvSpPr>
          <p:nvPr>
            <p:ph idx="1"/>
          </p:nvPr>
        </p:nvSpPr>
        <p:spPr/>
        <p:txBody>
          <a:bodyPr/>
          <a:lstStyle/>
          <a:p>
            <a:pPr marL="0" indent="0">
              <a:buNone/>
            </a:pPr>
            <a:r>
              <a:rPr lang="en-CA" dirty="0"/>
              <a:t>A sensory pathway carries peripheral sensations from a sensory organ to the brain. [2]</a:t>
            </a:r>
          </a:p>
          <a:p>
            <a:pPr marL="0" indent="0">
              <a:buNone/>
            </a:pPr>
            <a:r>
              <a:rPr lang="en-CA" dirty="0"/>
              <a:t>A sensory pathways consist of the chain of neurons, from receptor organ to cerebral cortex, that are responsible for the perception of sensations. [1]</a:t>
            </a:r>
          </a:p>
          <a:p>
            <a:pPr marL="0" indent="0">
              <a:buNone/>
            </a:pPr>
            <a:r>
              <a:rPr lang="en-CA" dirty="0"/>
              <a:t>Sensory pathways are called </a:t>
            </a:r>
            <a:r>
              <a:rPr lang="en-CA" i="1" dirty="0"/>
              <a:t>ascending</a:t>
            </a:r>
            <a:r>
              <a:rPr lang="en-CA" dirty="0"/>
              <a:t> pathways </a:t>
            </a:r>
          </a:p>
          <a:p>
            <a:r>
              <a:rPr lang="en-CA" dirty="0"/>
              <a:t>in contrast with </a:t>
            </a:r>
            <a:r>
              <a:rPr lang="en-CA" i="1" dirty="0"/>
              <a:t>descending</a:t>
            </a:r>
            <a:r>
              <a:rPr lang="en-CA" dirty="0"/>
              <a:t> pathways, which carry motor output from the brain to control the musculature through motor neurons)</a:t>
            </a:r>
          </a:p>
          <a:p>
            <a:pPr marL="0" indent="0">
              <a:buNone/>
            </a:pPr>
            <a:r>
              <a:rPr lang="en-CA" dirty="0"/>
              <a:t>The various sensory modalities each follow specific pathways through the central nervous system.</a:t>
            </a:r>
          </a:p>
          <a:p>
            <a:pPr marL="0" indent="0">
              <a:buNone/>
            </a:pPr>
            <a:endParaRPr lang="en-US" dirty="0"/>
          </a:p>
        </p:txBody>
      </p:sp>
      <p:sp>
        <p:nvSpPr>
          <p:cNvPr id="3" name="Slide Number Placeholder 2">
            <a:extLst>
              <a:ext uri="{FF2B5EF4-FFF2-40B4-BE49-F238E27FC236}">
                <a16:creationId xmlns:a16="http://schemas.microsoft.com/office/drawing/2014/main" id="{0165C257-71BB-1142-BAB3-A0529E161DA0}"/>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8C037304-63DF-2C43-84C4-8D938D5AC97B}"/>
              </a:ext>
            </a:extLst>
          </p:cNvPr>
          <p:cNvSpPr>
            <a:spLocks noGrp="1"/>
          </p:cNvSpPr>
          <p:nvPr>
            <p:ph type="title"/>
          </p:nvPr>
        </p:nvSpPr>
        <p:spPr/>
        <p:txBody>
          <a:bodyPr/>
          <a:lstStyle/>
          <a:p>
            <a:r>
              <a:rPr lang="en-US" dirty="0"/>
              <a:t>Sensory Pathways</a:t>
            </a:r>
          </a:p>
        </p:txBody>
      </p:sp>
    </p:spTree>
    <p:extLst>
      <p:ext uri="{BB962C8B-B14F-4D97-AF65-F5344CB8AC3E}">
        <p14:creationId xmlns:p14="http://schemas.microsoft.com/office/powerpoint/2010/main" val="28432823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78938D-512D-004E-B07E-3F6353450E0A}"/>
              </a:ext>
            </a:extLst>
          </p:cNvPr>
          <p:cNvSpPr>
            <a:spLocks noGrp="1"/>
          </p:cNvSpPr>
          <p:nvPr>
            <p:ph idx="1"/>
          </p:nvPr>
        </p:nvSpPr>
        <p:spPr/>
        <p:txBody>
          <a:bodyPr>
            <a:normAutofit fontScale="92500" lnSpcReduction="10000"/>
          </a:bodyPr>
          <a:lstStyle/>
          <a:p>
            <a:pPr marL="0" indent="0">
              <a:buNone/>
            </a:pPr>
            <a:r>
              <a:rPr lang="en-US" dirty="0"/>
              <a:t>Don’t confuse a </a:t>
            </a:r>
            <a:r>
              <a:rPr lang="en-US" i="1" dirty="0"/>
              <a:t>human sense </a:t>
            </a:r>
            <a:r>
              <a:rPr lang="en-US" dirty="0"/>
              <a:t>with a </a:t>
            </a:r>
            <a:r>
              <a:rPr lang="en-US" i="1" dirty="0"/>
              <a:t>human sensory pathway</a:t>
            </a:r>
            <a:r>
              <a:rPr lang="en-US" dirty="0"/>
              <a:t>, which is only part of the sense.</a:t>
            </a:r>
          </a:p>
          <a:p>
            <a:pPr marL="0" indent="0">
              <a:buNone/>
            </a:pPr>
            <a:r>
              <a:rPr lang="en-US" dirty="0"/>
              <a:t>Example </a:t>
            </a:r>
          </a:p>
          <a:p>
            <a:r>
              <a:rPr lang="en-US" dirty="0"/>
              <a:t>the </a:t>
            </a:r>
            <a:r>
              <a:rPr lang="en-US" i="1" dirty="0"/>
              <a:t>human sense</a:t>
            </a:r>
            <a:r>
              <a:rPr lang="en-US" dirty="0"/>
              <a:t> of vision is active (not only ’input processing’). The visual system also involves action.  For instance, the brain causes action of the eyes in order to scan the visual field in response to visual stimuli.</a:t>
            </a:r>
          </a:p>
          <a:p>
            <a:pPr lvl="1"/>
            <a:r>
              <a:rPr lang="en-US" dirty="0"/>
              <a:t>for the visual sense, there is a ‘feedback loop’ between the sensory ‘input’ and motor ‘output’</a:t>
            </a:r>
          </a:p>
          <a:p>
            <a:r>
              <a:rPr lang="en-US" dirty="0"/>
              <a:t>the </a:t>
            </a:r>
            <a:r>
              <a:rPr lang="en-US" i="1" dirty="0"/>
              <a:t>visual pathway</a:t>
            </a:r>
            <a:r>
              <a:rPr lang="en-US" dirty="0"/>
              <a:t> begins with the retina and the photoreceptors, which are in synaptic relationship with the second neurons of the visual pathway.  </a:t>
            </a:r>
          </a:p>
          <a:p>
            <a:pPr lvl="1"/>
            <a:r>
              <a:rPr lang="en-US" dirty="0"/>
              <a:t>in the pathway, when light hits the eye, the photoreceptors produce a response that travels along neural pathways and results in brain activity.</a:t>
            </a:r>
          </a:p>
          <a:p>
            <a:pPr lvl="1"/>
            <a:endParaRPr lang="en-US" dirty="0"/>
          </a:p>
        </p:txBody>
      </p:sp>
      <p:sp>
        <p:nvSpPr>
          <p:cNvPr id="3" name="Slide Number Placeholder 2">
            <a:extLst>
              <a:ext uri="{FF2B5EF4-FFF2-40B4-BE49-F238E27FC236}">
                <a16:creationId xmlns:a16="http://schemas.microsoft.com/office/drawing/2014/main" id="{D701DC69-EF6B-EA45-A3EF-829424F680DA}"/>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6D95E3BC-4A74-D147-B611-5027873B1EF0}"/>
              </a:ext>
            </a:extLst>
          </p:cNvPr>
          <p:cNvSpPr>
            <a:spLocks noGrp="1"/>
          </p:cNvSpPr>
          <p:nvPr>
            <p:ph type="title"/>
          </p:nvPr>
        </p:nvSpPr>
        <p:spPr/>
        <p:txBody>
          <a:bodyPr/>
          <a:lstStyle/>
          <a:p>
            <a:r>
              <a:rPr lang="en-US" dirty="0"/>
              <a:t>Senses</a:t>
            </a:r>
          </a:p>
        </p:txBody>
      </p:sp>
    </p:spTree>
    <p:extLst>
      <p:ext uri="{BB962C8B-B14F-4D97-AF65-F5344CB8AC3E}">
        <p14:creationId xmlns:p14="http://schemas.microsoft.com/office/powerpoint/2010/main" val="34991564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FAC0A2-4E75-3D4B-A0F5-7E22CDF1C21F}"/>
              </a:ext>
            </a:extLst>
          </p:cNvPr>
          <p:cNvSpPr>
            <a:spLocks noGrp="1"/>
          </p:cNvSpPr>
          <p:nvPr>
            <p:ph idx="1"/>
          </p:nvPr>
        </p:nvSpPr>
        <p:spPr/>
        <p:txBody>
          <a:bodyPr/>
          <a:lstStyle/>
          <a:p>
            <a:pPr marL="457200" indent="-457200">
              <a:buFont typeface="+mj-lt"/>
              <a:buAutoNum type="arabicPeriod"/>
            </a:pPr>
            <a:r>
              <a:rPr lang="en-US" dirty="0"/>
              <a:t>how is information acquired from the environment via the different sense organs organs?  </a:t>
            </a:r>
          </a:p>
          <a:p>
            <a:pPr marL="457200" indent="-457200">
              <a:buFont typeface="+mj-lt"/>
              <a:buAutoNum type="arabicPeriod"/>
            </a:pPr>
            <a:r>
              <a:rPr lang="en-US" dirty="0"/>
              <a:t>how is this information transformed into experiences of objects, events, sounds, and tastes?</a:t>
            </a:r>
          </a:p>
          <a:p>
            <a:endParaRPr lang="en-US" dirty="0"/>
          </a:p>
        </p:txBody>
      </p:sp>
      <p:sp>
        <p:nvSpPr>
          <p:cNvPr id="3" name="Slide Number Placeholder 2">
            <a:extLst>
              <a:ext uri="{FF2B5EF4-FFF2-40B4-BE49-F238E27FC236}">
                <a16:creationId xmlns:a16="http://schemas.microsoft.com/office/drawing/2014/main" id="{902F1D32-EE01-E043-9272-5250F766320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65</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C3E870AF-DF35-A24D-8D06-8D0AF35434FB}"/>
              </a:ext>
            </a:extLst>
          </p:cNvPr>
          <p:cNvSpPr>
            <a:spLocks noGrp="1"/>
          </p:cNvSpPr>
          <p:nvPr>
            <p:ph type="title"/>
          </p:nvPr>
        </p:nvSpPr>
        <p:spPr/>
        <p:txBody>
          <a:bodyPr/>
          <a:lstStyle/>
          <a:p>
            <a:r>
              <a:rPr lang="en-US" dirty="0"/>
              <a:t>Key Questions</a:t>
            </a:r>
          </a:p>
        </p:txBody>
      </p:sp>
    </p:spTree>
    <p:extLst>
      <p:ext uri="{BB962C8B-B14F-4D97-AF65-F5344CB8AC3E}">
        <p14:creationId xmlns:p14="http://schemas.microsoft.com/office/powerpoint/2010/main" val="37148106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3187C6-6C59-224A-8651-F75ECE5C26CC}"/>
              </a:ext>
            </a:extLst>
          </p:cNvPr>
          <p:cNvSpPr>
            <a:spLocks noGrp="1"/>
          </p:cNvSpPr>
          <p:nvPr>
            <p:ph idx="1"/>
          </p:nvPr>
        </p:nvSpPr>
        <p:spPr/>
        <p:txBody>
          <a:bodyPr>
            <a:normAutofit fontScale="92500" lnSpcReduction="10000"/>
          </a:bodyPr>
          <a:lstStyle/>
          <a:p>
            <a:pPr marL="0" indent="0">
              <a:buNone/>
            </a:pPr>
            <a:r>
              <a:rPr lang="en-US" dirty="0"/>
              <a:t>[pp. 50-52, Goldstein, 2011]:</a:t>
            </a:r>
          </a:p>
          <a:p>
            <a:r>
              <a:rPr lang="en-US" b="1" dirty="0"/>
              <a:t>bottom-up processing</a:t>
            </a:r>
            <a:r>
              <a:rPr lang="en-US" dirty="0"/>
              <a:t> is the first step in perception, the stimulation of receptors by stimuli from the environment</a:t>
            </a:r>
          </a:p>
          <a:p>
            <a:r>
              <a:rPr lang="en-CA" dirty="0"/>
              <a:t>perception involves more than bottom-up processing</a:t>
            </a:r>
            <a:endParaRPr lang="en-US" dirty="0"/>
          </a:p>
          <a:p>
            <a:r>
              <a:rPr lang="en-US" dirty="0"/>
              <a:t>We are able to recognize different objects based on perceptual building blocks, and to give these objects names like “pail” or “cup,” because of knowledge we bring to the situation.</a:t>
            </a:r>
          </a:p>
          <a:p>
            <a:r>
              <a:rPr lang="en-CA" dirty="0"/>
              <a:t>processing that begins with a person’s prior knowledge or expectations is called </a:t>
            </a:r>
            <a:r>
              <a:rPr lang="en-CA" b="1" dirty="0"/>
              <a:t>top-down processing</a:t>
            </a:r>
          </a:p>
          <a:p>
            <a:r>
              <a:rPr lang="en-CA" dirty="0"/>
              <a:t>the knowledge that a person brings to the situation can influence perception</a:t>
            </a:r>
          </a:p>
          <a:p>
            <a:r>
              <a:rPr lang="en-CA" dirty="0"/>
              <a:t>attention has an impact on perceptual processing</a:t>
            </a:r>
          </a:p>
          <a:p>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E075EDE7-6878-8940-9B11-107A04A98BA8}"/>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34BA291B-9943-5349-ADCD-2632399CDC0A}"/>
              </a:ext>
            </a:extLst>
          </p:cNvPr>
          <p:cNvSpPr>
            <a:spLocks noGrp="1"/>
          </p:cNvSpPr>
          <p:nvPr>
            <p:ph type="title"/>
          </p:nvPr>
        </p:nvSpPr>
        <p:spPr/>
        <p:txBody>
          <a:bodyPr/>
          <a:lstStyle/>
          <a:p>
            <a:r>
              <a:rPr lang="en-US" dirty="0"/>
              <a:t>Perceptual Processing</a:t>
            </a:r>
          </a:p>
        </p:txBody>
      </p:sp>
    </p:spTree>
    <p:extLst>
      <p:ext uri="{BB962C8B-B14F-4D97-AF65-F5344CB8AC3E}">
        <p14:creationId xmlns:p14="http://schemas.microsoft.com/office/powerpoint/2010/main" val="23142364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3187C6-6C59-224A-8651-F75ECE5C26CC}"/>
              </a:ext>
            </a:extLst>
          </p:cNvPr>
          <p:cNvSpPr>
            <a:spLocks noGrp="1"/>
          </p:cNvSpPr>
          <p:nvPr>
            <p:ph idx="1"/>
          </p:nvPr>
        </p:nvSpPr>
        <p:spPr/>
        <p:txBody>
          <a:bodyPr>
            <a:normAutofit/>
          </a:bodyPr>
          <a:lstStyle/>
          <a:p>
            <a:pPr marL="0" indent="0">
              <a:buNone/>
            </a:pPr>
            <a:r>
              <a:rPr lang="en-US" dirty="0"/>
              <a:t>[pp. 50-52, Goldstein, 2011]:</a:t>
            </a:r>
          </a:p>
          <a:p>
            <a:r>
              <a:rPr lang="en-CA" dirty="0"/>
              <a:t>how do we perceive objects? two approaches to explain:</a:t>
            </a:r>
          </a:p>
          <a:p>
            <a:pPr lvl="1"/>
            <a:r>
              <a:rPr lang="en-CA" dirty="0" err="1"/>
              <a:t>Helmoltz’s</a:t>
            </a:r>
            <a:r>
              <a:rPr lang="en-CA" dirty="0"/>
              <a:t> theory of unconscious inference </a:t>
            </a:r>
          </a:p>
          <a:p>
            <a:pPr lvl="1"/>
            <a:r>
              <a:rPr lang="en-CA" dirty="0"/>
              <a:t>Gestalt processing</a:t>
            </a:r>
          </a:p>
          <a:p>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E075EDE7-6878-8940-9B11-107A04A98BA8}"/>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34BA291B-9943-5349-ADCD-2632399CDC0A}"/>
              </a:ext>
            </a:extLst>
          </p:cNvPr>
          <p:cNvSpPr>
            <a:spLocks noGrp="1"/>
          </p:cNvSpPr>
          <p:nvPr>
            <p:ph type="title"/>
          </p:nvPr>
        </p:nvSpPr>
        <p:spPr/>
        <p:txBody>
          <a:bodyPr/>
          <a:lstStyle/>
          <a:p>
            <a:r>
              <a:rPr lang="en-US" dirty="0"/>
              <a:t>Object Perception</a:t>
            </a:r>
          </a:p>
        </p:txBody>
      </p:sp>
    </p:spTree>
    <p:extLst>
      <p:ext uri="{BB962C8B-B14F-4D97-AF65-F5344CB8AC3E}">
        <p14:creationId xmlns:p14="http://schemas.microsoft.com/office/powerpoint/2010/main" val="9099295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ED4543-6AAF-6847-B8B4-30990F4DA7DB}"/>
              </a:ext>
            </a:extLst>
          </p:cNvPr>
          <p:cNvSpPr>
            <a:spLocks noGrp="1"/>
          </p:cNvSpPr>
          <p:nvPr>
            <p:ph idx="1"/>
          </p:nvPr>
        </p:nvSpPr>
        <p:spPr/>
        <p:txBody>
          <a:bodyPr/>
          <a:lstStyle/>
          <a:p>
            <a:pPr marL="0" indent="0">
              <a:buNone/>
            </a:pPr>
            <a:r>
              <a:rPr lang="en-US" dirty="0"/>
              <a:t>[pp. 57-52, Goldstein, 2011]:</a:t>
            </a:r>
          </a:p>
          <a:p>
            <a:r>
              <a:rPr lang="en-US" dirty="0"/>
              <a:t>Helmholtz proposed a principle called the </a:t>
            </a:r>
            <a:r>
              <a:rPr lang="en-US" i="1" dirty="0"/>
              <a:t>theory of unconscious inference</a:t>
            </a:r>
            <a:r>
              <a:rPr lang="en-US" dirty="0"/>
              <a:t>, which states that some of our perceptions are the result of unconscious assumptions that we make about the environment</a:t>
            </a:r>
          </a:p>
          <a:p>
            <a:r>
              <a:rPr lang="en-US" dirty="0"/>
              <a:t>The theory of unconscious inference includes the </a:t>
            </a:r>
            <a:r>
              <a:rPr lang="en-US" i="1" dirty="0"/>
              <a:t>likelihood principle</a:t>
            </a:r>
            <a:r>
              <a:rPr lang="en-US" dirty="0"/>
              <a:t>, which states that we perceive the object that is most likely to have caused the pattern of stimuli we have received.</a:t>
            </a:r>
          </a:p>
        </p:txBody>
      </p:sp>
      <p:sp>
        <p:nvSpPr>
          <p:cNvPr id="3" name="Slide Number Placeholder 2">
            <a:extLst>
              <a:ext uri="{FF2B5EF4-FFF2-40B4-BE49-F238E27FC236}">
                <a16:creationId xmlns:a16="http://schemas.microsoft.com/office/drawing/2014/main" id="{40A52543-91A6-F649-BF78-9397A770CB30}"/>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D97C13C8-FB9F-2C4F-9E21-57F9391034DD}"/>
              </a:ext>
            </a:extLst>
          </p:cNvPr>
          <p:cNvSpPr>
            <a:spLocks noGrp="1"/>
          </p:cNvSpPr>
          <p:nvPr>
            <p:ph type="title"/>
          </p:nvPr>
        </p:nvSpPr>
        <p:spPr>
          <a:xfrm>
            <a:off x="1160200" y="1241340"/>
            <a:ext cx="7402686" cy="807571"/>
          </a:xfrm>
        </p:spPr>
        <p:txBody>
          <a:bodyPr/>
          <a:lstStyle/>
          <a:p>
            <a:r>
              <a:rPr lang="en-US" dirty="0"/>
              <a:t>Helmholtz’s Theory of Unconscious Inference</a:t>
            </a:r>
          </a:p>
        </p:txBody>
      </p:sp>
    </p:spTree>
    <p:extLst>
      <p:ext uri="{BB962C8B-B14F-4D97-AF65-F5344CB8AC3E}">
        <p14:creationId xmlns:p14="http://schemas.microsoft.com/office/powerpoint/2010/main" val="36298172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3B8C6B-3954-AE44-8CEF-EF300A2A7918}"/>
              </a:ext>
            </a:extLst>
          </p:cNvPr>
          <p:cNvSpPr>
            <a:spLocks noGrp="1"/>
          </p:cNvSpPr>
          <p:nvPr>
            <p:ph idx="1"/>
          </p:nvPr>
        </p:nvSpPr>
        <p:spPr/>
        <p:txBody>
          <a:bodyPr>
            <a:normAutofit fontScale="77500" lnSpcReduction="20000"/>
          </a:bodyPr>
          <a:lstStyle/>
          <a:p>
            <a:r>
              <a:rPr lang="en-US" dirty="0"/>
              <a:t>Gestalt principles explain certain perceptual phenomena</a:t>
            </a:r>
          </a:p>
          <a:p>
            <a:r>
              <a:rPr lang="en-US" dirty="0"/>
              <a:t>Law of Similarity</a:t>
            </a:r>
          </a:p>
          <a:p>
            <a:pPr lvl="1"/>
            <a:r>
              <a:rPr lang="en-CA" dirty="0"/>
              <a:t>elements will be grouped perceptually if they are similar to each other; </a:t>
            </a:r>
            <a:r>
              <a:rPr lang="en-US" dirty="0"/>
              <a:t>people perceive groupings on the basis of similarity</a:t>
            </a:r>
          </a:p>
          <a:p>
            <a:r>
              <a:rPr lang="en-US" dirty="0"/>
              <a:t>Law of Proximity</a:t>
            </a:r>
          </a:p>
          <a:p>
            <a:pPr lvl="1"/>
            <a:r>
              <a:rPr lang="en-US" dirty="0"/>
              <a:t>when we perceive a collection of objects, we will see objects close to each other as forming a group</a:t>
            </a:r>
          </a:p>
          <a:p>
            <a:r>
              <a:rPr lang="en-US" dirty="0"/>
              <a:t>Law of </a:t>
            </a:r>
            <a:r>
              <a:rPr lang="en-US" dirty="0" err="1"/>
              <a:t>Prägnanz</a:t>
            </a:r>
            <a:r>
              <a:rPr lang="en-US" dirty="0"/>
              <a:t> (figure-ground)</a:t>
            </a:r>
          </a:p>
          <a:p>
            <a:pPr lvl="1"/>
            <a:r>
              <a:rPr lang="en-CA" dirty="0"/>
              <a:t>in perceiving a visual field, some objects take a prominent role (the figures) while others recede into the background (the ground)</a:t>
            </a:r>
          </a:p>
          <a:p>
            <a:r>
              <a:rPr lang="en-US" dirty="0"/>
              <a:t>Law of Symmetry</a:t>
            </a:r>
          </a:p>
          <a:p>
            <a:pPr lvl="1"/>
            <a:r>
              <a:rPr lang="en-US" dirty="0"/>
              <a:t>when we perceive objects, we tend to perceive them as symmetrical shapes that form around their </a:t>
            </a:r>
            <a:r>
              <a:rPr lang="en-US" dirty="0" err="1"/>
              <a:t>centre</a:t>
            </a:r>
            <a:endParaRPr lang="en-US" dirty="0"/>
          </a:p>
          <a:p>
            <a:r>
              <a:rPr lang="en-US" dirty="0"/>
              <a:t>Law of Closure</a:t>
            </a:r>
          </a:p>
          <a:p>
            <a:pPr lvl="1"/>
            <a:r>
              <a:rPr lang="en-CA" dirty="0"/>
              <a:t>we perceptually “close up” (i.e., complete) objects that are not, in fact, complete</a:t>
            </a:r>
            <a:endParaRPr lang="en-US" dirty="0"/>
          </a:p>
          <a:p>
            <a:pPr lvl="1"/>
            <a:r>
              <a:rPr lang="en-US" dirty="0"/>
              <a:t>people perceive single objects even when part of the object is obscured</a:t>
            </a:r>
          </a:p>
        </p:txBody>
      </p:sp>
      <p:sp>
        <p:nvSpPr>
          <p:cNvPr id="3" name="Slide Number Placeholder 2">
            <a:extLst>
              <a:ext uri="{FF2B5EF4-FFF2-40B4-BE49-F238E27FC236}">
                <a16:creationId xmlns:a16="http://schemas.microsoft.com/office/drawing/2014/main" id="{ADD521FC-D259-2E46-87DC-E109ACC972C5}"/>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0A2150DA-EB12-2E4E-BD0F-33441131F7A3}"/>
              </a:ext>
            </a:extLst>
          </p:cNvPr>
          <p:cNvSpPr>
            <a:spLocks noGrp="1"/>
          </p:cNvSpPr>
          <p:nvPr>
            <p:ph type="title"/>
          </p:nvPr>
        </p:nvSpPr>
        <p:spPr/>
        <p:txBody>
          <a:bodyPr/>
          <a:lstStyle/>
          <a:p>
            <a:r>
              <a:rPr lang="en-US" dirty="0"/>
              <a:t>Gestalt Principles of Form Perception</a:t>
            </a:r>
          </a:p>
        </p:txBody>
      </p:sp>
    </p:spTree>
    <p:extLst>
      <p:ext uri="{BB962C8B-B14F-4D97-AF65-F5344CB8AC3E}">
        <p14:creationId xmlns:p14="http://schemas.microsoft.com/office/powerpoint/2010/main" val="563794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FC3D72-7203-6D46-AB8F-66D09D541014}"/>
              </a:ext>
            </a:extLst>
          </p:cNvPr>
          <p:cNvSpPr>
            <a:spLocks noGrp="1"/>
          </p:cNvSpPr>
          <p:nvPr>
            <p:ph idx="1"/>
          </p:nvPr>
        </p:nvSpPr>
        <p:spPr/>
        <p:txBody>
          <a:bodyPr>
            <a:normAutofit fontScale="92500"/>
          </a:bodyPr>
          <a:lstStyle/>
          <a:p>
            <a:r>
              <a:rPr lang="en-US" dirty="0"/>
              <a:t>Next comes a revolution that </a:t>
            </a:r>
            <a:r>
              <a:rPr lang="en-CA" dirty="0"/>
              <a:t>that human minds are like </a:t>
            </a:r>
            <a:r>
              <a:rPr lang="en-CA" dirty="0">
                <a:solidFill>
                  <a:srgbClr val="FF0000"/>
                </a:solidFill>
              </a:rPr>
              <a:t>information processors</a:t>
            </a:r>
            <a:r>
              <a:rPr lang="en-CA" dirty="0"/>
              <a:t>, and that interaction can be modeled as information exchange between humans and computers</a:t>
            </a:r>
          </a:p>
          <a:p>
            <a:pPr lvl="1"/>
            <a:r>
              <a:rPr lang="en-US" dirty="0"/>
              <a:t>the paradigm places “rationality and rational analysis [as] the most important mode of operation for human activity” (</a:t>
            </a:r>
            <a:r>
              <a:rPr lang="en-CA" dirty="0" err="1"/>
              <a:t>Flyvbjerg</a:t>
            </a:r>
            <a:r>
              <a:rPr lang="en-CA" dirty="0"/>
              <a:t>, </a:t>
            </a:r>
            <a:r>
              <a:rPr lang="en-US" dirty="0"/>
              <a:t>2001, p. 23)</a:t>
            </a:r>
          </a:p>
          <a:p>
            <a:r>
              <a:rPr lang="en-US" dirty="0"/>
              <a:t>questions to be answered: </a:t>
            </a:r>
          </a:p>
          <a:p>
            <a:pPr lvl="1"/>
            <a:r>
              <a:rPr lang="en-US" dirty="0"/>
              <a:t>‘how does information get in’, ‘what transformations does it undergo’, ‘how does it go out again,’ ‘how can it be communicated efficiently’</a:t>
            </a:r>
          </a:p>
          <a:p>
            <a:r>
              <a:rPr lang="en-US" dirty="0"/>
              <a:t>premise: </a:t>
            </a:r>
          </a:p>
          <a:p>
            <a:pPr lvl="1"/>
            <a:r>
              <a:rPr lang="en-CA" dirty="0"/>
              <a:t>human information processing is deeply analogous to computational signal processing</a:t>
            </a:r>
          </a:p>
          <a:p>
            <a:pPr lvl="1"/>
            <a:r>
              <a:rPr lang="en-CA" dirty="0"/>
              <a:t>the primary interaction task is enabling communication between the machine and the person</a:t>
            </a:r>
          </a:p>
          <a:p>
            <a:endParaRPr lang="en-US" dirty="0"/>
          </a:p>
          <a:p>
            <a:endParaRPr lang="en-US" dirty="0"/>
          </a:p>
        </p:txBody>
      </p:sp>
      <p:sp>
        <p:nvSpPr>
          <p:cNvPr id="3" name="Slide Number Placeholder 2">
            <a:extLst>
              <a:ext uri="{FF2B5EF4-FFF2-40B4-BE49-F238E27FC236}">
                <a16:creationId xmlns:a16="http://schemas.microsoft.com/office/drawing/2014/main" id="{E8C7640A-C224-A243-AA3E-F851AD39D14A}"/>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33460DE4-BE37-2645-B374-69FBF48F5925}"/>
              </a:ext>
            </a:extLst>
          </p:cNvPr>
          <p:cNvSpPr>
            <a:spLocks noGrp="1"/>
          </p:cNvSpPr>
          <p:nvPr>
            <p:ph type="title"/>
          </p:nvPr>
        </p:nvSpPr>
        <p:spPr/>
        <p:txBody>
          <a:bodyPr/>
          <a:lstStyle/>
          <a:p>
            <a:r>
              <a:rPr lang="en-US" dirty="0"/>
              <a:t>Second Paradigm            </a:t>
            </a:r>
            <a:r>
              <a:rPr lang="en-US" sz="1800" dirty="0">
                <a:solidFill>
                  <a:srgbClr val="990000"/>
                </a:solidFill>
              </a:rPr>
              <a:t>[Harrison, 2012]</a:t>
            </a:r>
            <a:endParaRPr lang="en-US" dirty="0"/>
          </a:p>
        </p:txBody>
      </p:sp>
    </p:spTree>
    <p:extLst>
      <p:ext uri="{BB962C8B-B14F-4D97-AF65-F5344CB8AC3E}">
        <p14:creationId xmlns:p14="http://schemas.microsoft.com/office/powerpoint/2010/main" val="36181459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4. </a:t>
            </a:r>
            <a:r>
              <a:rPr lang="en-CA" dirty="0"/>
              <a:t>How are Gestalt principles applied to visual perception in UX design?</a:t>
            </a:r>
            <a:br>
              <a:rPr lang="en-CA" dirty="0"/>
            </a:br>
            <a:r>
              <a:rPr lang="en-US" dirty="0">
                <a:solidFill>
                  <a:schemeClr val="accent2">
                    <a:lumMod val="75000"/>
                    <a:lumOff val="25000"/>
                  </a:schemeClr>
                </a:solidFill>
              </a:rPr>
              <a:t>5. </a:t>
            </a:r>
            <a:r>
              <a:rPr lang="en-CA" dirty="0"/>
              <a:t>What is inattentional blindness and change blindness? And why are these relevant to UX design? </a:t>
            </a:r>
            <a:br>
              <a:rPr lang="en-CA" dirty="0"/>
            </a:br>
            <a:r>
              <a:rPr lang="en-US" dirty="0">
                <a:solidFill>
                  <a:schemeClr val="accent2">
                    <a:lumMod val="75000"/>
                    <a:lumOff val="25000"/>
                  </a:schemeClr>
                </a:solidFill>
              </a:rPr>
              <a:t>6. </a:t>
            </a:r>
            <a:r>
              <a:rPr lang="en-CA" dirty="0"/>
              <a:t>Why is attention and perception relevant to UX design?</a:t>
            </a:r>
          </a:p>
          <a:p>
            <a:pPr marL="0" indent="0">
              <a:buNone/>
            </a:pPr>
            <a:endParaRPr lang="en-CA" dirty="0"/>
          </a:p>
          <a:p>
            <a:pPr marL="0" indent="0">
              <a:buNone/>
            </a:pPr>
            <a:r>
              <a:rPr lang="en-CA" i="1" dirty="0"/>
              <a:t>segue to R-Design-VII </a:t>
            </a:r>
          </a:p>
          <a:p>
            <a:pPr marL="0" indent="0">
              <a:buNone/>
            </a:pPr>
            <a:endParaRPr lang="en-US" dirty="0"/>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70</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18413367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74B215-7829-0143-B8E4-EAD0A1BFD9C8}"/>
              </a:ext>
            </a:extLst>
          </p:cNvPr>
          <p:cNvSpPr>
            <a:spLocks noGrp="1"/>
          </p:cNvSpPr>
          <p:nvPr>
            <p:ph idx="1"/>
          </p:nvPr>
        </p:nvSpPr>
        <p:spPr/>
        <p:txBody>
          <a:bodyPr/>
          <a:lstStyle/>
          <a:p>
            <a:endParaRPr lang="en-US" dirty="0"/>
          </a:p>
        </p:txBody>
      </p:sp>
      <p:sp>
        <p:nvSpPr>
          <p:cNvPr id="3" name="Slide Number Placeholder 2">
            <a:extLst>
              <a:ext uri="{FF2B5EF4-FFF2-40B4-BE49-F238E27FC236}">
                <a16:creationId xmlns:a16="http://schemas.microsoft.com/office/drawing/2014/main" id="{91552177-35A1-A24F-A736-9CA0C989FF8D}"/>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414D995-0853-5942-835A-2590768E5585}"/>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974502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One of the first HCI models to be used; based on information processing model</a:t>
            </a:r>
          </a:p>
          <a:p>
            <a:r>
              <a:rPr lang="en-US" dirty="0"/>
              <a:t>Models the information processes of a user interacting with a computer </a:t>
            </a:r>
          </a:p>
          <a:p>
            <a:r>
              <a:rPr lang="en-US" dirty="0"/>
              <a:t>Predicts which cognitive processes are involved when a user interacts with a computer</a:t>
            </a:r>
          </a:p>
          <a:p>
            <a:r>
              <a:rPr lang="en-US" dirty="0"/>
              <a:t>Enables calculations to be made of how long a user will take to carry out a task</a:t>
            </a:r>
          </a:p>
          <a:p>
            <a:endParaRPr lang="en-US" dirty="0"/>
          </a:p>
          <a:p>
            <a:endParaRPr lang="en-US" dirty="0"/>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8</a:t>
            </a:fld>
            <a:endParaRPr lang="en-US" dirty="0">
              <a:solidFill>
                <a:srgbClr val="AAAAAA"/>
              </a:solidFill>
              <a:ea typeface="Calibri"/>
              <a:sym typeface="Calibri"/>
            </a:endParaRPr>
          </a:p>
        </p:txBody>
      </p:sp>
      <p:sp>
        <p:nvSpPr>
          <p:cNvPr id="4" name="Title 3"/>
          <p:cNvSpPr>
            <a:spLocks noGrp="1"/>
          </p:cNvSpPr>
          <p:nvPr>
            <p:ph type="title"/>
          </p:nvPr>
        </p:nvSpPr>
        <p:spPr/>
        <p:txBody>
          <a:bodyPr/>
          <a:lstStyle/>
          <a:p>
            <a:r>
              <a:rPr lang="en-US" dirty="0"/>
              <a:t>Model Human Processor </a:t>
            </a:r>
            <a:r>
              <a:rPr lang="en-US" sz="2000" dirty="0"/>
              <a:t>(Card et al, 1983)</a:t>
            </a:r>
            <a:br>
              <a:rPr lang="en-US" dirty="0"/>
            </a:br>
            <a:endParaRPr lang="en-US" dirty="0"/>
          </a:p>
        </p:txBody>
      </p:sp>
    </p:spTree>
    <p:extLst>
      <p:ext uri="{BB962C8B-B14F-4D97-AF65-F5344CB8AC3E}">
        <p14:creationId xmlns:p14="http://schemas.microsoft.com/office/powerpoint/2010/main" val="343117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FC3D72-7203-6D46-AB8F-66D09D541014}"/>
              </a:ext>
            </a:extLst>
          </p:cNvPr>
          <p:cNvSpPr>
            <a:spLocks noGrp="1"/>
          </p:cNvSpPr>
          <p:nvPr>
            <p:ph idx="1"/>
          </p:nvPr>
        </p:nvSpPr>
        <p:spPr/>
        <p:txBody>
          <a:bodyPr>
            <a:normAutofit/>
          </a:bodyPr>
          <a:lstStyle/>
          <a:p>
            <a:r>
              <a:rPr lang="en-US" dirty="0"/>
              <a:t>premise and starting assumptions: </a:t>
            </a:r>
          </a:p>
          <a:p>
            <a:pPr lvl="1"/>
            <a:r>
              <a:rPr lang="en-CA" dirty="0"/>
              <a:t>human information processing is deeply analogous to computational signal processing</a:t>
            </a:r>
          </a:p>
          <a:p>
            <a:pPr lvl="1"/>
            <a:r>
              <a:rPr lang="en-CA" dirty="0"/>
              <a:t>the primary interaction task is enabling communication between the machine and the person</a:t>
            </a:r>
          </a:p>
          <a:p>
            <a:pPr lvl="1"/>
            <a:r>
              <a:rPr lang="en-CA" dirty="0"/>
              <a:t>operations performed by one in pursuit of a goal affect the state of the other</a:t>
            </a:r>
          </a:p>
          <a:p>
            <a:pPr lvl="1"/>
            <a:r>
              <a:rPr lang="en-CA" dirty="0"/>
              <a:t>If we modeling the state of the person as well as of the computer, then we can predict and optimize the relationship. </a:t>
            </a:r>
          </a:p>
          <a:p>
            <a:pPr marL="414000" lvl="1"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E8C7640A-C224-A243-AA3E-F851AD39D14A}"/>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33460DE4-BE37-2645-B374-69FBF48F5925}"/>
              </a:ext>
            </a:extLst>
          </p:cNvPr>
          <p:cNvSpPr>
            <a:spLocks noGrp="1"/>
          </p:cNvSpPr>
          <p:nvPr>
            <p:ph type="title"/>
          </p:nvPr>
        </p:nvSpPr>
        <p:spPr/>
        <p:txBody>
          <a:bodyPr/>
          <a:lstStyle/>
          <a:p>
            <a:r>
              <a:rPr lang="en-US" dirty="0"/>
              <a:t>Second Paradigm            </a:t>
            </a:r>
            <a:r>
              <a:rPr lang="en-US" sz="1800" dirty="0">
                <a:solidFill>
                  <a:srgbClr val="990000"/>
                </a:solidFill>
              </a:rPr>
              <a:t>[Harrison, 2012]</a:t>
            </a:r>
            <a:endParaRPr lang="en-US" dirty="0"/>
          </a:p>
        </p:txBody>
      </p:sp>
    </p:spTree>
    <p:extLst>
      <p:ext uri="{BB962C8B-B14F-4D97-AF65-F5344CB8AC3E}">
        <p14:creationId xmlns:p14="http://schemas.microsoft.com/office/powerpoint/2010/main" val="1931538990"/>
      </p:ext>
    </p:extLst>
  </p:cSld>
  <p:clrMapOvr>
    <a:masterClrMapping/>
  </p:clrMapOvr>
</p:sld>
</file>

<file path=ppt/theme/theme1.xml><?xml version="1.0" encoding="utf-8"?>
<a:theme xmlns:a="http://schemas.openxmlformats.org/drawingml/2006/main" name="3461w20">
  <a:themeElements>
    <a:clrScheme name="YorkU 1">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3461w20.thmx</Template>
  <TotalTime>5460</TotalTime>
  <Words>4841</Words>
  <Application>Microsoft Macintosh PowerPoint</Application>
  <PresentationFormat>On-screen Show (4:3)</PresentationFormat>
  <Paragraphs>476</Paragraphs>
  <Slides>71</Slides>
  <Notes>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71</vt:i4>
      </vt:variant>
    </vt:vector>
  </HeadingPairs>
  <TitlesOfParts>
    <vt:vector size="84" baseType="lpstr">
      <vt:lpstr>Arial</vt:lpstr>
      <vt:lpstr>Avenir Next Regular</vt:lpstr>
      <vt:lpstr>Calibri</vt:lpstr>
      <vt:lpstr>Garamond</vt:lpstr>
      <vt:lpstr>Gill Sans</vt:lpstr>
      <vt:lpstr>Gill Sans MT</vt:lpstr>
      <vt:lpstr>Liberation Sans</vt:lpstr>
      <vt:lpstr>Palatino Linotype</vt:lpstr>
      <vt:lpstr>Source Sans Pro</vt:lpstr>
      <vt:lpstr>Times</vt:lpstr>
      <vt:lpstr>Verdana</vt:lpstr>
      <vt:lpstr>Wingdings 2</vt:lpstr>
      <vt:lpstr>3461w20</vt:lpstr>
      <vt:lpstr>PowerPoint Presentation</vt:lpstr>
      <vt:lpstr>Intellectual Property Notice</vt:lpstr>
      <vt:lpstr>Dependencies</vt:lpstr>
      <vt:lpstr>Key Questions</vt:lpstr>
      <vt:lpstr> </vt:lpstr>
      <vt:lpstr>First Paradigm            [Harrison, 2007]</vt:lpstr>
      <vt:lpstr>Second Paradigm            [Harrison, 2012]</vt:lpstr>
      <vt:lpstr>Model Human Processor (Card et al, 1983) </vt:lpstr>
      <vt:lpstr>Second Paradigm            [Harrison, 2012]</vt:lpstr>
      <vt:lpstr>Human as an Information Processor</vt:lpstr>
      <vt:lpstr>Information processing</vt:lpstr>
      <vt:lpstr>What happens in the middle? </vt:lpstr>
      <vt:lpstr> </vt:lpstr>
      <vt:lpstr>Mental Models </vt:lpstr>
      <vt:lpstr>Mental models: How do they work? </vt:lpstr>
      <vt:lpstr>Deep vs Shallow Mental models </vt:lpstr>
      <vt:lpstr>How Do Mental Models Develop? </vt:lpstr>
      <vt:lpstr>Shallow and Incorrect Mental Models </vt:lpstr>
      <vt:lpstr> </vt:lpstr>
      <vt:lpstr>Gulf Bridging</vt:lpstr>
      <vt:lpstr>Bridging the gulfs</vt:lpstr>
      <vt:lpstr>Gulf of Execution</vt:lpstr>
      <vt:lpstr>Gulf of Evaluation</vt:lpstr>
      <vt:lpstr>Application of the Gulfs</vt:lpstr>
      <vt:lpstr> </vt:lpstr>
      <vt:lpstr>Course Textbook Reference</vt:lpstr>
      <vt:lpstr>What is the Mind?</vt:lpstr>
      <vt:lpstr>What is the Mind?</vt:lpstr>
      <vt:lpstr>Theory of Mind</vt:lpstr>
      <vt:lpstr>What is cognition?</vt:lpstr>
      <vt:lpstr>Non-human cognition</vt:lpstr>
      <vt:lpstr>What is considered cognition?</vt:lpstr>
      <vt:lpstr>What is not considered to be cognition?</vt:lpstr>
      <vt:lpstr>Metacognition</vt:lpstr>
      <vt:lpstr>Cognition as the basis</vt:lpstr>
      <vt:lpstr> </vt:lpstr>
      <vt:lpstr>Attention is a cognitive mechanism</vt:lpstr>
      <vt:lpstr>Visual, Auditory, other Stimuli</vt:lpstr>
      <vt:lpstr>Elaboration: auditory bombardment</vt:lpstr>
      <vt:lpstr>The ‘cocktail party’ phenomenon</vt:lpstr>
      <vt:lpstr>Elaboration: visual bombardment</vt:lpstr>
      <vt:lpstr>The Visual Scene is an Illusion</vt:lpstr>
      <vt:lpstr>The Visual Scene is an Illusion</vt:lpstr>
      <vt:lpstr>Endogenous and Exogenous Attention</vt:lpstr>
      <vt:lpstr>Vision and attention; overt and covert attention</vt:lpstr>
      <vt:lpstr>Selective and Divided Attention</vt:lpstr>
      <vt:lpstr>Selective Attentional Processes</vt:lpstr>
      <vt:lpstr>Inattentional Blindness </vt:lpstr>
      <vt:lpstr>Activity </vt:lpstr>
      <vt:lpstr>What does this activity demonstrate? </vt:lpstr>
      <vt:lpstr>Change Blindness </vt:lpstr>
      <vt:lpstr>Ambient Displays and Attention</vt:lpstr>
      <vt:lpstr>Multitasking </vt:lpstr>
      <vt:lpstr>Divided Attention </vt:lpstr>
      <vt:lpstr>PowerPoint Presentation</vt:lpstr>
      <vt:lpstr>Can divided attention be practiced? </vt:lpstr>
      <vt:lpstr>Are some people more distractable than others? </vt:lpstr>
      <vt:lpstr>Being good vs bad at multitasking?</vt:lpstr>
      <vt:lpstr> </vt:lpstr>
      <vt:lpstr> </vt:lpstr>
      <vt:lpstr>Sensation vs Perception </vt:lpstr>
      <vt:lpstr>The Human Sensory System</vt:lpstr>
      <vt:lpstr>Sensory Pathways</vt:lpstr>
      <vt:lpstr>Senses</vt:lpstr>
      <vt:lpstr>Key Questions</vt:lpstr>
      <vt:lpstr>Perceptual Processing</vt:lpstr>
      <vt:lpstr>Object Perception</vt:lpstr>
      <vt:lpstr>Helmholtz’s Theory of Unconscious Inference</vt:lpstr>
      <vt:lpstr>Gestalt Principles of Form Perception</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Baljko</dc:creator>
  <cp:lastModifiedBy>Melanie A Baljko</cp:lastModifiedBy>
  <cp:revision>1154</cp:revision>
  <cp:lastPrinted>2021-11-24T14:57:00Z</cp:lastPrinted>
  <dcterms:created xsi:type="dcterms:W3CDTF">2020-01-08T18:20:23Z</dcterms:created>
  <dcterms:modified xsi:type="dcterms:W3CDTF">2021-11-24T16:24:52Z</dcterms:modified>
</cp:coreProperties>
</file>