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939" r:id="rId3"/>
    <p:sldId id="956" r:id="rId4"/>
    <p:sldId id="1089" r:id="rId5"/>
    <p:sldId id="918" r:id="rId6"/>
    <p:sldId id="1109" r:id="rId7"/>
    <p:sldId id="1112" r:id="rId8"/>
    <p:sldId id="1113" r:id="rId9"/>
    <p:sldId id="1114" r:id="rId10"/>
    <p:sldId id="1110" r:id="rId11"/>
    <p:sldId id="1116" r:id="rId12"/>
    <p:sldId id="1069" r:id="rId13"/>
    <p:sldId id="1068" r:id="rId14"/>
    <p:sldId id="1115" r:id="rId15"/>
    <p:sldId id="1117" r:id="rId16"/>
    <p:sldId id="560" r:id="rId17"/>
    <p:sldId id="1118" r:id="rId18"/>
    <p:sldId id="1119" r:id="rId19"/>
    <p:sldId id="1111" r:id="rId20"/>
    <p:sldId id="1121" r:id="rId21"/>
    <p:sldId id="1126" r:id="rId22"/>
    <p:sldId id="1120" r:id="rId23"/>
    <p:sldId id="1122" r:id="rId24"/>
    <p:sldId id="1124" r:id="rId25"/>
    <p:sldId id="1123" r:id="rId26"/>
    <p:sldId id="1125" r:id="rId27"/>
    <p:sldId id="1127" r:id="rId28"/>
    <p:sldId id="1128" r:id="rId29"/>
    <p:sldId id="1129" r:id="rId30"/>
    <p:sldId id="1130" r:id="rId31"/>
    <p:sldId id="1131" r:id="rId32"/>
    <p:sldId id="1132" r:id="rId33"/>
    <p:sldId id="1133" r:id="rId34"/>
    <p:sldId id="1134" r:id="rId35"/>
    <p:sldId id="32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ody" id="{8FA06C60-78DB-394B-8DB0-549F3538F18B}">
          <p14:sldIdLst>
            <p14:sldId id="918"/>
            <p14:sldId id="1109"/>
            <p14:sldId id="1112"/>
            <p14:sldId id="1113"/>
            <p14:sldId id="1114"/>
            <p14:sldId id="1110"/>
            <p14:sldId id="1116"/>
            <p14:sldId id="1069"/>
            <p14:sldId id="1068"/>
            <p14:sldId id="1115"/>
            <p14:sldId id="1117"/>
            <p14:sldId id="560"/>
            <p14:sldId id="1118"/>
            <p14:sldId id="1119"/>
            <p14:sldId id="1111"/>
            <p14:sldId id="1121"/>
            <p14:sldId id="1126"/>
            <p14:sldId id="1120"/>
            <p14:sldId id="1122"/>
            <p14:sldId id="1124"/>
            <p14:sldId id="1123"/>
            <p14:sldId id="1125"/>
            <p14:sldId id="1127"/>
            <p14:sldId id="1128"/>
            <p14:sldId id="1129"/>
            <p14:sldId id="1130"/>
            <p14:sldId id="1131"/>
            <p14:sldId id="1132"/>
            <p14:sldId id="1133"/>
            <p14:sldId id="1134"/>
          </p14:sldIdLst>
        </p14:section>
        <p14:section name="Fin" id="{840572E7-B92E-F644-8CBB-57D56592BCA2}">
          <p14:sldIdLst>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831"/>
  </p:normalViewPr>
  <p:slideViewPr>
    <p:cSldViewPr snapToGrid="0" snapToObjects="1">
      <p:cViewPr varScale="1">
        <p:scale>
          <a:sx n="148" d="100"/>
          <a:sy n="148" d="100"/>
        </p:scale>
        <p:origin x="5640"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551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312424" y="4607614"/>
            <a:ext cx="6519153" cy="622273"/>
          </a:xfrm>
        </p:spPr>
        <p:txBody>
          <a:bodyPr/>
          <a:lstStyle/>
          <a:p>
            <a:r>
              <a:rPr lang="en-CA" dirty="0"/>
              <a:t>Resource Pack: Interaction I </a:t>
            </a:r>
            <a:br>
              <a:rPr lang="en-CA" dirty="0"/>
            </a:br>
            <a:r>
              <a:rPr lang="en-CA" dirty="0"/>
              <a:t>What are the kinds of interactive systems?</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CE64E-DFFE-594B-A68E-13941A75B652}"/>
              </a:ext>
            </a:extLst>
          </p:cNvPr>
          <p:cNvSpPr>
            <a:spLocks noGrp="1"/>
          </p:cNvSpPr>
          <p:nvPr>
            <p:ph idx="1"/>
          </p:nvPr>
        </p:nvSpPr>
        <p:spPr/>
        <p:txBody>
          <a:bodyPr/>
          <a:lstStyle/>
          <a:p>
            <a:pPr marL="0" indent="0">
              <a:buNone/>
            </a:pPr>
            <a:endParaRPr lang="en-US" dirty="0"/>
          </a:p>
          <a:p>
            <a:pPr marL="0" indent="0">
              <a:buNone/>
            </a:pPr>
            <a:r>
              <a:rPr lang="en-US" dirty="0"/>
              <a:t>What do we mean by </a:t>
            </a:r>
            <a:r>
              <a:rPr lang="en-US" i="1" dirty="0"/>
              <a:t>digital technology</a:t>
            </a:r>
            <a:r>
              <a:rPr lang="en-US" dirty="0"/>
              <a:t>?</a:t>
            </a:r>
          </a:p>
          <a:p>
            <a:pPr marL="0" indent="0">
              <a:buNone/>
            </a:pPr>
            <a:r>
              <a:rPr lang="en-US" dirty="0"/>
              <a:t>Often, when we hear the term </a:t>
            </a:r>
            <a:r>
              <a:rPr lang="en-US" i="1" dirty="0"/>
              <a:t>digital technology</a:t>
            </a:r>
            <a:r>
              <a:rPr lang="en-US" dirty="0"/>
              <a:t>, we think of an object, a product, or some other tangible item</a:t>
            </a:r>
          </a:p>
          <a:p>
            <a:pPr marL="0" indent="0">
              <a:buNone/>
            </a:pPr>
            <a:r>
              <a:rPr lang="en-US" dirty="0"/>
              <a:t>However, there is also another view that </a:t>
            </a:r>
            <a:r>
              <a:rPr lang="en-US" i="1" dirty="0"/>
              <a:t>digital technology</a:t>
            </a:r>
            <a:r>
              <a:rPr lang="en-US" dirty="0"/>
              <a:t> is a process and is not an object</a:t>
            </a:r>
            <a:endParaRPr lang="en-US" i="1" dirty="0"/>
          </a:p>
        </p:txBody>
      </p:sp>
      <p:sp>
        <p:nvSpPr>
          <p:cNvPr id="3" name="Slide Number Placeholder 2">
            <a:extLst>
              <a:ext uri="{FF2B5EF4-FFF2-40B4-BE49-F238E27FC236}">
                <a16:creationId xmlns:a16="http://schemas.microsoft.com/office/drawing/2014/main" id="{32D9B668-BB58-BA4B-9816-39FE9664EC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24A33C3-FA6A-7B43-BC91-2B5F89E2249F}"/>
              </a:ext>
            </a:extLst>
          </p:cNvPr>
          <p:cNvSpPr>
            <a:spLocks noGrp="1"/>
          </p:cNvSpPr>
          <p:nvPr>
            <p:ph type="title"/>
          </p:nvPr>
        </p:nvSpPr>
        <p:spPr/>
        <p:txBody>
          <a:bodyPr/>
          <a:lstStyle/>
          <a:p>
            <a:r>
              <a:rPr lang="en-US" dirty="0"/>
              <a:t>Digital technology</a:t>
            </a:r>
          </a:p>
        </p:txBody>
      </p:sp>
    </p:spTree>
    <p:extLst>
      <p:ext uri="{BB962C8B-B14F-4D97-AF65-F5344CB8AC3E}">
        <p14:creationId xmlns:p14="http://schemas.microsoft.com/office/powerpoint/2010/main" val="64150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ED5775-251D-CF45-B26C-235C4F040B5C}"/>
              </a:ext>
            </a:extLst>
          </p:cNvPr>
          <p:cNvSpPr>
            <a:spLocks noGrp="1"/>
          </p:cNvSpPr>
          <p:nvPr>
            <p:ph idx="1"/>
          </p:nvPr>
        </p:nvSpPr>
        <p:spPr/>
        <p:txBody>
          <a:bodyPr/>
          <a:lstStyle/>
          <a:p>
            <a:endParaRPr lang="en-US" dirty="0"/>
          </a:p>
          <a:p>
            <a:r>
              <a:rPr lang="en-US" dirty="0"/>
              <a:t>some components of the ‘technology as process’ view include:</a:t>
            </a:r>
          </a:p>
          <a:p>
            <a:pPr lvl="1"/>
            <a:r>
              <a:rPr lang="en-US" dirty="0"/>
              <a:t>the task-artifact cycle</a:t>
            </a:r>
          </a:p>
          <a:p>
            <a:pPr lvl="1"/>
            <a:r>
              <a:rPr lang="en-US" dirty="0"/>
              <a:t>media theory</a:t>
            </a:r>
          </a:p>
          <a:p>
            <a:pPr lvl="1"/>
            <a:r>
              <a:rPr lang="en-US" dirty="0"/>
              <a:t>inscription</a:t>
            </a:r>
          </a:p>
          <a:p>
            <a:pPr lvl="1"/>
            <a:endParaRPr lang="en-US" dirty="0"/>
          </a:p>
        </p:txBody>
      </p:sp>
      <p:sp>
        <p:nvSpPr>
          <p:cNvPr id="3" name="Slide Number Placeholder 2">
            <a:extLst>
              <a:ext uri="{FF2B5EF4-FFF2-40B4-BE49-F238E27FC236}">
                <a16:creationId xmlns:a16="http://schemas.microsoft.com/office/drawing/2014/main" id="{07CDD1AE-7579-014E-B67F-3768D1A6349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B6F8990-BA85-F448-9887-2744CE43E8A2}"/>
              </a:ext>
            </a:extLst>
          </p:cNvPr>
          <p:cNvSpPr>
            <a:spLocks noGrp="1"/>
          </p:cNvSpPr>
          <p:nvPr>
            <p:ph type="title"/>
          </p:nvPr>
        </p:nvSpPr>
        <p:spPr/>
        <p:txBody>
          <a:bodyPr/>
          <a:lstStyle/>
          <a:p>
            <a:r>
              <a:rPr lang="en-US" dirty="0"/>
              <a:t>Technology as process</a:t>
            </a:r>
          </a:p>
        </p:txBody>
      </p:sp>
    </p:spTree>
    <p:extLst>
      <p:ext uri="{BB962C8B-B14F-4D97-AF65-F5344CB8AC3E}">
        <p14:creationId xmlns:p14="http://schemas.microsoft.com/office/powerpoint/2010/main" val="175659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537476-10CD-3945-9851-D6674E9040A1}"/>
              </a:ext>
            </a:extLst>
          </p:cNvPr>
          <p:cNvSpPr>
            <a:spLocks noGrp="1"/>
          </p:cNvSpPr>
          <p:nvPr>
            <p:ph idx="1"/>
          </p:nvPr>
        </p:nvSpPr>
        <p:spPr>
          <a:xfrm>
            <a:off x="1160199" y="809770"/>
            <a:ext cx="6823602" cy="4809089"/>
          </a:xfrm>
        </p:spPr>
        <p:txBody>
          <a:bodyPr>
            <a:normAutofit/>
          </a:bodyPr>
          <a:lstStyle/>
          <a:p>
            <a:pPr marL="0" indent="0">
              <a:buNone/>
            </a:pPr>
            <a:r>
              <a:rPr lang="en-CA" dirty="0"/>
              <a:t>“Human activities implicitly articulate needs, preferences and design visions. Artifacts are designed in response, but inevitably do more than merely respond. Through the course of their adoption and appropriation, new designs provide new possibilities for action and interaction. Ultimately, this activity articulates further human needs, preferences, and design visions.” </a:t>
            </a:r>
          </a:p>
          <a:p>
            <a:pPr marL="0" indent="0" algn="r">
              <a:buNone/>
            </a:pPr>
            <a:r>
              <a:rPr lang="en-CA" dirty="0"/>
              <a:t>(Carroll, 2009)</a:t>
            </a:r>
          </a:p>
        </p:txBody>
      </p:sp>
      <p:sp>
        <p:nvSpPr>
          <p:cNvPr id="3" name="Slide Number Placeholder 2">
            <a:extLst>
              <a:ext uri="{FF2B5EF4-FFF2-40B4-BE49-F238E27FC236}">
                <a16:creationId xmlns:a16="http://schemas.microsoft.com/office/drawing/2014/main" id="{AD1D82F9-FEFD-B84B-9336-9D730B139FB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82095FE-C96F-7B4F-B521-863A267430E2}"/>
              </a:ext>
            </a:extLst>
          </p:cNvPr>
          <p:cNvSpPr>
            <a:spLocks noGrp="1"/>
          </p:cNvSpPr>
          <p:nvPr>
            <p:ph type="title"/>
          </p:nvPr>
        </p:nvSpPr>
        <p:spPr>
          <a:xfrm>
            <a:off x="1160199" y="243559"/>
            <a:ext cx="6823602" cy="807571"/>
          </a:xfrm>
        </p:spPr>
        <p:txBody>
          <a:bodyPr/>
          <a:lstStyle/>
          <a:p>
            <a:r>
              <a:rPr lang="en-US" dirty="0"/>
              <a:t>The “Task-Artifact Cycle”</a:t>
            </a:r>
          </a:p>
        </p:txBody>
      </p:sp>
      <p:pic>
        <p:nvPicPr>
          <p:cNvPr id="6" name="Picture 5">
            <a:extLst>
              <a:ext uri="{FF2B5EF4-FFF2-40B4-BE49-F238E27FC236}">
                <a16:creationId xmlns:a16="http://schemas.microsoft.com/office/drawing/2014/main" id="{8F9D60D2-9DBF-4546-96B1-6D13E32D0C1B}"/>
              </a:ext>
            </a:extLst>
          </p:cNvPr>
          <p:cNvPicPr>
            <a:picLocks noChangeAspect="1"/>
          </p:cNvPicPr>
          <p:nvPr/>
        </p:nvPicPr>
        <p:blipFill>
          <a:blip r:embed="rId2"/>
          <a:stretch>
            <a:fillRect/>
          </a:stretch>
        </p:blipFill>
        <p:spPr>
          <a:xfrm>
            <a:off x="1993900" y="3515193"/>
            <a:ext cx="4864100" cy="2832100"/>
          </a:xfrm>
          <a:prstGeom prst="rect">
            <a:avLst/>
          </a:prstGeom>
        </p:spPr>
      </p:pic>
      <p:sp>
        <p:nvSpPr>
          <p:cNvPr id="7" name="Rectangle 6">
            <a:extLst>
              <a:ext uri="{FF2B5EF4-FFF2-40B4-BE49-F238E27FC236}">
                <a16:creationId xmlns:a16="http://schemas.microsoft.com/office/drawing/2014/main" id="{22B3E7AD-1E74-9249-A98F-092957CFC887}"/>
              </a:ext>
            </a:extLst>
          </p:cNvPr>
          <p:cNvSpPr/>
          <p:nvPr/>
        </p:nvSpPr>
        <p:spPr>
          <a:xfrm>
            <a:off x="223023" y="6318326"/>
            <a:ext cx="8218449" cy="523220"/>
          </a:xfrm>
          <a:prstGeom prst="rect">
            <a:avLst/>
          </a:prstGeom>
        </p:spPr>
        <p:txBody>
          <a:bodyPr wrap="square">
            <a:spAutoFit/>
          </a:bodyPr>
          <a:lstStyle/>
          <a:p>
            <a:r>
              <a:rPr lang="en-CA" sz="1400" dirty="0">
                <a:solidFill>
                  <a:srgbClr val="FF0000"/>
                </a:solidFill>
                <a:latin typeface="Palatino Linotype" panose="02040502050505030304" pitchFamily="18" charset="0"/>
              </a:rPr>
              <a:t>Author/Copyright holder: Courtesy of John M. Carroll. Copyright terms and licence: CC-Att-SA-3 (Creative Commons Attribution-</a:t>
            </a:r>
            <a:r>
              <a:rPr lang="en-CA" sz="1400" dirty="0" err="1">
                <a:solidFill>
                  <a:srgbClr val="FF0000"/>
                </a:solidFill>
                <a:latin typeface="Palatino Linotype" panose="02040502050505030304" pitchFamily="18" charset="0"/>
              </a:rPr>
              <a:t>ShareAlike</a:t>
            </a:r>
            <a:r>
              <a:rPr lang="en-CA" sz="1400" dirty="0">
                <a:solidFill>
                  <a:srgbClr val="FF0000"/>
                </a:solidFill>
                <a:latin typeface="Palatino Linotype" panose="02040502050505030304" pitchFamily="18" charset="0"/>
              </a:rPr>
              <a:t> 3.0)</a:t>
            </a:r>
            <a:endParaRPr lang="en-US" sz="14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369383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91F9-4CFC-EA49-AE37-3A6702C42086}"/>
              </a:ext>
            </a:extLst>
          </p:cNvPr>
          <p:cNvSpPr>
            <a:spLocks noGrp="1"/>
          </p:cNvSpPr>
          <p:nvPr>
            <p:ph idx="1"/>
          </p:nvPr>
        </p:nvSpPr>
        <p:spPr/>
        <p:txBody>
          <a:bodyPr/>
          <a:lstStyle/>
          <a:p>
            <a:pPr marL="0" indent="0">
              <a:buNone/>
            </a:pPr>
            <a:endParaRPr lang="en-US" dirty="0"/>
          </a:p>
          <a:p>
            <a:pPr marL="414000" lvl="1" indent="0">
              <a:buNone/>
            </a:pPr>
            <a:r>
              <a:rPr lang="en-CA" dirty="0"/>
              <a:t>“We become what we behold. We shape our tools and then our tools shape us.” </a:t>
            </a:r>
            <a:br>
              <a:rPr lang="en-CA" dirty="0"/>
            </a:br>
            <a:br>
              <a:rPr lang="en-CA" dirty="0"/>
            </a:br>
            <a:r>
              <a:rPr lang="en-CA" sz="1600" dirty="0" err="1"/>
              <a:t>Culkin</a:t>
            </a:r>
            <a:r>
              <a:rPr lang="en-CA" sz="1600" dirty="0"/>
              <a:t>, often incorrectly attributed to Marshall McLuhan (1964), Understanding Media: The Extensions of Man. </a:t>
            </a:r>
            <a:br>
              <a:rPr lang="en-CA" sz="1600" dirty="0"/>
            </a:br>
            <a:r>
              <a:rPr lang="en-CA" sz="1600" i="1" dirty="0"/>
              <a:t>and idea expressed by McLuhan</a:t>
            </a:r>
            <a:endParaRPr lang="en-US" i="1" dirty="0"/>
          </a:p>
          <a:p>
            <a:endParaRPr lang="en-US" dirty="0"/>
          </a:p>
        </p:txBody>
      </p:sp>
      <p:sp>
        <p:nvSpPr>
          <p:cNvPr id="3" name="Slide Number Placeholder 2">
            <a:extLst>
              <a:ext uri="{FF2B5EF4-FFF2-40B4-BE49-F238E27FC236}">
                <a16:creationId xmlns:a16="http://schemas.microsoft.com/office/drawing/2014/main" id="{90D6D01D-C316-554D-9761-B1193841245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A755039-FE63-8D4E-878C-B51CF43B13AB}"/>
              </a:ext>
            </a:extLst>
          </p:cNvPr>
          <p:cNvSpPr>
            <a:spLocks noGrp="1"/>
          </p:cNvSpPr>
          <p:nvPr>
            <p:ph type="title"/>
          </p:nvPr>
        </p:nvSpPr>
        <p:spPr/>
        <p:txBody>
          <a:bodyPr/>
          <a:lstStyle/>
          <a:p>
            <a:r>
              <a:rPr lang="en-US" dirty="0"/>
              <a:t>Co-evolution</a:t>
            </a:r>
          </a:p>
        </p:txBody>
      </p:sp>
    </p:spTree>
    <p:extLst>
      <p:ext uri="{BB962C8B-B14F-4D97-AF65-F5344CB8AC3E}">
        <p14:creationId xmlns:p14="http://schemas.microsoft.com/office/powerpoint/2010/main" val="421290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5304BE-D0E6-D54B-A623-A10801AE9AF2}"/>
              </a:ext>
            </a:extLst>
          </p:cNvPr>
          <p:cNvSpPr>
            <a:spLocks noGrp="1"/>
          </p:cNvSpPr>
          <p:nvPr>
            <p:ph idx="1"/>
          </p:nvPr>
        </p:nvSpPr>
        <p:spPr/>
        <p:txBody>
          <a:bodyPr/>
          <a:lstStyle/>
          <a:p>
            <a:r>
              <a:rPr lang="en-CA" dirty="0"/>
              <a:t>dominant interests get reflected in the form and functioning of the technology, a process referred to as "inscription" (Latour 1992). </a:t>
            </a:r>
          </a:p>
          <a:p>
            <a:pPr marL="414000" lvl="1" indent="0">
              <a:buNone/>
            </a:pPr>
            <a:endParaRPr lang="en-CA" dirty="0"/>
          </a:p>
          <a:p>
            <a:pPr marL="414000" lvl="1" indent="0">
              <a:buNone/>
            </a:pPr>
            <a:r>
              <a:rPr lang="en-CA" dirty="0"/>
              <a:t>Designers thus define actors with specific tastes, competences, motives, aspirations, political prejudices, and the rest, and they assume that morality, technology, science, and economy will evolve in particular ways, A large part of the work of innovators is that of "inscribing" this vision of (or prediction about) the world in the technical content of the new object. </a:t>
            </a:r>
          </a:p>
          <a:p>
            <a:pPr marL="414000" lvl="1" indent="0">
              <a:buNone/>
            </a:pPr>
            <a:r>
              <a:rPr lang="en-CA" dirty="0"/>
              <a:t>				</a:t>
            </a:r>
            <a:r>
              <a:rPr lang="en-CA" dirty="0" err="1"/>
              <a:t>Akrich</a:t>
            </a:r>
            <a:r>
              <a:rPr lang="en-CA" dirty="0"/>
              <a:t> (1992, p. 208)</a:t>
            </a:r>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96B38C2A-879C-2D4C-8D91-30143AB2509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5080CD1-0B4A-EC4E-9027-E152AAE10010}"/>
              </a:ext>
            </a:extLst>
          </p:cNvPr>
          <p:cNvSpPr>
            <a:spLocks noGrp="1"/>
          </p:cNvSpPr>
          <p:nvPr>
            <p:ph type="title"/>
          </p:nvPr>
        </p:nvSpPr>
        <p:spPr/>
        <p:txBody>
          <a:bodyPr/>
          <a:lstStyle/>
          <a:p>
            <a:r>
              <a:rPr lang="en-US" dirty="0"/>
              <a:t>Inscription</a:t>
            </a:r>
          </a:p>
        </p:txBody>
      </p:sp>
    </p:spTree>
    <p:extLst>
      <p:ext uri="{BB962C8B-B14F-4D97-AF65-F5344CB8AC3E}">
        <p14:creationId xmlns:p14="http://schemas.microsoft.com/office/powerpoint/2010/main" val="388483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A7A6A5-A8BB-9746-8FD5-782B6451E447}"/>
              </a:ext>
            </a:extLst>
          </p:cNvPr>
          <p:cNvSpPr>
            <a:spLocks noGrp="1"/>
          </p:cNvSpPr>
          <p:nvPr>
            <p:ph idx="1"/>
          </p:nvPr>
        </p:nvSpPr>
        <p:spPr/>
        <p:txBody>
          <a:bodyPr/>
          <a:lstStyle/>
          <a:p>
            <a:endParaRPr lang="en-US" dirty="0"/>
          </a:p>
          <a:p>
            <a:r>
              <a:rPr lang="en-US" dirty="0" err="1"/>
              <a:t>Akrich</a:t>
            </a:r>
            <a:r>
              <a:rPr lang="en-US" dirty="0"/>
              <a:t> identified the ‘</a:t>
            </a:r>
            <a:r>
              <a:rPr lang="en-CA" dirty="0"/>
              <a:t>technical content’ of objects</a:t>
            </a:r>
          </a:p>
          <a:p>
            <a:r>
              <a:rPr lang="en-US" dirty="0"/>
              <a:t>certainly, the term </a:t>
            </a:r>
            <a:r>
              <a:rPr lang="en-US" i="1" dirty="0"/>
              <a:t>digital technology</a:t>
            </a:r>
            <a:r>
              <a:rPr lang="en-US" dirty="0"/>
              <a:t> makes us think of objects, products, or other types of tangible items</a:t>
            </a:r>
          </a:p>
          <a:p>
            <a:endParaRPr lang="en-US" dirty="0"/>
          </a:p>
          <a:p>
            <a:r>
              <a:rPr lang="en-US" dirty="0"/>
              <a:t>I will use the term </a:t>
            </a:r>
            <a:r>
              <a:rPr lang="en-US" i="1" dirty="0"/>
              <a:t>technology artefact</a:t>
            </a:r>
            <a:r>
              <a:rPr lang="en-US" dirty="0"/>
              <a:t> when I want to refer to technology as an object, to avoid confusion with technology as a process</a:t>
            </a:r>
          </a:p>
          <a:p>
            <a:endParaRPr lang="en-US" dirty="0"/>
          </a:p>
        </p:txBody>
      </p:sp>
      <p:sp>
        <p:nvSpPr>
          <p:cNvPr id="3" name="Slide Number Placeholder 2">
            <a:extLst>
              <a:ext uri="{FF2B5EF4-FFF2-40B4-BE49-F238E27FC236}">
                <a16:creationId xmlns:a16="http://schemas.microsoft.com/office/drawing/2014/main" id="{E6D033C5-226E-1B45-B594-7712C9C556E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8B74505-F084-0249-BB28-F6BC3FF85FF6}"/>
              </a:ext>
            </a:extLst>
          </p:cNvPr>
          <p:cNvSpPr>
            <a:spLocks noGrp="1"/>
          </p:cNvSpPr>
          <p:nvPr>
            <p:ph type="title"/>
          </p:nvPr>
        </p:nvSpPr>
        <p:spPr/>
        <p:txBody>
          <a:bodyPr/>
          <a:lstStyle/>
          <a:p>
            <a:r>
              <a:rPr lang="en-US" dirty="0"/>
              <a:t>Technology as object</a:t>
            </a:r>
          </a:p>
        </p:txBody>
      </p:sp>
    </p:spTree>
    <p:extLst>
      <p:ext uri="{BB962C8B-B14F-4D97-AF65-F5344CB8AC3E}">
        <p14:creationId xmlns:p14="http://schemas.microsoft.com/office/powerpoint/2010/main" val="216856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CD892D-E062-5A49-9841-8CD515645D17}"/>
              </a:ext>
            </a:extLst>
          </p:cNvPr>
          <p:cNvSpPr>
            <a:spLocks noGrp="1"/>
          </p:cNvSpPr>
          <p:nvPr>
            <p:ph idx="1"/>
          </p:nvPr>
        </p:nvSpPr>
        <p:spPr/>
        <p:txBody>
          <a:bodyPr>
            <a:normAutofit/>
          </a:bodyPr>
          <a:lstStyle/>
          <a:p>
            <a:pPr marL="0" indent="0">
              <a:buNone/>
            </a:pPr>
            <a:endParaRPr lang="en-CA" dirty="0"/>
          </a:p>
          <a:p>
            <a:pPr marL="0" indent="0">
              <a:buNone/>
            </a:pPr>
            <a:r>
              <a:rPr lang="en-CA" dirty="0"/>
              <a:t>“All technologies are assemblies that orchestrate phenomena to some purpose” (</a:t>
            </a:r>
            <a:r>
              <a:rPr lang="en-CA" dirty="0" err="1"/>
              <a:t>Dron</a:t>
            </a:r>
            <a:r>
              <a:rPr lang="en-CA" dirty="0"/>
              <a:t>, 2011).  </a:t>
            </a:r>
          </a:p>
          <a:p>
            <a:pPr marL="0" indent="0">
              <a:buNone/>
            </a:pPr>
            <a:endParaRPr lang="en-CA" dirty="0"/>
          </a:p>
          <a:p>
            <a:pPr marL="0" indent="0">
              <a:buNone/>
            </a:pPr>
            <a:r>
              <a:rPr lang="en-CA" dirty="0"/>
              <a:t>In this framework, technologies can be </a:t>
            </a:r>
            <a:r>
              <a:rPr lang="en-CA" i="1" dirty="0"/>
              <a:t>hard</a:t>
            </a:r>
            <a:r>
              <a:rPr lang="en-CA" dirty="0"/>
              <a:t>, </a:t>
            </a:r>
            <a:r>
              <a:rPr lang="en-CA" i="1" dirty="0"/>
              <a:t>soft</a:t>
            </a:r>
            <a:r>
              <a:rPr lang="en-CA" dirty="0"/>
              <a:t>, or a combination of both.</a:t>
            </a:r>
          </a:p>
        </p:txBody>
      </p:sp>
      <p:sp>
        <p:nvSpPr>
          <p:cNvPr id="3" name="Slide Number Placeholder 2">
            <a:extLst>
              <a:ext uri="{FF2B5EF4-FFF2-40B4-BE49-F238E27FC236}">
                <a16:creationId xmlns:a16="http://schemas.microsoft.com/office/drawing/2014/main" id="{D9518112-696C-9547-B108-153E36936F6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6D4433C-A43A-534A-97C0-9A7B1168E733}"/>
              </a:ext>
            </a:extLst>
          </p:cNvPr>
          <p:cNvSpPr>
            <a:spLocks noGrp="1"/>
          </p:cNvSpPr>
          <p:nvPr>
            <p:ph type="title"/>
          </p:nvPr>
        </p:nvSpPr>
        <p:spPr/>
        <p:txBody>
          <a:bodyPr/>
          <a:lstStyle/>
          <a:p>
            <a:r>
              <a:rPr lang="en-US" dirty="0"/>
              <a:t>Technology as an assembly</a:t>
            </a:r>
          </a:p>
        </p:txBody>
      </p:sp>
    </p:spTree>
    <p:extLst>
      <p:ext uri="{BB962C8B-B14F-4D97-AF65-F5344CB8AC3E}">
        <p14:creationId xmlns:p14="http://schemas.microsoft.com/office/powerpoint/2010/main" val="240578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CD892D-E062-5A49-9841-8CD515645D17}"/>
              </a:ext>
            </a:extLst>
          </p:cNvPr>
          <p:cNvSpPr>
            <a:spLocks noGrp="1"/>
          </p:cNvSpPr>
          <p:nvPr>
            <p:ph idx="1"/>
          </p:nvPr>
        </p:nvSpPr>
        <p:spPr/>
        <p:txBody>
          <a:bodyPr>
            <a:normAutofit/>
          </a:bodyPr>
          <a:lstStyle/>
          <a:p>
            <a:r>
              <a:rPr lang="en-US" i="1" dirty="0"/>
              <a:t>hard</a:t>
            </a:r>
            <a:r>
              <a:rPr lang="en-US" dirty="0"/>
              <a:t> technologies are physical technologies</a:t>
            </a:r>
          </a:p>
          <a:p>
            <a:r>
              <a:rPr lang="en-US" dirty="0"/>
              <a:t>these include tools and other ‘tangible’ components that can ‘do’ things or be used to do things</a:t>
            </a:r>
          </a:p>
          <a:p>
            <a:r>
              <a:rPr lang="en-US" dirty="0"/>
              <a:t>examples: </a:t>
            </a:r>
          </a:p>
          <a:p>
            <a:pPr lvl="1"/>
            <a:r>
              <a:rPr lang="en-US" dirty="0"/>
              <a:t>digital desktop computers, mobile handsets, raspberry pi single board computers</a:t>
            </a:r>
          </a:p>
          <a:p>
            <a:pPr lvl="1"/>
            <a:r>
              <a:rPr lang="en-US" dirty="0"/>
              <a:t>analog ‘computers’, like the </a:t>
            </a:r>
            <a:r>
              <a:rPr lang="en-US" dirty="0" err="1"/>
              <a:t>Memex</a:t>
            </a:r>
            <a:r>
              <a:rPr lang="en-US" dirty="0"/>
              <a:t>, the Jacquard loom, the abacus</a:t>
            </a:r>
          </a:p>
          <a:p>
            <a:pPr lvl="1"/>
            <a:r>
              <a:rPr lang="en-US" dirty="0"/>
              <a:t>non-electronic artefacts, like hammers, hairpins, notepads</a:t>
            </a:r>
          </a:p>
        </p:txBody>
      </p:sp>
      <p:sp>
        <p:nvSpPr>
          <p:cNvPr id="3" name="Slide Number Placeholder 2">
            <a:extLst>
              <a:ext uri="{FF2B5EF4-FFF2-40B4-BE49-F238E27FC236}">
                <a16:creationId xmlns:a16="http://schemas.microsoft.com/office/drawing/2014/main" id="{D9518112-696C-9547-B108-153E36936F6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6D4433C-A43A-534A-97C0-9A7B1168E733}"/>
              </a:ext>
            </a:extLst>
          </p:cNvPr>
          <p:cNvSpPr>
            <a:spLocks noGrp="1"/>
          </p:cNvSpPr>
          <p:nvPr>
            <p:ph type="title"/>
          </p:nvPr>
        </p:nvSpPr>
        <p:spPr/>
        <p:txBody>
          <a:bodyPr/>
          <a:lstStyle/>
          <a:p>
            <a:r>
              <a:rPr lang="en-US" dirty="0"/>
              <a:t>Hard Technologies</a:t>
            </a:r>
          </a:p>
        </p:txBody>
      </p:sp>
    </p:spTree>
    <p:extLst>
      <p:ext uri="{BB962C8B-B14F-4D97-AF65-F5344CB8AC3E}">
        <p14:creationId xmlns:p14="http://schemas.microsoft.com/office/powerpoint/2010/main" val="251824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CD892D-E062-5A49-9841-8CD515645D17}"/>
              </a:ext>
            </a:extLst>
          </p:cNvPr>
          <p:cNvSpPr>
            <a:spLocks noGrp="1"/>
          </p:cNvSpPr>
          <p:nvPr>
            <p:ph idx="1"/>
          </p:nvPr>
        </p:nvSpPr>
        <p:spPr/>
        <p:txBody>
          <a:bodyPr>
            <a:normAutofit fontScale="92500" lnSpcReduction="20000"/>
          </a:bodyPr>
          <a:lstStyle/>
          <a:p>
            <a:r>
              <a:rPr lang="en-US" i="1" dirty="0"/>
              <a:t>soft </a:t>
            </a:r>
            <a:r>
              <a:rPr lang="en-US" dirty="0"/>
              <a:t>technologies are conceptual assemblies</a:t>
            </a:r>
          </a:p>
          <a:p>
            <a:r>
              <a:rPr lang="en-US" dirty="0"/>
              <a:t>these include human-mediated processes </a:t>
            </a:r>
          </a:p>
          <a:p>
            <a:r>
              <a:rPr lang="en-US" dirty="0"/>
              <a:t>the humans (as intermediaries) are, in a sense, the "interfaces” of these technologies, </a:t>
            </a:r>
          </a:p>
          <a:p>
            <a:r>
              <a:rPr lang="en-US" dirty="0"/>
              <a:t>these assemblies operate among humans, with the humans as mediators (also can use hard technologies)</a:t>
            </a:r>
          </a:p>
          <a:p>
            <a:r>
              <a:rPr lang="en-US" dirty="0"/>
              <a:t>examples:</a:t>
            </a:r>
          </a:p>
          <a:p>
            <a:pPr lvl="1"/>
            <a:r>
              <a:rPr lang="en-US" dirty="0"/>
              <a:t>categorization schemes and indexing systems (Dewey decimal system, social media tagging systems)</a:t>
            </a:r>
          </a:p>
          <a:p>
            <a:pPr lvl="1"/>
            <a:r>
              <a:rPr lang="en-US" dirty="0"/>
              <a:t>systems for decision making (e.g., “weighing pros and cons” or linear optimization)</a:t>
            </a:r>
          </a:p>
          <a:p>
            <a:pPr lvl="1"/>
            <a:r>
              <a:rPr lang="en-US" dirty="0"/>
              <a:t>systems for performance measurement (e.g., job performance assessment processes used by HR, course evaluations) </a:t>
            </a:r>
          </a:p>
          <a:p>
            <a:pPr lvl="1"/>
            <a:r>
              <a:rPr lang="en-US" dirty="0"/>
              <a:t>bibliographies (systems for listing sources) (a kind of mediating interface between readers and large bodies of literature)</a:t>
            </a:r>
          </a:p>
          <a:p>
            <a:pPr marL="0" indent="0">
              <a:buNone/>
            </a:pPr>
            <a:endParaRPr lang="en-CA" dirty="0"/>
          </a:p>
          <a:p>
            <a:endParaRPr lang="en-US" dirty="0"/>
          </a:p>
        </p:txBody>
      </p:sp>
      <p:sp>
        <p:nvSpPr>
          <p:cNvPr id="3" name="Slide Number Placeholder 2">
            <a:extLst>
              <a:ext uri="{FF2B5EF4-FFF2-40B4-BE49-F238E27FC236}">
                <a16:creationId xmlns:a16="http://schemas.microsoft.com/office/drawing/2014/main" id="{D9518112-696C-9547-B108-153E36936F6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6D4433C-A43A-534A-97C0-9A7B1168E733}"/>
              </a:ext>
            </a:extLst>
          </p:cNvPr>
          <p:cNvSpPr>
            <a:spLocks noGrp="1"/>
          </p:cNvSpPr>
          <p:nvPr>
            <p:ph type="title"/>
          </p:nvPr>
        </p:nvSpPr>
        <p:spPr/>
        <p:txBody>
          <a:bodyPr/>
          <a:lstStyle/>
          <a:p>
            <a:r>
              <a:rPr lang="en-US" dirty="0"/>
              <a:t>Soft Technologies</a:t>
            </a:r>
          </a:p>
        </p:txBody>
      </p:sp>
    </p:spTree>
    <p:extLst>
      <p:ext uri="{BB962C8B-B14F-4D97-AF65-F5344CB8AC3E}">
        <p14:creationId xmlns:p14="http://schemas.microsoft.com/office/powerpoint/2010/main" val="183519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CE64E-DFFE-594B-A68E-13941A75B652}"/>
              </a:ext>
            </a:extLst>
          </p:cNvPr>
          <p:cNvSpPr>
            <a:spLocks noGrp="1"/>
          </p:cNvSpPr>
          <p:nvPr>
            <p:ph idx="1"/>
          </p:nvPr>
        </p:nvSpPr>
        <p:spPr/>
        <p:txBody>
          <a:bodyPr/>
          <a:lstStyle/>
          <a:p>
            <a:r>
              <a:rPr lang="en-US" dirty="0"/>
              <a:t>A digital technology artefact makes use of a </a:t>
            </a:r>
            <a:r>
              <a:rPr lang="en-US" i="1" dirty="0"/>
              <a:t>digital platform</a:t>
            </a:r>
          </a:p>
          <a:p>
            <a:r>
              <a:rPr lang="en-US" dirty="0"/>
              <a:t>A digital technology artefact tends to be configured around a certain </a:t>
            </a:r>
            <a:r>
              <a:rPr lang="en-US" i="1" dirty="0"/>
              <a:t>posture</a:t>
            </a:r>
            <a:endParaRPr lang="en-US" dirty="0"/>
          </a:p>
          <a:p>
            <a:r>
              <a:rPr lang="en-US" dirty="0"/>
              <a:t>A digital technology artefact tends to be organized around a certain </a:t>
            </a:r>
            <a:r>
              <a:rPr lang="en-US" i="1" dirty="0"/>
              <a:t>type of interaction</a:t>
            </a:r>
            <a:endParaRPr lang="en-US" dirty="0"/>
          </a:p>
          <a:p>
            <a:endParaRPr lang="en-US" dirty="0"/>
          </a:p>
          <a:p>
            <a:r>
              <a:rPr lang="en-US" dirty="0"/>
              <a:t>We’ll discuss </a:t>
            </a:r>
            <a:r>
              <a:rPr lang="en-US" i="1" dirty="0"/>
              <a:t>platform</a:t>
            </a:r>
            <a:r>
              <a:rPr lang="en-US" dirty="0"/>
              <a:t> and </a:t>
            </a:r>
            <a:r>
              <a:rPr lang="en-US" i="1" dirty="0"/>
              <a:t>posture</a:t>
            </a:r>
            <a:r>
              <a:rPr lang="en-US" dirty="0"/>
              <a:t> next…</a:t>
            </a:r>
          </a:p>
          <a:p>
            <a:r>
              <a:rPr lang="en-US" dirty="0"/>
              <a:t>We’ll leave </a:t>
            </a:r>
            <a:r>
              <a:rPr lang="en-US" i="1" dirty="0"/>
              <a:t>type of interaction</a:t>
            </a:r>
            <a:r>
              <a:rPr lang="en-US" dirty="0"/>
              <a:t> for a subsequent resource pack</a:t>
            </a:r>
          </a:p>
        </p:txBody>
      </p:sp>
      <p:sp>
        <p:nvSpPr>
          <p:cNvPr id="3" name="Slide Number Placeholder 2">
            <a:extLst>
              <a:ext uri="{FF2B5EF4-FFF2-40B4-BE49-F238E27FC236}">
                <a16:creationId xmlns:a16="http://schemas.microsoft.com/office/drawing/2014/main" id="{32D9B668-BB58-BA4B-9816-39FE9664EC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24A33C3-FA6A-7B43-BC91-2B5F89E2249F}"/>
              </a:ext>
            </a:extLst>
          </p:cNvPr>
          <p:cNvSpPr>
            <a:spLocks noGrp="1"/>
          </p:cNvSpPr>
          <p:nvPr>
            <p:ph type="title"/>
          </p:nvPr>
        </p:nvSpPr>
        <p:spPr/>
        <p:txBody>
          <a:bodyPr/>
          <a:lstStyle/>
          <a:p>
            <a:r>
              <a:rPr lang="en-US" dirty="0"/>
              <a:t>Digital technology artefacts</a:t>
            </a:r>
          </a:p>
        </p:txBody>
      </p:sp>
    </p:spTree>
    <p:extLst>
      <p:ext uri="{BB962C8B-B14F-4D97-AF65-F5344CB8AC3E}">
        <p14:creationId xmlns:p14="http://schemas.microsoft.com/office/powerpoint/2010/main" val="37216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types of digital platforms are used in interactive systems?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97625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A459F3-2EE7-5245-8072-F2633A8DC8AA}"/>
              </a:ext>
            </a:extLst>
          </p:cNvPr>
          <p:cNvSpPr>
            <a:spLocks noGrp="1"/>
          </p:cNvSpPr>
          <p:nvPr>
            <p:ph idx="1"/>
          </p:nvPr>
        </p:nvSpPr>
        <p:spPr/>
        <p:txBody>
          <a:bodyPr/>
          <a:lstStyle/>
          <a:p>
            <a:r>
              <a:rPr lang="en-US" dirty="0"/>
              <a:t>basically, any digital platform that provides:</a:t>
            </a:r>
          </a:p>
          <a:p>
            <a:pPr lvl="1"/>
            <a:r>
              <a:rPr lang="en-US" dirty="0"/>
              <a:t>the capability to detect input actions from the user</a:t>
            </a:r>
          </a:p>
          <a:p>
            <a:pPr lvl="1"/>
            <a:r>
              <a:rPr lang="en-US" dirty="0"/>
              <a:t>the capability to articular output actions that can be perceived by the user</a:t>
            </a:r>
          </a:p>
          <a:p>
            <a:r>
              <a:rPr lang="en-US" dirty="0"/>
              <a:t>there is a wide array of such platforms…</a:t>
            </a:r>
          </a:p>
          <a:p>
            <a:r>
              <a:rPr lang="en-CA" dirty="0"/>
              <a:t>these platforms differ in terms of various features, such as:</a:t>
            </a:r>
          </a:p>
          <a:p>
            <a:pPr lvl="1"/>
            <a:r>
              <a:rPr lang="en-CA" dirty="0"/>
              <a:t>physical form</a:t>
            </a:r>
          </a:p>
          <a:p>
            <a:pPr lvl="1"/>
            <a:r>
              <a:rPr lang="en-CA" dirty="0"/>
              <a:t>type of display (visual, size and resolution; acoustic, </a:t>
            </a:r>
            <a:r>
              <a:rPr lang="en-CA" dirty="0" err="1"/>
              <a:t>etc</a:t>
            </a:r>
            <a:r>
              <a:rPr lang="en-CA" dirty="0"/>
              <a:t>)</a:t>
            </a:r>
          </a:p>
          <a:p>
            <a:pPr lvl="1"/>
            <a:r>
              <a:rPr lang="en-CA" dirty="0"/>
              <a:t>methods for the user to provide input, methods for the platform to produce outputs </a:t>
            </a:r>
          </a:p>
          <a:p>
            <a:pPr lvl="1"/>
            <a:r>
              <a:rPr lang="en-CA" dirty="0"/>
              <a:t>network connectivity, type of operating system, database capabilities, computational power, </a:t>
            </a:r>
            <a:r>
              <a:rPr lang="en-CA" dirty="0" err="1"/>
              <a:t>etc</a:t>
            </a:r>
            <a:endParaRPr lang="en-CA" dirty="0"/>
          </a:p>
          <a:p>
            <a:pPr lvl="1"/>
            <a:r>
              <a:rPr lang="en-CA" dirty="0"/>
              <a:t>cost, availability, </a:t>
            </a:r>
            <a:r>
              <a:rPr lang="en-CA" dirty="0" err="1"/>
              <a:t>etc</a:t>
            </a:r>
            <a:endParaRPr lang="en-CA" dirty="0"/>
          </a:p>
          <a:p>
            <a:endParaRPr lang="en-US" dirty="0"/>
          </a:p>
        </p:txBody>
      </p:sp>
      <p:sp>
        <p:nvSpPr>
          <p:cNvPr id="3" name="Slide Number Placeholder 2">
            <a:extLst>
              <a:ext uri="{FF2B5EF4-FFF2-40B4-BE49-F238E27FC236}">
                <a16:creationId xmlns:a16="http://schemas.microsoft.com/office/drawing/2014/main" id="{FFD3ABF3-C17A-4641-B2A1-BD88B794C9B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4D56111-573C-284B-A495-7B3A380476DF}"/>
              </a:ext>
            </a:extLst>
          </p:cNvPr>
          <p:cNvSpPr>
            <a:spLocks noGrp="1"/>
          </p:cNvSpPr>
          <p:nvPr>
            <p:ph type="title"/>
          </p:nvPr>
        </p:nvSpPr>
        <p:spPr/>
        <p:txBody>
          <a:bodyPr/>
          <a:lstStyle/>
          <a:p>
            <a:r>
              <a:rPr lang="en-US" dirty="0"/>
              <a:t>Digital platforms for interactive systems</a:t>
            </a:r>
          </a:p>
        </p:txBody>
      </p:sp>
    </p:spTree>
    <p:extLst>
      <p:ext uri="{BB962C8B-B14F-4D97-AF65-F5344CB8AC3E}">
        <p14:creationId xmlns:p14="http://schemas.microsoft.com/office/powerpoint/2010/main" val="236226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CE64E-DFFE-594B-A68E-13941A75B652}"/>
              </a:ext>
            </a:extLst>
          </p:cNvPr>
          <p:cNvSpPr>
            <a:spLocks noGrp="1"/>
          </p:cNvSpPr>
          <p:nvPr>
            <p:ph idx="1"/>
          </p:nvPr>
        </p:nvSpPr>
        <p:spPr/>
        <p:txBody>
          <a:bodyPr/>
          <a:lstStyle/>
          <a:p>
            <a:r>
              <a:rPr lang="en-US" dirty="0"/>
              <a:t>mobile devices (handsets, cameras, tablets)</a:t>
            </a:r>
          </a:p>
          <a:p>
            <a:r>
              <a:rPr lang="en-US" dirty="0"/>
              <a:t>desktop computers with peripherals (e.g., screen, keyboard, and pointing input device, such as mouse, trackpad, </a:t>
            </a:r>
            <a:r>
              <a:rPr lang="en-US" dirty="0" err="1"/>
              <a:t>etc</a:t>
            </a:r>
            <a:r>
              <a:rPr lang="en-US" dirty="0"/>
              <a:t>), often GUI-based</a:t>
            </a:r>
          </a:p>
          <a:p>
            <a:r>
              <a:rPr lang="en-US" dirty="0"/>
              <a:t>consoles (gaming, TV set-top boxes, entertainment system components, VR consoles, </a:t>
            </a:r>
            <a:r>
              <a:rPr lang="en-US" dirty="0" err="1"/>
              <a:t>Xbox+Kinect</a:t>
            </a:r>
            <a:r>
              <a:rPr lang="en-US" dirty="0"/>
              <a:t>)</a:t>
            </a:r>
          </a:p>
          <a:p>
            <a:r>
              <a:rPr lang="en-US" dirty="0"/>
              <a:t>computer terminals (thin and fat clients, text-based or graphical)</a:t>
            </a:r>
          </a:p>
        </p:txBody>
      </p:sp>
      <p:sp>
        <p:nvSpPr>
          <p:cNvPr id="3" name="Slide Number Placeholder 2">
            <a:extLst>
              <a:ext uri="{FF2B5EF4-FFF2-40B4-BE49-F238E27FC236}">
                <a16:creationId xmlns:a16="http://schemas.microsoft.com/office/drawing/2014/main" id="{32D9B668-BB58-BA4B-9816-39FE9664EC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24A33C3-FA6A-7B43-BC91-2B5F89E2249F}"/>
              </a:ext>
            </a:extLst>
          </p:cNvPr>
          <p:cNvSpPr>
            <a:spLocks noGrp="1"/>
          </p:cNvSpPr>
          <p:nvPr>
            <p:ph type="title"/>
          </p:nvPr>
        </p:nvSpPr>
        <p:spPr/>
        <p:txBody>
          <a:bodyPr/>
          <a:lstStyle/>
          <a:p>
            <a:r>
              <a:rPr lang="en-US" dirty="0"/>
              <a:t>Digital Platforms </a:t>
            </a:r>
          </a:p>
        </p:txBody>
      </p:sp>
    </p:spTree>
    <p:extLst>
      <p:ext uri="{BB962C8B-B14F-4D97-AF65-F5344CB8AC3E}">
        <p14:creationId xmlns:p14="http://schemas.microsoft.com/office/powerpoint/2010/main" val="215935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CE64E-DFFE-594B-A68E-13941A75B652}"/>
              </a:ext>
            </a:extLst>
          </p:cNvPr>
          <p:cNvSpPr>
            <a:spLocks noGrp="1"/>
          </p:cNvSpPr>
          <p:nvPr>
            <p:ph idx="1"/>
          </p:nvPr>
        </p:nvSpPr>
        <p:spPr/>
        <p:txBody>
          <a:bodyPr/>
          <a:lstStyle/>
          <a:p>
            <a:r>
              <a:rPr lang="en-US" dirty="0"/>
              <a:t>home automation appliances (e.g., Alexa)</a:t>
            </a:r>
          </a:p>
          <a:p>
            <a:r>
              <a:rPr lang="en-US" dirty="0"/>
              <a:t>home appliances (e.g., washing machines, refrigerators)</a:t>
            </a:r>
          </a:p>
          <a:p>
            <a:r>
              <a:rPr lang="en-US" dirty="0"/>
              <a:t>handheld purpose-built devices (e.g., pen-based devices)</a:t>
            </a:r>
          </a:p>
          <a:p>
            <a:r>
              <a:rPr lang="en-US" dirty="0"/>
              <a:t>wearable devices (e.g., ‘smart’ clothes, ‘smart’ </a:t>
            </a:r>
            <a:r>
              <a:rPr lang="en-US" dirty="0" err="1"/>
              <a:t>jewellery</a:t>
            </a:r>
            <a:r>
              <a:rPr lang="en-US" dirty="0"/>
              <a:t>, heads-up displays (HUDs), AR HUDs)</a:t>
            </a:r>
          </a:p>
          <a:p>
            <a:r>
              <a:rPr lang="en-US" dirty="0"/>
              <a:t>tangible handheld devices (e.g., interactive educational toys)</a:t>
            </a:r>
          </a:p>
        </p:txBody>
      </p:sp>
      <p:sp>
        <p:nvSpPr>
          <p:cNvPr id="3" name="Slide Number Placeholder 2">
            <a:extLst>
              <a:ext uri="{FF2B5EF4-FFF2-40B4-BE49-F238E27FC236}">
                <a16:creationId xmlns:a16="http://schemas.microsoft.com/office/drawing/2014/main" id="{32D9B668-BB58-BA4B-9816-39FE9664EC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24A33C3-FA6A-7B43-BC91-2B5F89E2249F}"/>
              </a:ext>
            </a:extLst>
          </p:cNvPr>
          <p:cNvSpPr>
            <a:spLocks noGrp="1"/>
          </p:cNvSpPr>
          <p:nvPr>
            <p:ph type="title"/>
          </p:nvPr>
        </p:nvSpPr>
        <p:spPr/>
        <p:txBody>
          <a:bodyPr/>
          <a:lstStyle/>
          <a:p>
            <a:r>
              <a:rPr lang="en-US" dirty="0"/>
              <a:t>Digital Platforms, </a:t>
            </a:r>
            <a:r>
              <a:rPr lang="en-US" dirty="0" err="1"/>
              <a:t>con’t</a:t>
            </a:r>
            <a:endParaRPr lang="en-US" dirty="0"/>
          </a:p>
        </p:txBody>
      </p:sp>
    </p:spTree>
    <p:extLst>
      <p:ext uri="{BB962C8B-B14F-4D97-AF65-F5344CB8AC3E}">
        <p14:creationId xmlns:p14="http://schemas.microsoft.com/office/powerpoint/2010/main" val="585333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CE64E-DFFE-594B-A68E-13941A75B652}"/>
              </a:ext>
            </a:extLst>
          </p:cNvPr>
          <p:cNvSpPr>
            <a:spLocks noGrp="1"/>
          </p:cNvSpPr>
          <p:nvPr>
            <p:ph idx="1"/>
          </p:nvPr>
        </p:nvSpPr>
        <p:spPr/>
        <p:txBody>
          <a:bodyPr/>
          <a:lstStyle/>
          <a:p>
            <a:r>
              <a:rPr lang="en-US" dirty="0"/>
              <a:t>kiosks (stand-alone functional computing platform that preventing users from accessing system functions)</a:t>
            </a:r>
          </a:p>
          <a:p>
            <a:r>
              <a:rPr lang="en-US" dirty="0"/>
              <a:t>in-vehicle systems</a:t>
            </a:r>
          </a:p>
          <a:p>
            <a:r>
              <a:rPr lang="en-US" dirty="0"/>
              <a:t>specialized medical and scientific devices (e.g., insulin pumps, weather stations, electronic training mannequins, brain-computer interfaces)</a:t>
            </a:r>
          </a:p>
          <a:p>
            <a:r>
              <a:rPr lang="en-US" dirty="0"/>
              <a:t>robots/drones (e.g., electronic companions, delivery drones, anti-poaching drones)</a:t>
            </a:r>
          </a:p>
        </p:txBody>
      </p:sp>
      <p:sp>
        <p:nvSpPr>
          <p:cNvPr id="3" name="Slide Number Placeholder 2">
            <a:extLst>
              <a:ext uri="{FF2B5EF4-FFF2-40B4-BE49-F238E27FC236}">
                <a16:creationId xmlns:a16="http://schemas.microsoft.com/office/drawing/2014/main" id="{32D9B668-BB58-BA4B-9816-39FE9664EC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24A33C3-FA6A-7B43-BC91-2B5F89E2249F}"/>
              </a:ext>
            </a:extLst>
          </p:cNvPr>
          <p:cNvSpPr>
            <a:spLocks noGrp="1"/>
          </p:cNvSpPr>
          <p:nvPr>
            <p:ph type="title"/>
          </p:nvPr>
        </p:nvSpPr>
        <p:spPr/>
        <p:txBody>
          <a:bodyPr/>
          <a:lstStyle/>
          <a:p>
            <a:r>
              <a:rPr lang="en-US" dirty="0"/>
              <a:t>Digital Platforms, </a:t>
            </a:r>
            <a:r>
              <a:rPr lang="en-US" dirty="0" err="1"/>
              <a:t>con’t</a:t>
            </a:r>
            <a:endParaRPr lang="en-US" dirty="0"/>
          </a:p>
        </p:txBody>
      </p:sp>
    </p:spTree>
    <p:extLst>
      <p:ext uri="{BB962C8B-B14F-4D97-AF65-F5344CB8AC3E}">
        <p14:creationId xmlns:p14="http://schemas.microsoft.com/office/powerpoint/2010/main" val="233938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CE64E-DFFE-594B-A68E-13941A75B652}"/>
              </a:ext>
            </a:extLst>
          </p:cNvPr>
          <p:cNvSpPr>
            <a:spLocks noGrp="1"/>
          </p:cNvSpPr>
          <p:nvPr>
            <p:ph idx="1"/>
          </p:nvPr>
        </p:nvSpPr>
        <p:spPr/>
        <p:txBody>
          <a:bodyPr/>
          <a:lstStyle/>
          <a:p>
            <a:r>
              <a:rPr lang="en-US" dirty="0"/>
              <a:t>room-based installations (e.g., surgical operating theatres with gesture-based systems, shareable interfaces, ‘smart’ meeting rooms/classrooms)</a:t>
            </a:r>
          </a:p>
          <a:p>
            <a:r>
              <a:rPr lang="en-US" dirty="0"/>
              <a:t>largish physical installations (e.g., tangible interactive installations in museums, tangible interactive learning platforms)</a:t>
            </a:r>
          </a:p>
          <a:p>
            <a:endParaRPr lang="en-US" dirty="0"/>
          </a:p>
          <a:p>
            <a:r>
              <a:rPr lang="en-US" dirty="0"/>
              <a:t>… other platforms too…</a:t>
            </a:r>
          </a:p>
        </p:txBody>
      </p:sp>
      <p:sp>
        <p:nvSpPr>
          <p:cNvPr id="3" name="Slide Number Placeholder 2">
            <a:extLst>
              <a:ext uri="{FF2B5EF4-FFF2-40B4-BE49-F238E27FC236}">
                <a16:creationId xmlns:a16="http://schemas.microsoft.com/office/drawing/2014/main" id="{32D9B668-BB58-BA4B-9816-39FE9664ECC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24A33C3-FA6A-7B43-BC91-2B5F89E2249F}"/>
              </a:ext>
            </a:extLst>
          </p:cNvPr>
          <p:cNvSpPr>
            <a:spLocks noGrp="1"/>
          </p:cNvSpPr>
          <p:nvPr>
            <p:ph type="title"/>
          </p:nvPr>
        </p:nvSpPr>
        <p:spPr/>
        <p:txBody>
          <a:bodyPr/>
          <a:lstStyle/>
          <a:p>
            <a:r>
              <a:rPr lang="en-US" dirty="0"/>
              <a:t>Digital Platforms, </a:t>
            </a:r>
            <a:r>
              <a:rPr lang="en-US" dirty="0" err="1"/>
              <a:t>con’t</a:t>
            </a:r>
            <a:endParaRPr lang="en-US" dirty="0"/>
          </a:p>
        </p:txBody>
      </p:sp>
    </p:spTree>
    <p:extLst>
      <p:ext uri="{BB962C8B-B14F-4D97-AF65-F5344CB8AC3E}">
        <p14:creationId xmlns:p14="http://schemas.microsoft.com/office/powerpoint/2010/main" val="184386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US" dirty="0"/>
              <a:t>What is meant by digital artefact</a:t>
            </a:r>
            <a:r>
              <a:rPr lang="en-US" i="1" dirty="0"/>
              <a:t> posture</a:t>
            </a:r>
            <a:r>
              <a:rPr lang="en-US" dirty="0"/>
              <a:t>?</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65868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D0956-0671-594F-A480-EC24F3DB15CD}"/>
              </a:ext>
            </a:extLst>
          </p:cNvPr>
          <p:cNvSpPr>
            <a:spLocks noGrp="1"/>
          </p:cNvSpPr>
          <p:nvPr>
            <p:ph idx="1"/>
          </p:nvPr>
        </p:nvSpPr>
        <p:spPr/>
        <p:txBody>
          <a:bodyPr/>
          <a:lstStyle/>
          <a:p>
            <a:r>
              <a:rPr lang="en-US" dirty="0"/>
              <a:t>reminder: </a:t>
            </a:r>
            <a:r>
              <a:rPr lang="en-US" i="1" dirty="0"/>
              <a:t>digital artefact</a:t>
            </a:r>
            <a:r>
              <a:rPr lang="en-US" dirty="0"/>
              <a:t> here is a more-general term refers to an interactive system or an interactive product</a:t>
            </a:r>
          </a:p>
          <a:p>
            <a:r>
              <a:rPr lang="en-CA" i="1" dirty="0"/>
              <a:t>posture</a:t>
            </a:r>
            <a:r>
              <a:rPr lang="en-CA" dirty="0"/>
              <a:t> refers to the predominant manner in which the digital artefact “presents itself” to users</a:t>
            </a:r>
          </a:p>
          <a:p>
            <a:r>
              <a:rPr lang="en-CA" i="1" dirty="0"/>
              <a:t>posture</a:t>
            </a:r>
            <a:r>
              <a:rPr lang="en-CA" dirty="0"/>
              <a:t> is a way of talking about how much attention the user devotes to interacting with the digital artefact, and how the digital artefact’s behaviors respond to the kind of attention the user devotes to it</a:t>
            </a:r>
          </a:p>
          <a:p>
            <a:endParaRPr lang="en-CA" dirty="0"/>
          </a:p>
          <a:p>
            <a:endParaRPr lang="en-CA" dirty="0"/>
          </a:p>
          <a:p>
            <a:endParaRPr lang="en-US" dirty="0"/>
          </a:p>
        </p:txBody>
      </p:sp>
      <p:sp>
        <p:nvSpPr>
          <p:cNvPr id="3" name="Slide Number Placeholder 2">
            <a:extLst>
              <a:ext uri="{FF2B5EF4-FFF2-40B4-BE49-F238E27FC236}">
                <a16:creationId xmlns:a16="http://schemas.microsoft.com/office/drawing/2014/main" id="{DB775312-F706-1844-B665-D6966B5806C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542A7DD-2FF8-B048-B3A0-0C81F01CB00D}"/>
              </a:ext>
            </a:extLst>
          </p:cNvPr>
          <p:cNvSpPr>
            <a:spLocks noGrp="1"/>
          </p:cNvSpPr>
          <p:nvPr>
            <p:ph type="title"/>
          </p:nvPr>
        </p:nvSpPr>
        <p:spPr/>
        <p:txBody>
          <a:bodyPr/>
          <a:lstStyle/>
          <a:p>
            <a:r>
              <a:rPr lang="en-US" dirty="0"/>
              <a:t>Artefact Posture</a:t>
            </a:r>
          </a:p>
        </p:txBody>
      </p:sp>
      <p:sp>
        <p:nvSpPr>
          <p:cNvPr id="5" name="Rectangle 4">
            <a:extLst>
              <a:ext uri="{FF2B5EF4-FFF2-40B4-BE49-F238E27FC236}">
                <a16:creationId xmlns:a16="http://schemas.microsoft.com/office/drawing/2014/main" id="{3B006586-AA73-614D-9CC7-AF9FDC6161BF}"/>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2338501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C26587-8699-0E40-B0DF-BE9C54C72D1C}"/>
              </a:ext>
            </a:extLst>
          </p:cNvPr>
          <p:cNvSpPr>
            <a:spLocks noGrp="1"/>
          </p:cNvSpPr>
          <p:nvPr>
            <p:ph idx="1"/>
          </p:nvPr>
        </p:nvSpPr>
        <p:spPr/>
        <p:txBody>
          <a:bodyPr/>
          <a:lstStyle/>
          <a:p>
            <a:r>
              <a:rPr lang="en-CA" dirty="0"/>
              <a:t>sovereign posture:</a:t>
            </a:r>
          </a:p>
          <a:p>
            <a:pPr lvl="1"/>
            <a:r>
              <a:rPr lang="en-CA" dirty="0"/>
              <a:t>interactive systems that monopolize users’ attention for long, continuous periods of time</a:t>
            </a:r>
          </a:p>
          <a:p>
            <a:pPr lvl="1"/>
            <a:r>
              <a:rPr lang="en-CA" dirty="0"/>
              <a:t>tend to occupy the full screen</a:t>
            </a:r>
          </a:p>
          <a:p>
            <a:r>
              <a:rPr lang="en-CA" dirty="0"/>
              <a:t>transient posture</a:t>
            </a:r>
          </a:p>
          <a:p>
            <a:pPr lvl="1"/>
            <a:r>
              <a:rPr lang="en-CA" dirty="0"/>
              <a:t>interactive system that gets invoked when needed</a:t>
            </a:r>
          </a:p>
          <a:p>
            <a:pPr lvl="1"/>
            <a:r>
              <a:rPr lang="en-CA" dirty="0"/>
              <a:t>used in an as-needed way: it appears, performs its job, and then quickly leaves (or is dismissed)</a:t>
            </a:r>
          </a:p>
          <a:p>
            <a:r>
              <a:rPr lang="en-CA" dirty="0"/>
              <a:t>daemonic posture</a:t>
            </a:r>
          </a:p>
          <a:p>
            <a:pPr lvl="1"/>
            <a:r>
              <a:rPr lang="en-CA" dirty="0"/>
              <a:t>interaction is minimal, system runs in the background (e.g., printer drivers, network connectivity)</a:t>
            </a:r>
          </a:p>
          <a:p>
            <a:pPr lvl="1"/>
            <a:r>
              <a:rPr lang="en-CA" dirty="0"/>
              <a:t>must occasionally be adjusted to deal with changing circumstances.</a:t>
            </a:r>
          </a:p>
          <a:p>
            <a:pPr lvl="1"/>
            <a:endParaRPr lang="en-CA" dirty="0"/>
          </a:p>
          <a:p>
            <a:endParaRPr lang="en-US" dirty="0"/>
          </a:p>
        </p:txBody>
      </p:sp>
      <p:sp>
        <p:nvSpPr>
          <p:cNvPr id="3" name="Slide Number Placeholder 2">
            <a:extLst>
              <a:ext uri="{FF2B5EF4-FFF2-40B4-BE49-F238E27FC236}">
                <a16:creationId xmlns:a16="http://schemas.microsoft.com/office/drawing/2014/main" id="{C2402159-E89F-0F44-88F9-DE2CB66796B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3613A8E-33D2-1C4E-9A52-CAD76044128F}"/>
              </a:ext>
            </a:extLst>
          </p:cNvPr>
          <p:cNvSpPr>
            <a:spLocks noGrp="1"/>
          </p:cNvSpPr>
          <p:nvPr>
            <p:ph type="title"/>
          </p:nvPr>
        </p:nvSpPr>
        <p:spPr/>
        <p:txBody>
          <a:bodyPr/>
          <a:lstStyle/>
          <a:p>
            <a:r>
              <a:rPr lang="en-US" dirty="0"/>
              <a:t>Desktop Postures</a:t>
            </a:r>
          </a:p>
        </p:txBody>
      </p:sp>
      <p:sp>
        <p:nvSpPr>
          <p:cNvPr id="5" name="Rectangle 4">
            <a:extLst>
              <a:ext uri="{FF2B5EF4-FFF2-40B4-BE49-F238E27FC236}">
                <a16:creationId xmlns:a16="http://schemas.microsoft.com/office/drawing/2014/main" id="{50CD4171-B02B-924E-8122-D5FC4DF35923}"/>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1110541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C26587-8699-0E40-B0DF-BE9C54C72D1C}"/>
              </a:ext>
            </a:extLst>
          </p:cNvPr>
          <p:cNvSpPr>
            <a:spLocks noGrp="1"/>
          </p:cNvSpPr>
          <p:nvPr>
            <p:ph idx="1"/>
          </p:nvPr>
        </p:nvSpPr>
        <p:spPr/>
        <p:txBody>
          <a:bodyPr/>
          <a:lstStyle/>
          <a:p>
            <a:r>
              <a:rPr lang="en-CA" dirty="0"/>
              <a:t>informational posture:</a:t>
            </a:r>
          </a:p>
          <a:p>
            <a:pPr lvl="1"/>
            <a:r>
              <a:rPr lang="en-CA" dirty="0"/>
              <a:t>provides a way for users to view content (html and other)</a:t>
            </a:r>
          </a:p>
          <a:p>
            <a:pPr lvl="1"/>
            <a:r>
              <a:rPr lang="en-CA" dirty="0"/>
              <a:t>search, navigate (as opposed to content creation)</a:t>
            </a:r>
          </a:p>
          <a:p>
            <a:pPr lvl="1"/>
            <a:r>
              <a:rPr lang="en-CA" dirty="0"/>
              <a:t>example: </a:t>
            </a:r>
            <a:r>
              <a:rPr lang="en-CA" dirty="0" err="1"/>
              <a:t>wikipedia</a:t>
            </a:r>
            <a:endParaRPr lang="en-CA" dirty="0"/>
          </a:p>
          <a:p>
            <a:r>
              <a:rPr lang="en-CA" dirty="0"/>
              <a:t>transactional posture</a:t>
            </a:r>
          </a:p>
          <a:p>
            <a:pPr lvl="1"/>
            <a:r>
              <a:rPr lang="en-CA" dirty="0"/>
              <a:t>provides a way for users to accomplish something beyond viewing content, typically through functional elements (query/response model)</a:t>
            </a:r>
          </a:p>
          <a:p>
            <a:pPr lvl="1"/>
            <a:r>
              <a:rPr lang="en-CA" dirty="0"/>
              <a:t>e.g., Pinterest, Reddit, Amazon</a:t>
            </a:r>
          </a:p>
          <a:p>
            <a:r>
              <a:rPr lang="en-CA" dirty="0"/>
              <a:t>application posture</a:t>
            </a:r>
          </a:p>
          <a:p>
            <a:pPr lvl="1"/>
            <a:r>
              <a:rPr lang="en-CA" dirty="0"/>
              <a:t>application delivered through browser; complex behaviours similar to networked desktop application</a:t>
            </a:r>
          </a:p>
          <a:p>
            <a:endParaRPr lang="en-US" dirty="0"/>
          </a:p>
        </p:txBody>
      </p:sp>
      <p:sp>
        <p:nvSpPr>
          <p:cNvPr id="3" name="Slide Number Placeholder 2">
            <a:extLst>
              <a:ext uri="{FF2B5EF4-FFF2-40B4-BE49-F238E27FC236}">
                <a16:creationId xmlns:a16="http://schemas.microsoft.com/office/drawing/2014/main" id="{C2402159-E89F-0F44-88F9-DE2CB66796B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3613A8E-33D2-1C4E-9A52-CAD76044128F}"/>
              </a:ext>
            </a:extLst>
          </p:cNvPr>
          <p:cNvSpPr>
            <a:spLocks noGrp="1"/>
          </p:cNvSpPr>
          <p:nvPr>
            <p:ph type="title"/>
          </p:nvPr>
        </p:nvSpPr>
        <p:spPr/>
        <p:txBody>
          <a:bodyPr/>
          <a:lstStyle/>
          <a:p>
            <a:r>
              <a:rPr lang="en-US" dirty="0"/>
              <a:t>Website Postures</a:t>
            </a:r>
          </a:p>
        </p:txBody>
      </p:sp>
      <p:sp>
        <p:nvSpPr>
          <p:cNvPr id="6" name="Rectangle 5">
            <a:extLst>
              <a:ext uri="{FF2B5EF4-FFF2-40B4-BE49-F238E27FC236}">
                <a16:creationId xmlns:a16="http://schemas.microsoft.com/office/drawing/2014/main" id="{D4A86105-6761-F44E-BD5C-92F31E6DF084}"/>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217300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CA" i="1" dirty="0"/>
              <a:t>no dependencies</a:t>
            </a:r>
            <a:endParaRPr lang="en-US" i="1"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C26587-8699-0E40-B0DF-BE9C54C72D1C}"/>
              </a:ext>
            </a:extLst>
          </p:cNvPr>
          <p:cNvSpPr>
            <a:spLocks noGrp="1"/>
          </p:cNvSpPr>
          <p:nvPr>
            <p:ph idx="1"/>
          </p:nvPr>
        </p:nvSpPr>
        <p:spPr/>
        <p:txBody>
          <a:bodyPr/>
          <a:lstStyle/>
          <a:p>
            <a:r>
              <a:rPr lang="en-CA" dirty="0"/>
              <a:t>satellite posture:</a:t>
            </a:r>
          </a:p>
          <a:p>
            <a:pPr lvl="1"/>
            <a:r>
              <a:rPr lang="en-CA" dirty="0"/>
              <a:t>provides a way for users to retrieve/view content, only only lightweight input and editing features</a:t>
            </a:r>
          </a:p>
          <a:p>
            <a:pPr lvl="1"/>
            <a:r>
              <a:rPr lang="en-CA" dirty="0"/>
              <a:t>example: Kindle, </a:t>
            </a:r>
            <a:r>
              <a:rPr lang="en-CA" dirty="0" err="1"/>
              <a:t>Podbean</a:t>
            </a:r>
            <a:r>
              <a:rPr lang="en-CA" dirty="0"/>
              <a:t>, Audible</a:t>
            </a:r>
          </a:p>
          <a:p>
            <a:r>
              <a:rPr lang="en-CA" dirty="0"/>
              <a:t>standalone posture</a:t>
            </a:r>
          </a:p>
          <a:p>
            <a:pPr lvl="1"/>
            <a:r>
              <a:rPr lang="en-CA" dirty="0"/>
              <a:t>application delivered through mobile device; complex behaviours similar to networked desktop application</a:t>
            </a:r>
          </a:p>
          <a:p>
            <a:pPr lvl="1"/>
            <a:r>
              <a:rPr lang="en-CA" dirty="0"/>
              <a:t>example: office suite clients (Word, Excel, </a:t>
            </a:r>
            <a:r>
              <a:rPr lang="en-CA" dirty="0" err="1"/>
              <a:t>etc</a:t>
            </a:r>
            <a:r>
              <a:rPr lang="en-CA" dirty="0"/>
              <a:t>)</a:t>
            </a:r>
          </a:p>
          <a:p>
            <a:pPr lvl="1"/>
            <a:endParaRPr lang="en-CA" dirty="0"/>
          </a:p>
          <a:p>
            <a:endParaRPr lang="en-US" dirty="0"/>
          </a:p>
        </p:txBody>
      </p:sp>
      <p:sp>
        <p:nvSpPr>
          <p:cNvPr id="3" name="Slide Number Placeholder 2">
            <a:extLst>
              <a:ext uri="{FF2B5EF4-FFF2-40B4-BE49-F238E27FC236}">
                <a16:creationId xmlns:a16="http://schemas.microsoft.com/office/drawing/2014/main" id="{C2402159-E89F-0F44-88F9-DE2CB66796B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3613A8E-33D2-1C4E-9A52-CAD76044128F}"/>
              </a:ext>
            </a:extLst>
          </p:cNvPr>
          <p:cNvSpPr>
            <a:spLocks noGrp="1"/>
          </p:cNvSpPr>
          <p:nvPr>
            <p:ph type="title"/>
          </p:nvPr>
        </p:nvSpPr>
        <p:spPr/>
        <p:txBody>
          <a:bodyPr/>
          <a:lstStyle/>
          <a:p>
            <a:r>
              <a:rPr lang="en-US" dirty="0"/>
              <a:t>Mobile Device Postures</a:t>
            </a:r>
          </a:p>
        </p:txBody>
      </p:sp>
      <p:sp>
        <p:nvSpPr>
          <p:cNvPr id="6" name="Rectangle 5">
            <a:extLst>
              <a:ext uri="{FF2B5EF4-FFF2-40B4-BE49-F238E27FC236}">
                <a16:creationId xmlns:a16="http://schemas.microsoft.com/office/drawing/2014/main" id="{C08E9A76-2F49-DF42-BD2D-BF19EFBB0F1C}"/>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4171570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CB8DB-62B4-D442-A222-B3EBCBBB5B9B}"/>
              </a:ext>
            </a:extLst>
          </p:cNvPr>
          <p:cNvSpPr>
            <a:spLocks noGrp="1"/>
          </p:cNvSpPr>
          <p:nvPr>
            <p:ph idx="1"/>
          </p:nvPr>
        </p:nvSpPr>
        <p:spPr/>
        <p:txBody>
          <a:bodyPr/>
          <a:lstStyle/>
          <a:p>
            <a:r>
              <a:rPr lang="en-US" dirty="0"/>
              <a:t>similar to desktop sovereign posture</a:t>
            </a:r>
          </a:p>
          <a:p>
            <a:r>
              <a:rPr lang="en-US" dirty="0"/>
              <a:t>important differences:</a:t>
            </a:r>
          </a:p>
          <a:p>
            <a:pPr lvl="1"/>
            <a:r>
              <a:rPr lang="en-US" dirty="0"/>
              <a:t>attention is more transient than desktop (people move toward and away from kiosk)</a:t>
            </a:r>
          </a:p>
          <a:p>
            <a:pPr lvl="1"/>
            <a:r>
              <a:rPr lang="en-US" dirty="0"/>
              <a:t>complexity of functionality: simpler on kiosk</a:t>
            </a:r>
          </a:p>
          <a:p>
            <a:pPr lvl="1"/>
            <a:r>
              <a:rPr lang="en-US" dirty="0"/>
              <a:t>input devices: touchscreen or bezel buttons (as opposed to pointing device)</a:t>
            </a:r>
          </a:p>
          <a:p>
            <a:pPr lvl="1"/>
            <a:r>
              <a:rPr lang="en-US" dirty="0"/>
              <a:t>body position: in motion (e.g., standing or using mobility aid or wheelchair) vs seated in front of a desktop</a:t>
            </a:r>
          </a:p>
        </p:txBody>
      </p:sp>
      <p:sp>
        <p:nvSpPr>
          <p:cNvPr id="3" name="Slide Number Placeholder 2">
            <a:extLst>
              <a:ext uri="{FF2B5EF4-FFF2-40B4-BE49-F238E27FC236}">
                <a16:creationId xmlns:a16="http://schemas.microsoft.com/office/drawing/2014/main" id="{BC83AFCE-D3C7-124D-9419-70CF5A09C5D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8276BAE-23E9-FB49-968E-2CE2B55CC6D5}"/>
              </a:ext>
            </a:extLst>
          </p:cNvPr>
          <p:cNvSpPr>
            <a:spLocks noGrp="1"/>
          </p:cNvSpPr>
          <p:nvPr>
            <p:ph type="title"/>
          </p:nvPr>
        </p:nvSpPr>
        <p:spPr/>
        <p:txBody>
          <a:bodyPr/>
          <a:lstStyle/>
          <a:p>
            <a:r>
              <a:rPr lang="en-US" dirty="0"/>
              <a:t>Kiosk Posture</a:t>
            </a:r>
          </a:p>
        </p:txBody>
      </p:sp>
      <p:sp>
        <p:nvSpPr>
          <p:cNvPr id="5" name="Rectangle 4">
            <a:extLst>
              <a:ext uri="{FF2B5EF4-FFF2-40B4-BE49-F238E27FC236}">
                <a16:creationId xmlns:a16="http://schemas.microsoft.com/office/drawing/2014/main" id="{22F67EEA-9163-2442-986A-CECD552A9532}"/>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258736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E38B1-43C5-AA4A-B32D-C21F6BB4CD52}"/>
              </a:ext>
            </a:extLst>
          </p:cNvPr>
          <p:cNvSpPr>
            <a:spLocks noGrp="1"/>
          </p:cNvSpPr>
          <p:nvPr>
            <p:ph idx="1"/>
          </p:nvPr>
        </p:nvSpPr>
        <p:spPr/>
        <p:txBody>
          <a:bodyPr/>
          <a:lstStyle/>
          <a:p>
            <a:r>
              <a:rPr lang="en-US" dirty="0"/>
              <a:t>aka “ten-foot” interface posture (user is standing 10 feet away)</a:t>
            </a:r>
          </a:p>
          <a:p>
            <a:r>
              <a:rPr lang="en-US" dirty="0"/>
              <a:t>similar to mobile device satellite posture</a:t>
            </a:r>
          </a:p>
          <a:p>
            <a:r>
              <a:rPr lang="en-US" dirty="0"/>
              <a:t>important differences:</a:t>
            </a:r>
          </a:p>
          <a:p>
            <a:pPr lvl="1"/>
            <a:r>
              <a:rPr lang="en-US" dirty="0"/>
              <a:t>input typically via controller or remote control, buttons plus a directional pad </a:t>
            </a:r>
          </a:p>
          <a:p>
            <a:pPr lvl="2"/>
            <a:r>
              <a:rPr lang="en-US" dirty="0"/>
              <a:t>directional pad: a flat four-way directional control with one button on each point, usually thumb-operated, often digital (aka </a:t>
            </a:r>
            <a:r>
              <a:rPr lang="en-US" dirty="0" err="1"/>
              <a:t>Dpad</a:t>
            </a:r>
            <a:r>
              <a:rPr lang="en-US" dirty="0"/>
              <a:t>) </a:t>
            </a:r>
          </a:p>
        </p:txBody>
      </p:sp>
      <p:sp>
        <p:nvSpPr>
          <p:cNvPr id="3" name="Slide Number Placeholder 2">
            <a:extLst>
              <a:ext uri="{FF2B5EF4-FFF2-40B4-BE49-F238E27FC236}">
                <a16:creationId xmlns:a16="http://schemas.microsoft.com/office/drawing/2014/main" id="{600E0BD6-DC46-5249-923D-95FC3D5D08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EFCFAFA-52D6-7A4C-9F96-5EB1B54C88DA}"/>
              </a:ext>
            </a:extLst>
          </p:cNvPr>
          <p:cNvSpPr>
            <a:spLocks noGrp="1"/>
          </p:cNvSpPr>
          <p:nvPr>
            <p:ph type="title"/>
          </p:nvPr>
        </p:nvSpPr>
        <p:spPr/>
        <p:txBody>
          <a:bodyPr/>
          <a:lstStyle/>
          <a:p>
            <a:r>
              <a:rPr lang="en-US" dirty="0"/>
              <a:t>“Console” posture</a:t>
            </a:r>
          </a:p>
        </p:txBody>
      </p:sp>
      <p:sp>
        <p:nvSpPr>
          <p:cNvPr id="5" name="Rectangle 4">
            <a:extLst>
              <a:ext uri="{FF2B5EF4-FFF2-40B4-BE49-F238E27FC236}">
                <a16:creationId xmlns:a16="http://schemas.microsoft.com/office/drawing/2014/main" id="{1900409C-ECB2-9441-8718-58496F7524E8}"/>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345553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E38B1-43C5-AA4A-B32D-C21F6BB4CD52}"/>
              </a:ext>
            </a:extLst>
          </p:cNvPr>
          <p:cNvSpPr>
            <a:spLocks noGrp="1"/>
          </p:cNvSpPr>
          <p:nvPr>
            <p:ph idx="1"/>
          </p:nvPr>
        </p:nvSpPr>
        <p:spPr/>
        <p:txBody>
          <a:bodyPr/>
          <a:lstStyle/>
          <a:p>
            <a:r>
              <a:rPr lang="en-US" dirty="0"/>
              <a:t>similar to kiosk posture</a:t>
            </a:r>
          </a:p>
          <a:p>
            <a:r>
              <a:rPr lang="en-US" dirty="0"/>
              <a:t>important differences:</a:t>
            </a:r>
          </a:p>
          <a:p>
            <a:pPr lvl="1"/>
            <a:r>
              <a:rPr lang="en-US" dirty="0"/>
              <a:t>divided attention</a:t>
            </a:r>
          </a:p>
          <a:p>
            <a:pPr lvl="1"/>
            <a:r>
              <a:rPr lang="en-US" dirty="0"/>
              <a:t>user is seating, not in motion</a:t>
            </a:r>
          </a:p>
          <a:p>
            <a:pPr lvl="1"/>
            <a:r>
              <a:rPr lang="en-US" dirty="0"/>
              <a:t>passenger problem: the inability of the system to differentiate between the driver and the passenger</a:t>
            </a:r>
          </a:p>
        </p:txBody>
      </p:sp>
      <p:sp>
        <p:nvSpPr>
          <p:cNvPr id="3" name="Slide Number Placeholder 2">
            <a:extLst>
              <a:ext uri="{FF2B5EF4-FFF2-40B4-BE49-F238E27FC236}">
                <a16:creationId xmlns:a16="http://schemas.microsoft.com/office/drawing/2014/main" id="{600E0BD6-DC46-5249-923D-95FC3D5D08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EFCFAFA-52D6-7A4C-9F96-5EB1B54C88DA}"/>
              </a:ext>
            </a:extLst>
          </p:cNvPr>
          <p:cNvSpPr>
            <a:spLocks noGrp="1"/>
          </p:cNvSpPr>
          <p:nvPr>
            <p:ph type="title"/>
          </p:nvPr>
        </p:nvSpPr>
        <p:spPr/>
        <p:txBody>
          <a:bodyPr/>
          <a:lstStyle/>
          <a:p>
            <a:r>
              <a:rPr lang="en-US" dirty="0"/>
              <a:t>Automotive posture</a:t>
            </a:r>
          </a:p>
        </p:txBody>
      </p:sp>
      <p:sp>
        <p:nvSpPr>
          <p:cNvPr id="5" name="Rectangle 4">
            <a:extLst>
              <a:ext uri="{FF2B5EF4-FFF2-40B4-BE49-F238E27FC236}">
                <a16:creationId xmlns:a16="http://schemas.microsoft.com/office/drawing/2014/main" id="{C4F82EF7-600E-7B4D-8590-79A9E44ED56B}"/>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300775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E38B1-43C5-AA4A-B32D-C21F6BB4CD52}"/>
              </a:ext>
            </a:extLst>
          </p:cNvPr>
          <p:cNvSpPr>
            <a:spLocks noGrp="1"/>
          </p:cNvSpPr>
          <p:nvPr>
            <p:ph idx="1"/>
          </p:nvPr>
        </p:nvSpPr>
        <p:spPr/>
        <p:txBody>
          <a:bodyPr/>
          <a:lstStyle/>
          <a:p>
            <a:r>
              <a:rPr lang="en-US" dirty="0"/>
              <a:t>similar to desktop </a:t>
            </a:r>
            <a:r>
              <a:rPr lang="en-CA" dirty="0"/>
              <a:t>transient posture</a:t>
            </a:r>
          </a:p>
          <a:p>
            <a:r>
              <a:rPr lang="en-US" dirty="0"/>
              <a:t>typically used to accomplish something very specific</a:t>
            </a:r>
          </a:p>
          <a:p>
            <a:r>
              <a:rPr lang="en-US" dirty="0"/>
              <a:t>status information may be presented via daemonic posture</a:t>
            </a:r>
          </a:p>
        </p:txBody>
      </p:sp>
      <p:sp>
        <p:nvSpPr>
          <p:cNvPr id="3" name="Slide Number Placeholder 2">
            <a:extLst>
              <a:ext uri="{FF2B5EF4-FFF2-40B4-BE49-F238E27FC236}">
                <a16:creationId xmlns:a16="http://schemas.microsoft.com/office/drawing/2014/main" id="{600E0BD6-DC46-5249-923D-95FC3D5D08E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EFCFAFA-52D6-7A4C-9F96-5EB1B54C88DA}"/>
              </a:ext>
            </a:extLst>
          </p:cNvPr>
          <p:cNvSpPr>
            <a:spLocks noGrp="1"/>
          </p:cNvSpPr>
          <p:nvPr>
            <p:ph type="title"/>
          </p:nvPr>
        </p:nvSpPr>
        <p:spPr/>
        <p:txBody>
          <a:bodyPr/>
          <a:lstStyle/>
          <a:p>
            <a:r>
              <a:rPr lang="en-US" dirty="0"/>
              <a:t>Smart appliance posture</a:t>
            </a:r>
          </a:p>
        </p:txBody>
      </p:sp>
      <p:sp>
        <p:nvSpPr>
          <p:cNvPr id="5" name="Rectangle 4">
            <a:extLst>
              <a:ext uri="{FF2B5EF4-FFF2-40B4-BE49-F238E27FC236}">
                <a16:creationId xmlns:a16="http://schemas.microsoft.com/office/drawing/2014/main" id="{C17B89BD-596D-1349-B329-6BD0DC898C97}"/>
              </a:ext>
            </a:extLst>
          </p:cNvPr>
          <p:cNvSpPr/>
          <p:nvPr/>
        </p:nvSpPr>
        <p:spPr>
          <a:xfrm>
            <a:off x="3552498" y="0"/>
            <a:ext cx="5591502" cy="738664"/>
          </a:xfrm>
          <a:prstGeom prst="rect">
            <a:avLst/>
          </a:prstGeom>
        </p:spPr>
        <p:txBody>
          <a:bodyPr wrap="square">
            <a:spAutoFit/>
          </a:bodyPr>
          <a:lstStyle/>
          <a:p>
            <a:r>
              <a:rPr lang="en-US" sz="1400" dirty="0">
                <a:latin typeface="Gill Sans Nova Light" panose="020B0302020104020203" pitchFamily="34" charset="0"/>
              </a:rPr>
              <a:t>Chapter 9, pp 207-235, Cooper et al., About Face : the Essentials of Interaction Design . Fourth edition. Indianapolis, IN: John Wiley and Sons, 2014.</a:t>
            </a:r>
          </a:p>
        </p:txBody>
      </p:sp>
    </p:spTree>
    <p:extLst>
      <p:ext uri="{BB962C8B-B14F-4D97-AF65-F5344CB8AC3E}">
        <p14:creationId xmlns:p14="http://schemas.microsoft.com/office/powerpoint/2010/main" val="1337669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characterizing </a:t>
            </a:r>
            <a:r>
              <a:rPr lang="en-US" i="1" dirty="0"/>
              <a:t>user interface</a:t>
            </a:r>
            <a:r>
              <a:rPr lang="en-US" dirty="0"/>
              <a:t> boils down to characterizing interaction and technology </a:t>
            </a:r>
          </a:p>
          <a:p>
            <a:r>
              <a:rPr lang="en-US" dirty="0"/>
              <a:t>characterizing technology is nuanced: it refers to both artefacts (physical objects) and a process</a:t>
            </a:r>
          </a:p>
          <a:p>
            <a:r>
              <a:rPr lang="en-US" dirty="0"/>
              <a:t>interactive technologies use a large variety of digital platforms and adopt a large variety of postures</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60986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marL="241200" indent="-241200">
              <a:spcBef>
                <a:spcPts val="0"/>
              </a:spcBef>
              <a:spcAft>
                <a:spcPts val="1200"/>
              </a:spcAft>
              <a:buNone/>
            </a:pPr>
            <a:r>
              <a:rPr lang="en-US" dirty="0"/>
              <a:t>	Break down the question “what are the kinds of interactive systems?” into smaller pieces</a:t>
            </a:r>
          </a:p>
          <a:p>
            <a:pPr marL="241200" indent="-241200">
              <a:spcBef>
                <a:spcPts val="0"/>
              </a:spcBef>
              <a:spcAft>
                <a:spcPts val="1200"/>
              </a:spcAft>
              <a:buNone/>
            </a:pPr>
            <a:endParaRPr lang="en-US" dirty="0">
              <a:solidFill>
                <a:schemeClr val="accent2">
                  <a:lumMod val="75000"/>
                  <a:lumOff val="25000"/>
                </a:schemeClr>
              </a:solidFill>
            </a:endParaRPr>
          </a:p>
          <a:p>
            <a:pPr marL="241200" indent="-241200">
              <a:spcBef>
                <a:spcPts val="0"/>
              </a:spcBef>
              <a:spcAft>
                <a:spcPts val="1200"/>
              </a:spcAft>
              <a:buNone/>
            </a:pPr>
            <a:r>
              <a:rPr lang="en-US" dirty="0">
                <a:solidFill>
                  <a:schemeClr val="accent2">
                    <a:lumMod val="75000"/>
                    <a:lumOff val="25000"/>
                  </a:schemeClr>
                </a:solidFill>
              </a:rPr>
              <a:t>1. </a:t>
            </a:r>
            <a:r>
              <a:rPr lang="en-US" dirty="0"/>
              <a:t>What is meant by a user interface?</a:t>
            </a:r>
          </a:p>
          <a:p>
            <a:pPr marL="241200" indent="-241200">
              <a:spcBef>
                <a:spcPts val="0"/>
              </a:spcBef>
              <a:spcAft>
                <a:spcPts val="1200"/>
              </a:spcAft>
              <a:buNone/>
            </a:pPr>
            <a:r>
              <a:rPr lang="en-CA" dirty="0">
                <a:solidFill>
                  <a:srgbClr val="C00000"/>
                </a:solidFill>
              </a:rPr>
              <a:t>2.</a:t>
            </a:r>
            <a:r>
              <a:rPr lang="en-CA" dirty="0"/>
              <a:t> </a:t>
            </a:r>
            <a:r>
              <a:rPr lang="en-US" dirty="0"/>
              <a:t>What is a digital technology artefact?</a:t>
            </a:r>
            <a:endParaRPr lang="en-CA" dirty="0"/>
          </a:p>
          <a:p>
            <a:pPr marL="241200" indent="-241200">
              <a:spcBef>
                <a:spcPts val="0"/>
              </a:spcBef>
              <a:spcAft>
                <a:spcPts val="1200"/>
              </a:spcAft>
              <a:buNone/>
            </a:pPr>
            <a:r>
              <a:rPr lang="en-US" dirty="0">
                <a:solidFill>
                  <a:schemeClr val="accent2">
                    <a:lumMod val="75000"/>
                    <a:lumOff val="25000"/>
                  </a:schemeClr>
                </a:solidFill>
              </a:rPr>
              <a:t>3. </a:t>
            </a:r>
            <a:r>
              <a:rPr lang="en-US" dirty="0"/>
              <a:t>What types of digital platforms are used in interactive systems?</a:t>
            </a:r>
          </a:p>
          <a:p>
            <a:pPr marL="241200" indent="-241200">
              <a:spcBef>
                <a:spcPts val="0"/>
              </a:spcBef>
              <a:spcAft>
                <a:spcPts val="1200"/>
              </a:spcAft>
              <a:buNone/>
            </a:pPr>
            <a:r>
              <a:rPr lang="en-US" dirty="0">
                <a:solidFill>
                  <a:schemeClr val="accent2">
                    <a:lumMod val="75000"/>
                    <a:lumOff val="25000"/>
                  </a:schemeClr>
                </a:solidFill>
              </a:rPr>
              <a:t>4. </a:t>
            </a:r>
            <a:r>
              <a:rPr lang="en-US" dirty="0"/>
              <a:t>What is meant by digital artefact</a:t>
            </a:r>
            <a:r>
              <a:rPr lang="en-US" i="1" dirty="0"/>
              <a:t> posture</a:t>
            </a:r>
            <a:r>
              <a:rPr lang="en-US" dirty="0"/>
              <a:t>?</a:t>
            </a:r>
          </a:p>
          <a:p>
            <a:pPr marL="241200" indent="-241200">
              <a:spcBef>
                <a:spcPts val="0"/>
              </a:spcBef>
              <a:spcAft>
                <a:spcPts val="1200"/>
              </a:spcAft>
              <a:buNone/>
            </a:pPr>
            <a:endParaRPr lang="en-US" dirty="0"/>
          </a:p>
          <a:p>
            <a:pPr marL="241200" indent="-241200">
              <a:spcBef>
                <a:spcPts val="0"/>
              </a:spcBef>
              <a:spcAft>
                <a:spcPts val="1200"/>
              </a:spcAft>
              <a:buNone/>
            </a:pPr>
            <a:endParaRPr lang="en-US" dirty="0"/>
          </a:p>
          <a:p>
            <a:pPr marL="241200" indent="-241200">
              <a:spcBef>
                <a:spcPts val="0"/>
              </a:spcBef>
              <a:spcAft>
                <a:spcPts val="1200"/>
              </a:spcAft>
              <a:buNone/>
            </a:pP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meant by a user interface?</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3046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endParaRPr lang="en-US" dirty="0"/>
          </a:p>
          <a:p>
            <a:pPr marL="0" indent="0">
              <a:buNone/>
            </a:pPr>
            <a:r>
              <a:rPr lang="en-US" dirty="0"/>
              <a:t>What is a user interface?</a:t>
            </a:r>
          </a:p>
          <a:p>
            <a:pPr marL="0" indent="0">
              <a:buNone/>
            </a:pPr>
            <a:r>
              <a:rPr lang="en-US" i="1" dirty="0"/>
              <a:t>such a seemingly simple question proves to be complicated to answer</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a user interface?</a:t>
            </a:r>
          </a:p>
        </p:txBody>
      </p:sp>
    </p:spTree>
    <p:extLst>
      <p:ext uri="{BB962C8B-B14F-4D97-AF65-F5344CB8AC3E}">
        <p14:creationId xmlns:p14="http://schemas.microsoft.com/office/powerpoint/2010/main" val="218315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In the computing domain:</a:t>
            </a:r>
          </a:p>
          <a:p>
            <a:r>
              <a:rPr lang="en-US" dirty="0"/>
              <a:t>an </a:t>
            </a:r>
            <a:r>
              <a:rPr lang="en-US" i="1" dirty="0"/>
              <a:t>interface</a:t>
            </a:r>
            <a:r>
              <a:rPr lang="en-US" dirty="0"/>
              <a:t> is a shared boundary across which two or more separate components exchange information</a:t>
            </a:r>
          </a:p>
          <a:p>
            <a:pPr marL="0" indent="0">
              <a:buNone/>
            </a:pPr>
            <a:r>
              <a:rPr lang="en-US" dirty="0"/>
              <a:t>so let’s imagine </a:t>
            </a:r>
            <a:r>
              <a:rPr lang="en-US" i="1" dirty="0"/>
              <a:t>user interface</a:t>
            </a:r>
            <a:r>
              <a:rPr lang="en-US" dirty="0"/>
              <a:t> refers to the boundary between:</a:t>
            </a:r>
          </a:p>
          <a:p>
            <a:pPr lvl="1"/>
            <a:r>
              <a:rPr lang="en-US" dirty="0"/>
              <a:t>digital technology artefacts (pieces of digital technology) that are capable of sensing and articulating </a:t>
            </a:r>
          </a:p>
          <a:p>
            <a:pPr lvl="1"/>
            <a:r>
              <a:rPr lang="en-US" dirty="0"/>
              <a:t>one or more humans</a:t>
            </a:r>
          </a:p>
          <a:p>
            <a:pPr lvl="1"/>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Interface, computing definition</a:t>
            </a:r>
          </a:p>
        </p:txBody>
      </p:sp>
    </p:spTree>
    <p:extLst>
      <p:ext uri="{BB962C8B-B14F-4D97-AF65-F5344CB8AC3E}">
        <p14:creationId xmlns:p14="http://schemas.microsoft.com/office/powerpoint/2010/main" val="34661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989C35-B9B2-134A-AB98-7F0D59522D39}"/>
              </a:ext>
            </a:extLst>
          </p:cNvPr>
          <p:cNvSpPr>
            <a:spLocks noGrp="1"/>
          </p:cNvSpPr>
          <p:nvPr>
            <p:ph idx="1"/>
          </p:nvPr>
        </p:nvSpPr>
        <p:spPr/>
        <p:txBody>
          <a:bodyPr/>
          <a:lstStyle/>
          <a:p>
            <a:r>
              <a:rPr lang="en-US" dirty="0"/>
              <a:t>There are several terms that need to be unpacked</a:t>
            </a:r>
          </a:p>
          <a:p>
            <a:pPr lvl="1"/>
            <a:r>
              <a:rPr lang="en-US" dirty="0"/>
              <a:t>digital technology artefact</a:t>
            </a:r>
          </a:p>
          <a:p>
            <a:pPr lvl="1"/>
            <a:r>
              <a:rPr lang="en-US" dirty="0"/>
              <a:t>sensing</a:t>
            </a:r>
          </a:p>
          <a:p>
            <a:pPr lvl="1"/>
            <a:r>
              <a:rPr lang="en-US" dirty="0"/>
              <a:t>articulating </a:t>
            </a:r>
          </a:p>
          <a:p>
            <a:pPr lvl="1"/>
            <a:r>
              <a:rPr lang="en-US" dirty="0"/>
              <a:t>the ‘one or more’ part of one or more humans</a:t>
            </a:r>
          </a:p>
          <a:p>
            <a:pPr marL="414000" lvl="1" indent="0">
              <a:buNone/>
            </a:pPr>
            <a:endParaRPr lang="en-US" dirty="0"/>
          </a:p>
          <a:p>
            <a:pPr marL="0" indent="0">
              <a:buNone/>
            </a:pPr>
            <a:r>
              <a:rPr lang="en-US" dirty="0"/>
              <a:t>We’ll discuss </a:t>
            </a:r>
            <a:r>
              <a:rPr lang="en-US" i="1" dirty="0"/>
              <a:t>digital technology artefact</a:t>
            </a:r>
            <a:r>
              <a:rPr lang="en-US" dirty="0"/>
              <a:t> next…</a:t>
            </a:r>
          </a:p>
          <a:p>
            <a:pPr marL="0" indent="0">
              <a:buNone/>
            </a:pPr>
            <a:r>
              <a:rPr lang="en-US" dirty="0"/>
              <a:t>we’ll leave </a:t>
            </a:r>
            <a:r>
              <a:rPr lang="en-US" i="1" dirty="0"/>
              <a:t>sensing</a:t>
            </a:r>
            <a:r>
              <a:rPr lang="en-US" dirty="0"/>
              <a:t>, </a:t>
            </a:r>
            <a:r>
              <a:rPr lang="en-US" i="1" dirty="0"/>
              <a:t>articulating</a:t>
            </a:r>
            <a:r>
              <a:rPr lang="en-US" dirty="0"/>
              <a:t>, and the ‘</a:t>
            </a:r>
            <a:r>
              <a:rPr lang="en-US" i="1" dirty="0"/>
              <a:t>one or more</a:t>
            </a:r>
            <a:r>
              <a:rPr lang="en-US" dirty="0"/>
              <a:t>’ part for a later resource pack</a:t>
            </a:r>
          </a:p>
          <a:p>
            <a:pPr marL="414000" lvl="1" indent="0">
              <a:buNone/>
            </a:pPr>
            <a:endParaRPr lang="en-US" dirty="0"/>
          </a:p>
          <a:p>
            <a:pPr lvl="1"/>
            <a:endParaRPr lang="en-US" dirty="0"/>
          </a:p>
        </p:txBody>
      </p:sp>
      <p:sp>
        <p:nvSpPr>
          <p:cNvPr id="3" name="Slide Number Placeholder 2">
            <a:extLst>
              <a:ext uri="{FF2B5EF4-FFF2-40B4-BE49-F238E27FC236}">
                <a16:creationId xmlns:a16="http://schemas.microsoft.com/office/drawing/2014/main" id="{8CD21C84-CBBB-1A41-98FB-6111D26AFC1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16CBC71-BDC8-2942-B550-A73B78F87927}"/>
              </a:ext>
            </a:extLst>
          </p:cNvPr>
          <p:cNvSpPr>
            <a:spLocks noGrp="1"/>
          </p:cNvSpPr>
          <p:nvPr>
            <p:ph type="title"/>
          </p:nvPr>
        </p:nvSpPr>
        <p:spPr/>
        <p:txBody>
          <a:bodyPr/>
          <a:lstStyle/>
          <a:p>
            <a:r>
              <a:rPr lang="en-US" dirty="0"/>
              <a:t>Unpacking</a:t>
            </a:r>
          </a:p>
        </p:txBody>
      </p:sp>
    </p:spTree>
    <p:extLst>
      <p:ext uri="{BB962C8B-B14F-4D97-AF65-F5344CB8AC3E}">
        <p14:creationId xmlns:p14="http://schemas.microsoft.com/office/powerpoint/2010/main" val="114562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US" dirty="0"/>
              <a:t>What is a digital technology artefact?</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410792728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4894</TotalTime>
  <Words>2293</Words>
  <Application>Microsoft Macintosh PowerPoint</Application>
  <PresentationFormat>On-screen Show (4:3)</PresentationFormat>
  <Paragraphs>249</Paragraphs>
  <Slides>35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Avenir Next Regular</vt:lpstr>
      <vt:lpstr>Calibri</vt:lpstr>
      <vt:lpstr>Garamond</vt:lpstr>
      <vt:lpstr>Gill Sans</vt:lpstr>
      <vt:lpstr>Gill Sans MT</vt:lpstr>
      <vt:lpstr>Gill Sans Nova Light</vt:lpstr>
      <vt:lpstr>Palatino Linotype</vt:lpstr>
      <vt:lpstr>Source Sans Pro</vt:lpstr>
      <vt:lpstr>Wingdings 2</vt:lpstr>
      <vt:lpstr>3461w20</vt:lpstr>
      <vt:lpstr>PowerPoint Presentation</vt:lpstr>
      <vt:lpstr>Intellectual Property Notice</vt:lpstr>
      <vt:lpstr>Dependencies</vt:lpstr>
      <vt:lpstr> Inquiry</vt:lpstr>
      <vt:lpstr> </vt:lpstr>
      <vt:lpstr>What is a user interface?</vt:lpstr>
      <vt:lpstr>Interface, computing definition</vt:lpstr>
      <vt:lpstr>Unpacking</vt:lpstr>
      <vt:lpstr> </vt:lpstr>
      <vt:lpstr>Digital technology</vt:lpstr>
      <vt:lpstr>Technology as process</vt:lpstr>
      <vt:lpstr>The “Task-Artifact Cycle”</vt:lpstr>
      <vt:lpstr>Co-evolution</vt:lpstr>
      <vt:lpstr>Inscription</vt:lpstr>
      <vt:lpstr>Technology as object</vt:lpstr>
      <vt:lpstr>Technology as an assembly</vt:lpstr>
      <vt:lpstr>Hard Technologies</vt:lpstr>
      <vt:lpstr>Soft Technologies</vt:lpstr>
      <vt:lpstr>Digital technology artefacts</vt:lpstr>
      <vt:lpstr> </vt:lpstr>
      <vt:lpstr>Digital platforms for interactive systems</vt:lpstr>
      <vt:lpstr>Digital Platforms </vt:lpstr>
      <vt:lpstr>Digital Platforms, con’t</vt:lpstr>
      <vt:lpstr>Digital Platforms, con’t</vt:lpstr>
      <vt:lpstr>Digital Platforms, con’t</vt:lpstr>
      <vt:lpstr> </vt:lpstr>
      <vt:lpstr>Artefact Posture</vt:lpstr>
      <vt:lpstr>Desktop Postures</vt:lpstr>
      <vt:lpstr>Website Postures</vt:lpstr>
      <vt:lpstr>Mobile Device Postures</vt:lpstr>
      <vt:lpstr>Kiosk Posture</vt:lpstr>
      <vt:lpstr>“Console” posture</vt:lpstr>
      <vt:lpstr>Automotive posture</vt:lpstr>
      <vt:lpstr>Smart appliance posture</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1404</cp:revision>
  <cp:lastPrinted>2021-09-21T00:42:20Z</cp:lastPrinted>
  <dcterms:created xsi:type="dcterms:W3CDTF">2020-01-08T18:20:23Z</dcterms:created>
  <dcterms:modified xsi:type="dcterms:W3CDTF">2021-09-28T01:22:41Z</dcterms:modified>
</cp:coreProperties>
</file>