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256" r:id="rId2"/>
    <p:sldId id="939" r:id="rId3"/>
    <p:sldId id="956" r:id="rId4"/>
    <p:sldId id="1089" r:id="rId5"/>
    <p:sldId id="918" r:id="rId6"/>
    <p:sldId id="1109" r:id="rId7"/>
    <p:sldId id="1139" r:id="rId8"/>
    <p:sldId id="1140" r:id="rId9"/>
    <p:sldId id="1141" r:id="rId10"/>
    <p:sldId id="1143" r:id="rId11"/>
    <p:sldId id="1144" r:id="rId12"/>
    <p:sldId id="566" r:id="rId13"/>
    <p:sldId id="1138" r:id="rId14"/>
    <p:sldId id="1147" r:id="rId15"/>
    <p:sldId id="1146" r:id="rId16"/>
    <p:sldId id="344" r:id="rId17"/>
    <p:sldId id="910" r:id="rId18"/>
    <p:sldId id="928" r:id="rId19"/>
    <p:sldId id="1160" r:id="rId20"/>
    <p:sldId id="1106" r:id="rId21"/>
    <p:sldId id="1163" r:id="rId22"/>
    <p:sldId id="1166" r:id="rId23"/>
    <p:sldId id="1164" r:id="rId24"/>
    <p:sldId id="1161" r:id="rId25"/>
    <p:sldId id="970" r:id="rId26"/>
    <p:sldId id="283" r:id="rId27"/>
    <p:sldId id="972" r:id="rId28"/>
    <p:sldId id="971" r:id="rId29"/>
    <p:sldId id="1115" r:id="rId30"/>
    <p:sldId id="1167" r:id="rId31"/>
    <p:sldId id="1173" r:id="rId32"/>
    <p:sldId id="1169" r:id="rId33"/>
    <p:sldId id="1170" r:id="rId34"/>
    <p:sldId id="1171" r:id="rId35"/>
    <p:sldId id="1172" r:id="rId36"/>
    <p:sldId id="282" r:id="rId37"/>
    <p:sldId id="301" r:id="rId38"/>
    <p:sldId id="300" r:id="rId39"/>
    <p:sldId id="986" r:id="rId40"/>
    <p:sldId id="1174" r:id="rId41"/>
    <p:sldId id="987" r:id="rId42"/>
    <p:sldId id="1168" r:id="rId43"/>
    <p:sldId id="985" r:id="rId44"/>
    <p:sldId id="1153" r:id="rId45"/>
    <p:sldId id="330" r:id="rId46"/>
    <p:sldId id="1176" r:id="rId47"/>
    <p:sldId id="1180" r:id="rId48"/>
    <p:sldId id="552" r:id="rId49"/>
    <p:sldId id="941" r:id="rId50"/>
    <p:sldId id="299" r:id="rId51"/>
    <p:sldId id="572" r:id="rId52"/>
    <p:sldId id="573" r:id="rId53"/>
    <p:sldId id="1177" r:id="rId54"/>
    <p:sldId id="1178" r:id="rId55"/>
    <p:sldId id="312" r:id="rId56"/>
    <p:sldId id="318" r:id="rId57"/>
    <p:sldId id="319" r:id="rId58"/>
    <p:sldId id="320" r:id="rId59"/>
    <p:sldId id="321" r:id="rId60"/>
    <p:sldId id="323" r:id="rId61"/>
    <p:sldId id="943" r:id="rId62"/>
    <p:sldId id="942" r:id="rId63"/>
    <p:sldId id="988" r:id="rId64"/>
    <p:sldId id="314" r:id="rId65"/>
    <p:sldId id="315" r:id="rId66"/>
    <p:sldId id="288" r:id="rId67"/>
    <p:sldId id="304" r:id="rId68"/>
    <p:sldId id="289" r:id="rId69"/>
    <p:sldId id="305" r:id="rId70"/>
    <p:sldId id="290" r:id="rId71"/>
    <p:sldId id="291" r:id="rId72"/>
    <p:sldId id="306" r:id="rId73"/>
    <p:sldId id="1175" r:id="rId74"/>
    <p:sldId id="973" r:id="rId75"/>
    <p:sldId id="974" r:id="rId76"/>
    <p:sldId id="316" r:id="rId77"/>
    <p:sldId id="317" r:id="rId78"/>
    <p:sldId id="969" r:id="rId79"/>
    <p:sldId id="115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Lst>
        </p14:section>
        <p14:section name="block 1" id="{8FA06C60-78DB-394B-8DB0-549F3538F18B}">
          <p14:sldIdLst>
            <p14:sldId id="918"/>
            <p14:sldId id="1109"/>
            <p14:sldId id="1139"/>
            <p14:sldId id="1140"/>
            <p14:sldId id="1141"/>
            <p14:sldId id="1143"/>
            <p14:sldId id="1144"/>
            <p14:sldId id="566"/>
            <p14:sldId id="1138"/>
            <p14:sldId id="1147"/>
          </p14:sldIdLst>
        </p14:section>
        <p14:section name="block 2" id="{FD888A47-6A25-CA4B-8B4D-65E9C02A15AD}">
          <p14:sldIdLst>
            <p14:sldId id="1146"/>
            <p14:sldId id="344"/>
            <p14:sldId id="910"/>
            <p14:sldId id="928"/>
          </p14:sldIdLst>
        </p14:section>
        <p14:section name="block 3" id="{9DF24AFC-3995-6742-8982-266EAD87B49D}">
          <p14:sldIdLst>
            <p14:sldId id="1160"/>
            <p14:sldId id="1106"/>
            <p14:sldId id="1163"/>
            <p14:sldId id="1166"/>
            <p14:sldId id="1164"/>
          </p14:sldIdLst>
        </p14:section>
        <p14:section name="block 4" id="{EA33DB16-6410-404B-A3B0-F228909C15B6}">
          <p14:sldIdLst>
            <p14:sldId id="1161"/>
            <p14:sldId id="970"/>
            <p14:sldId id="283"/>
            <p14:sldId id="972"/>
            <p14:sldId id="971"/>
            <p14:sldId id="1115"/>
            <p14:sldId id="1167"/>
            <p14:sldId id="1173"/>
            <p14:sldId id="1169"/>
            <p14:sldId id="1170"/>
            <p14:sldId id="1171"/>
            <p14:sldId id="1172"/>
            <p14:sldId id="282"/>
            <p14:sldId id="301"/>
            <p14:sldId id="300"/>
            <p14:sldId id="986"/>
            <p14:sldId id="1174"/>
            <p14:sldId id="987"/>
            <p14:sldId id="1168"/>
            <p14:sldId id="985"/>
            <p14:sldId id="1153"/>
            <p14:sldId id="330"/>
            <p14:sldId id="1176"/>
          </p14:sldIdLst>
        </p14:section>
        <p14:section name="block4b" id="{65963670-1618-264E-9EEC-6B089ED7ACF7}">
          <p14:sldIdLst>
            <p14:sldId id="1180"/>
            <p14:sldId id="552"/>
            <p14:sldId id="941"/>
            <p14:sldId id="299"/>
            <p14:sldId id="572"/>
            <p14:sldId id="573"/>
            <p14:sldId id="1177"/>
            <p14:sldId id="1178"/>
            <p14:sldId id="312"/>
            <p14:sldId id="318"/>
            <p14:sldId id="319"/>
            <p14:sldId id="320"/>
            <p14:sldId id="321"/>
            <p14:sldId id="323"/>
            <p14:sldId id="943"/>
            <p14:sldId id="942"/>
          </p14:sldIdLst>
        </p14:section>
        <p14:section name="block 5" id="{5C7C5FF5-36F3-B049-AC46-C12CCE036B9C}">
          <p14:sldIdLst>
            <p14:sldId id="988"/>
            <p14:sldId id="314"/>
            <p14:sldId id="315"/>
            <p14:sldId id="288"/>
            <p14:sldId id="304"/>
            <p14:sldId id="289"/>
            <p14:sldId id="305"/>
            <p14:sldId id="290"/>
            <p14:sldId id="291"/>
            <p14:sldId id="306"/>
            <p14:sldId id="1175"/>
            <p14:sldId id="973"/>
            <p14:sldId id="974"/>
            <p14:sldId id="316"/>
            <p14:sldId id="317"/>
            <p14:sldId id="969"/>
            <p14:sldId id="1154"/>
          </p14:sldIdLst>
        </p14:section>
        <p14:section name="block 6" id="{093B9989-B3C5-C04F-8713-B6560B933FAC}">
          <p14:sldIdLst/>
        </p14:section>
        <p14:section name="block 7" id="{30651F68-5F3E-5B4E-BDA7-CC4FFA62B07E}">
          <p14:sldIdLst/>
        </p14:section>
        <p14:section name="block 8" id="{CC8C9A22-902A-0049-93F5-8DD5C439E3C8}">
          <p14:sldIdLst/>
        </p14:section>
        <p14:section name="Fin" id="{9755643F-E9F6-F04B-A473-3E9548633E4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20"/>
    <p:restoredTop sz="94719"/>
  </p:normalViewPr>
  <p:slideViewPr>
    <p:cSldViewPr snapToGrid="0" snapToObjects="1">
      <p:cViewPr varScale="1">
        <p:scale>
          <a:sx n="148" d="100"/>
          <a:sy n="148" d="100"/>
        </p:scale>
        <p:origin x="4952" y="192"/>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382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a:buChar char="•"/>
            </a:pPr>
            <a:r>
              <a:rPr lang="en-US" sz="2400" b="0" i="0" u="none" strike="noStrike" kern="1200" cap="none" baseline="0" dirty="0">
                <a:solidFill>
                  <a:schemeClr val="dk1"/>
                </a:solidFill>
                <a:latin typeface="Source Sans Pro"/>
                <a:ea typeface="Source Sans Pro"/>
                <a:cs typeface="Source Sans Pro"/>
                <a:sym typeface="Source Sans Pro"/>
              </a:rPr>
              <a:t>the </a:t>
            </a:r>
            <a:r>
              <a:rPr lang="en-US" sz="2400" b="0" i="0" u="none" strike="noStrike" kern="1200" cap="none" baseline="0" dirty="0" err="1">
                <a:solidFill>
                  <a:schemeClr val="dk1"/>
                </a:solidFill>
                <a:latin typeface="Source Sans Pro"/>
                <a:ea typeface="Source Sans Pro"/>
                <a:cs typeface="Source Sans Pro"/>
                <a:sym typeface="Source Sans Pro"/>
              </a:rPr>
              <a:t>tyg</a:t>
            </a:r>
            <a:r>
              <a:rPr lang="en-US" sz="2400" b="0" i="0" u="none" strike="noStrike" kern="1200" cap="none" baseline="0" dirty="0">
                <a:solidFill>
                  <a:schemeClr val="dk1"/>
                </a:solidFill>
                <a:latin typeface="Source Sans Pro"/>
                <a:ea typeface="Source Sans Pro"/>
                <a:cs typeface="Source Sans Pro"/>
                <a:sym typeface="Source Sans Pro"/>
              </a:rPr>
              <a:t>, a multi-handled drinking cup popular in 18</a:t>
            </a:r>
            <a:r>
              <a:rPr lang="en-US" sz="2400" b="0" i="0" u="none" strike="noStrike" kern="1200" cap="none" baseline="30000" dirty="0">
                <a:solidFill>
                  <a:schemeClr val="dk1"/>
                </a:solidFill>
                <a:latin typeface="Source Sans Pro"/>
                <a:ea typeface="Source Sans Pro"/>
                <a:cs typeface="Source Sans Pro"/>
                <a:sym typeface="Source Sans Pro"/>
              </a:rPr>
              <a:t>th</a:t>
            </a:r>
            <a:r>
              <a:rPr lang="en-US" sz="2400" b="0" i="0" u="none" strike="noStrike" kern="1200" cap="none" baseline="0" dirty="0">
                <a:solidFill>
                  <a:schemeClr val="dk1"/>
                </a:solidFill>
                <a:latin typeface="Source Sans Pro"/>
                <a:ea typeface="Source Sans Pro"/>
                <a:cs typeface="Source Sans Pro"/>
                <a:sym typeface="Source Sans Pro"/>
              </a:rPr>
              <a:t> century England. </a:t>
            </a:r>
          </a:p>
          <a:p>
            <a:pPr marL="342900" indent="-342900">
              <a:buFont typeface="Arial"/>
              <a:buChar char="•"/>
            </a:pPr>
            <a:r>
              <a:rPr lang="en-US" sz="2400" b="0" i="0" u="none" strike="noStrike" kern="1200" cap="none" baseline="0" dirty="0">
                <a:solidFill>
                  <a:schemeClr val="dk1"/>
                </a:solidFill>
                <a:latin typeface="Source Sans Pro"/>
                <a:ea typeface="Source Sans Pro"/>
                <a:cs typeface="Source Sans Pro"/>
                <a:sym typeface="Source Sans Pro"/>
              </a:rPr>
              <a:t>clearly utilitarian, very practical. </a:t>
            </a:r>
          </a:p>
          <a:p>
            <a:pPr marL="342900" indent="-342900">
              <a:buFont typeface="Arial"/>
              <a:buChar char="•"/>
            </a:pPr>
            <a:r>
              <a:rPr lang="en-US" sz="2400" b="0" i="0" u="none" strike="noStrike" kern="1200" cap="none" baseline="0" dirty="0">
                <a:solidFill>
                  <a:schemeClr val="dk1"/>
                </a:solidFill>
                <a:latin typeface="Source Sans Pro"/>
                <a:ea typeface="Source Sans Pro"/>
                <a:cs typeface="Source Sans Pro"/>
                <a:sym typeface="Source Sans Pro"/>
              </a:rPr>
              <a:t>makes it easy to pass a hot cup, for example, form one person to another, where both giver and receiver will have conveniently placed handles to hold, so that neither party will burn themselves. </a:t>
            </a:r>
          </a:p>
          <a:p>
            <a:pPr marL="342900" indent="-342900">
              <a:buFont typeface="Arial"/>
              <a:buChar char="•"/>
            </a:pPr>
            <a:r>
              <a:rPr lang="en-US" sz="2400" b="0" i="0" u="none" strike="noStrike" kern="1200" cap="none" baseline="0" dirty="0">
                <a:solidFill>
                  <a:schemeClr val="dk1"/>
                </a:solidFill>
                <a:latin typeface="Source Sans Pro"/>
                <a:ea typeface="Source Sans Pro"/>
                <a:cs typeface="Source Sans Pro"/>
                <a:sym typeface="Source Sans Pro"/>
              </a:rPr>
              <a:t>if multiple people drink from the same cup, each using a different handle to hold it, their lips would use different portions of the rim – yet another utilitarian aspect of the design.</a:t>
            </a:r>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58890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68E9D-04FB-F44C-A28A-A3D529A3D52A}" type="slidenum">
              <a:rPr lang="en-US" smtClean="0"/>
              <a:t>69</a:t>
            </a:fld>
            <a:endParaRPr lang="en-US"/>
          </a:p>
        </p:txBody>
      </p:sp>
    </p:spTree>
    <p:extLst>
      <p:ext uri="{BB962C8B-B14F-4D97-AF65-F5344CB8AC3E}">
        <p14:creationId xmlns:p14="http://schemas.microsoft.com/office/powerpoint/2010/main" val="377076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8633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793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4399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312424" y="4607614"/>
            <a:ext cx="6519153" cy="622273"/>
          </a:xfrm>
        </p:spPr>
        <p:txBody>
          <a:bodyPr/>
          <a:lstStyle/>
          <a:p>
            <a:r>
              <a:rPr lang="en-CA" dirty="0"/>
              <a:t>Resource Pack: Interaction II </a:t>
            </a:r>
            <a:br>
              <a:rPr lang="en-CA" dirty="0"/>
            </a:br>
            <a:r>
              <a:rPr lang="en-CA" dirty="0"/>
              <a:t>Evaluation and Testing</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r>
              <a:rPr lang="en-US" dirty="0"/>
              <a:t>much of what we want to study concerns </a:t>
            </a:r>
            <a:r>
              <a:rPr lang="en-US" b="1" dirty="0"/>
              <a:t>abstract concepts </a:t>
            </a:r>
            <a:r>
              <a:rPr lang="en-US" dirty="0"/>
              <a:t>that are not directly measurable</a:t>
            </a:r>
            <a:endParaRPr lang="en-US" b="1" dirty="0"/>
          </a:p>
          <a:p>
            <a:r>
              <a:rPr lang="en-US" dirty="0"/>
              <a:t>Examples:</a:t>
            </a:r>
          </a:p>
          <a:p>
            <a:pPr lvl="1"/>
            <a:r>
              <a:rPr lang="en-US" dirty="0"/>
              <a:t>the concept of an interactive system being effective, efficient, safe, having utility, learnable, having memorability</a:t>
            </a:r>
          </a:p>
          <a:p>
            <a:pPr lvl="1"/>
            <a:r>
              <a:rPr lang="en-US" dirty="0"/>
              <a:t>the concept of user experience being pleasant, fun, inspirational, …</a:t>
            </a:r>
          </a:p>
          <a:p>
            <a:pPr lvl="1"/>
            <a:r>
              <a:rPr lang="en-US" dirty="0"/>
              <a:t>the concept of an interactive system being useful, helpful, providing value, perpetuating marginalization, …</a:t>
            </a:r>
          </a:p>
          <a:p>
            <a:pPr lvl="1"/>
            <a:r>
              <a:rPr lang="en-US" dirty="0"/>
              <a:t>the concept of an interactive system being market dominant, being an instrument of a regime, being a vehicle for </a:t>
            </a:r>
            <a:r>
              <a:rPr lang="en-US" dirty="0" err="1"/>
              <a:t>propoganda</a:t>
            </a:r>
            <a:endParaRPr lang="en-US" dirty="0"/>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Criteria for Abstract Concepts</a:t>
            </a:r>
          </a:p>
        </p:txBody>
      </p:sp>
    </p:spTree>
    <p:extLst>
      <p:ext uri="{BB962C8B-B14F-4D97-AF65-F5344CB8AC3E}">
        <p14:creationId xmlns:p14="http://schemas.microsoft.com/office/powerpoint/2010/main" val="405090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r>
              <a:rPr lang="en-US" dirty="0"/>
              <a:t>much of what we want to study concerns </a:t>
            </a:r>
            <a:r>
              <a:rPr lang="en-US" b="1" dirty="0"/>
              <a:t>abstract concepts </a:t>
            </a:r>
            <a:r>
              <a:rPr lang="en-US" dirty="0"/>
              <a:t>that are not directly measurable</a:t>
            </a:r>
            <a:endParaRPr lang="en-US" b="1" dirty="0"/>
          </a:p>
          <a:p>
            <a:r>
              <a:rPr lang="en-US" dirty="0"/>
              <a:t>Examples:</a:t>
            </a:r>
          </a:p>
          <a:p>
            <a:pPr lvl="1"/>
            <a:r>
              <a:rPr lang="en-US" dirty="0"/>
              <a:t>the concept of an interactive system being effective, efficient, safe, having utility, learnable, having memorability</a:t>
            </a:r>
          </a:p>
          <a:p>
            <a:pPr lvl="1"/>
            <a:r>
              <a:rPr lang="en-US" dirty="0"/>
              <a:t>the concept of user experience being pleasant, fun, inspirational, …</a:t>
            </a:r>
          </a:p>
          <a:p>
            <a:pPr lvl="1"/>
            <a:r>
              <a:rPr lang="en-US" dirty="0"/>
              <a:t>the concept of an interactive system being useful, helpful, providing value, perpetuating marginalization, …</a:t>
            </a:r>
          </a:p>
          <a:p>
            <a:pPr lvl="1"/>
            <a:r>
              <a:rPr lang="en-US" dirty="0"/>
              <a:t>the concept of an interactive system being market dominant, being an instrument of a regime, being a vehicle for </a:t>
            </a:r>
            <a:r>
              <a:rPr lang="en-US" dirty="0" err="1"/>
              <a:t>propoganda</a:t>
            </a:r>
            <a:endParaRPr lang="en-US" dirty="0"/>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Abstract Concepts, Measurability</a:t>
            </a:r>
          </a:p>
        </p:txBody>
      </p:sp>
      <p:sp>
        <p:nvSpPr>
          <p:cNvPr id="5" name="TextBox 4">
            <a:extLst>
              <a:ext uri="{FF2B5EF4-FFF2-40B4-BE49-F238E27FC236}">
                <a16:creationId xmlns:a16="http://schemas.microsoft.com/office/drawing/2014/main" id="{F6967438-EB92-7240-9E82-95CB03E1D86F}"/>
              </a:ext>
            </a:extLst>
          </p:cNvPr>
          <p:cNvSpPr txBox="1"/>
          <p:nvPr/>
        </p:nvSpPr>
        <p:spPr>
          <a:xfrm>
            <a:off x="60743" y="3295454"/>
            <a:ext cx="1556657" cy="276999"/>
          </a:xfrm>
          <a:prstGeom prst="rect">
            <a:avLst/>
          </a:prstGeom>
          <a:noFill/>
        </p:spPr>
        <p:txBody>
          <a:bodyPr wrap="square">
            <a:spAutoFit/>
          </a:bodyPr>
          <a:lstStyle/>
          <a:p>
            <a:pPr marL="0" indent="0">
              <a:buNone/>
            </a:pPr>
            <a:r>
              <a:rPr lang="en-US" sz="1200" dirty="0">
                <a:solidFill>
                  <a:srgbClr val="FF0000"/>
                </a:solidFill>
                <a:latin typeface="Palatino Linotype" panose="02040502050505030304" pitchFamily="18" charset="0"/>
              </a:rPr>
              <a:t>the individual level</a:t>
            </a:r>
          </a:p>
        </p:txBody>
      </p:sp>
      <p:sp>
        <p:nvSpPr>
          <p:cNvPr id="6" name="TextBox 5">
            <a:extLst>
              <a:ext uri="{FF2B5EF4-FFF2-40B4-BE49-F238E27FC236}">
                <a16:creationId xmlns:a16="http://schemas.microsoft.com/office/drawing/2014/main" id="{86337095-15FB-2D4D-B697-F1CCD89C2BF9}"/>
              </a:ext>
            </a:extLst>
          </p:cNvPr>
          <p:cNvSpPr txBox="1"/>
          <p:nvPr/>
        </p:nvSpPr>
        <p:spPr>
          <a:xfrm>
            <a:off x="0" y="2687205"/>
            <a:ext cx="4572000" cy="338554"/>
          </a:xfrm>
          <a:prstGeom prst="rect">
            <a:avLst/>
          </a:prstGeom>
          <a:noFill/>
        </p:spPr>
        <p:txBody>
          <a:bodyPr wrap="square">
            <a:spAutoFit/>
          </a:bodyPr>
          <a:lstStyle/>
          <a:p>
            <a:pPr marL="0" indent="0">
              <a:buNone/>
            </a:pPr>
            <a:r>
              <a:rPr lang="en-US" sz="1600" dirty="0">
                <a:solidFill>
                  <a:srgbClr val="FF0000"/>
                </a:solidFill>
                <a:latin typeface="Palatino Linotype" panose="02040502050505030304" pitchFamily="18" charset="0"/>
              </a:rPr>
              <a:t>At the analytical level…</a:t>
            </a:r>
          </a:p>
        </p:txBody>
      </p:sp>
      <p:sp>
        <p:nvSpPr>
          <p:cNvPr id="7" name="TextBox 6">
            <a:extLst>
              <a:ext uri="{FF2B5EF4-FFF2-40B4-BE49-F238E27FC236}">
                <a16:creationId xmlns:a16="http://schemas.microsoft.com/office/drawing/2014/main" id="{89EBAF53-04AC-3C46-9483-833E8AC9A664}"/>
              </a:ext>
            </a:extLst>
          </p:cNvPr>
          <p:cNvSpPr txBox="1"/>
          <p:nvPr/>
        </p:nvSpPr>
        <p:spPr>
          <a:xfrm>
            <a:off x="60743" y="3897716"/>
            <a:ext cx="1556657" cy="276999"/>
          </a:xfrm>
          <a:prstGeom prst="rect">
            <a:avLst/>
          </a:prstGeom>
          <a:noFill/>
        </p:spPr>
        <p:txBody>
          <a:bodyPr wrap="square">
            <a:spAutoFit/>
          </a:bodyPr>
          <a:lstStyle/>
          <a:p>
            <a:pPr marL="0" indent="0">
              <a:buNone/>
            </a:pPr>
            <a:r>
              <a:rPr lang="en-US" sz="1200" dirty="0">
                <a:solidFill>
                  <a:srgbClr val="FF0000"/>
                </a:solidFill>
                <a:latin typeface="Palatino Linotype" panose="02040502050505030304" pitchFamily="18" charset="0"/>
              </a:rPr>
              <a:t>the individual level</a:t>
            </a:r>
          </a:p>
        </p:txBody>
      </p:sp>
      <p:sp>
        <p:nvSpPr>
          <p:cNvPr id="8" name="TextBox 7">
            <a:extLst>
              <a:ext uri="{FF2B5EF4-FFF2-40B4-BE49-F238E27FC236}">
                <a16:creationId xmlns:a16="http://schemas.microsoft.com/office/drawing/2014/main" id="{06B8D73E-DD0F-8E46-9A33-5B08607EC8D0}"/>
              </a:ext>
            </a:extLst>
          </p:cNvPr>
          <p:cNvSpPr txBox="1"/>
          <p:nvPr/>
        </p:nvSpPr>
        <p:spPr>
          <a:xfrm>
            <a:off x="60743" y="4488478"/>
            <a:ext cx="1556657" cy="461665"/>
          </a:xfrm>
          <a:prstGeom prst="rect">
            <a:avLst/>
          </a:prstGeom>
          <a:noFill/>
        </p:spPr>
        <p:txBody>
          <a:bodyPr wrap="square">
            <a:spAutoFit/>
          </a:bodyPr>
          <a:lstStyle/>
          <a:p>
            <a:pPr marL="0" indent="0">
              <a:buNone/>
            </a:pPr>
            <a:r>
              <a:rPr lang="en-US" sz="1200" dirty="0">
                <a:solidFill>
                  <a:srgbClr val="FF0000"/>
                </a:solidFill>
                <a:latin typeface="Palatino Linotype" panose="02040502050505030304" pitchFamily="18" charset="0"/>
              </a:rPr>
              <a:t>the individual level, the group level</a:t>
            </a:r>
          </a:p>
        </p:txBody>
      </p:sp>
      <p:sp>
        <p:nvSpPr>
          <p:cNvPr id="9" name="TextBox 8">
            <a:extLst>
              <a:ext uri="{FF2B5EF4-FFF2-40B4-BE49-F238E27FC236}">
                <a16:creationId xmlns:a16="http://schemas.microsoft.com/office/drawing/2014/main" id="{353D9BBF-E04A-3242-9F82-BFDE6D9C0903}"/>
              </a:ext>
            </a:extLst>
          </p:cNvPr>
          <p:cNvSpPr txBox="1"/>
          <p:nvPr/>
        </p:nvSpPr>
        <p:spPr>
          <a:xfrm>
            <a:off x="60743" y="5131395"/>
            <a:ext cx="1556657" cy="646331"/>
          </a:xfrm>
          <a:prstGeom prst="rect">
            <a:avLst/>
          </a:prstGeom>
          <a:noFill/>
        </p:spPr>
        <p:txBody>
          <a:bodyPr wrap="square">
            <a:spAutoFit/>
          </a:bodyPr>
          <a:lstStyle/>
          <a:p>
            <a:r>
              <a:rPr lang="en-US" sz="1200" dirty="0">
                <a:solidFill>
                  <a:srgbClr val="FF0000"/>
                </a:solidFill>
                <a:latin typeface="Palatino Linotype" panose="02040502050505030304" pitchFamily="18" charset="0"/>
              </a:rPr>
              <a:t>the level of a large population, such as a nation or globally</a:t>
            </a:r>
          </a:p>
        </p:txBody>
      </p:sp>
    </p:spTree>
    <p:extLst>
      <p:ext uri="{BB962C8B-B14F-4D97-AF65-F5344CB8AC3E}">
        <p14:creationId xmlns:p14="http://schemas.microsoft.com/office/powerpoint/2010/main" val="28898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8EDA93-1FDB-2B4C-99A1-A4B0FAB9F247}"/>
              </a:ext>
            </a:extLst>
          </p:cNvPr>
          <p:cNvSpPr>
            <a:spLocks noGrp="1"/>
          </p:cNvSpPr>
          <p:nvPr>
            <p:ph idx="1"/>
          </p:nvPr>
        </p:nvSpPr>
        <p:spPr/>
        <p:txBody>
          <a:bodyPr/>
          <a:lstStyle/>
          <a:p>
            <a:pPr marL="0" indent="0">
              <a:buNone/>
            </a:pPr>
            <a:r>
              <a:rPr lang="en-US" dirty="0"/>
              <a:t>Sociologists </a:t>
            </a:r>
            <a:r>
              <a:rPr lang="en-CA" dirty="0"/>
              <a:t>investigate and understand human interaction</a:t>
            </a:r>
            <a:r>
              <a:rPr lang="en-US" dirty="0"/>
              <a:t> at these different analytical levels:</a:t>
            </a:r>
          </a:p>
          <a:p>
            <a:r>
              <a:rPr lang="en-US" dirty="0"/>
              <a:t>micro-level: looking at the interactions of an individual in their social setting</a:t>
            </a:r>
          </a:p>
          <a:p>
            <a:r>
              <a:rPr lang="en-US" dirty="0"/>
              <a:t>meso-level: looking at the interactions within a group setting (e.g., workplaces, clubs, communities)</a:t>
            </a:r>
          </a:p>
          <a:p>
            <a:r>
              <a:rPr lang="en-US" dirty="0"/>
              <a:t>macro-level: looking at the effects and traces of interaction at the scale of a large population, such as a nation or globally</a:t>
            </a:r>
          </a:p>
        </p:txBody>
      </p:sp>
      <p:sp>
        <p:nvSpPr>
          <p:cNvPr id="3" name="Slide Number Placeholder 2">
            <a:extLst>
              <a:ext uri="{FF2B5EF4-FFF2-40B4-BE49-F238E27FC236}">
                <a16:creationId xmlns:a16="http://schemas.microsoft.com/office/drawing/2014/main" id="{C6194ED4-CDD3-0F40-9DAA-F7B527F820F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EF0A21A2-2197-E24C-B2CC-F627C74C5D0C}"/>
              </a:ext>
            </a:extLst>
          </p:cNvPr>
          <p:cNvSpPr>
            <a:spLocks noGrp="1"/>
          </p:cNvSpPr>
          <p:nvPr>
            <p:ph type="title"/>
          </p:nvPr>
        </p:nvSpPr>
        <p:spPr/>
        <p:txBody>
          <a:bodyPr/>
          <a:lstStyle/>
          <a:p>
            <a:r>
              <a:rPr lang="en-US" dirty="0"/>
              <a:t>The Micro, Meso, and Macro Levels</a:t>
            </a:r>
          </a:p>
        </p:txBody>
      </p:sp>
    </p:spTree>
    <p:extLst>
      <p:ext uri="{BB962C8B-B14F-4D97-AF65-F5344CB8AC3E}">
        <p14:creationId xmlns:p14="http://schemas.microsoft.com/office/powerpoint/2010/main" val="19018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r>
              <a:rPr lang="en-US" i="1" dirty="0"/>
              <a:t>operationalize</a:t>
            </a:r>
            <a:r>
              <a:rPr lang="en-US" dirty="0"/>
              <a:t> means to express or define an abstract concept in terms of the operations used to determine it</a:t>
            </a:r>
          </a:p>
          <a:p>
            <a:r>
              <a:rPr lang="en-US" dirty="0"/>
              <a:t>operationalization is a concept in research design (among other domains)</a:t>
            </a:r>
          </a:p>
          <a:p>
            <a:r>
              <a:rPr lang="en-US" dirty="0"/>
              <a:t>we operationalize </a:t>
            </a:r>
            <a:r>
              <a:rPr lang="en-US" b="1" dirty="0"/>
              <a:t>abstract concepts </a:t>
            </a:r>
            <a:r>
              <a:rPr lang="en-US" dirty="0"/>
              <a:t>that are not directly measurable</a:t>
            </a:r>
            <a:r>
              <a:rPr lang="en-US" b="1" dirty="0"/>
              <a:t> </a:t>
            </a:r>
            <a:r>
              <a:rPr lang="en-US" dirty="0"/>
              <a:t>(and the concept becomes defined in terms of how it is measured)</a:t>
            </a:r>
          </a:p>
          <a:p>
            <a:r>
              <a:rPr lang="en-US" i="1" dirty="0"/>
              <a:t>the core concepts and their operationalizations vary among different research and design teams</a:t>
            </a:r>
            <a:r>
              <a:rPr lang="en-US" dirty="0"/>
              <a:t>, </a:t>
            </a:r>
            <a:r>
              <a:rPr lang="en-US" i="1" dirty="0"/>
              <a:t>there are different approaches</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operationalize</a:t>
            </a:r>
            <a:r>
              <a:rPr lang="en-US" dirty="0"/>
              <a:t>?</a:t>
            </a:r>
          </a:p>
        </p:txBody>
      </p:sp>
    </p:spTree>
    <p:extLst>
      <p:ext uri="{BB962C8B-B14F-4D97-AF65-F5344CB8AC3E}">
        <p14:creationId xmlns:p14="http://schemas.microsoft.com/office/powerpoint/2010/main" val="338060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r>
              <a:rPr lang="en-US" dirty="0"/>
              <a:t>for instance…</a:t>
            </a:r>
          </a:p>
          <a:p>
            <a:r>
              <a:rPr lang="en-US" dirty="0"/>
              <a:t>the concept of </a:t>
            </a:r>
            <a:r>
              <a:rPr lang="en-US" i="1" dirty="0"/>
              <a:t>efficiency </a:t>
            </a:r>
            <a:r>
              <a:rPr lang="en-US" dirty="0"/>
              <a:t>may be the operationalized as number of operations required to complete a particular task</a:t>
            </a:r>
          </a:p>
          <a:p>
            <a:pPr lvl="1"/>
            <a:r>
              <a:rPr lang="en-US" dirty="0"/>
              <a:t>recall:  </a:t>
            </a:r>
            <a:r>
              <a:rPr lang="en-CA" dirty="0"/>
              <a:t>motivations </a:t>
            </a:r>
            <a:r>
              <a:rPr lang="en-CA" dirty="0">
                <a:sym typeface="Symbol" pitchFamily="2" charset="2"/>
              </a:rPr>
              <a:t></a:t>
            </a:r>
            <a:r>
              <a:rPr lang="en-CA" dirty="0"/>
              <a:t> goals </a:t>
            </a:r>
            <a:r>
              <a:rPr lang="en-CA" dirty="0">
                <a:sym typeface="Symbol" pitchFamily="2" charset="2"/>
              </a:rPr>
              <a:t></a:t>
            </a:r>
            <a:r>
              <a:rPr lang="en-CA" dirty="0"/>
              <a:t> activities </a:t>
            </a:r>
            <a:r>
              <a:rPr lang="en-CA" dirty="0">
                <a:sym typeface="Symbol" pitchFamily="2" charset="2"/>
              </a:rPr>
              <a:t></a:t>
            </a:r>
            <a:r>
              <a:rPr lang="en-CA" dirty="0"/>
              <a:t> tasks </a:t>
            </a:r>
            <a:r>
              <a:rPr lang="en-CA" dirty="0">
                <a:sym typeface="Symbol" pitchFamily="2" charset="2"/>
              </a:rPr>
              <a:t></a:t>
            </a:r>
            <a:r>
              <a:rPr lang="en-CA" dirty="0"/>
              <a:t> operations</a:t>
            </a:r>
          </a:p>
          <a:p>
            <a:pPr lvl="1"/>
            <a:r>
              <a:rPr lang="en-CA" dirty="0"/>
              <a:t>e.g., in a word processor, the number of keystrokes required to search and replace all instances of a string</a:t>
            </a:r>
          </a:p>
          <a:p>
            <a:r>
              <a:rPr lang="en-CA" dirty="0"/>
              <a:t>if efficiency gets operationalized in this way, and if efficiency is important in the design domain, then this impacts the criteria for evaluation </a:t>
            </a:r>
          </a:p>
          <a:p>
            <a:pPr lvl="1"/>
            <a:r>
              <a:rPr lang="en-CA" dirty="0"/>
              <a:t>e.g., “number of operations per task” gets used as an outcome measure, it becomes a criterion in evaluation </a:t>
            </a:r>
          </a:p>
          <a:p>
            <a:endParaRPr lang="en-US" dirty="0"/>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Example of </a:t>
            </a:r>
            <a:r>
              <a:rPr lang="en-US" i="1" dirty="0"/>
              <a:t>operationalization</a:t>
            </a:r>
            <a:endParaRPr lang="en-US" dirty="0"/>
          </a:p>
        </p:txBody>
      </p:sp>
    </p:spTree>
    <p:extLst>
      <p:ext uri="{BB962C8B-B14F-4D97-AF65-F5344CB8AC3E}">
        <p14:creationId xmlns:p14="http://schemas.microsoft.com/office/powerpoint/2010/main" val="26774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US" dirty="0"/>
              <a:t>What is the position of evaluation in the design process?</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4200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 </a:t>
            </a:r>
          </a:p>
        </p:txBody>
      </p:sp>
      <p:sp>
        <p:nvSpPr>
          <p:cNvPr id="3" name="Title 2"/>
          <p:cNvSpPr>
            <a:spLocks noGrp="1"/>
          </p:cNvSpPr>
          <p:nvPr>
            <p:ph type="title"/>
          </p:nvPr>
        </p:nvSpPr>
        <p:spPr/>
        <p:txBody>
          <a:bodyPr/>
          <a:lstStyle/>
          <a:p>
            <a:r>
              <a:rPr lang="en-US" dirty="0"/>
              <a:t>Four Core Activities</a:t>
            </a:r>
          </a:p>
        </p:txBody>
      </p:sp>
      <p:grpSp>
        <p:nvGrpSpPr>
          <p:cNvPr id="4" name="Group 3"/>
          <p:cNvGrpSpPr/>
          <p:nvPr/>
        </p:nvGrpSpPr>
        <p:grpSpPr>
          <a:xfrm>
            <a:off x="675313" y="2126450"/>
            <a:ext cx="7471785" cy="4430500"/>
            <a:chOff x="420949" y="1525602"/>
            <a:chExt cx="7471785" cy="4430500"/>
          </a:xfrm>
        </p:grpSpPr>
        <p:pic>
          <p:nvPicPr>
            <p:cNvPr id="5" name="Picture 4"/>
            <p:cNvPicPr>
              <a:picLocks noChangeAspect="1"/>
            </p:cNvPicPr>
            <p:nvPr/>
          </p:nvPicPr>
          <p:blipFill>
            <a:blip r:embed="rId2"/>
            <a:stretch>
              <a:fillRect/>
            </a:stretch>
          </p:blipFill>
          <p:spPr>
            <a:xfrm>
              <a:off x="2206307" y="1525602"/>
              <a:ext cx="4550244" cy="4430500"/>
            </a:xfrm>
            <a:prstGeom prst="rect">
              <a:avLst/>
            </a:prstGeom>
          </p:spPr>
        </p:pic>
        <p:sp>
          <p:nvSpPr>
            <p:cNvPr id="6" name="Rectangle 5"/>
            <p:cNvSpPr/>
            <p:nvPr/>
          </p:nvSpPr>
          <p:spPr>
            <a:xfrm>
              <a:off x="420949" y="2268793"/>
              <a:ext cx="4078480" cy="307777"/>
            </a:xfrm>
            <a:prstGeom prst="rect">
              <a:avLst/>
            </a:prstGeom>
            <a:solidFill>
              <a:schemeClr val="bg1"/>
            </a:solidFill>
          </p:spPr>
          <p:txBody>
            <a:bodyPr wrap="square" lIns="91440" tIns="45720" rIns="91440" bIns="45720">
              <a:spAutoFit/>
            </a:bodyPr>
            <a:lstStyle/>
            <a:p>
              <a:pPr marL="0" lvl="1" algn="ctr"/>
              <a:r>
                <a:rPr lang="en-US" sz="1400" dirty="0"/>
                <a:t>Research (Observing/Establishing requirements) </a:t>
              </a:r>
            </a:p>
          </p:txBody>
        </p:sp>
        <p:sp>
          <p:nvSpPr>
            <p:cNvPr id="7" name="Rectangle 6"/>
            <p:cNvSpPr/>
            <p:nvPr/>
          </p:nvSpPr>
          <p:spPr>
            <a:xfrm>
              <a:off x="4490462" y="2411432"/>
              <a:ext cx="3402272" cy="307777"/>
            </a:xfrm>
            <a:prstGeom prst="rect">
              <a:avLst/>
            </a:prstGeom>
            <a:solidFill>
              <a:schemeClr val="bg1"/>
            </a:solidFill>
          </p:spPr>
          <p:txBody>
            <a:bodyPr wrap="square" lIns="91440" tIns="45720" rIns="91440" bIns="45720">
              <a:spAutoFit/>
            </a:bodyPr>
            <a:lstStyle/>
            <a:p>
              <a:pPr algn="ctr"/>
              <a:r>
                <a:rPr lang="en-US" sz="1400" dirty="0"/>
                <a:t>Generating Ideas/Designing alternatives</a:t>
              </a:r>
            </a:p>
          </p:txBody>
        </p:sp>
        <p:sp>
          <p:nvSpPr>
            <p:cNvPr id="8" name="Rectangle 7"/>
            <p:cNvSpPr/>
            <p:nvPr/>
          </p:nvSpPr>
          <p:spPr>
            <a:xfrm>
              <a:off x="4656197" y="4801757"/>
              <a:ext cx="2100354" cy="307777"/>
            </a:xfrm>
            <a:prstGeom prst="rect">
              <a:avLst/>
            </a:prstGeom>
            <a:solidFill>
              <a:schemeClr val="bg1"/>
            </a:solidFill>
          </p:spPr>
          <p:txBody>
            <a:bodyPr wrap="square" lIns="91440" tIns="45720" rIns="91440" bIns="45720">
              <a:spAutoFit/>
            </a:bodyPr>
            <a:lstStyle/>
            <a:p>
              <a:pPr algn="ctr"/>
              <a:r>
                <a:rPr lang="en-US" sz="1400" dirty="0"/>
                <a:t>Prototyping</a:t>
              </a:r>
            </a:p>
          </p:txBody>
        </p:sp>
        <p:sp>
          <p:nvSpPr>
            <p:cNvPr id="9" name="Rectangle 8"/>
            <p:cNvSpPr/>
            <p:nvPr/>
          </p:nvSpPr>
          <p:spPr>
            <a:xfrm>
              <a:off x="1941293" y="4692204"/>
              <a:ext cx="1802190" cy="307777"/>
            </a:xfrm>
            <a:prstGeom prst="rect">
              <a:avLst/>
            </a:prstGeom>
            <a:solidFill>
              <a:schemeClr val="bg1"/>
            </a:solidFill>
          </p:spPr>
          <p:txBody>
            <a:bodyPr wrap="square" lIns="91440" tIns="45720" rIns="91440" bIns="45720">
              <a:spAutoFit/>
            </a:bodyPr>
            <a:lstStyle/>
            <a:p>
              <a:pPr algn="ctr"/>
              <a:r>
                <a:rPr lang="en-US" sz="1400" dirty="0"/>
                <a:t>Evaluating/Testing</a:t>
              </a:r>
            </a:p>
          </p:txBody>
        </p:sp>
      </p:grpSp>
      <p:sp>
        <p:nvSpPr>
          <p:cNvPr id="10" name="Rectangle 9">
            <a:extLst>
              <a:ext uri="{FF2B5EF4-FFF2-40B4-BE49-F238E27FC236}">
                <a16:creationId xmlns:a16="http://schemas.microsoft.com/office/drawing/2014/main" id="{24BA9EF4-20FF-9142-8934-3A071203DEE6}"/>
              </a:ext>
            </a:extLst>
          </p:cNvPr>
          <p:cNvSpPr/>
          <p:nvPr/>
        </p:nvSpPr>
        <p:spPr>
          <a:xfrm>
            <a:off x="5723379" y="682666"/>
            <a:ext cx="3273972" cy="923330"/>
          </a:xfrm>
          <a:prstGeom prst="rect">
            <a:avLst/>
          </a:prstGeom>
        </p:spPr>
        <p:txBody>
          <a:bodyPr wrap="square">
            <a:spAutoFit/>
          </a:bodyPr>
          <a:lstStyle/>
          <a:p>
            <a:r>
              <a:rPr lang="en-US" dirty="0"/>
              <a:t>the output of one activity generally feeds into the next activity</a:t>
            </a:r>
          </a:p>
        </p:txBody>
      </p:sp>
      <p:sp>
        <p:nvSpPr>
          <p:cNvPr id="11" name="Rectangle 10">
            <a:extLst>
              <a:ext uri="{FF2B5EF4-FFF2-40B4-BE49-F238E27FC236}">
                <a16:creationId xmlns:a16="http://schemas.microsoft.com/office/drawing/2014/main" id="{9EAD7597-F107-D84F-9208-FC245E82B0E1}"/>
              </a:ext>
            </a:extLst>
          </p:cNvPr>
          <p:cNvSpPr/>
          <p:nvPr/>
        </p:nvSpPr>
        <p:spPr>
          <a:xfrm>
            <a:off x="2195657" y="5289689"/>
            <a:ext cx="1953816" cy="307777"/>
          </a:xfrm>
          <a:prstGeom prst="rect">
            <a:avLst/>
          </a:prstGeom>
          <a:solidFill>
            <a:srgbClr val="FFFF00">
              <a:alpha val="44777"/>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92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4ADD2F0-2303-0D4B-9A81-D212FF38A0A1}"/>
              </a:ext>
            </a:extLst>
          </p:cNvPr>
          <p:cNvPicPr>
            <a:picLocks noGrp="1" noChangeAspect="1"/>
          </p:cNvPicPr>
          <p:nvPr>
            <p:ph idx="1"/>
          </p:nvPr>
        </p:nvPicPr>
        <p:blipFill>
          <a:blip r:embed="rId2"/>
          <a:stretch>
            <a:fillRect/>
          </a:stretch>
        </p:blipFill>
        <p:spPr>
          <a:xfrm>
            <a:off x="95190" y="992997"/>
            <a:ext cx="8953619" cy="5102504"/>
          </a:xfrm>
          <a:prstGeom prst="rect">
            <a:avLst/>
          </a:prstGeom>
        </p:spPr>
      </p:pic>
      <p:sp>
        <p:nvSpPr>
          <p:cNvPr id="2" name="Title 1"/>
          <p:cNvSpPr>
            <a:spLocks noGrp="1"/>
          </p:cNvSpPr>
          <p:nvPr>
            <p:ph type="title"/>
          </p:nvPr>
        </p:nvSpPr>
        <p:spPr>
          <a:xfrm>
            <a:off x="1160200" y="185426"/>
            <a:ext cx="6823602" cy="807571"/>
          </a:xfrm>
        </p:spPr>
        <p:txBody>
          <a:bodyPr>
            <a:normAutofit/>
          </a:bodyPr>
          <a:lstStyle/>
          <a:p>
            <a:r>
              <a:rPr lang="en-GB" dirty="0"/>
              <a:t>The Double Diamond </a:t>
            </a:r>
            <a:r>
              <a:rPr lang="en-CA" dirty="0"/>
              <a:t>design process model</a:t>
            </a:r>
            <a:endParaRPr lang="en-GB" dirty="0"/>
          </a:p>
        </p:txBody>
      </p:sp>
      <p:sp>
        <p:nvSpPr>
          <p:cNvPr id="5" name="Rectangle 4">
            <a:extLst>
              <a:ext uri="{FF2B5EF4-FFF2-40B4-BE49-F238E27FC236}">
                <a16:creationId xmlns:a16="http://schemas.microsoft.com/office/drawing/2014/main" id="{3DC582FA-0D88-D24B-9C2B-327DA754FC76}"/>
              </a:ext>
            </a:extLst>
          </p:cNvPr>
          <p:cNvSpPr/>
          <p:nvPr/>
        </p:nvSpPr>
        <p:spPr>
          <a:xfrm>
            <a:off x="2436467" y="6303242"/>
            <a:ext cx="4031873" cy="369332"/>
          </a:xfrm>
          <a:prstGeom prst="rect">
            <a:avLst/>
          </a:prstGeom>
        </p:spPr>
        <p:txBody>
          <a:bodyPr wrap="none">
            <a:spAutoFit/>
          </a:bodyPr>
          <a:lstStyle/>
          <a:p>
            <a:r>
              <a:rPr lang="en-US" dirty="0">
                <a:solidFill>
                  <a:srgbClr val="FF0000"/>
                </a:solidFill>
              </a:rPr>
              <a:t>successive iterations of core activities</a:t>
            </a:r>
          </a:p>
        </p:txBody>
      </p:sp>
      <p:cxnSp>
        <p:nvCxnSpPr>
          <p:cNvPr id="7" name="Straight Arrow Connector 6">
            <a:extLst>
              <a:ext uri="{FF2B5EF4-FFF2-40B4-BE49-F238E27FC236}">
                <a16:creationId xmlns:a16="http://schemas.microsoft.com/office/drawing/2014/main" id="{A2AD9139-6D84-FB4B-A5CF-EDDE3CFA5946}"/>
              </a:ext>
            </a:extLst>
          </p:cNvPr>
          <p:cNvCxnSpPr/>
          <p:nvPr/>
        </p:nvCxnSpPr>
        <p:spPr>
          <a:xfrm flipV="1">
            <a:off x="5682343" y="5236029"/>
            <a:ext cx="402771" cy="10232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7020D744-E632-8A41-8D41-0848151E93FA}"/>
              </a:ext>
            </a:extLst>
          </p:cNvPr>
          <p:cNvSpPr/>
          <p:nvPr/>
        </p:nvSpPr>
        <p:spPr>
          <a:xfrm>
            <a:off x="4317755" y="3642043"/>
            <a:ext cx="495785" cy="377866"/>
          </a:xfrm>
          <a:prstGeom prst="rect">
            <a:avLst/>
          </a:prstGeom>
          <a:solidFill>
            <a:srgbClr val="FFFF00">
              <a:alpha val="44777"/>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1D95B-0772-9542-B896-F997D9D89709}"/>
              </a:ext>
            </a:extLst>
          </p:cNvPr>
          <p:cNvSpPr>
            <a:spLocks noGrp="1"/>
          </p:cNvSpPr>
          <p:nvPr>
            <p:ph idx="1"/>
          </p:nvPr>
        </p:nvSpPr>
        <p:spPr/>
        <p:txBody>
          <a:bodyPr>
            <a:normAutofit/>
          </a:bodyPr>
          <a:lstStyle/>
          <a:p>
            <a:r>
              <a:rPr lang="en-US" dirty="0"/>
              <a:t>Evaluation is one of the four core activities in the design process</a:t>
            </a:r>
          </a:p>
          <a:p>
            <a:r>
              <a:rPr lang="en-US" dirty="0"/>
              <a:t>It is an activity carried out repeatedly (on prototypes that evolve and are successively refined)</a:t>
            </a:r>
          </a:p>
          <a:p>
            <a:r>
              <a:rPr lang="en-US" dirty="0"/>
              <a:t>The criteria for evaluation are derived from (informed by) the </a:t>
            </a:r>
            <a:r>
              <a:rPr lang="en-US" b="1" dirty="0"/>
              <a:t>design brief </a:t>
            </a:r>
            <a:r>
              <a:rPr lang="en-US" dirty="0"/>
              <a:t>(or other such artefact, such as problem definition)</a:t>
            </a:r>
          </a:p>
          <a:p>
            <a:r>
              <a:rPr lang="en-US" dirty="0"/>
              <a:t>The design brief is central, it informs the entire process:</a:t>
            </a:r>
          </a:p>
          <a:p>
            <a:pPr lvl="1"/>
            <a:r>
              <a:rPr lang="en-US" dirty="0"/>
              <a:t>Ideation and Prototyping involve the use of design principles</a:t>
            </a:r>
            <a:r>
              <a:rPr lang="en-US" dirty="0">
                <a:sym typeface="Wingdings" pitchFamily="2" charset="2"/>
              </a:rPr>
              <a:t> that are </a:t>
            </a:r>
            <a:r>
              <a:rPr lang="en-US" dirty="0"/>
              <a:t>applied </a:t>
            </a:r>
            <a:r>
              <a:rPr lang="en-US" i="1" dirty="0"/>
              <a:t>prospectively</a:t>
            </a:r>
          </a:p>
          <a:p>
            <a:pPr lvl="1"/>
            <a:r>
              <a:rPr lang="en-US" dirty="0"/>
              <a:t>Evaluation involves </a:t>
            </a:r>
            <a:r>
              <a:rPr lang="en-US" dirty="0">
                <a:sym typeface="Wingdings" pitchFamily="2" charset="2"/>
              </a:rPr>
              <a:t>criteria that are </a:t>
            </a:r>
            <a:r>
              <a:rPr lang="en-US" dirty="0"/>
              <a:t>applied </a:t>
            </a:r>
            <a:r>
              <a:rPr lang="en-US" i="1" dirty="0"/>
              <a:t>retrospectively</a:t>
            </a:r>
          </a:p>
        </p:txBody>
      </p:sp>
      <p:sp>
        <p:nvSpPr>
          <p:cNvPr id="3" name="Slide Number Placeholder 2">
            <a:extLst>
              <a:ext uri="{FF2B5EF4-FFF2-40B4-BE49-F238E27FC236}">
                <a16:creationId xmlns:a16="http://schemas.microsoft.com/office/drawing/2014/main" id="{94BDF764-AD2B-544B-996C-347565DCB7D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E415305-BF92-074B-8656-5A0270EE9039}"/>
              </a:ext>
            </a:extLst>
          </p:cNvPr>
          <p:cNvSpPr>
            <a:spLocks noGrp="1"/>
          </p:cNvSpPr>
          <p:nvPr>
            <p:ph type="title"/>
          </p:nvPr>
        </p:nvSpPr>
        <p:spPr/>
        <p:txBody>
          <a:bodyPr/>
          <a:lstStyle/>
          <a:p>
            <a:r>
              <a:rPr lang="en-CA" dirty="0"/>
              <a:t>Position of Evaluation in the Design Process</a:t>
            </a:r>
            <a:endParaRPr lang="en-US" dirty="0"/>
          </a:p>
        </p:txBody>
      </p:sp>
    </p:spTree>
    <p:extLst>
      <p:ext uri="{BB962C8B-B14F-4D97-AF65-F5344CB8AC3E}">
        <p14:creationId xmlns:p14="http://schemas.microsoft.com/office/powerpoint/2010/main" val="1527298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US" dirty="0"/>
              <a:t>What is heuristic evaluation?</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416892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buNone/>
            </a:pPr>
            <a:r>
              <a:rPr lang="en-CA" dirty="0"/>
              <a:t>Recall the three core principles in HCD:</a:t>
            </a:r>
          </a:p>
          <a:p>
            <a:pPr marL="457200" indent="-457200">
              <a:buFont typeface="+mj-lt"/>
              <a:buAutoNum type="arabicPeriod"/>
            </a:pPr>
            <a:r>
              <a:rPr lang="en-US" dirty="0"/>
              <a:t>employ an iterative approach</a:t>
            </a:r>
          </a:p>
          <a:p>
            <a:pPr marL="457200" indent="-457200">
              <a:buFont typeface="+mj-lt"/>
              <a:buAutoNum type="arabicPeriod"/>
            </a:pPr>
            <a:r>
              <a:rPr lang="en-US" dirty="0"/>
              <a:t>the focus on users must come in the early, not late, iterations</a:t>
            </a:r>
          </a:p>
          <a:p>
            <a:pPr marL="457200" indent="-457200">
              <a:buFont typeface="+mj-lt"/>
              <a:buAutoNum type="arabicPeriod"/>
            </a:pPr>
            <a:r>
              <a:rPr lang="en-US" dirty="0">
                <a:highlight>
                  <a:srgbClr val="FFFF00"/>
                </a:highlight>
              </a:rPr>
              <a:t>decisions should be made empirically</a:t>
            </a:r>
          </a:p>
          <a:p>
            <a:endParaRPr lang="en-US" dirty="0"/>
          </a:p>
          <a:p>
            <a:r>
              <a:rPr lang="en-US" dirty="0"/>
              <a:t>Thus, evaluation should involve:</a:t>
            </a:r>
          </a:p>
          <a:p>
            <a:pPr lvl="1"/>
            <a:r>
              <a:rPr lang="en-US" dirty="0"/>
              <a:t>interaction with users, and/or </a:t>
            </a:r>
          </a:p>
          <a:p>
            <a:pPr lvl="1"/>
            <a:r>
              <a:rPr lang="en-US" dirty="0"/>
              <a:t>direct observation of users</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5" name="Title 4"/>
          <p:cNvSpPr>
            <a:spLocks noGrp="1"/>
          </p:cNvSpPr>
          <p:nvPr>
            <p:ph type="title"/>
          </p:nvPr>
        </p:nvSpPr>
        <p:spPr/>
        <p:txBody>
          <a:bodyPr/>
          <a:lstStyle/>
          <a:p>
            <a:r>
              <a:rPr lang="en-US" dirty="0"/>
              <a:t>Human-Centered Design, Philosophy</a:t>
            </a:r>
          </a:p>
        </p:txBody>
      </p:sp>
      <p:sp>
        <p:nvSpPr>
          <p:cNvPr id="7" name="TextBox 6"/>
          <p:cNvSpPr txBox="1"/>
          <p:nvPr/>
        </p:nvSpPr>
        <p:spPr>
          <a:xfrm>
            <a:off x="6108389" y="767265"/>
            <a:ext cx="2045753" cy="246221"/>
          </a:xfrm>
          <a:prstGeom prst="rect">
            <a:avLst/>
          </a:prstGeom>
          <a:noFill/>
        </p:spPr>
        <p:txBody>
          <a:bodyPr wrap="none" rtlCol="0">
            <a:spAutoFit/>
          </a:bodyPr>
          <a:lstStyle/>
          <a:p>
            <a:r>
              <a:rPr lang="en-US" sz="1000" dirty="0">
                <a:latin typeface="Garamond"/>
                <a:cs typeface="Garamond"/>
              </a:rPr>
              <a:t>Textbook, Sharp et al, 2019, sec 2.2.4</a:t>
            </a:r>
          </a:p>
        </p:txBody>
      </p:sp>
    </p:spTree>
    <p:extLst>
      <p:ext uri="{BB962C8B-B14F-4D97-AF65-F5344CB8AC3E}">
        <p14:creationId xmlns:p14="http://schemas.microsoft.com/office/powerpoint/2010/main" val="231858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In HCD, evaluation should involve:</a:t>
            </a:r>
          </a:p>
          <a:p>
            <a:pPr lvl="1"/>
            <a:r>
              <a:rPr lang="en-US" dirty="0"/>
              <a:t>interaction with users, or </a:t>
            </a:r>
          </a:p>
          <a:p>
            <a:pPr lvl="1"/>
            <a:r>
              <a:rPr lang="en-US" dirty="0"/>
              <a:t>direct observation of users</a:t>
            </a:r>
          </a:p>
          <a:p>
            <a:r>
              <a:rPr lang="en-US" dirty="0"/>
              <a:t>However, </a:t>
            </a:r>
            <a:r>
              <a:rPr lang="en-US" dirty="0">
                <a:highlight>
                  <a:srgbClr val="FFFF00"/>
                </a:highlight>
              </a:rPr>
              <a:t>there are some approaches to evaluation do not require users to be present during the evaluation</a:t>
            </a:r>
          </a:p>
          <a:p>
            <a:r>
              <a:rPr lang="en-US" b="1" dirty="0"/>
              <a:t>These methods are based on knowledge of users</a:t>
            </a:r>
          </a:p>
          <a:p>
            <a:r>
              <a:rPr lang="en-US" dirty="0"/>
              <a:t>this knowledge is then </a:t>
            </a:r>
            <a:r>
              <a:rPr lang="en-US" b="1" dirty="0"/>
              <a:t>codified into heuristics </a:t>
            </a:r>
            <a:r>
              <a:rPr lang="en-US" dirty="0"/>
              <a:t>that are used as the basis for predicting user outcome </a:t>
            </a:r>
          </a:p>
          <a:p>
            <a:pPr lvl="1"/>
            <a:r>
              <a:rPr lang="en-US" dirty="0"/>
              <a:t>given a prototype, apply heuristics </a:t>
            </a:r>
            <a:r>
              <a:rPr lang="en-US" i="1" dirty="0"/>
              <a:t>retrospectively</a:t>
            </a:r>
            <a:r>
              <a:rPr lang="en-US" dirty="0"/>
              <a:t> to obtain evaluation</a:t>
            </a:r>
          </a:p>
          <a:p>
            <a:pPr marL="414000" lvl="1" indent="0">
              <a:buNone/>
            </a:pP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5" name="Title 4"/>
          <p:cNvSpPr>
            <a:spLocks noGrp="1"/>
          </p:cNvSpPr>
          <p:nvPr>
            <p:ph type="title"/>
          </p:nvPr>
        </p:nvSpPr>
        <p:spPr/>
        <p:txBody>
          <a:bodyPr/>
          <a:lstStyle/>
          <a:p>
            <a:r>
              <a:rPr lang="en-US" dirty="0"/>
              <a:t>What is Heuristic Evaluation?</a:t>
            </a:r>
          </a:p>
        </p:txBody>
      </p:sp>
    </p:spTree>
    <p:extLst>
      <p:ext uri="{BB962C8B-B14F-4D97-AF65-F5344CB8AC3E}">
        <p14:creationId xmlns:p14="http://schemas.microsoft.com/office/powerpoint/2010/main" val="340839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buNone/>
            </a:pPr>
            <a:r>
              <a:rPr lang="en-US" dirty="0"/>
              <a:t>Notice the linkage…</a:t>
            </a:r>
            <a:endParaRPr lang="en-US" b="1" dirty="0"/>
          </a:p>
          <a:p>
            <a:r>
              <a:rPr lang="en-US" dirty="0"/>
              <a:t>knowledge of users </a:t>
            </a:r>
            <a:r>
              <a:rPr lang="en-US" b="1" dirty="0"/>
              <a:t>codified into heuristics</a:t>
            </a:r>
          </a:p>
          <a:p>
            <a:pPr lvl="1"/>
            <a:r>
              <a:rPr lang="en-US" dirty="0"/>
              <a:t>given a prototype, apply heuristics </a:t>
            </a:r>
            <a:r>
              <a:rPr lang="en-US" i="1" dirty="0"/>
              <a:t>retrospectively</a:t>
            </a:r>
            <a:r>
              <a:rPr lang="en-US" dirty="0"/>
              <a:t> to obtain evaluation</a:t>
            </a:r>
          </a:p>
          <a:p>
            <a:r>
              <a:rPr lang="en-US" dirty="0"/>
              <a:t>knowledge of users </a:t>
            </a:r>
            <a:r>
              <a:rPr lang="en-US" b="1" dirty="0"/>
              <a:t>codified in design principles </a:t>
            </a:r>
          </a:p>
          <a:p>
            <a:pPr lvl="1"/>
            <a:r>
              <a:rPr lang="en-US" dirty="0"/>
              <a:t>given an ideation and/or prototyping scenario, apply design principles </a:t>
            </a:r>
            <a:r>
              <a:rPr lang="en-US" i="1" dirty="0"/>
              <a:t>prospectively</a:t>
            </a:r>
            <a:r>
              <a:rPr lang="en-US" dirty="0"/>
              <a:t> to propel design process forward</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5" name="Title 4"/>
          <p:cNvSpPr>
            <a:spLocks noGrp="1"/>
          </p:cNvSpPr>
          <p:nvPr>
            <p:ph type="title"/>
          </p:nvPr>
        </p:nvSpPr>
        <p:spPr>
          <a:xfrm>
            <a:off x="1160199" y="1241340"/>
            <a:ext cx="7493943" cy="807571"/>
          </a:xfrm>
        </p:spPr>
        <p:txBody>
          <a:bodyPr/>
          <a:lstStyle/>
          <a:p>
            <a:r>
              <a:rPr lang="en-US" dirty="0"/>
              <a:t>Linked: Heuristic Evaluation and Design Principles</a:t>
            </a:r>
          </a:p>
        </p:txBody>
      </p:sp>
    </p:spTree>
    <p:extLst>
      <p:ext uri="{BB962C8B-B14F-4D97-AF65-F5344CB8AC3E}">
        <p14:creationId xmlns:p14="http://schemas.microsoft.com/office/powerpoint/2010/main" val="170828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if a design processes employs </a:t>
            </a:r>
            <a:r>
              <a:rPr lang="en-US" b="1" dirty="0"/>
              <a:t>only </a:t>
            </a:r>
            <a:r>
              <a:rPr lang="en-US" dirty="0"/>
              <a:t>heuristic evaluation, then it is not HCD</a:t>
            </a:r>
          </a:p>
          <a:p>
            <a:pPr lvl="1"/>
            <a:r>
              <a:rPr lang="en-US" dirty="0"/>
              <a:t>Human Centered Design (HCD) means, among other things, that design decisions are being made on the basis of empirical data</a:t>
            </a:r>
          </a:p>
          <a:p>
            <a:r>
              <a:rPr lang="en-US" dirty="0"/>
              <a:t>However…</a:t>
            </a:r>
          </a:p>
          <a:p>
            <a:pPr lvl="1"/>
            <a:r>
              <a:rPr lang="en-US" dirty="0"/>
              <a:t>heuristic evaluation approaches can be useful</a:t>
            </a:r>
          </a:p>
          <a:p>
            <a:pPr lvl="1"/>
            <a:r>
              <a:rPr lang="en-US" dirty="0"/>
              <a:t>knowledge of heuristic evaluation approaches also connected to design principles</a:t>
            </a:r>
          </a:p>
          <a:p>
            <a:endParaRPr lang="en-US" dirty="0"/>
          </a:p>
          <a:p>
            <a:pPr marL="0" indent="0">
              <a:buNone/>
            </a:pP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5" name="Title 4"/>
          <p:cNvSpPr>
            <a:spLocks noGrp="1"/>
          </p:cNvSpPr>
          <p:nvPr>
            <p:ph type="title"/>
          </p:nvPr>
        </p:nvSpPr>
        <p:spPr/>
        <p:txBody>
          <a:bodyPr/>
          <a:lstStyle/>
          <a:p>
            <a:r>
              <a:rPr lang="en-US" dirty="0"/>
              <a:t>Status of Heuristic Evaluation</a:t>
            </a:r>
          </a:p>
        </p:txBody>
      </p:sp>
    </p:spTree>
    <p:extLst>
      <p:ext uri="{BB962C8B-B14F-4D97-AF65-F5344CB8AC3E}">
        <p14:creationId xmlns:p14="http://schemas.microsoft.com/office/powerpoint/2010/main" val="2060039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4. </a:t>
            </a:r>
            <a:r>
              <a:rPr lang="en-US" dirty="0"/>
              <a:t>How do we evaluate </a:t>
            </a:r>
            <a:r>
              <a:rPr lang="en-US" i="1" dirty="0"/>
              <a:t>usefulness</a:t>
            </a:r>
            <a:r>
              <a:rPr lang="en-US" dirty="0"/>
              <a:t>? </a:t>
            </a:r>
          </a:p>
          <a:p>
            <a:pPr marL="0" indent="0">
              <a:buNone/>
            </a:pPr>
            <a:r>
              <a:rPr lang="en-US" sz="1600" dirty="0"/>
              <a:t>What is the difference between </a:t>
            </a:r>
            <a:r>
              <a:rPr lang="en-US" sz="1600" i="1" dirty="0"/>
              <a:t>useful</a:t>
            </a:r>
            <a:r>
              <a:rPr lang="en-US" sz="1600" dirty="0"/>
              <a:t> and </a:t>
            </a:r>
            <a:r>
              <a:rPr lang="en-US" sz="1600" i="1" dirty="0"/>
              <a:t>usable</a:t>
            </a:r>
            <a:r>
              <a:rPr lang="en-US" sz="1600" dirty="0"/>
              <a:t>?  (conceptual foundation of usefulness)</a:t>
            </a:r>
            <a:br>
              <a:rPr lang="en-US" sz="1600" dirty="0"/>
            </a:br>
            <a:r>
              <a:rPr lang="en-US" sz="1600" dirty="0"/>
              <a:t>Does the designer determine usefulness?</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068137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solidFill>
                  <a:srgbClr val="00B050"/>
                </a:solidFill>
              </a:rPr>
              <a:t>can an interactive system be </a:t>
            </a:r>
            <a:r>
              <a:rPr lang="en-US" i="1" dirty="0">
                <a:solidFill>
                  <a:srgbClr val="00B050"/>
                </a:solidFill>
              </a:rPr>
              <a:t>useful</a:t>
            </a:r>
            <a:r>
              <a:rPr lang="en-US" dirty="0">
                <a:solidFill>
                  <a:srgbClr val="00B050"/>
                </a:solidFill>
              </a:rPr>
              <a:t> but not </a:t>
            </a:r>
            <a:r>
              <a:rPr lang="en-US" i="1" dirty="0">
                <a:solidFill>
                  <a:srgbClr val="00B050"/>
                </a:solidFill>
              </a:rPr>
              <a:t>usable?</a:t>
            </a:r>
          </a:p>
          <a:p>
            <a:r>
              <a:rPr lang="en-US" dirty="0">
                <a:solidFill>
                  <a:srgbClr val="00B050"/>
                </a:solidFill>
              </a:rPr>
              <a:t>can an interactive system be </a:t>
            </a:r>
            <a:r>
              <a:rPr lang="en-US" i="1" dirty="0">
                <a:solidFill>
                  <a:srgbClr val="00B050"/>
                </a:solidFill>
              </a:rPr>
              <a:t>usable </a:t>
            </a:r>
            <a:r>
              <a:rPr lang="en-US" dirty="0">
                <a:solidFill>
                  <a:srgbClr val="00B050"/>
                </a:solidFill>
              </a:rPr>
              <a:t>but not </a:t>
            </a:r>
            <a:r>
              <a:rPr lang="en-US" i="1" dirty="0">
                <a:solidFill>
                  <a:srgbClr val="00B050"/>
                </a:solidFill>
              </a:rPr>
              <a:t>useful?</a:t>
            </a:r>
          </a:p>
          <a:p>
            <a:endParaRPr lang="en-US" i="1" dirty="0">
              <a:solidFill>
                <a:srgbClr val="00B050"/>
              </a:solidFill>
            </a:endParaRPr>
          </a:p>
          <a:p>
            <a:r>
              <a:rPr lang="en-US" dirty="0">
                <a:solidFill>
                  <a:srgbClr val="7030A0"/>
                </a:solidFill>
              </a:rPr>
              <a:t>to what extent do the actions of the designer determine usefulness?</a:t>
            </a:r>
            <a:endParaRPr lang="en-US" i="1" dirty="0">
              <a:solidFill>
                <a:srgbClr val="00B050"/>
              </a:solidFill>
            </a:endParaRPr>
          </a:p>
          <a:p>
            <a:endParaRPr lang="en-US" dirty="0"/>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Useful vs Usable</a:t>
            </a:r>
          </a:p>
        </p:txBody>
      </p:sp>
    </p:spTree>
    <p:extLst>
      <p:ext uri="{BB962C8B-B14F-4D97-AF65-F5344CB8AC3E}">
        <p14:creationId xmlns:p14="http://schemas.microsoft.com/office/powerpoint/2010/main" val="1761268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162300" y="3012281"/>
            <a:ext cx="2819400" cy="2882900"/>
          </a:xfrm>
        </p:spPr>
      </p:pic>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Is this useful?</a:t>
            </a:r>
          </a:p>
        </p:txBody>
      </p:sp>
      <p:sp>
        <p:nvSpPr>
          <p:cNvPr id="5" name="TextBox 4">
            <a:extLst>
              <a:ext uri="{FF2B5EF4-FFF2-40B4-BE49-F238E27FC236}">
                <a16:creationId xmlns:a16="http://schemas.microsoft.com/office/drawing/2014/main" id="{1791AE51-EA7A-0C41-9DE1-72A181C11E18}"/>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#1</a:t>
            </a:r>
          </a:p>
        </p:txBody>
      </p:sp>
    </p:spTree>
    <p:extLst>
      <p:ext uri="{BB962C8B-B14F-4D97-AF65-F5344CB8AC3E}">
        <p14:creationId xmlns:p14="http://schemas.microsoft.com/office/powerpoint/2010/main" val="296890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BC2B7-C2C9-4A4F-B73F-0C666A79111D}"/>
              </a:ext>
            </a:extLst>
          </p:cNvPr>
          <p:cNvSpPr>
            <a:spLocks noGrp="1"/>
          </p:cNvSpPr>
          <p:nvPr>
            <p:ph idx="1"/>
          </p:nvPr>
        </p:nvSpPr>
        <p:spPr/>
        <p:txBody>
          <a:bodyPr/>
          <a:lstStyle/>
          <a:p>
            <a:r>
              <a:rPr lang="en-US" dirty="0"/>
              <a:t>a tyg is a multi-handled drinking cup </a:t>
            </a:r>
          </a:p>
          <a:p>
            <a:r>
              <a:rPr lang="en-US" dirty="0"/>
              <a:t>popular in 18th century England</a:t>
            </a:r>
          </a:p>
          <a:p>
            <a:r>
              <a:rPr lang="en-US" dirty="0"/>
              <a:t>a tyg makes it possible to not share a drinking surface</a:t>
            </a:r>
          </a:p>
          <a:p>
            <a:pPr lvl="1"/>
            <a:r>
              <a:rPr lang="en-US" dirty="0"/>
              <a:t>if multiple people drink from the same tyg, and each uses a different handle to hold it, each persons lips touch a different segment of the rim </a:t>
            </a:r>
          </a:p>
          <a:p>
            <a:r>
              <a:rPr lang="en-US" dirty="0"/>
              <a:t>a tyg makes it easy to pass a hot cup from one person to another</a:t>
            </a:r>
          </a:p>
          <a:p>
            <a:pPr lvl="1"/>
            <a:r>
              <a:rPr lang="en-US" dirty="0"/>
              <a:t>both the giver and the receiver will have conveniently placed handles to hold, so that neither party will burn themselves </a:t>
            </a:r>
          </a:p>
          <a:p>
            <a:r>
              <a:rPr lang="en-US" dirty="0"/>
              <a:t>so a tyg is clearly utilitarian and very practical, even if we didn’t recognize it (from our own lived experiences)</a:t>
            </a:r>
          </a:p>
          <a:p>
            <a:endParaRPr lang="en-US" dirty="0"/>
          </a:p>
        </p:txBody>
      </p:sp>
      <p:sp>
        <p:nvSpPr>
          <p:cNvPr id="3" name="Slide Number Placeholder 2">
            <a:extLst>
              <a:ext uri="{FF2B5EF4-FFF2-40B4-BE49-F238E27FC236}">
                <a16:creationId xmlns:a16="http://schemas.microsoft.com/office/drawing/2014/main" id="{5E99FA1D-BBCD-C441-992E-546B6633585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36A5470-763E-E14B-B2BF-9FCE4FCD9E50}"/>
              </a:ext>
            </a:extLst>
          </p:cNvPr>
          <p:cNvSpPr>
            <a:spLocks noGrp="1"/>
          </p:cNvSpPr>
          <p:nvPr>
            <p:ph type="title"/>
          </p:nvPr>
        </p:nvSpPr>
        <p:spPr/>
        <p:txBody>
          <a:bodyPr/>
          <a:lstStyle/>
          <a:p>
            <a:r>
              <a:rPr lang="en-US" dirty="0"/>
              <a:t>The Tyg</a:t>
            </a:r>
          </a:p>
        </p:txBody>
      </p:sp>
      <p:pic>
        <p:nvPicPr>
          <p:cNvPr id="5" name="Content Placeholder 3">
            <a:extLst>
              <a:ext uri="{FF2B5EF4-FFF2-40B4-BE49-F238E27FC236}">
                <a16:creationId xmlns:a16="http://schemas.microsoft.com/office/drawing/2014/main" id="{7CAA473F-3D42-5141-8D02-D9137B667027}"/>
              </a:ext>
            </a:extLst>
          </p:cNvPr>
          <p:cNvPicPr>
            <a:picLocks noChangeAspect="1"/>
          </p:cNvPicPr>
          <p:nvPr/>
        </p:nvPicPr>
        <p:blipFill>
          <a:blip r:embed="rId2"/>
          <a:stretch>
            <a:fillRect/>
          </a:stretch>
        </p:blipFill>
        <p:spPr>
          <a:xfrm>
            <a:off x="5857607" y="195515"/>
            <a:ext cx="2819400" cy="2882900"/>
          </a:xfrm>
          <a:prstGeom prst="rect">
            <a:avLst/>
          </a:prstGeom>
        </p:spPr>
      </p:pic>
      <p:sp>
        <p:nvSpPr>
          <p:cNvPr id="6" name="TextBox 5">
            <a:extLst>
              <a:ext uri="{FF2B5EF4-FFF2-40B4-BE49-F238E27FC236}">
                <a16:creationId xmlns:a16="http://schemas.microsoft.com/office/drawing/2014/main" id="{F5C4ED63-6E25-034F-B16C-C00313F3BE01}"/>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#1</a:t>
            </a:r>
          </a:p>
        </p:txBody>
      </p:sp>
    </p:spTree>
    <p:extLst>
      <p:ext uri="{BB962C8B-B14F-4D97-AF65-F5344CB8AC3E}">
        <p14:creationId xmlns:p14="http://schemas.microsoft.com/office/powerpoint/2010/main" val="24836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Madeleine </a:t>
            </a:r>
            <a:r>
              <a:rPr lang="en-US" dirty="0" err="1"/>
              <a:t>Akrich</a:t>
            </a:r>
            <a:r>
              <a:rPr lang="en-US" dirty="0"/>
              <a:t> (1992) developed the concept of the "script" as a metaphor for the "instruction manual" that is “inscribed” in an artifact </a:t>
            </a:r>
          </a:p>
          <a:p>
            <a:pPr lvl="1"/>
            <a:r>
              <a:rPr lang="en-US" dirty="0"/>
              <a:t>Any artifact contains a "message" (the script) from the </a:t>
            </a:r>
            <a:r>
              <a:rPr lang="en-US" i="1" dirty="0"/>
              <a:t>producer/designer</a:t>
            </a:r>
            <a:r>
              <a:rPr lang="en-US" dirty="0"/>
              <a:t> to the </a:t>
            </a:r>
            <a:r>
              <a:rPr lang="en-US" i="1" dirty="0"/>
              <a:t>user</a:t>
            </a:r>
            <a:r>
              <a:rPr lang="en-US" dirty="0"/>
              <a:t> describing the product's intended use and meaning </a:t>
            </a:r>
          </a:p>
          <a:p>
            <a:r>
              <a:rPr lang="en-US" dirty="0"/>
              <a:t>the product script might be legible to some people, but not others, depends on social factors</a:t>
            </a:r>
          </a:p>
        </p:txBody>
      </p:sp>
      <p:sp>
        <p:nvSpPr>
          <p:cNvPr id="3" name="Title 2"/>
          <p:cNvSpPr>
            <a:spLocks noGrp="1"/>
          </p:cNvSpPr>
          <p:nvPr>
            <p:ph type="title"/>
          </p:nvPr>
        </p:nvSpPr>
        <p:spPr/>
        <p:txBody>
          <a:bodyPr/>
          <a:lstStyle/>
          <a:p>
            <a:r>
              <a:rPr lang="en-US" dirty="0"/>
              <a:t>Product ‘Scripts’</a:t>
            </a:r>
          </a:p>
        </p:txBody>
      </p:sp>
    </p:spTree>
    <p:extLst>
      <p:ext uri="{BB962C8B-B14F-4D97-AF65-F5344CB8AC3E}">
        <p14:creationId xmlns:p14="http://schemas.microsoft.com/office/powerpoint/2010/main" val="1868163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5304BE-D0E6-D54B-A623-A10801AE9AF2}"/>
              </a:ext>
            </a:extLst>
          </p:cNvPr>
          <p:cNvSpPr>
            <a:spLocks noGrp="1"/>
          </p:cNvSpPr>
          <p:nvPr>
            <p:ph idx="1"/>
          </p:nvPr>
        </p:nvSpPr>
        <p:spPr/>
        <p:txBody>
          <a:bodyPr/>
          <a:lstStyle/>
          <a:p>
            <a:r>
              <a:rPr lang="en-CA" dirty="0"/>
              <a:t>dominant interests get reflected in the form and functioning of the technology, a process referred to as "inscription" (Latour 1992). </a:t>
            </a:r>
          </a:p>
          <a:p>
            <a:pPr marL="414000" lvl="1" indent="0">
              <a:buNone/>
            </a:pPr>
            <a:endParaRPr lang="en-CA" dirty="0"/>
          </a:p>
          <a:p>
            <a:pPr marL="414000" lvl="1" indent="0">
              <a:buNone/>
            </a:pPr>
            <a:r>
              <a:rPr lang="en-CA" dirty="0"/>
              <a:t>Designers thus define actors with specific tastes, competences, motives, aspirations, political prejudices, and the rest, and they assume that morality, technology, science, and economy will evolve in particular ways, A large part of the work of innovators is that of "inscribing" this vision of (or prediction about) the world in the technical content of the new object. </a:t>
            </a:r>
          </a:p>
          <a:p>
            <a:pPr marL="414000" lvl="1" indent="0">
              <a:buNone/>
            </a:pPr>
            <a:r>
              <a:rPr lang="en-CA" dirty="0"/>
              <a:t>				</a:t>
            </a:r>
            <a:r>
              <a:rPr lang="en-CA" dirty="0" err="1"/>
              <a:t>Akrich</a:t>
            </a:r>
            <a:r>
              <a:rPr lang="en-CA" dirty="0"/>
              <a:t> (1992, p. 208)</a:t>
            </a:r>
          </a:p>
          <a:p>
            <a:pPr marL="414000" lvl="1" indent="0">
              <a:buNone/>
            </a:pPr>
            <a:endParaRPr lang="en-CA" dirty="0"/>
          </a:p>
          <a:p>
            <a:endParaRPr lang="en-US" dirty="0"/>
          </a:p>
        </p:txBody>
      </p:sp>
      <p:sp>
        <p:nvSpPr>
          <p:cNvPr id="3" name="Slide Number Placeholder 2">
            <a:extLst>
              <a:ext uri="{FF2B5EF4-FFF2-40B4-BE49-F238E27FC236}">
                <a16:creationId xmlns:a16="http://schemas.microsoft.com/office/drawing/2014/main" id="{96B38C2A-879C-2D4C-8D91-30143AB2509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5080CD1-0B4A-EC4E-9027-E152AAE10010}"/>
              </a:ext>
            </a:extLst>
          </p:cNvPr>
          <p:cNvSpPr>
            <a:spLocks noGrp="1"/>
          </p:cNvSpPr>
          <p:nvPr>
            <p:ph type="title"/>
          </p:nvPr>
        </p:nvSpPr>
        <p:spPr/>
        <p:txBody>
          <a:bodyPr/>
          <a:lstStyle/>
          <a:p>
            <a:r>
              <a:rPr lang="en-US" dirty="0"/>
              <a:t>Inscription</a:t>
            </a:r>
          </a:p>
        </p:txBody>
      </p:sp>
      <p:sp>
        <p:nvSpPr>
          <p:cNvPr id="5" name="TextBox 4">
            <a:extLst>
              <a:ext uri="{FF2B5EF4-FFF2-40B4-BE49-F238E27FC236}">
                <a16:creationId xmlns:a16="http://schemas.microsoft.com/office/drawing/2014/main" id="{4769C01A-E957-5E41-91AF-B2C10FCC3135}"/>
              </a:ext>
            </a:extLst>
          </p:cNvPr>
          <p:cNvSpPr txBox="1"/>
          <p:nvPr/>
        </p:nvSpPr>
        <p:spPr>
          <a:xfrm>
            <a:off x="4963886" y="1091128"/>
            <a:ext cx="3371436" cy="369332"/>
          </a:xfrm>
          <a:prstGeom prst="rect">
            <a:avLst/>
          </a:prstGeom>
          <a:noFill/>
        </p:spPr>
        <p:txBody>
          <a:bodyPr wrap="none" rtlCol="0">
            <a:spAutoFit/>
          </a:bodyPr>
          <a:lstStyle/>
          <a:p>
            <a:r>
              <a:rPr lang="en-US" dirty="0">
                <a:latin typeface="Palatino Linotype" panose="02040502050505030304" pitchFamily="18" charset="0"/>
              </a:rPr>
              <a:t>…recall  from R-Interaction-I…</a:t>
            </a:r>
          </a:p>
        </p:txBody>
      </p:sp>
    </p:spTree>
    <p:extLst>
      <p:ext uri="{BB962C8B-B14F-4D97-AF65-F5344CB8AC3E}">
        <p14:creationId xmlns:p14="http://schemas.microsoft.com/office/powerpoint/2010/main" val="388483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a:t>
            </a:r>
          </a:p>
          <a:p>
            <a:r>
              <a:rPr lang="en-US" dirty="0"/>
              <a:t>R-Design-V (and all previous)</a:t>
            </a:r>
          </a:p>
          <a:p>
            <a:r>
              <a:rPr lang="en-CA" dirty="0"/>
              <a:t>R-Interaction I </a:t>
            </a: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A07B32-A730-4A4D-95D3-3500C7FBC50E}"/>
              </a:ext>
            </a:extLst>
          </p:cNvPr>
          <p:cNvSpPr>
            <a:spLocks noGrp="1"/>
          </p:cNvSpPr>
          <p:nvPr>
            <p:ph idx="1"/>
          </p:nvPr>
        </p:nvSpPr>
        <p:spPr/>
        <p:txBody>
          <a:bodyPr/>
          <a:lstStyle/>
          <a:p>
            <a:pPr marL="0" indent="0">
              <a:buNone/>
            </a:pPr>
            <a:endParaRPr lang="en-US" dirty="0"/>
          </a:p>
          <a:p>
            <a:r>
              <a:rPr lang="en-US" dirty="0"/>
              <a:t>The tyg is useful, even if we didn’t recognize it as such…</a:t>
            </a:r>
          </a:p>
          <a:p>
            <a:r>
              <a:rPr lang="en-US" dirty="0"/>
              <a:t>We may even find a use for a tyg that is different from its original intention (e.g., vase, pen holder)</a:t>
            </a:r>
          </a:p>
          <a:p>
            <a:r>
              <a:rPr lang="en-US" dirty="0"/>
              <a:t>the designer is not the sole determinant of an artefact’s usefulness</a:t>
            </a:r>
          </a:p>
          <a:p>
            <a:r>
              <a:rPr lang="en-US" dirty="0"/>
              <a:t>the extent to which something is </a:t>
            </a:r>
            <a:r>
              <a:rPr lang="en-US" i="1" dirty="0"/>
              <a:t>useful</a:t>
            </a:r>
            <a:r>
              <a:rPr lang="en-US" dirty="0"/>
              <a:t> depends to a large extent on the user, irrespective of the ‘script’</a:t>
            </a:r>
          </a:p>
          <a:p>
            <a:endParaRPr lang="en-US" dirty="0"/>
          </a:p>
          <a:p>
            <a:endParaRPr lang="en-US" dirty="0"/>
          </a:p>
        </p:txBody>
      </p:sp>
      <p:sp>
        <p:nvSpPr>
          <p:cNvPr id="3" name="Slide Number Placeholder 2">
            <a:extLst>
              <a:ext uri="{FF2B5EF4-FFF2-40B4-BE49-F238E27FC236}">
                <a16:creationId xmlns:a16="http://schemas.microsoft.com/office/drawing/2014/main" id="{A683A6EA-D666-9E48-8CAA-58BC60B2E35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73391FE-862D-C04E-82CE-3BD81321B035}"/>
              </a:ext>
            </a:extLst>
          </p:cNvPr>
          <p:cNvSpPr>
            <a:spLocks noGrp="1"/>
          </p:cNvSpPr>
          <p:nvPr>
            <p:ph type="title"/>
          </p:nvPr>
        </p:nvSpPr>
        <p:spPr/>
        <p:txBody>
          <a:bodyPr/>
          <a:lstStyle/>
          <a:p>
            <a:r>
              <a:rPr lang="en-US" dirty="0"/>
              <a:t>The Tyg: Take-Aways</a:t>
            </a:r>
          </a:p>
        </p:txBody>
      </p:sp>
      <p:sp>
        <p:nvSpPr>
          <p:cNvPr id="5" name="TextBox 4">
            <a:extLst>
              <a:ext uri="{FF2B5EF4-FFF2-40B4-BE49-F238E27FC236}">
                <a16:creationId xmlns:a16="http://schemas.microsoft.com/office/drawing/2014/main" id="{E81404F6-27EE-B340-9187-E3814938D12F}"/>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#1</a:t>
            </a:r>
          </a:p>
        </p:txBody>
      </p:sp>
    </p:spTree>
    <p:extLst>
      <p:ext uri="{BB962C8B-B14F-4D97-AF65-F5344CB8AC3E}">
        <p14:creationId xmlns:p14="http://schemas.microsoft.com/office/powerpoint/2010/main" val="1586571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7FA6EE2-443C-324C-BA47-711320D12CD5}"/>
              </a:ext>
            </a:extLst>
          </p:cNvPr>
          <p:cNvSpPr>
            <a:spLocks noGrp="1"/>
          </p:cNvSpPr>
          <p:nvPr>
            <p:ph idx="1"/>
          </p:nvPr>
        </p:nvSpPr>
        <p:spPr/>
        <p:txBody>
          <a:bodyPr/>
          <a:lstStyle/>
          <a:p>
            <a:pPr marL="0" indent="0">
              <a:buNone/>
            </a:pPr>
            <a:r>
              <a:rPr lang="en-US" dirty="0"/>
              <a:t>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Is this useful?</a:t>
            </a:r>
          </a:p>
        </p:txBody>
      </p:sp>
      <p:sp>
        <p:nvSpPr>
          <p:cNvPr id="7" name="TextBox 6">
            <a:extLst>
              <a:ext uri="{FF2B5EF4-FFF2-40B4-BE49-F238E27FC236}">
                <a16:creationId xmlns:a16="http://schemas.microsoft.com/office/drawing/2014/main" id="{C03A3906-8512-5847-8ACB-B6E692FE8A0C}"/>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pic>
        <p:nvPicPr>
          <p:cNvPr id="6148" name="Picture 4" descr="mosquito netting material Cheaper Than Retail Price&gt; Buy Clothing,  Accessories and lifestyle products for women &amp; men -">
            <a:extLst>
              <a:ext uri="{FF2B5EF4-FFF2-40B4-BE49-F238E27FC236}">
                <a16:creationId xmlns:a16="http://schemas.microsoft.com/office/drawing/2014/main" id="{200477A9-B792-BD41-96BA-C9B5EE826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557" y="2058169"/>
            <a:ext cx="4328886" cy="355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139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57091E-6C17-CC4B-BF08-A73BD1825A0E}"/>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56D745D8-ECED-EF44-9902-16330E00BAF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7170D84-C575-0447-8D30-C00CA6BF4539}"/>
              </a:ext>
            </a:extLst>
          </p:cNvPr>
          <p:cNvSpPr>
            <a:spLocks noGrp="1"/>
          </p:cNvSpPr>
          <p:nvPr>
            <p:ph type="title"/>
          </p:nvPr>
        </p:nvSpPr>
        <p:spPr/>
        <p:txBody>
          <a:bodyPr/>
          <a:lstStyle/>
          <a:p>
            <a:r>
              <a:rPr lang="en-US" dirty="0"/>
              <a:t>Antimalarial Mosquito Netting</a:t>
            </a:r>
          </a:p>
        </p:txBody>
      </p:sp>
      <p:pic>
        <p:nvPicPr>
          <p:cNvPr id="1026" name="Picture 2">
            <a:extLst>
              <a:ext uri="{FF2B5EF4-FFF2-40B4-BE49-F238E27FC236}">
                <a16:creationId xmlns:a16="http://schemas.microsoft.com/office/drawing/2014/main" id="{E625AFED-A388-D846-B1DD-F73A5D233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97" y="1850572"/>
            <a:ext cx="4750745" cy="3165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026B52-DF6C-E14D-A39B-4BF8EF7D056F}"/>
              </a:ext>
            </a:extLst>
          </p:cNvPr>
          <p:cNvSpPr txBox="1"/>
          <p:nvPr/>
        </p:nvSpPr>
        <p:spPr>
          <a:xfrm>
            <a:off x="1160198" y="5219657"/>
            <a:ext cx="5480088" cy="738664"/>
          </a:xfrm>
          <a:prstGeom prst="rect">
            <a:avLst/>
          </a:prstGeom>
          <a:noFill/>
        </p:spPr>
        <p:txBody>
          <a:bodyPr wrap="square">
            <a:spAutoFit/>
          </a:bodyPr>
          <a:lstStyle/>
          <a:p>
            <a:r>
              <a:rPr lang="en-CA" sz="1400" dirty="0" err="1">
                <a:latin typeface="Palatino Linotype" panose="02040502050505030304" pitchFamily="18" charset="0"/>
              </a:rPr>
              <a:t>Zabibu</a:t>
            </a:r>
            <a:r>
              <a:rPr lang="en-CA" sz="1400" dirty="0">
                <a:latin typeface="Palatino Linotype" panose="02040502050505030304" pitchFamily="18" charset="0"/>
              </a:rPr>
              <a:t> </a:t>
            </a:r>
            <a:r>
              <a:rPr lang="en-CA" sz="1400" dirty="0" err="1">
                <a:latin typeface="Palatino Linotype" panose="02040502050505030304" pitchFamily="18" charset="0"/>
              </a:rPr>
              <a:t>Athumani</a:t>
            </a:r>
            <a:r>
              <a:rPr lang="en-CA" sz="1400" dirty="0">
                <a:latin typeface="Palatino Linotype" panose="02040502050505030304" pitchFamily="18" charset="0"/>
              </a:rPr>
              <a:t> and her son </a:t>
            </a:r>
            <a:r>
              <a:rPr lang="en-CA" sz="1400" dirty="0" err="1">
                <a:latin typeface="Palatino Linotype" panose="02040502050505030304" pitchFamily="18" charset="0"/>
              </a:rPr>
              <a:t>Abirai</a:t>
            </a:r>
            <a:r>
              <a:rPr lang="en-CA" sz="1400" dirty="0">
                <a:latin typeface="Palatino Linotype" panose="02040502050505030304" pitchFamily="18" charset="0"/>
              </a:rPr>
              <a:t> </a:t>
            </a:r>
            <a:r>
              <a:rPr lang="en-CA" sz="1400" dirty="0" err="1">
                <a:latin typeface="Palatino Linotype" panose="02040502050505030304" pitchFamily="18" charset="0"/>
              </a:rPr>
              <a:t>Mbaraka</a:t>
            </a:r>
            <a:r>
              <a:rPr lang="en-CA" sz="1400" dirty="0">
                <a:latin typeface="Palatino Linotype" panose="02040502050505030304" pitchFamily="18" charset="0"/>
              </a:rPr>
              <a:t> </a:t>
            </a:r>
            <a:r>
              <a:rPr lang="en-CA" sz="1400" dirty="0" err="1">
                <a:latin typeface="Palatino Linotype" panose="02040502050505030304" pitchFamily="18" charset="0"/>
              </a:rPr>
              <a:t>Sultani</a:t>
            </a:r>
            <a:r>
              <a:rPr lang="en-CA" sz="1400" dirty="0">
                <a:latin typeface="Palatino Linotype" panose="02040502050505030304" pitchFamily="18" charset="0"/>
              </a:rPr>
              <a:t> rest under an insecticide-treated bed net at their home. (Bagamoyo, Tanzania, 2011). Gates Foundation, CC BY-NC-ND</a:t>
            </a:r>
          </a:p>
        </p:txBody>
      </p:sp>
      <p:sp>
        <p:nvSpPr>
          <p:cNvPr id="8" name="TextBox 7">
            <a:extLst>
              <a:ext uri="{FF2B5EF4-FFF2-40B4-BE49-F238E27FC236}">
                <a16:creationId xmlns:a16="http://schemas.microsoft.com/office/drawing/2014/main" id="{AA624F44-C2AF-CC41-A81F-D5646A8BBAB2}"/>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spTree>
    <p:extLst>
      <p:ext uri="{BB962C8B-B14F-4D97-AF65-F5344CB8AC3E}">
        <p14:creationId xmlns:p14="http://schemas.microsoft.com/office/powerpoint/2010/main" val="306099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57091E-6C17-CC4B-BF08-A73BD1825A0E}"/>
              </a:ext>
            </a:extLst>
          </p:cNvPr>
          <p:cNvSpPr>
            <a:spLocks noGrp="1"/>
          </p:cNvSpPr>
          <p:nvPr>
            <p:ph idx="1"/>
          </p:nvPr>
        </p:nvSpPr>
        <p:spPr/>
        <p:txBody>
          <a:bodyPr/>
          <a:lstStyle/>
          <a:p>
            <a:r>
              <a:rPr lang="en-CA" dirty="0"/>
              <a:t>More than 3 billion people around the world are at risk of malaria. </a:t>
            </a:r>
          </a:p>
          <a:p>
            <a:r>
              <a:rPr lang="en-CA" dirty="0"/>
              <a:t>Aid agencies (Gates Foundation, others) distribute insecticide-treated bed nets for people to use in their homes.</a:t>
            </a:r>
          </a:p>
          <a:p>
            <a:r>
              <a:rPr lang="en-CA" dirty="0"/>
              <a:t>These bed nets repel the mosquitoes that transmit the malaria infection.  (Mosquitos are the vectors that Plasmodium parasite.)</a:t>
            </a:r>
          </a:p>
          <a:p>
            <a:r>
              <a:rPr lang="en-CA" dirty="0"/>
              <a:t>These bed nets have played a huge role in cutting the toll of malaria (e.g., malaria incidence falling by almost 40% over a decade)…</a:t>
            </a:r>
          </a:p>
          <a:p>
            <a:r>
              <a:rPr lang="en-CA" dirty="0"/>
              <a:t>BUT…</a:t>
            </a:r>
            <a:endParaRPr lang="en-US" dirty="0"/>
          </a:p>
        </p:txBody>
      </p:sp>
      <p:sp>
        <p:nvSpPr>
          <p:cNvPr id="3" name="Slide Number Placeholder 2">
            <a:extLst>
              <a:ext uri="{FF2B5EF4-FFF2-40B4-BE49-F238E27FC236}">
                <a16:creationId xmlns:a16="http://schemas.microsoft.com/office/drawing/2014/main" id="{56D745D8-ECED-EF44-9902-16330E00BAF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7170D84-C575-0447-8D30-C00CA6BF4539}"/>
              </a:ext>
            </a:extLst>
          </p:cNvPr>
          <p:cNvSpPr>
            <a:spLocks noGrp="1"/>
          </p:cNvSpPr>
          <p:nvPr>
            <p:ph type="title"/>
          </p:nvPr>
        </p:nvSpPr>
        <p:spPr/>
        <p:txBody>
          <a:bodyPr/>
          <a:lstStyle/>
          <a:p>
            <a:r>
              <a:rPr lang="en-US" dirty="0"/>
              <a:t>Antimalarial Mosquito Netting</a:t>
            </a:r>
          </a:p>
        </p:txBody>
      </p:sp>
      <p:sp>
        <p:nvSpPr>
          <p:cNvPr id="6" name="TextBox 5">
            <a:extLst>
              <a:ext uri="{FF2B5EF4-FFF2-40B4-BE49-F238E27FC236}">
                <a16:creationId xmlns:a16="http://schemas.microsoft.com/office/drawing/2014/main" id="{C4023C82-B2B2-8C44-AFDB-46DE35E3166C}"/>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spTree>
    <p:extLst>
      <p:ext uri="{BB962C8B-B14F-4D97-AF65-F5344CB8AC3E}">
        <p14:creationId xmlns:p14="http://schemas.microsoft.com/office/powerpoint/2010/main" val="2465307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CF9B69-FEAB-F649-A2E8-28C2324FC259}"/>
              </a:ext>
            </a:extLst>
          </p:cNvPr>
          <p:cNvSpPr>
            <a:spLocks noGrp="1"/>
          </p:cNvSpPr>
          <p:nvPr>
            <p:ph idx="1"/>
          </p:nvPr>
        </p:nvSpPr>
        <p:spPr/>
        <p:txBody>
          <a:bodyPr/>
          <a:lstStyle/>
          <a:p>
            <a:r>
              <a:rPr lang="en-US" dirty="0"/>
              <a:t>Antimalarial mosquito netting was found to be useful for many other purposes</a:t>
            </a:r>
          </a:p>
          <a:p>
            <a:r>
              <a:rPr lang="en-US" dirty="0"/>
              <a:t>Examples:</a:t>
            </a:r>
          </a:p>
          <a:p>
            <a:pPr lvl="1"/>
            <a:r>
              <a:rPr lang="en-CA" dirty="0"/>
              <a:t>for fishing nets (using one or more), to protect crops, to make chicken coops</a:t>
            </a:r>
          </a:p>
          <a:p>
            <a:r>
              <a:rPr lang="en-CA" dirty="0"/>
              <a:t>these other uses are now known to be harmful</a:t>
            </a:r>
          </a:p>
          <a:p>
            <a:pPr lvl="1"/>
            <a:r>
              <a:rPr lang="en-CA" dirty="0"/>
              <a:t>e.g., fishing practices that are destructive to food security and coastal ecosystems.</a:t>
            </a:r>
            <a:br>
              <a:rPr lang="en-CA" dirty="0"/>
            </a:br>
            <a:endParaRPr lang="en-US" dirty="0"/>
          </a:p>
        </p:txBody>
      </p:sp>
      <p:sp>
        <p:nvSpPr>
          <p:cNvPr id="3" name="Slide Number Placeholder 2">
            <a:extLst>
              <a:ext uri="{FF2B5EF4-FFF2-40B4-BE49-F238E27FC236}">
                <a16:creationId xmlns:a16="http://schemas.microsoft.com/office/drawing/2014/main" id="{84029EDE-A012-314E-8CF9-B4BD5A5C254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38A0FF9-C511-A648-926F-D331D3BEA933}"/>
              </a:ext>
            </a:extLst>
          </p:cNvPr>
          <p:cNvSpPr>
            <a:spLocks noGrp="1"/>
          </p:cNvSpPr>
          <p:nvPr>
            <p:ph type="title"/>
          </p:nvPr>
        </p:nvSpPr>
        <p:spPr/>
        <p:txBody>
          <a:bodyPr/>
          <a:lstStyle/>
          <a:p>
            <a:r>
              <a:rPr lang="en-US" dirty="0"/>
              <a:t>Antimalarial Mosquito Netting</a:t>
            </a:r>
          </a:p>
        </p:txBody>
      </p:sp>
      <p:sp>
        <p:nvSpPr>
          <p:cNvPr id="5" name="TextBox 4">
            <a:extLst>
              <a:ext uri="{FF2B5EF4-FFF2-40B4-BE49-F238E27FC236}">
                <a16:creationId xmlns:a16="http://schemas.microsoft.com/office/drawing/2014/main" id="{6CBCE521-91EC-7643-B281-67E8177B7A91}"/>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spTree>
    <p:extLst>
      <p:ext uri="{BB962C8B-B14F-4D97-AF65-F5344CB8AC3E}">
        <p14:creationId xmlns:p14="http://schemas.microsoft.com/office/powerpoint/2010/main" val="3910787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CF9B69-FEAB-F649-A2E8-28C2324FC259}"/>
              </a:ext>
            </a:extLst>
          </p:cNvPr>
          <p:cNvSpPr>
            <a:spLocks noGrp="1"/>
          </p:cNvSpPr>
          <p:nvPr>
            <p:ph idx="1"/>
          </p:nvPr>
        </p:nvSpPr>
        <p:spPr/>
        <p:txBody>
          <a:bodyPr/>
          <a:lstStyle/>
          <a:p>
            <a:r>
              <a:rPr lang="en-US" dirty="0"/>
              <a:t>an artifact may get used in a way that was not intended by the designer</a:t>
            </a:r>
          </a:p>
          <a:p>
            <a:r>
              <a:rPr lang="en-US" dirty="0"/>
              <a:t>an artifact may get used in a way that was not inscribed in the product’s script... a kind of </a:t>
            </a:r>
            <a:r>
              <a:rPr lang="en-US" i="1" dirty="0"/>
              <a:t>subversive use</a:t>
            </a:r>
            <a:endParaRPr lang="en-US" dirty="0"/>
          </a:p>
          <a:p>
            <a:r>
              <a:rPr lang="en-US" dirty="0"/>
              <a:t>the designer is not the sole determinant of an artefact’s usefulness</a:t>
            </a:r>
          </a:p>
          <a:p>
            <a:r>
              <a:rPr lang="en-US" dirty="0"/>
              <a:t>the extent to which something is </a:t>
            </a:r>
            <a:r>
              <a:rPr lang="en-US" i="1" dirty="0"/>
              <a:t>useful</a:t>
            </a:r>
            <a:r>
              <a:rPr lang="en-US" dirty="0"/>
              <a:t> depends to a large extent on the user, irrespective of the ‘script’</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84029EDE-A012-314E-8CF9-B4BD5A5C254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38A0FF9-C511-A648-926F-D331D3BEA933}"/>
              </a:ext>
            </a:extLst>
          </p:cNvPr>
          <p:cNvSpPr>
            <a:spLocks noGrp="1"/>
          </p:cNvSpPr>
          <p:nvPr>
            <p:ph type="title"/>
          </p:nvPr>
        </p:nvSpPr>
        <p:spPr/>
        <p:txBody>
          <a:bodyPr/>
          <a:lstStyle/>
          <a:p>
            <a:r>
              <a:rPr lang="en-US" dirty="0"/>
              <a:t>Antimalarial Mosquito Netting: Take-Aways</a:t>
            </a:r>
          </a:p>
        </p:txBody>
      </p:sp>
      <p:sp>
        <p:nvSpPr>
          <p:cNvPr id="5" name="TextBox 4">
            <a:extLst>
              <a:ext uri="{FF2B5EF4-FFF2-40B4-BE49-F238E27FC236}">
                <a16:creationId xmlns:a16="http://schemas.microsoft.com/office/drawing/2014/main" id="{82844741-ACDA-1D44-94D9-2C0BCBB5095F}"/>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spTree>
    <p:extLst>
      <p:ext uri="{BB962C8B-B14F-4D97-AF65-F5344CB8AC3E}">
        <p14:creationId xmlns:p14="http://schemas.microsoft.com/office/powerpoint/2010/main" val="878250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7FA6EE2-443C-324C-BA47-711320D12CD5}"/>
              </a:ext>
            </a:extLst>
          </p:cNvPr>
          <p:cNvSpPr>
            <a:spLocks noGrp="1"/>
          </p:cNvSpPr>
          <p:nvPr>
            <p:ph idx="1"/>
          </p:nvPr>
        </p:nvSpPr>
        <p:spPr/>
        <p:txBody>
          <a:bodyPr/>
          <a:lstStyle/>
          <a:p>
            <a:pPr marL="0" indent="0">
              <a:buNone/>
            </a:pPr>
            <a:r>
              <a:rPr lang="en-US" dirty="0"/>
              <a:t>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Is this useful?</a:t>
            </a:r>
          </a:p>
        </p:txBody>
      </p:sp>
      <p:pic>
        <p:nvPicPr>
          <p:cNvPr id="6" name="Content Placeholder 3"/>
          <p:cNvPicPr>
            <a:picLocks noChangeAspect="1"/>
          </p:cNvPicPr>
          <p:nvPr/>
        </p:nvPicPr>
        <p:blipFill>
          <a:blip r:embed="rId2"/>
          <a:srcRect t="1356" b="1356"/>
          <a:stretch>
            <a:fillRect/>
          </a:stretch>
        </p:blipFill>
        <p:spPr>
          <a:xfrm>
            <a:off x="1969501" y="2048911"/>
            <a:ext cx="5204998" cy="3314937"/>
          </a:xfrm>
          <a:prstGeom prst="rect">
            <a:avLst/>
          </a:prstGeom>
          <a:noFill/>
          <a:ln>
            <a:noFill/>
          </a:ln>
        </p:spPr>
      </p:pic>
      <p:sp>
        <p:nvSpPr>
          <p:cNvPr id="7" name="TextBox 6">
            <a:extLst>
              <a:ext uri="{FF2B5EF4-FFF2-40B4-BE49-F238E27FC236}">
                <a16:creationId xmlns:a16="http://schemas.microsoft.com/office/drawing/2014/main" id="{C03A3906-8512-5847-8ACB-B6E692FE8A0C}"/>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75549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428C4AA-B4B0-8146-8FC0-DE75C84B7AC5}"/>
              </a:ext>
            </a:extLst>
          </p:cNvPr>
          <p:cNvSpPr>
            <a:spLocks noGrp="1"/>
          </p:cNvSpPr>
          <p:nvPr>
            <p:ph idx="1"/>
          </p:nvPr>
        </p:nvSpPr>
        <p:spPr/>
        <p:txBody>
          <a:bodyPr/>
          <a:lstStyle/>
          <a:p>
            <a:pPr marL="0" indent="0">
              <a:buNone/>
            </a:pPr>
            <a:r>
              <a:rPr lang="en-US" dirty="0"/>
              <a:t>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Is this useful?</a:t>
            </a:r>
          </a:p>
        </p:txBody>
      </p:sp>
      <p:pic>
        <p:nvPicPr>
          <p:cNvPr id="8" name="Picture 7"/>
          <p:cNvPicPr>
            <a:picLocks noChangeAspect="1"/>
          </p:cNvPicPr>
          <p:nvPr/>
        </p:nvPicPr>
        <p:blipFill>
          <a:blip r:embed="rId2"/>
          <a:stretch>
            <a:fillRect/>
          </a:stretch>
        </p:blipFill>
        <p:spPr>
          <a:xfrm>
            <a:off x="1502983" y="2048911"/>
            <a:ext cx="6138033" cy="4069784"/>
          </a:xfrm>
          <a:prstGeom prst="rect">
            <a:avLst/>
          </a:prstGeom>
        </p:spPr>
      </p:pic>
      <p:sp>
        <p:nvSpPr>
          <p:cNvPr id="6" name="TextBox 5">
            <a:extLst>
              <a:ext uri="{FF2B5EF4-FFF2-40B4-BE49-F238E27FC236}">
                <a16:creationId xmlns:a16="http://schemas.microsoft.com/office/drawing/2014/main" id="{BD273D82-7CD0-074A-A5F8-A1A168F97D50}"/>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1856782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idx="1"/>
          </p:nvPr>
        </p:nvSpPr>
        <p:spPr/>
        <p:txBody>
          <a:bodyPr/>
          <a:lstStyle/>
          <a:p>
            <a:pPr marL="520700" indent="-342900"/>
            <a:r>
              <a:rPr lang="en-US" dirty="0"/>
              <a:t>these two examples are from Jacques </a:t>
            </a:r>
            <a:r>
              <a:rPr lang="en-US" dirty="0" err="1"/>
              <a:t>Carelman</a:t>
            </a:r>
            <a:r>
              <a:rPr lang="en-US" dirty="0"/>
              <a:t> (1929-2012), an artist and designer, who developed </a:t>
            </a:r>
            <a:r>
              <a:rPr lang="en-US" i="1" dirty="0"/>
              <a:t>Catalogue </a:t>
            </a:r>
            <a:r>
              <a:rPr lang="en-US" i="1" dirty="0" err="1"/>
              <a:t>d'objets</a:t>
            </a:r>
            <a:r>
              <a:rPr lang="en-US" i="1" dirty="0"/>
              <a:t> </a:t>
            </a:r>
            <a:r>
              <a:rPr lang="en-US" i="1" dirty="0" err="1"/>
              <a:t>introuvables</a:t>
            </a:r>
            <a:r>
              <a:rPr lang="en-US" dirty="0"/>
              <a:t> (1969) – a parody of catalog of the French mail order company ‘</a:t>
            </a:r>
            <a:r>
              <a:rPr lang="en-US" dirty="0" err="1"/>
              <a:t>Manufrance</a:t>
            </a:r>
            <a:r>
              <a:rPr lang="en-US" dirty="0"/>
              <a:t>’</a:t>
            </a:r>
          </a:p>
          <a:p>
            <a:pPr marL="177800" indent="0">
              <a:buNone/>
            </a:pP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2" name="Title 1">
            <a:extLst>
              <a:ext uri="{FF2B5EF4-FFF2-40B4-BE49-F238E27FC236}">
                <a16:creationId xmlns:a16="http://schemas.microsoft.com/office/drawing/2014/main" id="{12DB7D2F-D60F-D644-8C4C-A8A26EDCF234}"/>
              </a:ext>
            </a:extLst>
          </p:cNvPr>
          <p:cNvSpPr>
            <a:spLocks noGrp="1"/>
          </p:cNvSpPr>
          <p:nvPr>
            <p:ph type="title"/>
          </p:nvPr>
        </p:nvSpPr>
        <p:spPr/>
        <p:txBody>
          <a:bodyPr/>
          <a:lstStyle/>
          <a:p>
            <a:r>
              <a:rPr lang="en-US" dirty="0"/>
              <a:t>‘</a:t>
            </a:r>
            <a:r>
              <a:rPr lang="en-US" dirty="0" err="1"/>
              <a:t>Manufrance</a:t>
            </a:r>
            <a:r>
              <a:rPr lang="en-US" dirty="0"/>
              <a:t>’</a:t>
            </a:r>
          </a:p>
        </p:txBody>
      </p:sp>
      <p:pic>
        <p:nvPicPr>
          <p:cNvPr id="6" name="Content Placeholder 3"/>
          <p:cNvPicPr>
            <a:picLocks noChangeAspect="1"/>
          </p:cNvPicPr>
          <p:nvPr/>
        </p:nvPicPr>
        <p:blipFill>
          <a:blip r:embed="rId2"/>
          <a:srcRect t="1356" b="1356"/>
          <a:stretch>
            <a:fillRect/>
          </a:stretch>
        </p:blipFill>
        <p:spPr>
          <a:xfrm>
            <a:off x="159637" y="3797257"/>
            <a:ext cx="3590132" cy="2286468"/>
          </a:xfrm>
          <a:prstGeom prst="rect">
            <a:avLst/>
          </a:prstGeom>
          <a:noFill/>
          <a:ln>
            <a:noFill/>
          </a:ln>
        </p:spPr>
      </p:pic>
      <p:pic>
        <p:nvPicPr>
          <p:cNvPr id="8" name="Picture 7"/>
          <p:cNvPicPr>
            <a:picLocks noChangeAspect="1"/>
          </p:cNvPicPr>
          <p:nvPr/>
        </p:nvPicPr>
        <p:blipFill>
          <a:blip r:embed="rId3"/>
          <a:stretch>
            <a:fillRect/>
          </a:stretch>
        </p:blipFill>
        <p:spPr>
          <a:xfrm>
            <a:off x="5595094" y="3797257"/>
            <a:ext cx="3444446" cy="2283818"/>
          </a:xfrm>
          <a:prstGeom prst="rect">
            <a:avLst/>
          </a:prstGeom>
        </p:spPr>
      </p:pic>
      <p:pic>
        <p:nvPicPr>
          <p:cNvPr id="9" name="Picture 8"/>
          <p:cNvPicPr>
            <a:picLocks noChangeAspect="1"/>
          </p:cNvPicPr>
          <p:nvPr/>
        </p:nvPicPr>
        <p:blipFill>
          <a:blip r:embed="rId4"/>
          <a:stretch>
            <a:fillRect/>
          </a:stretch>
        </p:blipFill>
        <p:spPr>
          <a:xfrm>
            <a:off x="3749769" y="3797257"/>
            <a:ext cx="1845325" cy="2283818"/>
          </a:xfrm>
          <a:prstGeom prst="rect">
            <a:avLst/>
          </a:prstGeom>
        </p:spPr>
      </p:pic>
      <p:sp>
        <p:nvSpPr>
          <p:cNvPr id="10" name="TextBox 9">
            <a:extLst>
              <a:ext uri="{FF2B5EF4-FFF2-40B4-BE49-F238E27FC236}">
                <a16:creationId xmlns:a16="http://schemas.microsoft.com/office/drawing/2014/main" id="{190028BF-EFEB-3D47-9A91-20BC7E5FCE33}"/>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2965014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06BDA0-95E8-7948-99D0-15F501C051FB}"/>
              </a:ext>
            </a:extLst>
          </p:cNvPr>
          <p:cNvSpPr>
            <a:spLocks noGrp="1"/>
          </p:cNvSpPr>
          <p:nvPr>
            <p:ph idx="1"/>
          </p:nvPr>
        </p:nvSpPr>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3A517FA5-2A99-3547-98DC-D32C3DF3FC6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64F3433-B63A-214B-9399-AEF9539F3348}"/>
              </a:ext>
            </a:extLst>
          </p:cNvPr>
          <p:cNvSpPr>
            <a:spLocks noGrp="1"/>
          </p:cNvSpPr>
          <p:nvPr>
            <p:ph type="title"/>
          </p:nvPr>
        </p:nvSpPr>
        <p:spPr/>
        <p:txBody>
          <a:bodyPr/>
          <a:lstStyle/>
          <a:p>
            <a:r>
              <a:rPr lang="en-US" dirty="0"/>
              <a:t>Parody</a:t>
            </a:r>
          </a:p>
        </p:txBody>
      </p:sp>
      <p:pic>
        <p:nvPicPr>
          <p:cNvPr id="5" name="Picture 4">
            <a:extLst>
              <a:ext uri="{FF2B5EF4-FFF2-40B4-BE49-F238E27FC236}">
                <a16:creationId xmlns:a16="http://schemas.microsoft.com/office/drawing/2014/main" id="{0B847651-B676-6D44-8163-5347E85062E2}"/>
              </a:ext>
            </a:extLst>
          </p:cNvPr>
          <p:cNvPicPr>
            <a:picLocks noChangeAspect="1"/>
          </p:cNvPicPr>
          <p:nvPr/>
        </p:nvPicPr>
        <p:blipFill>
          <a:blip r:embed="rId2"/>
          <a:stretch>
            <a:fillRect/>
          </a:stretch>
        </p:blipFill>
        <p:spPr>
          <a:xfrm>
            <a:off x="565318" y="2717980"/>
            <a:ext cx="2994572" cy="3685068"/>
          </a:xfrm>
          <a:prstGeom prst="rect">
            <a:avLst/>
          </a:prstGeom>
        </p:spPr>
      </p:pic>
      <p:sp>
        <p:nvSpPr>
          <p:cNvPr id="6" name="Rectangle 5">
            <a:extLst>
              <a:ext uri="{FF2B5EF4-FFF2-40B4-BE49-F238E27FC236}">
                <a16:creationId xmlns:a16="http://schemas.microsoft.com/office/drawing/2014/main" id="{791F301A-169C-4A4A-981A-39AA136DFDEA}"/>
              </a:ext>
            </a:extLst>
          </p:cNvPr>
          <p:cNvSpPr/>
          <p:nvPr/>
        </p:nvSpPr>
        <p:spPr>
          <a:xfrm>
            <a:off x="565318" y="1829447"/>
            <a:ext cx="2723823" cy="646331"/>
          </a:xfrm>
          <a:prstGeom prst="rect">
            <a:avLst/>
          </a:prstGeom>
        </p:spPr>
        <p:txBody>
          <a:bodyPr wrap="none">
            <a:spAutoFit/>
          </a:bodyPr>
          <a:lstStyle/>
          <a:p>
            <a:r>
              <a:rPr lang="en-US" dirty="0">
                <a:latin typeface="Palatino Linotype" panose="02040502050505030304" pitchFamily="18" charset="0"/>
              </a:rPr>
              <a:t>r/</a:t>
            </a:r>
            <a:r>
              <a:rPr lang="en-US" dirty="0" err="1">
                <a:latin typeface="Palatino Linotype" panose="02040502050505030304" pitchFamily="18" charset="0"/>
              </a:rPr>
              <a:t>UnnecessaryInventions</a:t>
            </a:r>
            <a:br>
              <a:rPr lang="en-US" dirty="0">
                <a:latin typeface="Palatino Linotype" panose="02040502050505030304" pitchFamily="18" charset="0"/>
              </a:rPr>
            </a:br>
            <a:r>
              <a:rPr lang="en-US" dirty="0">
                <a:latin typeface="Palatino Linotype" panose="02040502050505030304" pitchFamily="18" charset="0"/>
              </a:rPr>
              <a:t>u/</a:t>
            </a:r>
            <a:r>
              <a:rPr lang="en-US" dirty="0" err="1">
                <a:latin typeface="Palatino Linotype" panose="02040502050505030304" pitchFamily="18" charset="0"/>
              </a:rPr>
              <a:t>rightcoastguy</a:t>
            </a:r>
            <a:endParaRPr lang="en-US" dirty="0">
              <a:latin typeface="Palatino Linotype" panose="02040502050505030304" pitchFamily="18" charset="0"/>
            </a:endParaRPr>
          </a:p>
        </p:txBody>
      </p:sp>
      <p:sp>
        <p:nvSpPr>
          <p:cNvPr id="7" name="Rectangle 6">
            <a:extLst>
              <a:ext uri="{FF2B5EF4-FFF2-40B4-BE49-F238E27FC236}">
                <a16:creationId xmlns:a16="http://schemas.microsoft.com/office/drawing/2014/main" id="{39D7340F-203E-874B-929E-95D56F3FC7A2}"/>
              </a:ext>
            </a:extLst>
          </p:cNvPr>
          <p:cNvSpPr/>
          <p:nvPr/>
        </p:nvSpPr>
        <p:spPr>
          <a:xfrm>
            <a:off x="4300889" y="1835294"/>
            <a:ext cx="2557110" cy="646331"/>
          </a:xfrm>
          <a:prstGeom prst="rect">
            <a:avLst/>
          </a:prstGeom>
        </p:spPr>
        <p:txBody>
          <a:bodyPr wrap="none">
            <a:spAutoFit/>
          </a:bodyPr>
          <a:lstStyle/>
          <a:p>
            <a:r>
              <a:rPr lang="en-US" dirty="0">
                <a:latin typeface="Palatino Linotype" panose="02040502050505030304" pitchFamily="18" charset="0"/>
              </a:rPr>
              <a:t>The Breakfast Machine</a:t>
            </a:r>
          </a:p>
          <a:p>
            <a:r>
              <a:rPr lang="en-US" dirty="0">
                <a:latin typeface="Palatino Linotype" panose="02040502050505030304" pitchFamily="18" charset="0"/>
              </a:rPr>
              <a:t>Simone Gertz</a:t>
            </a:r>
          </a:p>
        </p:txBody>
      </p:sp>
      <p:pic>
        <p:nvPicPr>
          <p:cNvPr id="8" name="Picture 7">
            <a:extLst>
              <a:ext uri="{FF2B5EF4-FFF2-40B4-BE49-F238E27FC236}">
                <a16:creationId xmlns:a16="http://schemas.microsoft.com/office/drawing/2014/main" id="{84A20F0B-3CC5-5F48-8389-CE730A245BEE}"/>
              </a:ext>
            </a:extLst>
          </p:cNvPr>
          <p:cNvPicPr>
            <a:picLocks noChangeAspect="1"/>
          </p:cNvPicPr>
          <p:nvPr/>
        </p:nvPicPr>
        <p:blipFill>
          <a:blip r:embed="rId3"/>
          <a:stretch>
            <a:fillRect/>
          </a:stretch>
        </p:blipFill>
        <p:spPr>
          <a:xfrm>
            <a:off x="4300889" y="2717980"/>
            <a:ext cx="4571999" cy="2269226"/>
          </a:xfrm>
          <a:prstGeom prst="rect">
            <a:avLst/>
          </a:prstGeom>
        </p:spPr>
      </p:pic>
      <p:sp>
        <p:nvSpPr>
          <p:cNvPr id="9" name="Rectangle 8">
            <a:extLst>
              <a:ext uri="{FF2B5EF4-FFF2-40B4-BE49-F238E27FC236}">
                <a16:creationId xmlns:a16="http://schemas.microsoft.com/office/drawing/2014/main" id="{AA3C14F9-4128-D44F-A53C-2E71EBF47FED}"/>
              </a:ext>
            </a:extLst>
          </p:cNvPr>
          <p:cNvSpPr/>
          <p:nvPr/>
        </p:nvSpPr>
        <p:spPr>
          <a:xfrm>
            <a:off x="4154773" y="5060131"/>
            <a:ext cx="4913998" cy="338554"/>
          </a:xfrm>
          <a:prstGeom prst="rect">
            <a:avLst/>
          </a:prstGeom>
        </p:spPr>
        <p:txBody>
          <a:bodyPr wrap="square">
            <a:spAutoFit/>
          </a:bodyPr>
          <a:lstStyle/>
          <a:p>
            <a:r>
              <a:rPr lang="en-US" sz="1600" dirty="0">
                <a:latin typeface="Palatino Linotype" panose="02040502050505030304" pitchFamily="18" charset="0"/>
              </a:rPr>
              <a:t>https://</a:t>
            </a:r>
            <a:r>
              <a:rPr lang="en-US" sz="1600" dirty="0" err="1">
                <a:latin typeface="Palatino Linotype" panose="02040502050505030304" pitchFamily="18" charset="0"/>
              </a:rPr>
              <a:t>www.youtube.com</a:t>
            </a:r>
            <a:r>
              <a:rPr lang="en-US" sz="1600" dirty="0">
                <a:latin typeface="Palatino Linotype" panose="02040502050505030304" pitchFamily="18" charset="0"/>
              </a:rPr>
              <a:t>/</a:t>
            </a:r>
            <a:r>
              <a:rPr lang="en-US" sz="1600" dirty="0" err="1">
                <a:latin typeface="Palatino Linotype" panose="02040502050505030304" pitchFamily="18" charset="0"/>
              </a:rPr>
              <a:t>watch?v</a:t>
            </a:r>
            <a:r>
              <a:rPr lang="en-US" sz="1600" dirty="0">
                <a:latin typeface="Palatino Linotype" panose="02040502050505030304" pitchFamily="18" charset="0"/>
              </a:rPr>
              <a:t>=E2evC2xTNWg</a:t>
            </a:r>
          </a:p>
        </p:txBody>
      </p:sp>
      <p:sp>
        <p:nvSpPr>
          <p:cNvPr id="10" name="TextBox 9">
            <a:extLst>
              <a:ext uri="{FF2B5EF4-FFF2-40B4-BE49-F238E27FC236}">
                <a16:creationId xmlns:a16="http://schemas.microsoft.com/office/drawing/2014/main" id="{C8AECC1E-3201-C742-ADEC-934228DF0FC5}"/>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103574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marL="241200" indent="-241200">
              <a:spcBef>
                <a:spcPts val="0"/>
              </a:spcBef>
              <a:spcAft>
                <a:spcPts val="1200"/>
              </a:spcAft>
              <a:buNone/>
            </a:pPr>
            <a:r>
              <a:rPr lang="en-US" dirty="0"/>
              <a:t>Break down this resource pack into smaller pieces</a:t>
            </a:r>
          </a:p>
          <a:p>
            <a:pPr marL="241200" indent="-241200">
              <a:spcBef>
                <a:spcPts val="0"/>
              </a:spcBef>
              <a:spcAft>
                <a:spcPts val="1200"/>
              </a:spcAft>
              <a:buNone/>
            </a:pPr>
            <a:endParaRPr lang="en-US" dirty="0">
              <a:solidFill>
                <a:schemeClr val="accent2">
                  <a:lumMod val="75000"/>
                  <a:lumOff val="25000"/>
                </a:schemeClr>
              </a:solidFill>
            </a:endParaRPr>
          </a:p>
          <a:p>
            <a:pPr marL="241200" indent="-241200">
              <a:spcBef>
                <a:spcPts val="0"/>
              </a:spcBef>
              <a:spcAft>
                <a:spcPts val="1200"/>
              </a:spcAft>
              <a:buNone/>
            </a:pPr>
            <a:r>
              <a:rPr lang="en-US" dirty="0">
                <a:solidFill>
                  <a:schemeClr val="accent2">
                    <a:lumMod val="75000"/>
                    <a:lumOff val="25000"/>
                  </a:schemeClr>
                </a:solidFill>
              </a:rPr>
              <a:t>1. </a:t>
            </a:r>
            <a:r>
              <a:rPr lang="en-US" dirty="0"/>
              <a:t>What is meant by </a:t>
            </a:r>
            <a:r>
              <a:rPr lang="en-US" i="1" dirty="0"/>
              <a:t>evaluation</a:t>
            </a:r>
            <a:r>
              <a:rPr lang="en-US" dirty="0"/>
              <a:t>? </a:t>
            </a:r>
          </a:p>
          <a:p>
            <a:pPr marL="241200" indent="-241200">
              <a:spcBef>
                <a:spcPts val="0"/>
              </a:spcBef>
              <a:spcAft>
                <a:spcPts val="1200"/>
              </a:spcAft>
              <a:buNone/>
            </a:pPr>
            <a:r>
              <a:rPr lang="en-CA" dirty="0">
                <a:solidFill>
                  <a:srgbClr val="C00000"/>
                </a:solidFill>
              </a:rPr>
              <a:t>2.</a:t>
            </a:r>
            <a:r>
              <a:rPr lang="en-CA" dirty="0"/>
              <a:t> Recap of the </a:t>
            </a:r>
            <a:r>
              <a:rPr lang="en-US" dirty="0"/>
              <a:t>position of evaluation in the design process.</a:t>
            </a:r>
            <a:endParaRPr lang="en-CA" dirty="0"/>
          </a:p>
          <a:p>
            <a:pPr marL="241200" indent="-241200">
              <a:spcBef>
                <a:spcPts val="0"/>
              </a:spcBef>
              <a:spcAft>
                <a:spcPts val="1200"/>
              </a:spcAft>
              <a:buNone/>
            </a:pPr>
            <a:r>
              <a:rPr lang="en-US" dirty="0">
                <a:solidFill>
                  <a:schemeClr val="accent2">
                    <a:lumMod val="75000"/>
                    <a:lumOff val="25000"/>
                  </a:schemeClr>
                </a:solidFill>
              </a:rPr>
              <a:t>3. </a:t>
            </a:r>
            <a:r>
              <a:rPr lang="en-US" dirty="0"/>
              <a:t>What is heuristic evaluation?</a:t>
            </a:r>
          </a:p>
          <a:p>
            <a:pPr marL="241200" indent="-241200">
              <a:spcBef>
                <a:spcPts val="0"/>
              </a:spcBef>
              <a:spcAft>
                <a:spcPts val="1200"/>
              </a:spcAft>
              <a:buNone/>
            </a:pPr>
            <a:r>
              <a:rPr lang="en-US" dirty="0">
                <a:solidFill>
                  <a:schemeClr val="accent2">
                    <a:lumMod val="75000"/>
                    <a:lumOff val="25000"/>
                  </a:schemeClr>
                </a:solidFill>
              </a:rPr>
              <a:t>4. </a:t>
            </a:r>
            <a:r>
              <a:rPr lang="en-US" dirty="0"/>
              <a:t>How do we evaluate </a:t>
            </a:r>
            <a:r>
              <a:rPr lang="en-US" i="1" dirty="0"/>
              <a:t>usefulness</a:t>
            </a:r>
            <a:r>
              <a:rPr lang="en-US" dirty="0"/>
              <a:t>? </a:t>
            </a:r>
          </a:p>
          <a:p>
            <a:pPr marL="241200" indent="-241200">
              <a:spcBef>
                <a:spcPts val="0"/>
              </a:spcBef>
              <a:spcAft>
                <a:spcPts val="1200"/>
              </a:spcAft>
              <a:buNone/>
            </a:pPr>
            <a:r>
              <a:rPr lang="en-US" dirty="0">
                <a:solidFill>
                  <a:schemeClr val="accent2">
                    <a:lumMod val="75000"/>
                    <a:lumOff val="25000"/>
                  </a:schemeClr>
                </a:solidFill>
              </a:rPr>
              <a:t>5. </a:t>
            </a:r>
            <a:r>
              <a:rPr lang="en-US" dirty="0"/>
              <a:t>What is meant by an </a:t>
            </a:r>
            <a:r>
              <a:rPr lang="en-US" i="1" dirty="0"/>
              <a:t>affordance</a:t>
            </a:r>
            <a:r>
              <a:rPr lang="en-US" dirty="0"/>
              <a:t>?</a:t>
            </a:r>
          </a:p>
          <a:p>
            <a:pPr marL="241200" indent="-241200">
              <a:spcBef>
                <a:spcPts val="0"/>
              </a:spcBef>
              <a:spcAft>
                <a:spcPts val="1200"/>
              </a:spcAft>
              <a:buNone/>
            </a:pPr>
            <a:r>
              <a:rPr lang="en-US" dirty="0">
                <a:solidFill>
                  <a:schemeClr val="accent2">
                    <a:lumMod val="75000"/>
                    <a:lumOff val="25000"/>
                  </a:schemeClr>
                </a:solidFill>
              </a:rPr>
              <a:t>6. </a:t>
            </a:r>
            <a:r>
              <a:rPr lang="en-US" dirty="0"/>
              <a:t>What is </a:t>
            </a:r>
            <a:r>
              <a:rPr lang="en-US" i="1" dirty="0"/>
              <a:t>usability </a:t>
            </a:r>
            <a:r>
              <a:rPr lang="en-US" dirty="0"/>
              <a:t>and how do we evaluate it? </a:t>
            </a:r>
          </a:p>
          <a:p>
            <a:pPr marL="241200" indent="-241200">
              <a:spcBef>
                <a:spcPts val="0"/>
              </a:spcBef>
              <a:spcAft>
                <a:spcPts val="1200"/>
              </a:spcAft>
              <a:buNone/>
            </a:pPr>
            <a:endParaRPr lang="en-US" dirty="0"/>
          </a:p>
          <a:p>
            <a:pPr marL="241200" indent="-241200">
              <a:spcBef>
                <a:spcPts val="0"/>
              </a:spcBef>
              <a:spcAft>
                <a:spcPts val="1200"/>
              </a:spcAft>
              <a:buNone/>
            </a:pPr>
            <a:endParaRPr lang="en-US" dirty="0"/>
          </a:p>
          <a:p>
            <a:pPr marL="241200" indent="-241200">
              <a:spcBef>
                <a:spcPts val="0"/>
              </a:spcBef>
              <a:spcAft>
                <a:spcPts val="1200"/>
              </a:spcAft>
              <a:buNone/>
            </a:pPr>
            <a:endParaRPr lang="en-US" dirty="0"/>
          </a:p>
          <a:p>
            <a:pPr marL="241200" indent="-241200">
              <a:spcBef>
                <a:spcPts val="0"/>
              </a:spcBef>
              <a:spcAft>
                <a:spcPts val="1200"/>
              </a:spcAft>
              <a:buNone/>
            </a:pP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971477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designer may deliberately inscribe a ‘subversive’ script </a:t>
            </a:r>
          </a:p>
          <a:p>
            <a:r>
              <a:rPr lang="en-US" dirty="0"/>
              <a:t>a subversive script can be one that:</a:t>
            </a:r>
          </a:p>
          <a:p>
            <a:pPr lvl="1"/>
            <a:r>
              <a:rPr lang="en-US" dirty="0"/>
              <a:t>deliberately invokes ‘non use’</a:t>
            </a:r>
          </a:p>
          <a:p>
            <a:pPr lvl="1"/>
            <a:r>
              <a:rPr lang="en-US" dirty="0"/>
              <a:t>makes some kind of other point</a:t>
            </a:r>
          </a:p>
          <a:p>
            <a:pPr lvl="1"/>
            <a:r>
              <a:rPr lang="en-US" dirty="0"/>
              <a:t>engages in a social commentary (e.g., wastefulness, laziness)</a:t>
            </a:r>
          </a:p>
        </p:txBody>
      </p:sp>
      <p:sp>
        <p:nvSpPr>
          <p:cNvPr id="3" name="Title 2"/>
          <p:cNvSpPr>
            <a:spLocks noGrp="1"/>
          </p:cNvSpPr>
          <p:nvPr>
            <p:ph type="title"/>
          </p:nvPr>
        </p:nvSpPr>
        <p:spPr/>
        <p:txBody>
          <a:bodyPr/>
          <a:lstStyle/>
          <a:p>
            <a:r>
              <a:rPr lang="en-US" dirty="0"/>
              <a:t>Parody Design</a:t>
            </a:r>
          </a:p>
        </p:txBody>
      </p:sp>
      <p:sp>
        <p:nvSpPr>
          <p:cNvPr id="4" name="TextBox 3">
            <a:extLst>
              <a:ext uri="{FF2B5EF4-FFF2-40B4-BE49-F238E27FC236}">
                <a16:creationId xmlns:a16="http://schemas.microsoft.com/office/drawing/2014/main" id="{E7C1325F-7361-8747-9387-AD3CDF04A419}"/>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2205325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designer may deliberately inscribe a ‘subversive’ script, and yet is received by the user, where it then serves its purpose</a:t>
            </a:r>
          </a:p>
          <a:p>
            <a:r>
              <a:rPr lang="en-US" dirty="0"/>
              <a:t>the degree to which something is </a:t>
            </a:r>
            <a:r>
              <a:rPr lang="en-US" i="1" dirty="0"/>
              <a:t>useful</a:t>
            </a:r>
            <a:r>
              <a:rPr lang="en-US" dirty="0"/>
              <a:t> can depend to a large extent on the user, even with a subversive script</a:t>
            </a:r>
          </a:p>
          <a:p>
            <a:r>
              <a:rPr lang="en-US" dirty="0"/>
              <a:t>the designer is not the sole determinant of an artefact’s usefulness</a:t>
            </a:r>
          </a:p>
          <a:p>
            <a:r>
              <a:rPr lang="en-US" dirty="0"/>
              <a:t>the extent to which something is </a:t>
            </a:r>
            <a:r>
              <a:rPr lang="en-US" i="1" dirty="0"/>
              <a:t>useful</a:t>
            </a:r>
            <a:r>
              <a:rPr lang="en-US" dirty="0"/>
              <a:t> depends to a large extent on the user, irrespective of the ‘script’</a:t>
            </a:r>
          </a:p>
          <a:p>
            <a:pPr marL="414000" lvl="1" indent="0">
              <a:buNone/>
            </a:pPr>
            <a:endParaRPr lang="en-US" dirty="0"/>
          </a:p>
        </p:txBody>
      </p:sp>
      <p:sp>
        <p:nvSpPr>
          <p:cNvPr id="3" name="Title 2"/>
          <p:cNvSpPr>
            <a:spLocks noGrp="1"/>
          </p:cNvSpPr>
          <p:nvPr>
            <p:ph type="title"/>
          </p:nvPr>
        </p:nvSpPr>
        <p:spPr/>
        <p:txBody>
          <a:bodyPr/>
          <a:lstStyle/>
          <a:p>
            <a:r>
              <a:rPr lang="en-US" dirty="0"/>
              <a:t>Parody Design: Take-Aways</a:t>
            </a:r>
          </a:p>
        </p:txBody>
      </p:sp>
      <p:sp>
        <p:nvSpPr>
          <p:cNvPr id="4" name="TextBox 3">
            <a:extLst>
              <a:ext uri="{FF2B5EF4-FFF2-40B4-BE49-F238E27FC236}">
                <a16:creationId xmlns:a16="http://schemas.microsoft.com/office/drawing/2014/main" id="{E7C1325F-7361-8747-9387-AD3CDF04A419}"/>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218067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sum, usefulness is </a:t>
            </a:r>
            <a:r>
              <a:rPr lang="en-US" dirty="0">
                <a:highlight>
                  <a:srgbClr val="FFFF00"/>
                </a:highlight>
              </a:rPr>
              <a:t>relational</a:t>
            </a:r>
            <a:r>
              <a:rPr lang="en-US" dirty="0"/>
              <a:t> – usefulness is constructed between the artefact’s script and the user</a:t>
            </a:r>
          </a:p>
          <a:p>
            <a:r>
              <a:rPr lang="en-US" dirty="0"/>
              <a:t>the designer is not the sole determinant of an artefact’s usefulness</a:t>
            </a:r>
          </a:p>
          <a:p>
            <a:r>
              <a:rPr lang="en-US" dirty="0"/>
              <a:t>the extent to which something is </a:t>
            </a:r>
            <a:r>
              <a:rPr lang="en-US" i="1" dirty="0"/>
              <a:t>useful</a:t>
            </a:r>
            <a:r>
              <a:rPr lang="en-US" dirty="0"/>
              <a:t> depends to a large extent on the user</a:t>
            </a:r>
          </a:p>
        </p:txBody>
      </p:sp>
      <p:sp>
        <p:nvSpPr>
          <p:cNvPr id="3" name="Title 2"/>
          <p:cNvSpPr>
            <a:spLocks noGrp="1"/>
          </p:cNvSpPr>
          <p:nvPr>
            <p:ph type="title"/>
          </p:nvPr>
        </p:nvSpPr>
        <p:spPr/>
        <p:txBody>
          <a:bodyPr/>
          <a:lstStyle/>
          <a:p>
            <a:r>
              <a:rPr lang="en-US" dirty="0"/>
              <a:t>Does the Designer Determine Usefulness?</a:t>
            </a:r>
          </a:p>
        </p:txBody>
      </p:sp>
    </p:spTree>
    <p:extLst>
      <p:ext uri="{BB962C8B-B14F-4D97-AF65-F5344CB8AC3E}">
        <p14:creationId xmlns:p14="http://schemas.microsoft.com/office/powerpoint/2010/main" val="3509537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t>are we assuming a </a:t>
            </a:r>
            <a:r>
              <a:rPr lang="en-US" b="1" dirty="0"/>
              <a:t>task-oriented context</a:t>
            </a:r>
            <a:r>
              <a:rPr lang="en-US" dirty="0"/>
              <a:t>?</a:t>
            </a:r>
          </a:p>
          <a:p>
            <a:r>
              <a:rPr lang="en-US" dirty="0"/>
              <a:t>not all interactive systems are </a:t>
            </a:r>
            <a:r>
              <a:rPr lang="en-US" b="1" dirty="0"/>
              <a:t>task-oriented</a:t>
            </a:r>
          </a:p>
          <a:p>
            <a:r>
              <a:rPr lang="en-US" dirty="0"/>
              <a:t>think of systems used for pleasure and enjoyment, for entertainment, for being social, for emoting, </a:t>
            </a:r>
            <a:r>
              <a:rPr lang="en-US" dirty="0" err="1"/>
              <a:t>etc</a:t>
            </a:r>
            <a:endParaRPr lang="en-US" dirty="0"/>
          </a:p>
          <a:p>
            <a:pPr lvl="1"/>
            <a:r>
              <a:rPr lang="en-US" dirty="0"/>
              <a:t>would we say these are useful systems?</a:t>
            </a:r>
          </a:p>
          <a:p>
            <a:r>
              <a:rPr lang="en-US" dirty="0"/>
              <a:t>there is a much broader context of </a:t>
            </a:r>
            <a:r>
              <a:rPr lang="en-US" i="1" dirty="0"/>
              <a:t>user experience</a:t>
            </a:r>
          </a:p>
          <a:p>
            <a:endParaRPr lang="en-US" dirty="0"/>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Does ‘Useful’ Imply Purpose or Goal?</a:t>
            </a:r>
          </a:p>
        </p:txBody>
      </p:sp>
    </p:spTree>
    <p:extLst>
      <p:ext uri="{BB962C8B-B14F-4D97-AF65-F5344CB8AC3E}">
        <p14:creationId xmlns:p14="http://schemas.microsoft.com/office/powerpoint/2010/main" val="1590900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in the early 1980’s, the first PC’s started to emerge </a:t>
            </a:r>
          </a:p>
          <a:p>
            <a:r>
              <a:rPr lang="en-US" dirty="0"/>
              <a:t>up to the 1990’s, digital interactive systems were not yet well established as mainstream consumer products</a:t>
            </a:r>
          </a:p>
          <a:p>
            <a:r>
              <a:rPr lang="en-US" dirty="0"/>
              <a:t>up until this point, the predominant concept of the ’use’ of digital technology was:</a:t>
            </a:r>
          </a:p>
          <a:p>
            <a:pPr lvl="1"/>
            <a:r>
              <a:rPr lang="en-US" dirty="0"/>
              <a:t>individualistic</a:t>
            </a:r>
          </a:p>
          <a:p>
            <a:pPr lvl="1"/>
            <a:r>
              <a:rPr lang="en-US" dirty="0"/>
              <a:t>tightly connected to workplace settings</a:t>
            </a:r>
          </a:p>
          <a:p>
            <a:pPr lvl="1"/>
            <a:r>
              <a:rPr lang="en-US" dirty="0"/>
              <a:t>tightly connected to specialized equipment (as opposed to mainstream consumer products)</a:t>
            </a:r>
          </a:p>
          <a:p>
            <a:pPr lvl="1"/>
            <a:r>
              <a:rPr lang="en-US" dirty="0"/>
              <a:t>tightly connected to ‘instrumental’ motivations</a:t>
            </a:r>
          </a:p>
          <a:p>
            <a:pPr lvl="2"/>
            <a:r>
              <a:rPr lang="en-US" dirty="0"/>
              <a:t>‘instrumental’ meaning use the program to get the job done as quickly, efficiently and correctly as possible </a:t>
            </a:r>
          </a:p>
          <a:p>
            <a:r>
              <a:rPr lang="en-US" dirty="0"/>
              <a:t>the concept of </a:t>
            </a:r>
            <a:r>
              <a:rPr lang="en-US" dirty="0">
                <a:solidFill>
                  <a:srgbClr val="0432FF"/>
                </a:solidFill>
              </a:rPr>
              <a:t>usability</a:t>
            </a:r>
            <a:r>
              <a:rPr lang="en-US" dirty="0"/>
              <a:t> connected to this concept of use, and became strongly established</a:t>
            </a:r>
          </a:p>
          <a:p>
            <a:pPr marL="0" indent="0">
              <a:buNone/>
            </a:pPr>
            <a:endParaRPr lang="en-US" dirty="0"/>
          </a:p>
          <a:p>
            <a:pPr marL="414000" lvl="1" indent="0">
              <a:buNone/>
            </a:pPr>
            <a:endParaRPr lang="en-US" dirty="0"/>
          </a:p>
          <a:p>
            <a:pPr lvl="1"/>
            <a:endParaRPr lang="en-US" dirty="0"/>
          </a:p>
          <a:p>
            <a:pPr lvl="1"/>
            <a:endParaRPr lang="en-US" dirty="0"/>
          </a:p>
        </p:txBody>
      </p:sp>
      <p:sp>
        <p:nvSpPr>
          <p:cNvPr id="2" name="Title 1"/>
          <p:cNvSpPr>
            <a:spLocks noGrp="1"/>
          </p:cNvSpPr>
          <p:nvPr>
            <p:ph type="title"/>
          </p:nvPr>
        </p:nvSpPr>
        <p:spPr/>
        <p:txBody>
          <a:bodyPr/>
          <a:lstStyle/>
          <a:p>
            <a:r>
              <a:rPr lang="en-US" dirty="0"/>
              <a:t>Earlier Concepts of ‘Use’</a:t>
            </a:r>
          </a:p>
        </p:txBody>
      </p:sp>
    </p:spTree>
    <p:extLst>
      <p:ext uri="{BB962C8B-B14F-4D97-AF65-F5344CB8AC3E}">
        <p14:creationId xmlns:p14="http://schemas.microsoft.com/office/powerpoint/2010/main" val="1177579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starting about the mid 1990’s, digital technology grew into the form of consumer products,  the WWW started to be established and then commercialized</a:t>
            </a:r>
          </a:p>
          <a:p>
            <a:r>
              <a:rPr lang="en-US" dirty="0"/>
              <a:t>the concept of ‘use’ started to shift, additional concepts of `use` arose, such as:</a:t>
            </a:r>
          </a:p>
          <a:p>
            <a:pPr lvl="1"/>
            <a:r>
              <a:rPr lang="en-US" dirty="0"/>
              <a:t>‘using’ for entertainment and for pleasure</a:t>
            </a:r>
          </a:p>
          <a:p>
            <a:pPr lvl="1"/>
            <a:r>
              <a:rPr lang="en-US" dirty="0"/>
              <a:t>‘using’ for communication (interpersonal and within communities)</a:t>
            </a:r>
          </a:p>
          <a:p>
            <a:r>
              <a:rPr lang="en-US" i="1" dirty="0"/>
              <a:t>as digital technologies have evolved, so has the use of these technologies</a:t>
            </a:r>
          </a:p>
          <a:p>
            <a:r>
              <a:rPr lang="en-US" dirty="0"/>
              <a:t>the concept of ‘use’ became broadened from the initial concept</a:t>
            </a:r>
          </a:p>
          <a:p>
            <a:r>
              <a:rPr lang="en-US" dirty="0"/>
              <a:t>the concept of </a:t>
            </a:r>
            <a:r>
              <a:rPr lang="en-US" dirty="0">
                <a:solidFill>
                  <a:srgbClr val="0432FF"/>
                </a:solidFill>
              </a:rPr>
              <a:t>usability</a:t>
            </a:r>
            <a:r>
              <a:rPr lang="en-US" dirty="0"/>
              <a:t> didn’t connect well to this broadened concept of `use`, instead the concept of </a:t>
            </a:r>
            <a:r>
              <a:rPr lang="en-US" dirty="0">
                <a:solidFill>
                  <a:srgbClr val="0432FF"/>
                </a:solidFill>
              </a:rPr>
              <a:t>user experience</a:t>
            </a:r>
            <a:r>
              <a:rPr lang="en-US" dirty="0"/>
              <a:t> came into use</a:t>
            </a:r>
          </a:p>
          <a:p>
            <a:endParaRPr lang="en-US" dirty="0"/>
          </a:p>
          <a:p>
            <a:pPr lvl="1"/>
            <a:endParaRPr lang="en-US" dirty="0"/>
          </a:p>
          <a:p>
            <a:pPr lvl="1"/>
            <a:endParaRPr lang="en-US" dirty="0"/>
          </a:p>
          <a:p>
            <a:pPr lvl="1"/>
            <a:endParaRPr lang="en-US" dirty="0"/>
          </a:p>
        </p:txBody>
      </p:sp>
      <p:sp>
        <p:nvSpPr>
          <p:cNvPr id="2" name="Title 1"/>
          <p:cNvSpPr>
            <a:spLocks noGrp="1"/>
          </p:cNvSpPr>
          <p:nvPr>
            <p:ph type="title"/>
          </p:nvPr>
        </p:nvSpPr>
        <p:spPr/>
        <p:txBody>
          <a:bodyPr/>
          <a:lstStyle/>
          <a:p>
            <a:r>
              <a:rPr lang="en-US" dirty="0"/>
              <a:t>Shifting Concept of ‘Use’</a:t>
            </a:r>
          </a:p>
        </p:txBody>
      </p:sp>
    </p:spTree>
    <p:extLst>
      <p:ext uri="{BB962C8B-B14F-4D97-AF65-F5344CB8AC3E}">
        <p14:creationId xmlns:p14="http://schemas.microsoft.com/office/powerpoint/2010/main" val="425232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EBB87-1A24-A745-93B2-9AA0ADBBDC99}"/>
              </a:ext>
            </a:extLst>
          </p:cNvPr>
          <p:cNvSpPr>
            <a:spLocks noGrp="1"/>
          </p:cNvSpPr>
          <p:nvPr>
            <p:ph idx="1"/>
          </p:nvPr>
        </p:nvSpPr>
        <p:spPr/>
        <p:txBody>
          <a:bodyPr/>
          <a:lstStyle/>
          <a:p>
            <a:endParaRPr lang="en-US" dirty="0"/>
          </a:p>
          <a:p>
            <a:r>
              <a:rPr lang="en-US" dirty="0"/>
              <a:t>the usefulness of an interactive system emerges jointly from the user, their environment, and the affordances of the interactive system</a:t>
            </a:r>
          </a:p>
        </p:txBody>
      </p:sp>
      <p:sp>
        <p:nvSpPr>
          <p:cNvPr id="3" name="Slide Number Placeholder 2">
            <a:extLst>
              <a:ext uri="{FF2B5EF4-FFF2-40B4-BE49-F238E27FC236}">
                <a16:creationId xmlns:a16="http://schemas.microsoft.com/office/drawing/2014/main" id="{D7930FF3-21A2-784A-B09F-D158CBA720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A401498-9DEB-3F48-9A9E-8B966C1776CD}"/>
              </a:ext>
            </a:extLst>
          </p:cNvPr>
          <p:cNvSpPr>
            <a:spLocks noGrp="1"/>
          </p:cNvSpPr>
          <p:nvPr>
            <p:ph type="title"/>
          </p:nvPr>
        </p:nvSpPr>
        <p:spPr/>
        <p:txBody>
          <a:bodyPr/>
          <a:lstStyle/>
          <a:p>
            <a:r>
              <a:rPr lang="en-US" dirty="0"/>
              <a:t>Usefulness, In Sum</a:t>
            </a:r>
          </a:p>
        </p:txBody>
      </p:sp>
    </p:spTree>
    <p:extLst>
      <p:ext uri="{BB962C8B-B14F-4D97-AF65-F5344CB8AC3E}">
        <p14:creationId xmlns:p14="http://schemas.microsoft.com/office/powerpoint/2010/main" val="156688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5. </a:t>
            </a:r>
            <a:r>
              <a:rPr lang="en-US" dirty="0"/>
              <a:t>What is meant by an </a:t>
            </a:r>
            <a:r>
              <a:rPr lang="en-US" i="1" dirty="0"/>
              <a:t>affordance</a:t>
            </a:r>
            <a:r>
              <a:rPr lang="en-US" dirty="0"/>
              <a:t>?</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47</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319518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BAB719-DA78-4C4F-8C61-395664545E29}"/>
              </a:ext>
            </a:extLst>
          </p:cNvPr>
          <p:cNvSpPr>
            <a:spLocks noGrp="1"/>
          </p:cNvSpPr>
          <p:nvPr>
            <p:ph idx="1"/>
          </p:nvPr>
        </p:nvSpPr>
        <p:spPr/>
        <p:txBody>
          <a:bodyPr>
            <a:normAutofit fontScale="85000" lnSpcReduction="20000"/>
          </a:bodyPr>
          <a:lstStyle/>
          <a:p>
            <a:r>
              <a:rPr lang="en-US" dirty="0"/>
              <a:t>We already discussed the sociotechnical systems view: the elements in the sociotechnical system include the computational interactive systems and the humans (users), the system provides the context in which interaction takes place</a:t>
            </a:r>
          </a:p>
          <a:p>
            <a:r>
              <a:rPr lang="en-US" dirty="0"/>
              <a:t>Computational interactive systems:</a:t>
            </a:r>
          </a:p>
          <a:p>
            <a:pPr lvl="1"/>
            <a:r>
              <a:rPr lang="en-US" dirty="0"/>
              <a:t>Have articulators and sensors</a:t>
            </a:r>
          </a:p>
          <a:p>
            <a:pPr lvl="1"/>
            <a:r>
              <a:rPr lang="en-US" dirty="0"/>
              <a:t>Have ‘inner state’ (as determined via computational processes)</a:t>
            </a:r>
          </a:p>
          <a:p>
            <a:pPr lvl="1"/>
            <a:r>
              <a:rPr lang="en-US" dirty="0"/>
              <a:t>Are hardware-software systems</a:t>
            </a:r>
          </a:p>
          <a:p>
            <a:r>
              <a:rPr lang="en-US" dirty="0"/>
              <a:t>Humans:</a:t>
            </a:r>
          </a:p>
          <a:p>
            <a:pPr lvl="1"/>
            <a:r>
              <a:rPr lang="en-US" dirty="0"/>
              <a:t>Are biological systems</a:t>
            </a:r>
          </a:p>
          <a:p>
            <a:pPr lvl="1"/>
            <a:r>
              <a:rPr lang="en-US" dirty="0"/>
              <a:t>Have bodies with sensory-perceptual pathways</a:t>
            </a:r>
          </a:p>
          <a:p>
            <a:pPr lvl="1"/>
            <a:r>
              <a:rPr lang="en-US" dirty="0"/>
              <a:t>Have bodies with motor systems (and other systems for effecting action upon the world)</a:t>
            </a:r>
          </a:p>
          <a:p>
            <a:pPr lvl="1"/>
            <a:r>
              <a:rPr lang="en-US" dirty="0"/>
              <a:t>Have senses which are not passive (not solely in “inputs”) but rather active</a:t>
            </a:r>
          </a:p>
          <a:p>
            <a:pPr lvl="1"/>
            <a:r>
              <a:rPr lang="en-US" dirty="0"/>
              <a:t>Have cognition</a:t>
            </a:r>
          </a:p>
          <a:p>
            <a:pPr lvl="1"/>
            <a:r>
              <a:rPr lang="en-US" dirty="0"/>
              <a:t>Are meaning makers</a:t>
            </a:r>
          </a:p>
          <a:p>
            <a:pPr lvl="1"/>
            <a:r>
              <a:rPr lang="en-US" dirty="0"/>
              <a:t>Are social creatures</a:t>
            </a:r>
          </a:p>
        </p:txBody>
      </p:sp>
      <p:sp>
        <p:nvSpPr>
          <p:cNvPr id="3" name="Slide Number Placeholder 2">
            <a:extLst>
              <a:ext uri="{FF2B5EF4-FFF2-40B4-BE49-F238E27FC236}">
                <a16:creationId xmlns:a16="http://schemas.microsoft.com/office/drawing/2014/main" id="{793F509D-3802-3B41-A121-78F302FCBF5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010F5C3-8C3D-1548-9E99-A3719DCC5C51}"/>
              </a:ext>
            </a:extLst>
          </p:cNvPr>
          <p:cNvSpPr>
            <a:spLocks noGrp="1"/>
          </p:cNvSpPr>
          <p:nvPr>
            <p:ph type="title"/>
          </p:nvPr>
        </p:nvSpPr>
        <p:spPr/>
        <p:txBody>
          <a:bodyPr/>
          <a:lstStyle/>
          <a:p>
            <a:r>
              <a:rPr lang="en-US" dirty="0"/>
              <a:t>Systems and Their Elements</a:t>
            </a:r>
          </a:p>
        </p:txBody>
      </p:sp>
    </p:spTree>
    <p:extLst>
      <p:ext uri="{BB962C8B-B14F-4D97-AF65-F5344CB8AC3E}">
        <p14:creationId xmlns:p14="http://schemas.microsoft.com/office/powerpoint/2010/main" val="3964738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14F040-E7EA-EB40-9DDE-E223F6122630}"/>
              </a:ext>
            </a:extLst>
          </p:cNvPr>
          <p:cNvSpPr>
            <a:spLocks noGrp="1"/>
          </p:cNvSpPr>
          <p:nvPr>
            <p:ph idx="1"/>
          </p:nvPr>
        </p:nvSpPr>
        <p:spPr/>
        <p:txBody>
          <a:bodyPr/>
          <a:lstStyle/>
          <a:p>
            <a:r>
              <a:rPr lang="en-US" dirty="0"/>
              <a:t>We want to delve further into the questions like:</a:t>
            </a:r>
          </a:p>
          <a:p>
            <a:pPr lvl="1"/>
            <a:r>
              <a:rPr lang="en-US" dirty="0"/>
              <a:t>why do humans do what they do when interacting with digital technologies? </a:t>
            </a:r>
          </a:p>
          <a:p>
            <a:pPr lvl="1"/>
            <a:r>
              <a:rPr lang="en-US" dirty="0"/>
              <a:t>how can we apply this knowledge towards the design of interfaces that will give rise to certain (desirable) outcomes and that will not give rise to other (undesirable) outcomes?</a:t>
            </a:r>
          </a:p>
          <a:p>
            <a:r>
              <a:rPr lang="en-US" dirty="0"/>
              <a:t>In investigating questions like this, a very useful concept is often employed – the concept of </a:t>
            </a:r>
            <a:r>
              <a:rPr lang="en-US" i="1" dirty="0">
                <a:solidFill>
                  <a:srgbClr val="FF0000"/>
                </a:solidFill>
              </a:rPr>
              <a:t>an affordance</a:t>
            </a:r>
          </a:p>
          <a:p>
            <a:r>
              <a:rPr lang="en-US" dirty="0"/>
              <a:t>This concept of an affordance is also important since it is foundational to our definition of </a:t>
            </a:r>
            <a:r>
              <a:rPr lang="en-US" i="1" dirty="0"/>
              <a:t>interactive systems</a:t>
            </a:r>
          </a:p>
          <a:p>
            <a:pPr lvl="1"/>
            <a:r>
              <a:rPr lang="en-US" dirty="0">
                <a:solidFill>
                  <a:srgbClr val="FF0000"/>
                </a:solidFill>
              </a:rPr>
              <a:t>an interactive system is a digital technology that </a:t>
            </a:r>
            <a:r>
              <a:rPr lang="en-US" i="1" dirty="0">
                <a:solidFill>
                  <a:srgbClr val="0070C0"/>
                </a:solidFill>
              </a:rPr>
              <a:t>affords</a:t>
            </a:r>
            <a:r>
              <a:rPr lang="en-US" dirty="0">
                <a:solidFill>
                  <a:srgbClr val="FF0000"/>
                </a:solidFill>
              </a:rPr>
              <a:t> interactivity to human users</a:t>
            </a:r>
          </a:p>
          <a:p>
            <a:r>
              <a:rPr lang="en-US" dirty="0"/>
              <a:t>So now we will discuss this concept</a:t>
            </a:r>
          </a:p>
          <a:p>
            <a:endParaRPr lang="en-US" i="1" dirty="0">
              <a:solidFill>
                <a:srgbClr val="FF0000"/>
              </a:solidFill>
            </a:endParaRPr>
          </a:p>
        </p:txBody>
      </p:sp>
      <p:sp>
        <p:nvSpPr>
          <p:cNvPr id="3" name="Slide Number Placeholder 2">
            <a:extLst>
              <a:ext uri="{FF2B5EF4-FFF2-40B4-BE49-F238E27FC236}">
                <a16:creationId xmlns:a16="http://schemas.microsoft.com/office/drawing/2014/main" id="{853734CE-EAF4-F14A-8C6C-76DF6EA803C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5BCE9F0-E2D0-6A49-B957-F6D793B6E3D0}"/>
              </a:ext>
            </a:extLst>
          </p:cNvPr>
          <p:cNvSpPr>
            <a:spLocks noGrp="1"/>
          </p:cNvSpPr>
          <p:nvPr>
            <p:ph type="title"/>
          </p:nvPr>
        </p:nvSpPr>
        <p:spPr/>
        <p:txBody>
          <a:bodyPr/>
          <a:lstStyle/>
          <a:p>
            <a:r>
              <a:rPr lang="en-US" dirty="0"/>
              <a:t>Human Action Within Their Environment</a:t>
            </a:r>
          </a:p>
        </p:txBody>
      </p:sp>
    </p:spTree>
    <p:extLst>
      <p:ext uri="{BB962C8B-B14F-4D97-AF65-F5344CB8AC3E}">
        <p14:creationId xmlns:p14="http://schemas.microsoft.com/office/powerpoint/2010/main" val="53472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What is meant by </a:t>
            </a:r>
            <a:r>
              <a:rPr lang="en-US" i="1" dirty="0"/>
              <a:t>evaluation</a:t>
            </a:r>
            <a:r>
              <a:rPr lang="en-US" dirty="0"/>
              <a:t>? </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330462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Before providing the characterization…</a:t>
            </a:r>
          </a:p>
          <a:p>
            <a:r>
              <a:rPr lang="en-US" dirty="0"/>
              <a:t>the concept of </a:t>
            </a:r>
            <a:r>
              <a:rPr lang="en-US" i="1" dirty="0"/>
              <a:t>affordance</a:t>
            </a:r>
            <a:r>
              <a:rPr lang="en-US" dirty="0"/>
              <a:t> is often misunderstood and misused (especially in the fields of HCI, UI, UX, </a:t>
            </a:r>
            <a:r>
              <a:rPr lang="en-US" dirty="0" err="1"/>
              <a:t>IxD</a:t>
            </a:r>
            <a:r>
              <a:rPr lang="en-US" dirty="0"/>
              <a:t>, </a:t>
            </a:r>
            <a:r>
              <a:rPr lang="en-US" dirty="0" err="1"/>
              <a:t>etc</a:t>
            </a:r>
            <a:r>
              <a:rPr lang="en-US" dirty="0"/>
              <a:t>)</a:t>
            </a:r>
          </a:p>
          <a:p>
            <a:r>
              <a:rPr lang="en-US" dirty="0"/>
              <a:t>we will cover the correct characterization here and distinguish the correct characterization from the mischaracterizations</a:t>
            </a:r>
          </a:p>
        </p:txBody>
      </p:sp>
      <p:sp>
        <p:nvSpPr>
          <p:cNvPr id="3" name="Title 2"/>
          <p:cNvSpPr>
            <a:spLocks noGrp="1"/>
          </p:cNvSpPr>
          <p:nvPr>
            <p:ph type="title"/>
          </p:nvPr>
        </p:nvSpPr>
        <p:spPr/>
        <p:txBody>
          <a:bodyPr/>
          <a:lstStyle/>
          <a:p>
            <a:r>
              <a:rPr lang="en-US" dirty="0"/>
              <a:t>What is an affordance?</a:t>
            </a:r>
          </a:p>
        </p:txBody>
      </p:sp>
    </p:spTree>
    <p:extLst>
      <p:ext uri="{BB962C8B-B14F-4D97-AF65-F5344CB8AC3E}">
        <p14:creationId xmlns:p14="http://schemas.microsoft.com/office/powerpoint/2010/main" val="2309674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CA987-6C75-0C42-B017-574C636DEBAE}"/>
              </a:ext>
            </a:extLst>
          </p:cNvPr>
          <p:cNvSpPr>
            <a:spLocks noGrp="1"/>
          </p:cNvSpPr>
          <p:nvPr>
            <p:ph idx="1"/>
          </p:nvPr>
        </p:nvSpPr>
        <p:spPr/>
        <p:txBody>
          <a:bodyPr/>
          <a:lstStyle/>
          <a:p>
            <a:r>
              <a:rPr lang="en-US" dirty="0"/>
              <a:t>Gibson, a researcher in the field of psychology, originally defined the term affordance as follows:</a:t>
            </a:r>
          </a:p>
          <a:p>
            <a:pPr marL="414000" lvl="1" indent="0">
              <a:buNone/>
            </a:pPr>
            <a:r>
              <a:rPr lang="en-US" dirty="0"/>
              <a:t>Affordances are all "action possibilities" latent in the environment, objectively measurable and independent of the individual's ability to recognize them</a:t>
            </a:r>
          </a:p>
          <a:p>
            <a:endParaRPr lang="en-US" dirty="0"/>
          </a:p>
          <a:p>
            <a:endParaRPr lang="en-US" dirty="0"/>
          </a:p>
          <a:p>
            <a:endParaRPr lang="en-US" dirty="0"/>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36223CBA-52B3-F744-949A-2F6F7203C9B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28A6091-9A09-3844-AE6A-1463E1DABC8E}"/>
              </a:ext>
            </a:extLst>
          </p:cNvPr>
          <p:cNvSpPr>
            <a:spLocks noGrp="1"/>
          </p:cNvSpPr>
          <p:nvPr>
            <p:ph type="title"/>
          </p:nvPr>
        </p:nvSpPr>
        <p:spPr/>
        <p:txBody>
          <a:bodyPr/>
          <a:lstStyle/>
          <a:p>
            <a:r>
              <a:rPr lang="en-US" dirty="0"/>
              <a:t>Gibson</a:t>
            </a:r>
          </a:p>
        </p:txBody>
      </p:sp>
      <p:sp>
        <p:nvSpPr>
          <p:cNvPr id="5" name="Rectangle 4">
            <a:extLst>
              <a:ext uri="{FF2B5EF4-FFF2-40B4-BE49-F238E27FC236}">
                <a16:creationId xmlns:a16="http://schemas.microsoft.com/office/drawing/2014/main" id="{16ACF8B8-19E8-9A4D-90E4-1267D2CEA935}"/>
              </a:ext>
            </a:extLst>
          </p:cNvPr>
          <p:cNvSpPr/>
          <p:nvPr/>
        </p:nvSpPr>
        <p:spPr>
          <a:xfrm>
            <a:off x="3950781" y="5492238"/>
            <a:ext cx="4572000" cy="692498"/>
          </a:xfrm>
          <a:prstGeom prst="rect">
            <a:avLst/>
          </a:prstGeom>
        </p:spPr>
        <p:txBody>
          <a:bodyPr lIns="45720" tIns="22860" rIns="45720" bIns="22860">
            <a:spAutoFit/>
          </a:bodyPr>
          <a:lstStyle/>
          <a:p>
            <a:r>
              <a:rPr lang="en-US" sz="1400" dirty="0">
                <a:latin typeface="Garamond"/>
                <a:cs typeface="Garamond"/>
              </a:rPr>
              <a:t>James J. Gibson (1977), The Theory of Affordances. In Perceiving, Acting, and Knowing, edited by Robert Shaw and John </a:t>
            </a:r>
            <a:r>
              <a:rPr lang="en-US" sz="1400" dirty="0" err="1">
                <a:latin typeface="Garamond"/>
                <a:cs typeface="Garamond"/>
              </a:rPr>
              <a:t>Bransford</a:t>
            </a:r>
            <a:r>
              <a:rPr lang="en-US" sz="1400" dirty="0">
                <a:latin typeface="Garamond"/>
                <a:cs typeface="Garamond"/>
              </a:rPr>
              <a:t>, ISBN 0-470-99014-7.</a:t>
            </a:r>
          </a:p>
        </p:txBody>
      </p:sp>
    </p:spTree>
    <p:extLst>
      <p:ext uri="{BB962C8B-B14F-4D97-AF65-F5344CB8AC3E}">
        <p14:creationId xmlns:p14="http://schemas.microsoft.com/office/powerpoint/2010/main" val="4184818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411B3D-D9A1-8A49-9C75-F40292427509}"/>
              </a:ext>
            </a:extLst>
          </p:cNvPr>
          <p:cNvSpPr>
            <a:spLocks noGrp="1"/>
          </p:cNvSpPr>
          <p:nvPr>
            <p:ph idx="1"/>
          </p:nvPr>
        </p:nvSpPr>
        <p:spPr/>
        <p:txBody>
          <a:bodyPr>
            <a:normAutofit lnSpcReduction="10000"/>
          </a:bodyPr>
          <a:lstStyle/>
          <a:p>
            <a:r>
              <a:rPr lang="en-US" dirty="0"/>
              <a:t>Gibson’s concept of an affordance implies a separation of </a:t>
            </a:r>
            <a:r>
              <a:rPr lang="en-US" b="1" dirty="0"/>
              <a:t>performability</a:t>
            </a:r>
            <a:r>
              <a:rPr lang="en-US" dirty="0"/>
              <a:t> and </a:t>
            </a:r>
            <a:r>
              <a:rPr lang="en-US" b="1" dirty="0"/>
              <a:t>perception</a:t>
            </a:r>
          </a:p>
          <a:p>
            <a:r>
              <a:rPr lang="en-US" b="1" dirty="0"/>
              <a:t>performability</a:t>
            </a:r>
            <a:r>
              <a:rPr lang="en-US" dirty="0"/>
              <a:t> is the key factor</a:t>
            </a:r>
            <a:endParaRPr lang="en-US" b="1" dirty="0"/>
          </a:p>
          <a:p>
            <a:pPr lvl="1"/>
            <a:r>
              <a:rPr lang="en-US" b="1" dirty="0"/>
              <a:t>performability</a:t>
            </a:r>
            <a:r>
              <a:rPr lang="en-US" dirty="0"/>
              <a:t>: whether or not a feature of the environment provides an "action possibility" to a particular individual </a:t>
            </a:r>
          </a:p>
          <a:p>
            <a:pPr lvl="1"/>
            <a:r>
              <a:rPr lang="en-US" dirty="0"/>
              <a:t>performability depends on the individual’s embodiment </a:t>
            </a:r>
            <a:r>
              <a:rPr lang="en-US" b="1" dirty="0"/>
              <a:t>in relationship to </a:t>
            </a:r>
            <a:r>
              <a:rPr lang="en-US" dirty="0"/>
              <a:t>the environment</a:t>
            </a:r>
          </a:p>
          <a:p>
            <a:pPr lvl="1"/>
            <a:r>
              <a:rPr lang="en-US" dirty="0"/>
              <a:t>different embodiments, different relationships</a:t>
            </a:r>
          </a:p>
          <a:p>
            <a:pPr lvl="1"/>
            <a:r>
              <a:rPr lang="en-US" dirty="0"/>
              <a:t>thus, performability is a </a:t>
            </a:r>
            <a:r>
              <a:rPr lang="en-US" i="1" dirty="0">
                <a:highlight>
                  <a:srgbClr val="FFFF00"/>
                </a:highlight>
              </a:rPr>
              <a:t>relational</a:t>
            </a:r>
            <a:r>
              <a:rPr lang="en-US" dirty="0"/>
              <a:t> term</a:t>
            </a:r>
          </a:p>
          <a:p>
            <a:r>
              <a:rPr lang="en-US" dirty="0"/>
              <a:t>perception is not part of establishing the action possibility</a:t>
            </a:r>
          </a:p>
          <a:p>
            <a:pPr lvl="1"/>
            <a:r>
              <a:rPr lang="en-US" dirty="0"/>
              <a:t>even in the individual fails to recognize an action possibility, if the action is performable by the individual, then that action possibility exists</a:t>
            </a:r>
          </a:p>
          <a:p>
            <a:pPr lvl="1"/>
            <a:r>
              <a:rPr lang="en-US" dirty="0"/>
              <a:t>the perceptibility of features is also </a:t>
            </a:r>
            <a:r>
              <a:rPr lang="en-US" i="1" dirty="0">
                <a:highlight>
                  <a:srgbClr val="FFFF00"/>
                </a:highlight>
              </a:rPr>
              <a:t>relational</a:t>
            </a:r>
            <a:endParaRPr lang="en-US" dirty="0"/>
          </a:p>
        </p:txBody>
      </p:sp>
      <p:sp>
        <p:nvSpPr>
          <p:cNvPr id="3" name="Slide Number Placeholder 2">
            <a:extLst>
              <a:ext uri="{FF2B5EF4-FFF2-40B4-BE49-F238E27FC236}">
                <a16:creationId xmlns:a16="http://schemas.microsoft.com/office/drawing/2014/main" id="{67C24E2E-6886-5749-9B8D-83EE855B342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828535F-A3A6-944F-A975-A506DFAF0B79}"/>
              </a:ext>
            </a:extLst>
          </p:cNvPr>
          <p:cNvSpPr>
            <a:spLocks noGrp="1"/>
          </p:cNvSpPr>
          <p:nvPr>
            <p:ph type="title"/>
          </p:nvPr>
        </p:nvSpPr>
        <p:spPr/>
        <p:txBody>
          <a:bodyPr/>
          <a:lstStyle/>
          <a:p>
            <a:r>
              <a:rPr lang="en-US" dirty="0"/>
              <a:t>Re: Gibson’s concept</a:t>
            </a:r>
          </a:p>
        </p:txBody>
      </p:sp>
    </p:spTree>
    <p:extLst>
      <p:ext uri="{BB962C8B-B14F-4D97-AF65-F5344CB8AC3E}">
        <p14:creationId xmlns:p14="http://schemas.microsoft.com/office/powerpoint/2010/main" val="2466577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a:p>
            <a:r>
              <a:rPr lang="en-US" dirty="0"/>
              <a:t>About 25 years later (in 2002), Norman took core concepts from cognitive psychology and applied them to the domain of design</a:t>
            </a:r>
          </a:p>
          <a:p>
            <a:r>
              <a:rPr lang="en-US" dirty="0"/>
              <a:t>He took Gibson’s concept of an affordance and applied it to the practice of design:</a:t>
            </a:r>
          </a:p>
          <a:p>
            <a:pPr marL="414000" lvl="1" indent="0">
              <a:buNone/>
            </a:pPr>
            <a:r>
              <a:rPr lang="en-US" dirty="0"/>
              <a:t>“</a:t>
            </a:r>
            <a:r>
              <a:rPr lang="en-CA" dirty="0"/>
              <a:t>the term affordance refers to the perceived and actual properties of the thing, primarily those fundamental properties that determine just how the thing could possibly be used” (p. 9, 2002)</a:t>
            </a:r>
            <a:r>
              <a:rPr lang="en-US" b="1" dirty="0"/>
              <a:t> </a:t>
            </a:r>
            <a:endParaRPr lang="en-US" dirty="0"/>
          </a:p>
          <a:p>
            <a:r>
              <a:rPr lang="en-US" dirty="0"/>
              <a:t>While this restatement is entirely incorrect, it is written in a way that led to many misunderstandings…</a:t>
            </a:r>
          </a:p>
        </p:txBody>
      </p:sp>
      <p:sp>
        <p:nvSpPr>
          <p:cNvPr id="4" name="Title 3"/>
          <p:cNvSpPr>
            <a:spLocks noGrp="1"/>
          </p:cNvSpPr>
          <p:nvPr>
            <p:ph type="title"/>
          </p:nvPr>
        </p:nvSpPr>
        <p:spPr/>
        <p:txBody>
          <a:bodyPr/>
          <a:lstStyle/>
          <a:p>
            <a:r>
              <a:rPr lang="en-US" dirty="0"/>
              <a:t>The Design of Everyday Things, </a:t>
            </a:r>
            <a:r>
              <a:rPr lang="en-US" sz="2400" dirty="0"/>
              <a:t>Norman (2002)</a:t>
            </a:r>
            <a:endParaRPr lang="en-US" sz="3200" dirty="0"/>
          </a:p>
        </p:txBody>
      </p:sp>
      <p:sp>
        <p:nvSpPr>
          <p:cNvPr id="7" name="Rectangle 6">
            <a:extLst>
              <a:ext uri="{FF2B5EF4-FFF2-40B4-BE49-F238E27FC236}">
                <a16:creationId xmlns:a16="http://schemas.microsoft.com/office/drawing/2014/main" id="{7649A910-8AE4-DA4E-A770-11FB150F866A}"/>
              </a:ext>
            </a:extLst>
          </p:cNvPr>
          <p:cNvSpPr/>
          <p:nvPr/>
        </p:nvSpPr>
        <p:spPr>
          <a:xfrm>
            <a:off x="5011122" y="145057"/>
            <a:ext cx="3977602" cy="692498"/>
          </a:xfrm>
          <a:prstGeom prst="rect">
            <a:avLst/>
          </a:prstGeom>
        </p:spPr>
        <p:txBody>
          <a:bodyPr wrap="square" lIns="45720" tIns="22860" rIns="45720" bIns="22860">
            <a:spAutoFit/>
          </a:bodyPr>
          <a:lstStyle/>
          <a:p>
            <a:r>
              <a:rPr lang="en-US" sz="1400" dirty="0">
                <a:latin typeface="Garamond"/>
                <a:cs typeface="Garamond"/>
              </a:rPr>
              <a:t>Norman, D. A. (2002). The design of everyday things. New York: Basic Books. ISBN 0-465-06710-7.</a:t>
            </a:r>
          </a:p>
          <a:p>
            <a:endParaRPr lang="en-US" sz="1400" dirty="0">
              <a:latin typeface="Garamond"/>
              <a:cs typeface="Garamond"/>
            </a:endParaRPr>
          </a:p>
        </p:txBody>
      </p:sp>
    </p:spTree>
    <p:extLst>
      <p:ext uri="{BB962C8B-B14F-4D97-AF65-F5344CB8AC3E}">
        <p14:creationId xmlns:p14="http://schemas.microsoft.com/office/powerpoint/2010/main" val="3330493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normAutofit lnSpcReduction="10000"/>
          </a:bodyPr>
          <a:lstStyle/>
          <a:p>
            <a:r>
              <a:rPr lang="en-US" dirty="0"/>
              <a:t>upon its publication in 2002, Norman’s book became hugely popular in fields such as HCI, UI, UX, </a:t>
            </a:r>
            <a:r>
              <a:rPr lang="en-US" dirty="0" err="1"/>
              <a:t>IxD</a:t>
            </a:r>
            <a:r>
              <a:rPr lang="en-US" dirty="0"/>
              <a:t>, </a:t>
            </a:r>
            <a:r>
              <a:rPr lang="en-US" dirty="0" err="1"/>
              <a:t>etc</a:t>
            </a:r>
            <a:endParaRPr lang="en-US" dirty="0"/>
          </a:p>
          <a:p>
            <a:r>
              <a:rPr lang="en-US" dirty="0"/>
              <a:t>many practitioners took up the term ‘affordance’, but they misused and misunderstood the concept</a:t>
            </a:r>
          </a:p>
          <a:p>
            <a:pPr lvl="1"/>
            <a:r>
              <a:rPr lang="en-US" dirty="0"/>
              <a:t>instead of focusing on </a:t>
            </a:r>
            <a:r>
              <a:rPr lang="en-US" i="1" dirty="0"/>
              <a:t>performability</a:t>
            </a:r>
            <a:r>
              <a:rPr lang="en-US" dirty="0"/>
              <a:t>, the focus shifted to </a:t>
            </a:r>
            <a:r>
              <a:rPr lang="en-US" i="1" dirty="0"/>
              <a:t>perception</a:t>
            </a:r>
          </a:p>
          <a:p>
            <a:pPr lvl="1"/>
            <a:r>
              <a:rPr lang="en-US" dirty="0"/>
              <a:t>instead of focusing on </a:t>
            </a:r>
            <a:r>
              <a:rPr lang="en-US" b="1" dirty="0"/>
              <a:t>relational</a:t>
            </a:r>
            <a:r>
              <a:rPr lang="en-US" dirty="0"/>
              <a:t> </a:t>
            </a:r>
            <a:r>
              <a:rPr lang="en-US" b="1" dirty="0"/>
              <a:t>properties</a:t>
            </a:r>
            <a:r>
              <a:rPr lang="en-US" dirty="0"/>
              <a:t>, the focus stayed on </a:t>
            </a:r>
            <a:r>
              <a:rPr lang="en-US" b="1" dirty="0"/>
              <a:t>properties of the interactive system</a:t>
            </a:r>
          </a:p>
          <a:p>
            <a:r>
              <a:rPr lang="en-US" dirty="0"/>
              <a:t>Here is an example of the misuse</a:t>
            </a:r>
          </a:p>
          <a:p>
            <a:pPr lvl="1"/>
            <a:r>
              <a:rPr lang="en-US" dirty="0" err="1"/>
              <a:t>Preece</a:t>
            </a:r>
            <a:r>
              <a:rPr lang="en-US" dirty="0"/>
              <a:t> (2002): affordance “is a term used to refer to </a:t>
            </a:r>
            <a:r>
              <a:rPr lang="en-US" b="1" dirty="0"/>
              <a:t>an attribute of an object that allows people to know how to use it”</a:t>
            </a:r>
          </a:p>
          <a:p>
            <a:r>
              <a:rPr lang="en-US" dirty="0"/>
              <a:t>in all fairness, Norman could have been more careful (looking retrospectively)</a:t>
            </a:r>
            <a:endParaRPr lang="en-US" b="1" dirty="0"/>
          </a:p>
          <a:p>
            <a:pPr marL="414000" lvl="1" indent="0">
              <a:buNone/>
            </a:pPr>
            <a:endParaRPr lang="en-US"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Mass Misuse of the Concept of Affordance</a:t>
            </a:r>
          </a:p>
        </p:txBody>
      </p:sp>
    </p:spTree>
    <p:extLst>
      <p:ext uri="{BB962C8B-B14F-4D97-AF65-F5344CB8AC3E}">
        <p14:creationId xmlns:p14="http://schemas.microsoft.com/office/powerpoint/2010/main" val="874410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Norman tried to correct the misunderstanding in the book’s second edition (2013)</a:t>
            </a:r>
          </a:p>
          <a:p>
            <a:r>
              <a:rPr lang="en-US" dirty="0"/>
              <a:t>In 2013, Norman noted:</a:t>
            </a:r>
          </a:p>
          <a:p>
            <a:pPr lvl="1"/>
            <a:r>
              <a:rPr lang="en-US" dirty="0"/>
              <a:t>the term affordance “</a:t>
            </a:r>
            <a:r>
              <a:rPr lang="en-CA" dirty="0"/>
              <a:t>created much confusion in the world of design”</a:t>
            </a:r>
          </a:p>
          <a:p>
            <a:pPr lvl="1"/>
            <a:r>
              <a:rPr lang="en-US" dirty="0"/>
              <a:t>"</a:t>
            </a:r>
            <a:r>
              <a:rPr lang="mr-IN" dirty="0"/>
              <a:t>…</a:t>
            </a:r>
            <a:r>
              <a:rPr lang="en-CA" dirty="0"/>
              <a:t> the term became used in ways that had nothing to do with the original"</a:t>
            </a:r>
          </a:p>
          <a:p>
            <a:pPr lvl="1"/>
            <a:r>
              <a:rPr lang="en-CA" dirty="0"/>
              <a:t>"Many people find affordances difficult to understand because they are relationships, not properties."</a:t>
            </a:r>
          </a:p>
          <a:p>
            <a:pPr lvl="1"/>
            <a:r>
              <a:rPr lang="en-CA" dirty="0"/>
              <a:t>"Designers deal with fixed properties, so there is a temptation to say that the property is an affordance”</a:t>
            </a:r>
          </a:p>
          <a:p>
            <a:r>
              <a:rPr lang="en-CA" dirty="0"/>
              <a:t>In the second edition (2013), he worked on correcting the misuse and clarifying</a:t>
            </a:r>
          </a:p>
          <a:p>
            <a:pPr marL="414000" lvl="1" indent="0">
              <a:buNone/>
            </a:pPr>
            <a:endParaRPr lang="en-US" dirty="0"/>
          </a:p>
        </p:txBody>
      </p:sp>
      <p:sp>
        <p:nvSpPr>
          <p:cNvPr id="4" name="Title 3"/>
          <p:cNvSpPr>
            <a:spLocks noGrp="1"/>
          </p:cNvSpPr>
          <p:nvPr>
            <p:ph type="title"/>
          </p:nvPr>
        </p:nvSpPr>
        <p:spPr>
          <a:xfrm>
            <a:off x="1160199" y="1241340"/>
            <a:ext cx="7983801" cy="807571"/>
          </a:xfrm>
        </p:spPr>
        <p:txBody>
          <a:bodyPr/>
          <a:lstStyle/>
          <a:p>
            <a:r>
              <a:rPr lang="en-US" dirty="0"/>
              <a:t>The Design of Everyday Things (2nd Ed), </a:t>
            </a:r>
            <a:r>
              <a:rPr lang="en-US" sz="2000" dirty="0"/>
              <a:t>Norman (2013)</a:t>
            </a:r>
            <a:endParaRPr lang="en-US" dirty="0"/>
          </a:p>
        </p:txBody>
      </p:sp>
    </p:spTree>
    <p:extLst>
      <p:ext uri="{BB962C8B-B14F-4D97-AF65-F5344CB8AC3E}">
        <p14:creationId xmlns:p14="http://schemas.microsoft.com/office/powerpoint/2010/main" val="3610593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lstStyle/>
          <a:p>
            <a:r>
              <a:rPr lang="en-US" dirty="0"/>
              <a:t>Despite Norman’s efforts to correct the misuse of the term affordance, the misuse continues</a:t>
            </a:r>
          </a:p>
          <a:p>
            <a:r>
              <a:rPr lang="en-US" dirty="0"/>
              <a:t>The mischaracterization is deeply entrenched</a:t>
            </a:r>
          </a:p>
          <a:p>
            <a:pPr marL="0" indent="0">
              <a:buNone/>
            </a:pPr>
            <a:endParaRPr lang="en-US" dirty="0"/>
          </a:p>
          <a:p>
            <a:r>
              <a:rPr lang="en-US" dirty="0"/>
              <a:t>E.g. </a:t>
            </a:r>
            <a:r>
              <a:rPr lang="en-US" dirty="0" err="1"/>
              <a:t>Preece</a:t>
            </a:r>
            <a:r>
              <a:rPr lang="en-US" dirty="0"/>
              <a:t> (p. 30, 2019), still has in the section “</a:t>
            </a:r>
            <a:r>
              <a:rPr lang="en-CA" dirty="0"/>
              <a:t>Affordance” “This is a term used to refer to an attribute of an object that allows people to know how to use it.”</a:t>
            </a:r>
          </a:p>
          <a:p>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Ongoing misuse…</a:t>
            </a:r>
          </a:p>
        </p:txBody>
      </p:sp>
    </p:spTree>
    <p:extLst>
      <p:ext uri="{BB962C8B-B14F-4D97-AF65-F5344CB8AC3E}">
        <p14:creationId xmlns:p14="http://schemas.microsoft.com/office/powerpoint/2010/main" val="1618936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lstStyle/>
          <a:p>
            <a:r>
              <a:rPr lang="en-CA" dirty="0"/>
              <a:t>Say a door has a pull handle (and it is positioned at the chest level of a person of average height)</a:t>
            </a:r>
          </a:p>
          <a:p>
            <a:r>
              <a:rPr lang="en-CA" dirty="0"/>
              <a:t>Person A </a:t>
            </a:r>
          </a:p>
          <a:p>
            <a:pPr lvl="1"/>
            <a:r>
              <a:rPr lang="en-CA" dirty="0"/>
              <a:t>approaches on foot and perceives the pull handle visually. </a:t>
            </a:r>
          </a:p>
          <a:p>
            <a:pPr lvl="1"/>
            <a:r>
              <a:rPr lang="en-CA" dirty="0"/>
              <a:t>knows that pulling on the pull handle will cause the door to swing on its hinges towards them (knowledge). </a:t>
            </a:r>
          </a:p>
          <a:p>
            <a:r>
              <a:rPr lang="en-CA" dirty="0"/>
              <a:t>The handle </a:t>
            </a:r>
            <a:r>
              <a:rPr lang="en-CA" b="1" dirty="0"/>
              <a:t>affords</a:t>
            </a:r>
            <a:r>
              <a:rPr lang="en-CA" dirty="0"/>
              <a:t> pulling for person A.</a:t>
            </a:r>
          </a:p>
          <a:p>
            <a:pPr lvl="1"/>
            <a:r>
              <a:rPr lang="en-CA" dirty="0"/>
              <a:t>Opening the door </a:t>
            </a:r>
            <a:r>
              <a:rPr lang="en-CA" b="1" dirty="0"/>
              <a:t>is an action</a:t>
            </a:r>
            <a:r>
              <a:rPr lang="en-CA" dirty="0"/>
              <a:t> </a:t>
            </a:r>
            <a:r>
              <a:rPr lang="en-CA" b="1" dirty="0"/>
              <a:t>possibility</a:t>
            </a:r>
            <a:r>
              <a:rPr lang="en-CA" dirty="0"/>
              <a:t> for person A.</a:t>
            </a:r>
          </a:p>
          <a:p>
            <a:pPr lvl="1"/>
            <a:r>
              <a:rPr lang="en-CA" dirty="0"/>
              <a:t>The door affords ‘</a:t>
            </a:r>
            <a:r>
              <a:rPr lang="en-CA" dirty="0" err="1"/>
              <a:t>pullability</a:t>
            </a:r>
            <a:r>
              <a:rPr lang="en-CA" dirty="0"/>
              <a:t>’ for person A.</a:t>
            </a:r>
          </a:p>
          <a:p>
            <a:pPr lvl="1"/>
            <a:r>
              <a:rPr lang="en-CA" dirty="0"/>
              <a:t>The possibility </a:t>
            </a:r>
            <a:r>
              <a:rPr lang="en-CA" b="1" dirty="0"/>
              <a:t>was latent</a:t>
            </a:r>
            <a:r>
              <a:rPr lang="en-CA" dirty="0"/>
              <a:t> in the environment (for Person A), </a:t>
            </a:r>
            <a:r>
              <a:rPr lang="en-US" dirty="0"/>
              <a:t>independent of Person A’s ability to recognize it.</a:t>
            </a:r>
          </a:p>
          <a:p>
            <a:pPr lvl="1"/>
            <a:r>
              <a:rPr lang="en-US" i="1" dirty="0"/>
              <a:t>Perception of the possibility was visual, likely as the door designer envisioned</a:t>
            </a:r>
            <a:endParaRPr lang="en-CA" dirty="0"/>
          </a:p>
          <a:p>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Door Example (I)</a:t>
            </a:r>
          </a:p>
        </p:txBody>
      </p:sp>
      <p:pic>
        <p:nvPicPr>
          <p:cNvPr id="4098" name="Picture 2" descr="yellow, cabinet, gray, handle, door, hole, wall, no people, fuel and power generation, day, close-up, built structure, outdoors, architecture, wall - building feature, electricity, safety, communication, full frame, heat - temperature, nature, backgrounds, entrance, building exterior, copy space, 4K, CC0, public domain, royalty free">
            <a:extLst>
              <a:ext uri="{FF2B5EF4-FFF2-40B4-BE49-F238E27FC236}">
                <a16:creationId xmlns:a16="http://schemas.microsoft.com/office/drawing/2014/main" id="{7CA6235C-BCC1-F747-B233-D1348A54A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894" y="240862"/>
            <a:ext cx="2255783" cy="15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926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lstStyle/>
          <a:p>
            <a:r>
              <a:rPr lang="en-CA" dirty="0"/>
              <a:t>Say a door has a pull handle (and it is positioned at the chest level of a person of average height)</a:t>
            </a:r>
          </a:p>
          <a:p>
            <a:r>
              <a:rPr lang="en-CA" dirty="0"/>
              <a:t>Person B</a:t>
            </a:r>
          </a:p>
          <a:p>
            <a:pPr lvl="1"/>
            <a:r>
              <a:rPr lang="en-CA" dirty="0"/>
              <a:t>has a visual impairment and is not able to see the handle.  </a:t>
            </a:r>
          </a:p>
          <a:p>
            <a:pPr lvl="1"/>
            <a:r>
              <a:rPr lang="en-CA" dirty="0"/>
              <a:t>reaches out anyway, feels the handle, and then pulls on it. </a:t>
            </a:r>
          </a:p>
          <a:p>
            <a:r>
              <a:rPr lang="en-CA" dirty="0"/>
              <a:t>The handle </a:t>
            </a:r>
            <a:r>
              <a:rPr lang="en-CA" b="1" dirty="0"/>
              <a:t>affords</a:t>
            </a:r>
            <a:r>
              <a:rPr lang="en-CA" dirty="0"/>
              <a:t> pulling for person B.</a:t>
            </a:r>
          </a:p>
          <a:p>
            <a:pPr lvl="1"/>
            <a:r>
              <a:rPr lang="en-CA" dirty="0"/>
              <a:t>Opening the door </a:t>
            </a:r>
            <a:r>
              <a:rPr lang="en-CA" b="1" dirty="0"/>
              <a:t>is an action possibility</a:t>
            </a:r>
            <a:r>
              <a:rPr lang="en-CA" dirty="0"/>
              <a:t> for this person B.</a:t>
            </a:r>
          </a:p>
          <a:p>
            <a:pPr lvl="1"/>
            <a:r>
              <a:rPr lang="en-CA" dirty="0"/>
              <a:t>The door affords ‘</a:t>
            </a:r>
            <a:r>
              <a:rPr lang="en-CA" dirty="0" err="1"/>
              <a:t>pullability</a:t>
            </a:r>
            <a:r>
              <a:rPr lang="en-CA" dirty="0"/>
              <a:t>’ for person B.</a:t>
            </a:r>
          </a:p>
          <a:p>
            <a:pPr lvl="1"/>
            <a:r>
              <a:rPr lang="en-CA" dirty="0"/>
              <a:t>The possibility </a:t>
            </a:r>
            <a:r>
              <a:rPr lang="en-CA" b="1" dirty="0"/>
              <a:t>was latent</a:t>
            </a:r>
            <a:r>
              <a:rPr lang="en-CA" dirty="0"/>
              <a:t> in the environment (for Person B), </a:t>
            </a:r>
            <a:r>
              <a:rPr lang="en-US" dirty="0"/>
              <a:t>independent of Person B’s ability to recognize it.</a:t>
            </a:r>
          </a:p>
          <a:p>
            <a:pPr lvl="1"/>
            <a:r>
              <a:rPr lang="en-US" i="1" dirty="0"/>
              <a:t>Perception of the possibility need not be visual and can be any manner of perception or discovery, even if the door designer did not anticipate it</a:t>
            </a:r>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Door Example (II)</a:t>
            </a:r>
          </a:p>
        </p:txBody>
      </p:sp>
      <p:pic>
        <p:nvPicPr>
          <p:cNvPr id="5" name="Picture 2" descr="yellow, cabinet, gray, handle, door, hole, wall, no people, fuel and power generation, day, close-up, built structure, outdoors, architecture, wall - building feature, electricity, safety, communication, full frame, heat - temperature, nature, backgrounds, entrance, building exterior, copy space, 4K, CC0, public domain, royalty free">
            <a:extLst>
              <a:ext uri="{FF2B5EF4-FFF2-40B4-BE49-F238E27FC236}">
                <a16:creationId xmlns:a16="http://schemas.microsoft.com/office/drawing/2014/main" id="{F460E217-63EC-3744-B5EA-6B678E0E2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894" y="240862"/>
            <a:ext cx="2255783" cy="15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68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normAutofit fontScale="92500" lnSpcReduction="10000"/>
          </a:bodyPr>
          <a:lstStyle/>
          <a:p>
            <a:r>
              <a:rPr lang="en-CA" dirty="0"/>
              <a:t>Say a door has a pull handle (and it is positioned at the chest level of a person of average height)</a:t>
            </a:r>
          </a:p>
          <a:p>
            <a:r>
              <a:rPr lang="en-CA" dirty="0"/>
              <a:t>Person C</a:t>
            </a:r>
          </a:p>
          <a:p>
            <a:pPr lvl="1"/>
            <a:r>
              <a:rPr lang="en-CA" dirty="0"/>
              <a:t>uses a wheel chair and approaches the door, perceives the pull handle visually</a:t>
            </a:r>
          </a:p>
          <a:p>
            <a:pPr lvl="1"/>
            <a:r>
              <a:rPr lang="en-CA" dirty="0"/>
              <a:t>reaches up but cannot reach it because it is too high</a:t>
            </a:r>
          </a:p>
          <a:p>
            <a:pPr lvl="1"/>
            <a:r>
              <a:rPr lang="en-CA" dirty="0"/>
              <a:t>even it they could reach it, the door is too heavy and they can’t move their chair back while simultaneously pulling. </a:t>
            </a:r>
          </a:p>
          <a:p>
            <a:r>
              <a:rPr lang="en-CA" dirty="0"/>
              <a:t>The handle </a:t>
            </a:r>
            <a:r>
              <a:rPr lang="en-CA" b="1" dirty="0"/>
              <a:t>does not afford</a:t>
            </a:r>
            <a:r>
              <a:rPr lang="en-CA" dirty="0"/>
              <a:t> pulling for person C.</a:t>
            </a:r>
          </a:p>
          <a:p>
            <a:pPr lvl="1"/>
            <a:r>
              <a:rPr lang="en-CA" dirty="0"/>
              <a:t>Opening the door </a:t>
            </a:r>
            <a:r>
              <a:rPr lang="en-CA" b="1" dirty="0"/>
              <a:t>is not an action possibility </a:t>
            </a:r>
            <a:r>
              <a:rPr lang="en-CA" dirty="0"/>
              <a:t>for person C.</a:t>
            </a:r>
          </a:p>
          <a:p>
            <a:pPr lvl="1"/>
            <a:r>
              <a:rPr lang="en-CA" dirty="0"/>
              <a:t>The door does not afford ‘</a:t>
            </a:r>
            <a:r>
              <a:rPr lang="en-CA" dirty="0" err="1"/>
              <a:t>pullability</a:t>
            </a:r>
            <a:r>
              <a:rPr lang="en-CA" dirty="0"/>
              <a:t>’ for person C.</a:t>
            </a:r>
          </a:p>
          <a:p>
            <a:pPr lvl="1"/>
            <a:r>
              <a:rPr lang="en-CA" dirty="0"/>
              <a:t>The possibility </a:t>
            </a:r>
            <a:r>
              <a:rPr lang="en-CA" b="1" dirty="0"/>
              <a:t>was not latent </a:t>
            </a:r>
            <a:r>
              <a:rPr lang="en-CA" dirty="0"/>
              <a:t>in the environment (for Person C), irrespective of </a:t>
            </a:r>
            <a:r>
              <a:rPr lang="en-US" dirty="0"/>
              <a:t>Person C’s ability to recognize it.</a:t>
            </a:r>
          </a:p>
          <a:p>
            <a:pPr lvl="1"/>
            <a:r>
              <a:rPr lang="en-US" i="1" dirty="0"/>
              <a:t>Activation of the action possibility will often be contingent on certain capabilities; designers often make implicit assumptions about </a:t>
            </a:r>
            <a:r>
              <a:rPr lang="en-CA" i="1" dirty="0"/>
              <a:t>the required capabilities</a:t>
            </a:r>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Door Example (III)</a:t>
            </a:r>
          </a:p>
        </p:txBody>
      </p:sp>
      <p:pic>
        <p:nvPicPr>
          <p:cNvPr id="5" name="Picture 2" descr="yellow, cabinet, gray, handle, door, hole, wall, no people, fuel and power generation, day, close-up, built structure, outdoors, architecture, wall - building feature, electricity, safety, communication, full frame, heat - temperature, nature, backgrounds, entrance, building exterior, copy space, 4K, CC0, public domain, royalty free">
            <a:extLst>
              <a:ext uri="{FF2B5EF4-FFF2-40B4-BE49-F238E27FC236}">
                <a16:creationId xmlns:a16="http://schemas.microsoft.com/office/drawing/2014/main" id="{FDFE16EC-DF6B-CC46-84FD-D38A8BE16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894" y="240862"/>
            <a:ext cx="2255783" cy="15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6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Evaluation is a </a:t>
            </a:r>
            <a:r>
              <a:rPr lang="en-US" b="1" dirty="0">
                <a:solidFill>
                  <a:srgbClr val="00B050"/>
                </a:solidFill>
              </a:rPr>
              <a:t>systematic determination</a:t>
            </a:r>
            <a:r>
              <a:rPr lang="en-US" dirty="0"/>
              <a:t> of the degree to which a </a:t>
            </a:r>
            <a:r>
              <a:rPr lang="en-US" b="1" dirty="0">
                <a:solidFill>
                  <a:srgbClr val="FF0000"/>
                </a:solidFill>
              </a:rPr>
              <a:t>subject</a:t>
            </a:r>
            <a:r>
              <a:rPr lang="en-US" dirty="0"/>
              <a:t> has met a particular </a:t>
            </a:r>
            <a:r>
              <a:rPr lang="en-US" b="1" dirty="0">
                <a:solidFill>
                  <a:srgbClr val="7030A0"/>
                </a:solidFill>
              </a:rPr>
              <a:t>set of criteria</a:t>
            </a:r>
            <a:r>
              <a:rPr lang="en-US" b="1" dirty="0"/>
              <a:t>.</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evaluation</a:t>
            </a:r>
            <a:r>
              <a:rPr lang="en-US" dirty="0"/>
              <a:t>?</a:t>
            </a:r>
          </a:p>
        </p:txBody>
      </p:sp>
    </p:spTree>
    <p:extLst>
      <p:ext uri="{BB962C8B-B14F-4D97-AF65-F5344CB8AC3E}">
        <p14:creationId xmlns:p14="http://schemas.microsoft.com/office/powerpoint/2010/main" val="2183156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normAutofit fontScale="92500" lnSpcReduction="10000"/>
          </a:bodyPr>
          <a:lstStyle/>
          <a:p>
            <a:r>
              <a:rPr lang="en-CA" dirty="0"/>
              <a:t>Say a door has a pull handle (and it is positioned at the chest level of a person of average height)</a:t>
            </a:r>
          </a:p>
          <a:p>
            <a:r>
              <a:rPr lang="en-CA" dirty="0"/>
              <a:t>Person D</a:t>
            </a:r>
          </a:p>
          <a:p>
            <a:pPr lvl="1"/>
            <a:r>
              <a:rPr lang="en-CA" dirty="0"/>
              <a:t>has a visual impairment and is not able to see the handle</a:t>
            </a:r>
          </a:p>
          <a:p>
            <a:pPr lvl="1"/>
            <a:r>
              <a:rPr lang="en-CA" dirty="0"/>
              <a:t>reaches out anyway, and, despite feeling for the handle, does not locate it</a:t>
            </a:r>
          </a:p>
          <a:p>
            <a:pPr lvl="1"/>
            <a:r>
              <a:rPr lang="en-CA" dirty="0"/>
              <a:t>turns around and leaves the doorway</a:t>
            </a:r>
          </a:p>
          <a:p>
            <a:r>
              <a:rPr lang="en-CA" dirty="0"/>
              <a:t>The handle </a:t>
            </a:r>
            <a:r>
              <a:rPr lang="en-CA" b="1" dirty="0"/>
              <a:t>affords </a:t>
            </a:r>
            <a:r>
              <a:rPr lang="en-CA" dirty="0"/>
              <a:t>pulling for person D.</a:t>
            </a:r>
          </a:p>
          <a:p>
            <a:pPr lvl="1"/>
            <a:r>
              <a:rPr lang="en-CA" dirty="0"/>
              <a:t>Opening the door </a:t>
            </a:r>
            <a:r>
              <a:rPr lang="en-CA" b="1" dirty="0"/>
              <a:t>is an action </a:t>
            </a:r>
            <a:r>
              <a:rPr lang="en-CA" dirty="0"/>
              <a:t>possibility for this person D.  </a:t>
            </a:r>
          </a:p>
          <a:p>
            <a:pPr lvl="1"/>
            <a:r>
              <a:rPr lang="en-CA" dirty="0"/>
              <a:t>The door affords ‘</a:t>
            </a:r>
            <a:r>
              <a:rPr lang="en-CA" dirty="0" err="1"/>
              <a:t>pullability</a:t>
            </a:r>
            <a:r>
              <a:rPr lang="en-CA" dirty="0"/>
              <a:t>’ for person D.</a:t>
            </a:r>
          </a:p>
          <a:p>
            <a:pPr lvl="1"/>
            <a:r>
              <a:rPr lang="en-CA" dirty="0"/>
              <a:t>The possibility </a:t>
            </a:r>
            <a:r>
              <a:rPr lang="en-CA" b="1" dirty="0"/>
              <a:t>was latent</a:t>
            </a:r>
            <a:r>
              <a:rPr lang="en-CA" dirty="0"/>
              <a:t> in the environment (for Person D), even though </a:t>
            </a:r>
            <a:r>
              <a:rPr lang="en-US" dirty="0"/>
              <a:t>Person D did not recognize nor make use of the possibility.</a:t>
            </a:r>
          </a:p>
          <a:p>
            <a:pPr lvl="1"/>
            <a:r>
              <a:rPr lang="en-US" i="1" dirty="0"/>
              <a:t>Perception of the possibility need not be visual and can be any manner of perception or discovery.  The designer can provision for this by providing cues and signals that are not likely to be missed.</a:t>
            </a:r>
            <a:endParaRPr lang="en-US" dirty="0"/>
          </a:p>
          <a:p>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Door Example (IV)</a:t>
            </a:r>
          </a:p>
        </p:txBody>
      </p:sp>
      <p:pic>
        <p:nvPicPr>
          <p:cNvPr id="5" name="Picture 2" descr="yellow, cabinet, gray, handle, door, hole, wall, no people, fuel and power generation, day, close-up, built structure, outdoors, architecture, wall - building feature, electricity, safety, communication, full frame, heat - temperature, nature, backgrounds, entrance, building exterior, copy space, 4K, CC0, public domain, royalty free">
            <a:extLst>
              <a:ext uri="{FF2B5EF4-FFF2-40B4-BE49-F238E27FC236}">
                <a16:creationId xmlns:a16="http://schemas.microsoft.com/office/drawing/2014/main" id="{6A0981F8-586F-E94A-AEA8-35DE68AA5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894" y="240862"/>
            <a:ext cx="2255783" cy="15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282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14F040-E7EA-EB40-9DDE-E223F6122630}"/>
              </a:ext>
            </a:extLst>
          </p:cNvPr>
          <p:cNvSpPr>
            <a:spLocks noGrp="1"/>
          </p:cNvSpPr>
          <p:nvPr>
            <p:ph idx="1"/>
          </p:nvPr>
        </p:nvSpPr>
        <p:spPr/>
        <p:txBody>
          <a:bodyPr/>
          <a:lstStyle/>
          <a:p>
            <a:r>
              <a:rPr lang="en-US" dirty="0"/>
              <a:t>Now we have characterized affordances</a:t>
            </a:r>
          </a:p>
          <a:p>
            <a:r>
              <a:rPr lang="en-US" dirty="0"/>
              <a:t>This concept is important since it is foundational to our definition of </a:t>
            </a:r>
            <a:r>
              <a:rPr lang="en-US" i="1" dirty="0"/>
              <a:t>interactive systems</a:t>
            </a:r>
          </a:p>
          <a:p>
            <a:pPr lvl="1"/>
            <a:r>
              <a:rPr lang="en-US" dirty="0">
                <a:solidFill>
                  <a:srgbClr val="FF0000"/>
                </a:solidFill>
              </a:rPr>
              <a:t>an interactive system is a digital technology that </a:t>
            </a:r>
            <a:r>
              <a:rPr lang="en-US" i="1" dirty="0">
                <a:solidFill>
                  <a:srgbClr val="0070C0"/>
                </a:solidFill>
              </a:rPr>
              <a:t>affords</a:t>
            </a:r>
            <a:r>
              <a:rPr lang="en-US" dirty="0">
                <a:solidFill>
                  <a:srgbClr val="FF0000"/>
                </a:solidFill>
              </a:rPr>
              <a:t> interactivity to human users</a:t>
            </a:r>
          </a:p>
          <a:p>
            <a:r>
              <a:rPr lang="en-US" dirty="0"/>
              <a:t>The next resource pack will discuss </a:t>
            </a:r>
            <a:r>
              <a:rPr lang="en-US" i="1" dirty="0"/>
              <a:t>interactivity</a:t>
            </a:r>
            <a:r>
              <a:rPr lang="en-US" dirty="0"/>
              <a:t> and will compare it to </a:t>
            </a:r>
            <a:r>
              <a:rPr lang="en-US" i="1" dirty="0"/>
              <a:t>reactivity</a:t>
            </a:r>
            <a:endParaRPr lang="en-US" dirty="0"/>
          </a:p>
          <a:p>
            <a:endParaRPr lang="en-US" i="1" dirty="0">
              <a:solidFill>
                <a:srgbClr val="FF0000"/>
              </a:solidFill>
            </a:endParaRPr>
          </a:p>
        </p:txBody>
      </p:sp>
      <p:sp>
        <p:nvSpPr>
          <p:cNvPr id="3" name="Slide Number Placeholder 2">
            <a:extLst>
              <a:ext uri="{FF2B5EF4-FFF2-40B4-BE49-F238E27FC236}">
                <a16:creationId xmlns:a16="http://schemas.microsoft.com/office/drawing/2014/main" id="{853734CE-EAF4-F14A-8C6C-76DF6EA803C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5BCE9F0-E2D0-6A49-B957-F6D793B6E3D0}"/>
              </a:ext>
            </a:extLst>
          </p:cNvPr>
          <p:cNvSpPr>
            <a:spLocks noGrp="1"/>
          </p:cNvSpPr>
          <p:nvPr>
            <p:ph type="title"/>
          </p:nvPr>
        </p:nvSpPr>
        <p:spPr/>
        <p:txBody>
          <a:bodyPr/>
          <a:lstStyle/>
          <a:p>
            <a:r>
              <a:rPr lang="en-US" dirty="0"/>
              <a:t>Affording Interactivity</a:t>
            </a:r>
          </a:p>
        </p:txBody>
      </p:sp>
    </p:spTree>
    <p:extLst>
      <p:ext uri="{BB962C8B-B14F-4D97-AF65-F5344CB8AC3E}">
        <p14:creationId xmlns:p14="http://schemas.microsoft.com/office/powerpoint/2010/main" val="1854657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7F9620F-9AA4-CE4D-98AC-26FF2C9016AD}"/>
              </a:ext>
            </a:extLst>
          </p:cNvPr>
          <p:cNvSpPr>
            <a:spLocks noGrp="1"/>
          </p:cNvSpPr>
          <p:nvPr>
            <p:ph idx="1"/>
          </p:nvPr>
        </p:nvSpPr>
        <p:spPr/>
        <p:txBody>
          <a:bodyPr/>
          <a:lstStyle/>
          <a:p>
            <a:r>
              <a:rPr lang="en-US" dirty="0"/>
              <a:t>The sociotechnical systems approach focuses on the interaction between people and technology</a:t>
            </a:r>
          </a:p>
          <a:p>
            <a:r>
              <a:rPr lang="en-US" dirty="0"/>
              <a:t>In these systems, humans and computational interactive systems are the elements that stand in interaction with one another</a:t>
            </a:r>
          </a:p>
          <a:p>
            <a:r>
              <a:rPr lang="en-US" dirty="0"/>
              <a:t>The concept of affordance is a relational property, it captures the aspect of performability</a:t>
            </a:r>
          </a:p>
          <a:p>
            <a:r>
              <a:rPr lang="en-US" dirty="0"/>
              <a:t>The concept of affordance is different from the concept of </a:t>
            </a:r>
            <a:r>
              <a:rPr lang="en-US" dirty="0" err="1"/>
              <a:t>perceptability</a:t>
            </a:r>
            <a:endParaRPr lang="en-US" dirty="0"/>
          </a:p>
        </p:txBody>
      </p:sp>
      <p:sp>
        <p:nvSpPr>
          <p:cNvPr id="6" name="Title 5">
            <a:extLst>
              <a:ext uri="{FF2B5EF4-FFF2-40B4-BE49-F238E27FC236}">
                <a16:creationId xmlns:a16="http://schemas.microsoft.com/office/drawing/2014/main" id="{30D88FEE-8B5F-AD4A-867D-F2D69562685A}"/>
              </a:ext>
            </a:extLst>
          </p:cNvPr>
          <p:cNvSpPr>
            <a:spLocks noGrp="1"/>
          </p:cNvSpPr>
          <p:nvPr>
            <p:ph type="title"/>
          </p:nvPr>
        </p:nvSpPr>
        <p:spPr/>
        <p:txBody>
          <a:bodyPr/>
          <a:lstStyle/>
          <a:p>
            <a:r>
              <a:rPr lang="en-US" dirty="0"/>
              <a:t>Affordance, In Sum</a:t>
            </a:r>
          </a:p>
        </p:txBody>
      </p:sp>
    </p:spTree>
    <p:extLst>
      <p:ext uri="{BB962C8B-B14F-4D97-AF65-F5344CB8AC3E}">
        <p14:creationId xmlns:p14="http://schemas.microsoft.com/office/powerpoint/2010/main" val="778874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6. </a:t>
            </a:r>
            <a:r>
              <a:rPr lang="en-US" dirty="0"/>
              <a:t>What is </a:t>
            </a:r>
            <a:r>
              <a:rPr lang="en-US" i="1" dirty="0"/>
              <a:t>usability </a:t>
            </a:r>
            <a:r>
              <a:rPr lang="en-US" dirty="0"/>
              <a:t>and how do we evaluate it? </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63</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488436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2EF855-A545-6249-B424-271FEA76D3B6}"/>
              </a:ext>
            </a:extLst>
          </p:cNvPr>
          <p:cNvSpPr>
            <a:spLocks noGrp="1"/>
          </p:cNvSpPr>
          <p:nvPr>
            <p:ph idx="1"/>
          </p:nvPr>
        </p:nvSpPr>
        <p:spPr/>
        <p:txBody>
          <a:bodyPr/>
          <a:lstStyle/>
          <a:p>
            <a:r>
              <a:rPr lang="en-US" dirty="0"/>
              <a:t>the construct of </a:t>
            </a:r>
            <a:r>
              <a:rPr lang="en-US" i="1" dirty="0"/>
              <a:t>usability</a:t>
            </a:r>
            <a:r>
              <a:rPr lang="en-US" dirty="0"/>
              <a:t> in design is typically composed of several different </a:t>
            </a:r>
            <a:r>
              <a:rPr lang="en-US" i="1" dirty="0"/>
              <a:t>aspects of use</a:t>
            </a:r>
          </a:p>
          <a:p>
            <a:r>
              <a:rPr lang="en-US" dirty="0"/>
              <a:t>this construct has its roots in the application of cognitive psychology to Human-Computer Interaction</a:t>
            </a:r>
          </a:p>
          <a:p>
            <a:r>
              <a:rPr lang="en-US" dirty="0"/>
              <a:t>there are many deconstructions, here is a common one </a:t>
            </a:r>
            <a:r>
              <a:rPr lang="en-US" sz="1400" dirty="0"/>
              <a:t>[from Sharp et al 2019, §1.7.1 Usability Goals]</a:t>
            </a:r>
            <a:endParaRPr lang="en-US" dirty="0"/>
          </a:p>
          <a:p>
            <a:pPr lvl="1"/>
            <a:r>
              <a:rPr lang="en-US" dirty="0"/>
              <a:t>effectiveness</a:t>
            </a:r>
          </a:p>
          <a:p>
            <a:pPr lvl="1"/>
            <a:r>
              <a:rPr lang="en-US" dirty="0"/>
              <a:t>efficiency</a:t>
            </a:r>
          </a:p>
          <a:p>
            <a:pPr lvl="1"/>
            <a:r>
              <a:rPr lang="en-US" dirty="0"/>
              <a:t>safety</a:t>
            </a:r>
          </a:p>
          <a:p>
            <a:pPr lvl="1"/>
            <a:r>
              <a:rPr lang="en-US" dirty="0"/>
              <a:t>utility</a:t>
            </a:r>
          </a:p>
          <a:p>
            <a:pPr lvl="1"/>
            <a:r>
              <a:rPr lang="en-US" dirty="0"/>
              <a:t>learnability</a:t>
            </a:r>
          </a:p>
          <a:p>
            <a:pPr lvl="1"/>
            <a:r>
              <a:rPr lang="en-US" dirty="0"/>
              <a:t>memorability</a:t>
            </a:r>
          </a:p>
          <a:p>
            <a:pPr marL="414000" lvl="1" indent="0">
              <a:buNone/>
            </a:pPr>
            <a:endParaRPr lang="en-US" dirty="0"/>
          </a:p>
        </p:txBody>
      </p:sp>
      <p:sp>
        <p:nvSpPr>
          <p:cNvPr id="3" name="Slide Number Placeholder 2">
            <a:extLst>
              <a:ext uri="{FF2B5EF4-FFF2-40B4-BE49-F238E27FC236}">
                <a16:creationId xmlns:a16="http://schemas.microsoft.com/office/drawing/2014/main" id="{2B0D0883-811A-8045-836B-828870C3CFF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B4F5A90-C7D6-1C4D-AB3C-048F8C4EE9B7}"/>
              </a:ext>
            </a:extLst>
          </p:cNvPr>
          <p:cNvSpPr>
            <a:spLocks noGrp="1"/>
          </p:cNvSpPr>
          <p:nvPr>
            <p:ph type="title"/>
          </p:nvPr>
        </p:nvSpPr>
        <p:spPr/>
        <p:txBody>
          <a:bodyPr/>
          <a:lstStyle/>
          <a:p>
            <a:r>
              <a:rPr lang="en-US" dirty="0"/>
              <a:t>Usability</a:t>
            </a:r>
          </a:p>
        </p:txBody>
      </p:sp>
    </p:spTree>
    <p:extLst>
      <p:ext uri="{BB962C8B-B14F-4D97-AF65-F5344CB8AC3E}">
        <p14:creationId xmlns:p14="http://schemas.microsoft.com/office/powerpoint/2010/main" val="467386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9CFA0B-BBB1-194C-A60E-123AF4A52B85}"/>
              </a:ext>
            </a:extLst>
          </p:cNvPr>
          <p:cNvSpPr>
            <a:spLocks noGrp="1"/>
          </p:cNvSpPr>
          <p:nvPr>
            <p:ph idx="1"/>
          </p:nvPr>
        </p:nvSpPr>
        <p:spPr/>
        <p:txBody>
          <a:bodyPr/>
          <a:lstStyle/>
          <a:p>
            <a:pPr marL="0" indent="0">
              <a:buNone/>
            </a:pPr>
            <a:r>
              <a:rPr lang="en-US" b="1" dirty="0"/>
              <a:t>Utility</a:t>
            </a:r>
            <a:r>
              <a:rPr lang="en-US" dirty="0"/>
              <a:t>: to what extent does the system provides the range of desired functionality?</a:t>
            </a:r>
          </a:p>
          <a:p>
            <a:r>
              <a:rPr lang="en-US" dirty="0"/>
              <a:t>example of poor utility from the textbook</a:t>
            </a:r>
          </a:p>
          <a:p>
            <a:pPr lvl="1"/>
            <a:r>
              <a:rPr lang="en-US" dirty="0"/>
              <a:t>"a software drawing tool that does not allow users to draw freehand but forces them … to create their drawings using only polygon shapes"</a:t>
            </a:r>
          </a:p>
          <a:p>
            <a:r>
              <a:rPr lang="en-US" dirty="0"/>
              <a:t>does this not overlap with useful? </a:t>
            </a:r>
          </a:p>
          <a:p>
            <a:pPr lvl="1"/>
            <a:r>
              <a:rPr lang="en-US" dirty="0"/>
              <a:t>yes, it does</a:t>
            </a:r>
          </a:p>
          <a:p>
            <a:r>
              <a:rPr lang="en-US" dirty="0"/>
              <a:t>interpretive note: </a:t>
            </a:r>
          </a:p>
          <a:p>
            <a:pPr lvl="1"/>
            <a:r>
              <a:rPr lang="en-US" dirty="0"/>
              <a:t>utility makes sense in application domains where there is a sense of ‘incremental’ functionality for users in task-based activities (e.g., think of raster or vector graphics editing, photo editing, IDEs)</a:t>
            </a:r>
          </a:p>
          <a:p>
            <a:endParaRPr lang="en-US" dirty="0"/>
          </a:p>
          <a:p>
            <a:endParaRPr lang="en-US" dirty="0"/>
          </a:p>
          <a:p>
            <a:endParaRPr lang="en-US" dirty="0"/>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15D3429D-E403-C44F-8B67-6FDED95B929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2DFBC55-4E68-D547-97C6-2289421020AB}"/>
              </a:ext>
            </a:extLst>
          </p:cNvPr>
          <p:cNvSpPr>
            <a:spLocks noGrp="1"/>
          </p:cNvSpPr>
          <p:nvPr>
            <p:ph type="title"/>
          </p:nvPr>
        </p:nvSpPr>
        <p:spPr/>
        <p:txBody>
          <a:bodyPr/>
          <a:lstStyle/>
          <a:p>
            <a:r>
              <a:rPr lang="en-US" dirty="0"/>
              <a:t>Utility</a:t>
            </a:r>
          </a:p>
        </p:txBody>
      </p:sp>
    </p:spTree>
    <p:extLst>
      <p:ext uri="{BB962C8B-B14F-4D97-AF65-F5344CB8AC3E}">
        <p14:creationId xmlns:p14="http://schemas.microsoft.com/office/powerpoint/2010/main" val="414474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Effectiveness</a:t>
            </a:r>
            <a:r>
              <a:rPr lang="en-US" dirty="0"/>
              <a:t>: to what degree does the system allow the users to do what it is they need to do? </a:t>
            </a:r>
          </a:p>
          <a:p>
            <a:pPr marL="0" indent="0">
              <a:buNone/>
            </a:pPr>
            <a:endParaRPr lang="en-US" dirty="0"/>
          </a:p>
          <a:p>
            <a:r>
              <a:rPr lang="en-US" dirty="0"/>
              <a:t>concerned with </a:t>
            </a:r>
            <a:r>
              <a:rPr lang="en-US" b="1" dirty="0"/>
              <a:t>outcome, </a:t>
            </a:r>
            <a:r>
              <a:rPr lang="en-US" dirty="0"/>
              <a:t>not effort or other attributes of the process</a:t>
            </a:r>
          </a:p>
          <a:p>
            <a:pPr lvl="1"/>
            <a:endParaRPr lang="en-US" dirty="0"/>
          </a:p>
          <a:p>
            <a:r>
              <a:rPr lang="en-US" dirty="0"/>
              <a:t>can I accomplish what I need to do (even if it takes me quite a lot of time, energy, frustration, …) ?</a:t>
            </a:r>
          </a:p>
          <a:p>
            <a:endParaRPr lang="en-US" sz="2400" i="1" dirty="0"/>
          </a:p>
          <a:p>
            <a:pPr marL="0" indent="0">
              <a:buNone/>
            </a:pPr>
            <a:endParaRPr lang="en-US" sz="2400"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D3D6972-6D1F-8447-94C2-8887FE2083FF}"/>
              </a:ext>
            </a:extLst>
          </p:cNvPr>
          <p:cNvSpPr>
            <a:spLocks noGrp="1"/>
          </p:cNvSpPr>
          <p:nvPr>
            <p:ph type="title"/>
          </p:nvPr>
        </p:nvSpPr>
        <p:spPr/>
        <p:txBody>
          <a:bodyPr/>
          <a:lstStyle/>
          <a:p>
            <a:r>
              <a:rPr lang="en-US" dirty="0"/>
              <a:t>Effectiveness</a:t>
            </a:r>
          </a:p>
        </p:txBody>
      </p:sp>
    </p:spTree>
    <p:extLst>
      <p:ext uri="{BB962C8B-B14F-4D97-AF65-F5344CB8AC3E}">
        <p14:creationId xmlns:p14="http://schemas.microsoft.com/office/powerpoint/2010/main" val="436213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yes, there is overlap…</a:t>
            </a:r>
          </a:p>
          <a:p>
            <a:r>
              <a:rPr lang="en-US" dirty="0"/>
              <a:t>the term </a:t>
            </a:r>
            <a:r>
              <a:rPr lang="en-US" i="1" dirty="0"/>
              <a:t>usability</a:t>
            </a:r>
            <a:r>
              <a:rPr lang="en-US" dirty="0"/>
              <a:t> is an overarching concept developed in a scholarly research community</a:t>
            </a:r>
          </a:p>
          <a:p>
            <a:pPr lvl="1"/>
            <a:r>
              <a:rPr lang="en-US" dirty="0"/>
              <a:t>connected to the scholarly discipline of HCI, emerging in the 1980’s</a:t>
            </a:r>
          </a:p>
          <a:p>
            <a:pPr lvl="1"/>
            <a:r>
              <a:rPr lang="en-US" dirty="0"/>
              <a:t>this discipline assumed a functional, task-based context of use</a:t>
            </a:r>
          </a:p>
          <a:p>
            <a:r>
              <a:rPr lang="en-US" dirty="0"/>
              <a:t>the term </a:t>
            </a:r>
            <a:r>
              <a:rPr lang="en-US" i="1" dirty="0"/>
              <a:t>useful</a:t>
            </a:r>
            <a:r>
              <a:rPr lang="en-US" dirty="0"/>
              <a:t> is a word in everyday use </a:t>
            </a:r>
          </a:p>
          <a:p>
            <a:pPr lvl="1"/>
            <a:r>
              <a:rPr lang="en-US" dirty="0"/>
              <a:t>is now connected to the the UI/UX grey literature</a:t>
            </a:r>
          </a:p>
          <a:p>
            <a:pPr lvl="1"/>
            <a:r>
              <a:rPr lang="en-US" dirty="0"/>
              <a:t>often gets used within the ‘contrasting trio’ of “useful, usable, used”</a:t>
            </a:r>
          </a:p>
          <a:p>
            <a:pPr lvl="1"/>
            <a:endParaRPr lang="en-US" dirty="0"/>
          </a:p>
          <a:p>
            <a:endParaRPr lang="en-US" sz="2400" i="1" dirty="0"/>
          </a:p>
          <a:p>
            <a:pPr marL="0" indent="0">
              <a:buNone/>
            </a:pPr>
            <a:endParaRPr lang="en-US" sz="2400"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67</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Does Effective Overlap with Useful?</a:t>
            </a:r>
          </a:p>
        </p:txBody>
      </p:sp>
    </p:spTree>
    <p:extLst>
      <p:ext uri="{BB962C8B-B14F-4D97-AF65-F5344CB8AC3E}">
        <p14:creationId xmlns:p14="http://schemas.microsoft.com/office/powerpoint/2010/main" val="19025685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Efficiency:</a:t>
            </a:r>
            <a:r>
              <a:rPr lang="en-US" dirty="0"/>
              <a:t> how much effort is required to derive the desired outcome?</a:t>
            </a:r>
          </a:p>
          <a:p>
            <a:endParaRPr lang="en-US" dirty="0"/>
          </a:p>
          <a:p>
            <a:r>
              <a:rPr lang="en-US" dirty="0"/>
              <a:t>concerned with </a:t>
            </a:r>
            <a:r>
              <a:rPr lang="en-US" b="1" dirty="0"/>
              <a:t>process</a:t>
            </a:r>
            <a:r>
              <a:rPr lang="en-US" dirty="0"/>
              <a:t>: to achieve a particular outcome (effectiveness), how much time and/or energy goes into getting that outcome?</a:t>
            </a:r>
          </a:p>
          <a:p>
            <a:r>
              <a:rPr lang="en-US" dirty="0"/>
              <a:t>need to factor out the effort that goes into learning, since this is a separate aspect of usability</a:t>
            </a:r>
          </a:p>
          <a:p>
            <a:pPr lvl="1"/>
            <a:r>
              <a:rPr lang="en-US" dirty="0"/>
              <a:t>thus, this question is typically posed as “how much effort is required to derive the desired outcome, </a:t>
            </a:r>
            <a:r>
              <a:rPr lang="en-US" i="1" dirty="0"/>
              <a:t>once users have already learned the system</a:t>
            </a:r>
            <a:r>
              <a:rPr lang="en-US" dirty="0"/>
              <a:t>?</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4E3FF16-18C5-AA43-87B8-F92BB0B47A55}"/>
              </a:ext>
            </a:extLst>
          </p:cNvPr>
          <p:cNvSpPr>
            <a:spLocks noGrp="1"/>
          </p:cNvSpPr>
          <p:nvPr>
            <p:ph type="title"/>
          </p:nvPr>
        </p:nvSpPr>
        <p:spPr/>
        <p:txBody>
          <a:bodyPr/>
          <a:lstStyle/>
          <a:p>
            <a:r>
              <a:rPr lang="en-US" dirty="0"/>
              <a:t>Efficiency</a:t>
            </a:r>
          </a:p>
        </p:txBody>
      </p:sp>
    </p:spTree>
    <p:extLst>
      <p:ext uri="{BB962C8B-B14F-4D97-AF65-F5344CB8AC3E}">
        <p14:creationId xmlns:p14="http://schemas.microsoft.com/office/powerpoint/2010/main" val="13326046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p:txBody>
          <a:bodyPr/>
          <a:lstStyle/>
          <a:p>
            <a:pPr marL="177800" indent="0">
              <a:buNone/>
            </a:pPr>
            <a:endParaRPr lang="en-US" dirty="0"/>
          </a:p>
          <a:p>
            <a:pPr marL="177800" indent="0">
              <a:buNone/>
            </a:pPr>
            <a:r>
              <a:rPr lang="en-US" dirty="0"/>
              <a:t>Which is safer?</a:t>
            </a:r>
          </a:p>
        </p:txBody>
      </p:sp>
      <p:sp>
        <p:nvSpPr>
          <p:cNvPr id="266242" name="Rectangle 2"/>
          <p:cNvSpPr>
            <a:spLocks noGrp="1" noChangeArrowheads="1"/>
          </p:cNvSpPr>
          <p:nvPr>
            <p:ph type="title"/>
          </p:nvPr>
        </p:nvSpPr>
        <p:spPr>
          <a:xfrm>
            <a:off x="1160200" y="1241340"/>
            <a:ext cx="7458338" cy="807571"/>
          </a:xfrm>
        </p:spPr>
        <p:txBody>
          <a:bodyPr/>
          <a:lstStyle/>
          <a:p>
            <a:r>
              <a:rPr lang="en-US" sz="3200" dirty="0"/>
              <a:t>Illustration:  </a:t>
            </a:r>
            <a:br>
              <a:rPr lang="en-US" sz="3200" dirty="0"/>
            </a:br>
            <a:r>
              <a:rPr lang="en-US" sz="2800" dirty="0"/>
              <a:t>An interface for specifying the dose of medication</a:t>
            </a:r>
          </a:p>
        </p:txBody>
      </p:sp>
      <p:grpSp>
        <p:nvGrpSpPr>
          <p:cNvPr id="266244" name="Group 4"/>
          <p:cNvGrpSpPr>
            <a:grpSpLocks/>
          </p:cNvGrpSpPr>
          <p:nvPr/>
        </p:nvGrpSpPr>
        <p:grpSpPr bwMode="auto">
          <a:xfrm>
            <a:off x="1066800" y="3143250"/>
            <a:ext cx="1828800" cy="3105150"/>
            <a:chOff x="1042" y="1612"/>
            <a:chExt cx="1152" cy="1956"/>
          </a:xfrm>
        </p:grpSpPr>
        <p:sp>
          <p:nvSpPr>
            <p:cNvPr id="266245" name="Rectangle 5"/>
            <p:cNvSpPr>
              <a:spLocks noChangeArrowheads="1"/>
            </p:cNvSpPr>
            <p:nvPr/>
          </p:nvSpPr>
          <p:spPr bwMode="auto">
            <a:xfrm>
              <a:off x="1042" y="1612"/>
              <a:ext cx="1152" cy="1956"/>
            </a:xfrm>
            <a:prstGeom prst="rect">
              <a:avLst/>
            </a:prstGeom>
            <a:solidFill>
              <a:srgbClr val="39AEAB"/>
            </a:solidFill>
            <a:ln w="571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46" name="Rectangle 6"/>
            <p:cNvSpPr>
              <a:spLocks noChangeArrowheads="1"/>
            </p:cNvSpPr>
            <p:nvPr/>
          </p:nvSpPr>
          <p:spPr bwMode="auto">
            <a:xfrm>
              <a:off x="1170" y="2090"/>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7</a:t>
              </a:r>
            </a:p>
          </p:txBody>
        </p:sp>
        <p:sp>
          <p:nvSpPr>
            <p:cNvPr id="266247" name="Rectangle 7"/>
            <p:cNvSpPr>
              <a:spLocks noChangeArrowheads="1"/>
            </p:cNvSpPr>
            <p:nvPr/>
          </p:nvSpPr>
          <p:spPr bwMode="auto">
            <a:xfrm>
              <a:off x="1490" y="2090"/>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8</a:t>
              </a:r>
            </a:p>
          </p:txBody>
        </p:sp>
        <p:sp>
          <p:nvSpPr>
            <p:cNvPr id="266248" name="Rectangle 8"/>
            <p:cNvSpPr>
              <a:spLocks noChangeArrowheads="1"/>
            </p:cNvSpPr>
            <p:nvPr/>
          </p:nvSpPr>
          <p:spPr bwMode="auto">
            <a:xfrm>
              <a:off x="1810" y="2090"/>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9</a:t>
              </a:r>
            </a:p>
          </p:txBody>
        </p:sp>
        <p:sp>
          <p:nvSpPr>
            <p:cNvPr id="266249" name="Rectangle 9"/>
            <p:cNvSpPr>
              <a:spLocks noChangeArrowheads="1"/>
            </p:cNvSpPr>
            <p:nvPr/>
          </p:nvSpPr>
          <p:spPr bwMode="auto">
            <a:xfrm>
              <a:off x="1170" y="2476"/>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4</a:t>
              </a:r>
            </a:p>
          </p:txBody>
        </p:sp>
        <p:sp>
          <p:nvSpPr>
            <p:cNvPr id="266250" name="Rectangle 10"/>
            <p:cNvSpPr>
              <a:spLocks noChangeArrowheads="1"/>
            </p:cNvSpPr>
            <p:nvPr/>
          </p:nvSpPr>
          <p:spPr bwMode="auto">
            <a:xfrm>
              <a:off x="1490" y="2476"/>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5</a:t>
              </a:r>
            </a:p>
          </p:txBody>
        </p:sp>
        <p:sp>
          <p:nvSpPr>
            <p:cNvPr id="266251" name="Rectangle 11"/>
            <p:cNvSpPr>
              <a:spLocks noChangeArrowheads="1"/>
            </p:cNvSpPr>
            <p:nvPr/>
          </p:nvSpPr>
          <p:spPr bwMode="auto">
            <a:xfrm>
              <a:off x="1810" y="2476"/>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6</a:t>
              </a:r>
            </a:p>
          </p:txBody>
        </p:sp>
        <p:sp>
          <p:nvSpPr>
            <p:cNvPr id="266252" name="Rectangle 12"/>
            <p:cNvSpPr>
              <a:spLocks noChangeArrowheads="1"/>
            </p:cNvSpPr>
            <p:nvPr/>
          </p:nvSpPr>
          <p:spPr bwMode="auto">
            <a:xfrm>
              <a:off x="1170" y="2840"/>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1</a:t>
              </a:r>
            </a:p>
          </p:txBody>
        </p:sp>
        <p:sp>
          <p:nvSpPr>
            <p:cNvPr id="266253" name="Rectangle 13"/>
            <p:cNvSpPr>
              <a:spLocks noChangeArrowheads="1"/>
            </p:cNvSpPr>
            <p:nvPr/>
          </p:nvSpPr>
          <p:spPr bwMode="auto">
            <a:xfrm>
              <a:off x="1490" y="2840"/>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2</a:t>
              </a:r>
            </a:p>
          </p:txBody>
        </p:sp>
        <p:sp>
          <p:nvSpPr>
            <p:cNvPr id="266254" name="Rectangle 14"/>
            <p:cNvSpPr>
              <a:spLocks noChangeArrowheads="1"/>
            </p:cNvSpPr>
            <p:nvPr/>
          </p:nvSpPr>
          <p:spPr bwMode="auto">
            <a:xfrm>
              <a:off x="1810" y="2840"/>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3</a:t>
              </a:r>
            </a:p>
          </p:txBody>
        </p:sp>
        <p:sp>
          <p:nvSpPr>
            <p:cNvPr id="266255" name="Rectangle 15"/>
            <p:cNvSpPr>
              <a:spLocks noChangeArrowheads="1"/>
            </p:cNvSpPr>
            <p:nvPr/>
          </p:nvSpPr>
          <p:spPr bwMode="auto">
            <a:xfrm>
              <a:off x="1170" y="3204"/>
              <a:ext cx="42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0</a:t>
              </a:r>
            </a:p>
          </p:txBody>
        </p:sp>
        <p:sp>
          <p:nvSpPr>
            <p:cNvPr id="266256" name="Rectangle 16"/>
            <p:cNvSpPr>
              <a:spLocks noChangeArrowheads="1"/>
            </p:cNvSpPr>
            <p:nvPr/>
          </p:nvSpPr>
          <p:spPr bwMode="auto">
            <a:xfrm>
              <a:off x="1170" y="1703"/>
              <a:ext cx="938" cy="273"/>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algn="r" defTabSz="835025"/>
              <a:r>
                <a:rPr lang="en-US" b="1">
                  <a:latin typeface="Courier New" charset="0"/>
                </a:rPr>
                <a:t>13672</a:t>
              </a:r>
            </a:p>
          </p:txBody>
        </p:sp>
      </p:grpSp>
      <p:grpSp>
        <p:nvGrpSpPr>
          <p:cNvPr id="266257" name="Group 17"/>
          <p:cNvGrpSpPr>
            <a:grpSpLocks/>
          </p:cNvGrpSpPr>
          <p:nvPr/>
        </p:nvGrpSpPr>
        <p:grpSpPr bwMode="auto">
          <a:xfrm>
            <a:off x="6248400" y="4149726"/>
            <a:ext cx="2370138" cy="2022475"/>
            <a:chOff x="2962" y="1612"/>
            <a:chExt cx="1493" cy="1274"/>
          </a:xfrm>
        </p:grpSpPr>
        <p:sp>
          <p:nvSpPr>
            <p:cNvPr id="266258" name="Rectangle 18"/>
            <p:cNvSpPr>
              <a:spLocks noChangeArrowheads="1"/>
            </p:cNvSpPr>
            <p:nvPr/>
          </p:nvSpPr>
          <p:spPr bwMode="auto">
            <a:xfrm>
              <a:off x="2962" y="1612"/>
              <a:ext cx="1493" cy="1274"/>
            </a:xfrm>
            <a:prstGeom prst="rect">
              <a:avLst/>
            </a:prstGeom>
            <a:solidFill>
              <a:srgbClr val="39AEAB"/>
            </a:solidFill>
            <a:ln w="571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59" name="Rectangle 19"/>
            <p:cNvSpPr>
              <a:spLocks noChangeArrowheads="1"/>
            </p:cNvSpPr>
            <p:nvPr/>
          </p:nvSpPr>
          <p:spPr bwMode="auto">
            <a:xfrm>
              <a:off x="3090" y="2113"/>
              <a:ext cx="256" cy="272"/>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0" name="Rectangle 20"/>
            <p:cNvSpPr>
              <a:spLocks noChangeArrowheads="1"/>
            </p:cNvSpPr>
            <p:nvPr/>
          </p:nvSpPr>
          <p:spPr bwMode="auto">
            <a:xfrm>
              <a:off x="3410" y="2113"/>
              <a:ext cx="256" cy="272"/>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1" name="Rectangle 21"/>
            <p:cNvSpPr>
              <a:spLocks noChangeArrowheads="1"/>
            </p:cNvSpPr>
            <p:nvPr/>
          </p:nvSpPr>
          <p:spPr bwMode="auto">
            <a:xfrm>
              <a:off x="3730" y="2113"/>
              <a:ext cx="256" cy="272"/>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2" name="Rectangle 22"/>
            <p:cNvSpPr>
              <a:spLocks noChangeArrowheads="1"/>
            </p:cNvSpPr>
            <p:nvPr/>
          </p:nvSpPr>
          <p:spPr bwMode="auto">
            <a:xfrm>
              <a:off x="4071" y="2113"/>
              <a:ext cx="256" cy="272"/>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3" name="Rectangle 23"/>
            <p:cNvSpPr>
              <a:spLocks noChangeArrowheads="1"/>
            </p:cNvSpPr>
            <p:nvPr/>
          </p:nvSpPr>
          <p:spPr bwMode="auto">
            <a:xfrm>
              <a:off x="3090" y="2522"/>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4" name="Rectangle 24"/>
            <p:cNvSpPr>
              <a:spLocks noChangeArrowheads="1"/>
            </p:cNvSpPr>
            <p:nvPr/>
          </p:nvSpPr>
          <p:spPr bwMode="auto">
            <a:xfrm>
              <a:off x="3410" y="2522"/>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5" name="Rectangle 25"/>
            <p:cNvSpPr>
              <a:spLocks noChangeArrowheads="1"/>
            </p:cNvSpPr>
            <p:nvPr/>
          </p:nvSpPr>
          <p:spPr bwMode="auto">
            <a:xfrm>
              <a:off x="3730" y="2522"/>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6" name="Rectangle 26"/>
            <p:cNvSpPr>
              <a:spLocks noChangeArrowheads="1"/>
            </p:cNvSpPr>
            <p:nvPr/>
          </p:nvSpPr>
          <p:spPr bwMode="auto">
            <a:xfrm>
              <a:off x="4071" y="2522"/>
              <a:ext cx="256" cy="273"/>
            </a:xfrm>
            <a:prstGeom prst="rect">
              <a:avLst/>
            </a:prstGeom>
            <a:solidFill>
              <a:srgbClr val="DDDDDD"/>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7" name="Rectangle 27"/>
            <p:cNvSpPr>
              <a:spLocks noChangeArrowheads="1"/>
            </p:cNvSpPr>
            <p:nvPr/>
          </p:nvSpPr>
          <p:spPr bwMode="auto">
            <a:xfrm>
              <a:off x="3090" y="1749"/>
              <a:ext cx="1237" cy="273"/>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3485" tIns="41742" rIns="83485" bIns="41742" anchor="ctr"/>
            <a:lstStyle/>
            <a:p>
              <a:pPr algn="r" defTabSz="835025"/>
              <a:r>
                <a:rPr lang="en-US" b="1">
                  <a:latin typeface="Courier New" charset="0"/>
                </a:rPr>
                <a:t>1   3   7   2</a:t>
              </a:r>
            </a:p>
          </p:txBody>
        </p:sp>
      </p:grpSp>
      <p:pic>
        <p:nvPicPr>
          <p:cNvPr id="26626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438401"/>
            <a:ext cx="2355850"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66270" name="Freeform 30"/>
          <p:cNvSpPr>
            <a:spLocks/>
          </p:cNvSpPr>
          <p:nvPr/>
        </p:nvSpPr>
        <p:spPr bwMode="auto">
          <a:xfrm>
            <a:off x="4724400" y="2586317"/>
            <a:ext cx="762000" cy="369332"/>
          </a:xfrm>
          <a:custGeom>
            <a:avLst/>
            <a:gdLst>
              <a:gd name="T0" fmla="*/ 0 w 480"/>
              <a:gd name="T1" fmla="*/ 349 h 349"/>
              <a:gd name="T2" fmla="*/ 138 w 480"/>
              <a:gd name="T3" fmla="*/ 32 h 349"/>
              <a:gd name="T4" fmla="*/ 480 w 480"/>
              <a:gd name="T5" fmla="*/ 157 h 349"/>
            </a:gdLst>
            <a:ahLst/>
            <a:cxnLst>
              <a:cxn ang="0">
                <a:pos x="T0" y="T1"/>
              </a:cxn>
              <a:cxn ang="0">
                <a:pos x="T2" y="T3"/>
              </a:cxn>
              <a:cxn ang="0">
                <a:pos x="T4" y="T5"/>
              </a:cxn>
            </a:cxnLst>
            <a:rect l="0" t="0" r="r" b="b"/>
            <a:pathLst>
              <a:path w="480" h="349">
                <a:moveTo>
                  <a:pt x="0" y="349"/>
                </a:moveTo>
                <a:cubicBezTo>
                  <a:pt x="23" y="296"/>
                  <a:pt x="58" y="64"/>
                  <a:pt x="138" y="32"/>
                </a:cubicBezTo>
                <a:cubicBezTo>
                  <a:pt x="218" y="0"/>
                  <a:pt x="409" y="131"/>
                  <a:pt x="480" y="157"/>
                </a:cubicBezTo>
              </a:path>
            </a:pathLst>
          </a:custGeom>
          <a:noFill/>
          <a:ln w="9525"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1440" tIns="45720" rIns="91440" bIns="45720" anchor="ctr">
            <a:spAutoFit/>
          </a:bodyPr>
          <a:lstStyle/>
          <a:p>
            <a:endParaRPr lang="en-US"/>
          </a:p>
        </p:txBody>
      </p:sp>
      <p:sp>
        <p:nvSpPr>
          <p:cNvPr id="266271" name="Text Box 31"/>
          <p:cNvSpPr txBox="1">
            <a:spLocks noChangeArrowheads="1"/>
          </p:cNvSpPr>
          <p:nvPr/>
        </p:nvSpPr>
        <p:spPr bwMode="auto">
          <a:xfrm>
            <a:off x="935540" y="6262803"/>
            <a:ext cx="165526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40" tIns="45720" rIns="91440" bIns="45720">
            <a:spAutoFit/>
          </a:bodyPr>
          <a:lstStyle/>
          <a:p>
            <a:r>
              <a:rPr lang="en-US" sz="2400" dirty="0"/>
              <a:t>Interface A</a:t>
            </a:r>
          </a:p>
        </p:txBody>
      </p:sp>
      <p:sp>
        <p:nvSpPr>
          <p:cNvPr id="34" name="Text Box 31">
            <a:extLst>
              <a:ext uri="{FF2B5EF4-FFF2-40B4-BE49-F238E27FC236}">
                <a16:creationId xmlns:a16="http://schemas.microsoft.com/office/drawing/2014/main" id="{EA77121A-F3CF-7D49-8A61-8B6CB59A11F9}"/>
              </a:ext>
            </a:extLst>
          </p:cNvPr>
          <p:cNvSpPr txBox="1">
            <a:spLocks noChangeArrowheads="1"/>
          </p:cNvSpPr>
          <p:nvPr/>
        </p:nvSpPr>
        <p:spPr bwMode="auto">
          <a:xfrm>
            <a:off x="7170383" y="6165503"/>
            <a:ext cx="167225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40" tIns="45720" rIns="91440" bIns="45720">
            <a:spAutoFit/>
          </a:bodyPr>
          <a:lstStyle/>
          <a:p>
            <a:r>
              <a:rPr lang="en-US" sz="2400" dirty="0"/>
              <a:t>Interface B</a:t>
            </a:r>
          </a:p>
        </p:txBody>
      </p:sp>
    </p:spTree>
    <p:extLst>
      <p:ext uri="{BB962C8B-B14F-4D97-AF65-F5344CB8AC3E}">
        <p14:creationId xmlns:p14="http://schemas.microsoft.com/office/powerpoint/2010/main" val="363460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Evaluation is a </a:t>
            </a:r>
            <a:r>
              <a:rPr lang="en-US" b="1" dirty="0">
                <a:solidFill>
                  <a:srgbClr val="00B050"/>
                </a:solidFill>
              </a:rPr>
              <a:t>systematic determination</a:t>
            </a:r>
            <a:r>
              <a:rPr lang="en-US" dirty="0"/>
              <a:t> of the degree to which a </a:t>
            </a:r>
            <a:r>
              <a:rPr lang="en-US" b="1" dirty="0">
                <a:solidFill>
                  <a:srgbClr val="FF0000"/>
                </a:solidFill>
              </a:rPr>
              <a:t>subject</a:t>
            </a:r>
            <a:r>
              <a:rPr lang="en-US" dirty="0"/>
              <a:t> has met a particular </a:t>
            </a:r>
            <a:r>
              <a:rPr lang="en-US" b="1" dirty="0">
                <a:solidFill>
                  <a:srgbClr val="7030A0"/>
                </a:solidFill>
              </a:rPr>
              <a:t>set of criteria</a:t>
            </a:r>
            <a:r>
              <a:rPr lang="en-US" b="1" dirty="0"/>
              <a:t>.</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evaluation</a:t>
            </a:r>
            <a:r>
              <a:rPr lang="en-US" dirty="0"/>
              <a:t>?</a:t>
            </a:r>
          </a:p>
        </p:txBody>
      </p:sp>
      <p:sp>
        <p:nvSpPr>
          <p:cNvPr id="5" name="TextBox 4">
            <a:extLst>
              <a:ext uri="{FF2B5EF4-FFF2-40B4-BE49-F238E27FC236}">
                <a16:creationId xmlns:a16="http://schemas.microsoft.com/office/drawing/2014/main" id="{D532E8AF-7A85-7342-965F-946BA0D85065}"/>
              </a:ext>
            </a:extLst>
          </p:cNvPr>
          <p:cNvSpPr txBox="1"/>
          <p:nvPr/>
        </p:nvSpPr>
        <p:spPr>
          <a:xfrm>
            <a:off x="0" y="3191031"/>
            <a:ext cx="4572000" cy="2554545"/>
          </a:xfrm>
          <a:prstGeom prst="rect">
            <a:avLst/>
          </a:prstGeom>
          <a:noFill/>
        </p:spPr>
        <p:txBody>
          <a:bodyPr wrap="square">
            <a:spAutoFit/>
          </a:bodyPr>
          <a:lstStyle/>
          <a:p>
            <a:pPr marL="0" indent="0">
              <a:buNone/>
            </a:pPr>
            <a:r>
              <a:rPr lang="en-US" sz="1600" dirty="0">
                <a:solidFill>
                  <a:srgbClr val="FF0000"/>
                </a:solidFill>
                <a:latin typeface="Palatino Linotype" panose="02040502050505030304" pitchFamily="18" charset="0"/>
              </a:rPr>
              <a:t>There are many different types of subjects.</a:t>
            </a:r>
          </a:p>
          <a:p>
            <a:pPr marL="0" indent="0">
              <a:buNone/>
            </a:pPr>
            <a:r>
              <a:rPr lang="en-US" sz="1600" dirty="0">
                <a:solidFill>
                  <a:srgbClr val="FF000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design outcomes (e.g., the interactive system, the user experience)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knowledge outcomes (e.g., research results)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educational design outcomes (e.g., course designs, assessment activities)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social interventions (e.g., public health campaigns)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a:t>
            </a:r>
          </a:p>
        </p:txBody>
      </p:sp>
      <p:cxnSp>
        <p:nvCxnSpPr>
          <p:cNvPr id="6" name="Straight Arrow Connector 4">
            <a:extLst>
              <a:ext uri="{FF2B5EF4-FFF2-40B4-BE49-F238E27FC236}">
                <a16:creationId xmlns:a16="http://schemas.microsoft.com/office/drawing/2014/main" id="{5F85D7C3-4082-AB40-A34F-2F2DE879DA92}"/>
              </a:ext>
            </a:extLst>
          </p:cNvPr>
          <p:cNvCxnSpPr>
            <a:cxnSpLocks/>
            <a:stCxn id="5" idx="0"/>
          </p:cNvCxnSpPr>
          <p:nvPr/>
        </p:nvCxnSpPr>
        <p:spPr>
          <a:xfrm rot="5400000" flipH="1" flipV="1">
            <a:off x="2165498" y="2820159"/>
            <a:ext cx="491374" cy="250371"/>
          </a:xfrm>
          <a:prstGeom prst="bentConnector3">
            <a:avLst>
              <a:gd name="adj1" fmla="val 50000"/>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1273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user did the ‘wrong’ thing … usually meaning ‘different from what they intended’ … an ‘inadvertent error’</a:t>
            </a:r>
          </a:p>
          <a:p>
            <a:r>
              <a:rPr lang="en-US" dirty="0"/>
              <a:t>users can make mistakes for many different reasons:  incorrect assumptions, mistaken beliefs, inattention, motor error</a:t>
            </a:r>
          </a:p>
          <a:p>
            <a:r>
              <a:rPr lang="en-US" dirty="0"/>
              <a:t>mistakes are connected to both effectiveness and efficiency</a:t>
            </a:r>
          </a:p>
          <a:p>
            <a:pPr lvl="1"/>
            <a:r>
              <a:rPr lang="en-US" dirty="0"/>
              <a:t>detecting and correcting mistake (assuming they can be corrected) takes time and energy … this is a detriment to </a:t>
            </a:r>
            <a:r>
              <a:rPr lang="en-US" b="1" dirty="0"/>
              <a:t>efficiency</a:t>
            </a:r>
          </a:p>
          <a:p>
            <a:pPr lvl="1"/>
            <a:r>
              <a:rPr lang="en-US" dirty="0"/>
              <a:t>if errors cannot be corrected … this is a detriment to </a:t>
            </a:r>
            <a:r>
              <a:rPr lang="en-US" b="1" dirty="0"/>
              <a:t>effectiveness</a:t>
            </a:r>
          </a:p>
          <a:p>
            <a:r>
              <a:rPr lang="en-US" dirty="0"/>
              <a:t>mistakes are inevitable, it is difficult to imagine all of the mistakes that will happen…</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6584269-9F47-7548-89EF-1CD2DF891BDF}"/>
              </a:ext>
            </a:extLst>
          </p:cNvPr>
          <p:cNvSpPr>
            <a:spLocks noGrp="1"/>
          </p:cNvSpPr>
          <p:nvPr>
            <p:ph type="title"/>
          </p:nvPr>
        </p:nvSpPr>
        <p:spPr/>
        <p:txBody>
          <a:bodyPr/>
          <a:lstStyle/>
          <a:p>
            <a:r>
              <a:rPr lang="en-US" dirty="0"/>
              <a:t>What is “User Mistake”</a:t>
            </a:r>
          </a:p>
        </p:txBody>
      </p:sp>
    </p:spTree>
    <p:extLst>
      <p:ext uri="{BB962C8B-B14F-4D97-AF65-F5344CB8AC3E}">
        <p14:creationId xmlns:p14="http://schemas.microsoft.com/office/powerpoint/2010/main" val="3564219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Safety:</a:t>
            </a:r>
            <a:r>
              <a:rPr lang="en-US" dirty="0"/>
              <a:t> Is the user protected from negative consequences from user mistake?</a:t>
            </a:r>
          </a:p>
          <a:p>
            <a:r>
              <a:rPr lang="en-US" dirty="0"/>
              <a:t>given all possible user actions at a point in time, what are the possible of outcomes and their consequences? </a:t>
            </a:r>
          </a:p>
          <a:p>
            <a:pPr lvl="1"/>
            <a:r>
              <a:rPr lang="en-US" dirty="0"/>
              <a:t>are there ‘dangers’ in some of these consequences</a:t>
            </a:r>
          </a:p>
          <a:p>
            <a:pPr lvl="2"/>
            <a:r>
              <a:rPr lang="en-US" dirty="0"/>
              <a:t>e.g., creation of hazards, loss of data and/or previous work, …</a:t>
            </a:r>
          </a:p>
          <a:p>
            <a:pPr lvl="1"/>
            <a:r>
              <a:rPr lang="en-US" dirty="0"/>
              <a:t>for these dangerous actions, are there means of recovery?</a:t>
            </a:r>
          </a:p>
          <a:p>
            <a:r>
              <a:rPr lang="en-US" dirty="0"/>
              <a:t>this aspect is concerned with helping </a:t>
            </a:r>
            <a:r>
              <a:rPr lang="en-US" i="1" dirty="0"/>
              <a:t>any kind of user in any kind of situation</a:t>
            </a:r>
            <a:r>
              <a:rPr lang="en-US" dirty="0"/>
              <a:t> to avoid making mistakes and/or to recover from mistakes</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D4C654C-CE87-2342-8AF4-21A15013D4C8}"/>
              </a:ext>
            </a:extLst>
          </p:cNvPr>
          <p:cNvSpPr>
            <a:spLocks noGrp="1"/>
          </p:cNvSpPr>
          <p:nvPr>
            <p:ph type="title"/>
          </p:nvPr>
        </p:nvSpPr>
        <p:spPr/>
        <p:txBody>
          <a:bodyPr/>
          <a:lstStyle/>
          <a:p>
            <a:r>
              <a:rPr lang="en-US" dirty="0"/>
              <a:t>Safety</a:t>
            </a:r>
          </a:p>
        </p:txBody>
      </p:sp>
    </p:spTree>
    <p:extLst>
      <p:ext uri="{BB962C8B-B14F-4D97-AF65-F5344CB8AC3E}">
        <p14:creationId xmlns:p14="http://schemas.microsoft.com/office/powerpoint/2010/main" val="38163823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actions can be ambiguous – was this action a mistake or was it deliberate? </a:t>
            </a:r>
          </a:p>
          <a:p>
            <a:r>
              <a:rPr lang="en-US" dirty="0"/>
              <a:t>if the consequence of the action is easily reversed…</a:t>
            </a:r>
          </a:p>
          <a:p>
            <a:pPr lvl="1"/>
            <a:r>
              <a:rPr lang="en-US" dirty="0"/>
              <a:t>then if it was a mistake, at least it wasn’t an expensive mistake</a:t>
            </a:r>
          </a:p>
          <a:p>
            <a:r>
              <a:rPr lang="en-US" dirty="0"/>
              <a:t>if the consequences that cannot be easily reversed…</a:t>
            </a:r>
          </a:p>
          <a:p>
            <a:pPr lvl="1"/>
            <a:r>
              <a:rPr lang="en-US" dirty="0"/>
              <a:t>it a mistake expensive or inexpensive?</a:t>
            </a:r>
          </a:p>
          <a:p>
            <a:pPr lvl="1"/>
            <a:r>
              <a:rPr lang="en-US" dirty="0"/>
              <a:t>expensive mistakes include:</a:t>
            </a:r>
          </a:p>
          <a:p>
            <a:pPr lvl="2"/>
            <a:r>
              <a:rPr lang="en-US" dirty="0"/>
              <a:t>operations that use up a lot of computing time</a:t>
            </a:r>
          </a:p>
          <a:p>
            <a:pPr lvl="2"/>
            <a:r>
              <a:rPr lang="en-US" dirty="0"/>
              <a:t>operations that use up a lot computing resources (bandwidth, fill up the disk space, </a:t>
            </a:r>
            <a:r>
              <a:rPr lang="en-US" dirty="0" err="1"/>
              <a:t>etc</a:t>
            </a:r>
            <a:r>
              <a:rPr lang="en-US" dirty="0"/>
              <a:t>)</a:t>
            </a:r>
          </a:p>
          <a:p>
            <a:pPr lvl="2"/>
            <a:r>
              <a:rPr lang="en-US" dirty="0"/>
              <a:t>operations that cause loss of data and/or previous work</a:t>
            </a:r>
          </a:p>
          <a:p>
            <a:pPr marL="414000" lvl="1" indent="0">
              <a:buNone/>
            </a:pPr>
            <a:endParaRPr lang="en-US" dirty="0"/>
          </a:p>
          <a:p>
            <a:pPr lvl="1"/>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853E35BA-9909-4A47-825F-242815BA967B}"/>
              </a:ext>
            </a:extLst>
          </p:cNvPr>
          <p:cNvSpPr>
            <a:spLocks noGrp="1"/>
          </p:cNvSpPr>
          <p:nvPr>
            <p:ph type="title"/>
          </p:nvPr>
        </p:nvSpPr>
        <p:spPr/>
        <p:txBody>
          <a:bodyPr/>
          <a:lstStyle/>
          <a:p>
            <a:r>
              <a:rPr lang="en-US" dirty="0"/>
              <a:t>Expensive Mistakes</a:t>
            </a:r>
          </a:p>
        </p:txBody>
      </p:sp>
    </p:spTree>
    <p:extLst>
      <p:ext uri="{BB962C8B-B14F-4D97-AF65-F5344CB8AC3E}">
        <p14:creationId xmlns:p14="http://schemas.microsoft.com/office/powerpoint/2010/main" val="16609582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a user performs a high-stakes action (serious consequence)</a:t>
            </a:r>
          </a:p>
          <a:p>
            <a:pPr lvl="1"/>
            <a:r>
              <a:rPr lang="en-US" dirty="0"/>
              <a:t>this could mean an expensive mistake</a:t>
            </a:r>
          </a:p>
          <a:p>
            <a:r>
              <a:rPr lang="en-US" dirty="0"/>
              <a:t>a good strategy is to verify…</a:t>
            </a:r>
          </a:p>
          <a:p>
            <a:r>
              <a:rPr lang="en-US" dirty="0"/>
              <a:t>a common form of safeguard is a verification step</a:t>
            </a:r>
          </a:p>
          <a:p>
            <a:pPr lvl="1"/>
            <a:r>
              <a:rPr lang="en-US" dirty="0"/>
              <a:t>this can mitigate consequences of user actions made in error by requiring the user to confirm the action</a:t>
            </a:r>
            <a:br>
              <a:rPr lang="en-US" dirty="0"/>
            </a:br>
            <a:endParaRPr lang="en-US" dirty="0"/>
          </a:p>
          <a:p>
            <a:endParaRPr lang="en-US" dirty="0"/>
          </a:p>
          <a:p>
            <a:pPr marL="414000" lvl="1" indent="0">
              <a:buNone/>
            </a:pPr>
            <a:endParaRPr lang="en-US" dirty="0"/>
          </a:p>
          <a:p>
            <a:pPr lvl="1"/>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73</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853E35BA-9909-4A47-825F-242815BA967B}"/>
              </a:ext>
            </a:extLst>
          </p:cNvPr>
          <p:cNvSpPr>
            <a:spLocks noGrp="1"/>
          </p:cNvSpPr>
          <p:nvPr>
            <p:ph type="title"/>
          </p:nvPr>
        </p:nvSpPr>
        <p:spPr/>
        <p:txBody>
          <a:bodyPr/>
          <a:lstStyle/>
          <a:p>
            <a:r>
              <a:rPr lang="en-US" dirty="0"/>
              <a:t>High-Stakes Actions</a:t>
            </a:r>
          </a:p>
        </p:txBody>
      </p:sp>
    </p:spTree>
    <p:extLst>
      <p:ext uri="{BB962C8B-B14F-4D97-AF65-F5344CB8AC3E}">
        <p14:creationId xmlns:p14="http://schemas.microsoft.com/office/powerpoint/2010/main" val="1078422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b="1" dirty="0"/>
          </a:p>
          <a:p>
            <a:endParaRPr lang="en-US" dirty="0"/>
          </a:p>
          <a:p>
            <a:endParaRPr lang="en-US" dirty="0"/>
          </a:p>
          <a:p>
            <a:pPr marL="0" indent="0">
              <a:buNone/>
            </a:pPr>
            <a:endParaRPr lang="en-US" dirty="0"/>
          </a:p>
          <a:p>
            <a:r>
              <a:rPr lang="en-US" dirty="0"/>
              <a:t>for example, some file system operations can be non-recoverable</a:t>
            </a:r>
          </a:p>
          <a:p>
            <a:pPr marL="414000" lvl="1" indent="0">
              <a:buNone/>
            </a:pPr>
            <a:endParaRPr lang="en-US" dirty="0"/>
          </a:p>
          <a:p>
            <a:pPr marL="414000" lvl="1" indent="0">
              <a:buNone/>
            </a:pPr>
            <a:endParaRPr lang="en-US" dirty="0"/>
          </a:p>
          <a:p>
            <a:pPr lvl="1"/>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74</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853E35BA-9909-4A47-825F-242815BA967B}"/>
              </a:ext>
            </a:extLst>
          </p:cNvPr>
          <p:cNvSpPr>
            <a:spLocks noGrp="1"/>
          </p:cNvSpPr>
          <p:nvPr>
            <p:ph type="title"/>
          </p:nvPr>
        </p:nvSpPr>
        <p:spPr/>
        <p:txBody>
          <a:bodyPr/>
          <a:lstStyle/>
          <a:p>
            <a:r>
              <a:rPr lang="en-US" dirty="0"/>
              <a:t>Example: Disk Operations</a:t>
            </a:r>
          </a:p>
        </p:txBody>
      </p:sp>
      <p:pic>
        <p:nvPicPr>
          <p:cNvPr id="4" name="Picture 3" descr="Screen Shot 2019-01-09 at 4.5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963" y="1783416"/>
            <a:ext cx="4341223" cy="2146131"/>
          </a:xfrm>
          <a:prstGeom prst="rect">
            <a:avLst/>
          </a:prstGeom>
        </p:spPr>
      </p:pic>
    </p:spTree>
    <p:extLst>
      <p:ext uri="{BB962C8B-B14F-4D97-AF65-F5344CB8AC3E}">
        <p14:creationId xmlns:p14="http://schemas.microsoft.com/office/powerpoint/2010/main" val="29970053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verification step is a “mixed blessing”</a:t>
            </a:r>
          </a:p>
          <a:p>
            <a:pPr lvl="1"/>
            <a:r>
              <a:rPr lang="en-US" dirty="0"/>
              <a:t>requiring the user to confirm the action is a small step to avoid an expensive mistake</a:t>
            </a:r>
          </a:p>
          <a:p>
            <a:pPr lvl="1"/>
            <a:r>
              <a:rPr lang="en-US" dirty="0"/>
              <a:t>requiring the user to confirm non-mistaken actions can cost unnecessary time and effort for actions not made in error</a:t>
            </a:r>
          </a:p>
          <a:p>
            <a:r>
              <a:rPr lang="en-US" dirty="0"/>
              <a:t>thus, there can be a tradeoff with efficiency</a:t>
            </a:r>
          </a:p>
          <a:p>
            <a:r>
              <a:rPr lang="en-US" dirty="0"/>
              <a:t>when is safety a good tradeoff with efficiency?</a:t>
            </a:r>
          </a:p>
          <a:p>
            <a:pPr lvl="1"/>
            <a:r>
              <a:rPr lang="en-US" dirty="0"/>
              <a:t>it really does depend on the tradeoff among the likelihood of the error, the magnitude of the consequence, and the frequency of the actions </a:t>
            </a:r>
          </a:p>
          <a:p>
            <a:r>
              <a:rPr lang="en-US" dirty="0"/>
              <a:t>thus, safeguards improve safety, but safeguards can stand in tension with efficiency</a:t>
            </a:r>
          </a:p>
          <a:p>
            <a:pPr marL="414000" lvl="1" indent="0">
              <a:buNone/>
            </a:pPr>
            <a:br>
              <a:rPr lang="en-US" dirty="0"/>
            </a:br>
            <a:endParaRPr lang="en-US" dirty="0"/>
          </a:p>
          <a:p>
            <a:pPr marL="414000" lvl="1" indent="0">
              <a:buNone/>
            </a:pPr>
            <a:endParaRPr lang="en-US" dirty="0"/>
          </a:p>
          <a:p>
            <a:pPr marL="414000" lvl="1" indent="0">
              <a:buNone/>
            </a:pPr>
            <a:endParaRPr lang="en-US" dirty="0"/>
          </a:p>
          <a:p>
            <a:pPr lvl="1"/>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75</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853E35BA-9909-4A47-825F-242815BA967B}"/>
              </a:ext>
            </a:extLst>
          </p:cNvPr>
          <p:cNvSpPr>
            <a:spLocks noGrp="1"/>
          </p:cNvSpPr>
          <p:nvPr>
            <p:ph type="title"/>
          </p:nvPr>
        </p:nvSpPr>
        <p:spPr/>
        <p:txBody>
          <a:bodyPr/>
          <a:lstStyle/>
          <a:p>
            <a:r>
              <a:rPr lang="en-US" dirty="0"/>
              <a:t>Safeguards vs Efficiency</a:t>
            </a:r>
          </a:p>
        </p:txBody>
      </p:sp>
    </p:spTree>
    <p:extLst>
      <p:ext uri="{BB962C8B-B14F-4D97-AF65-F5344CB8AC3E}">
        <p14:creationId xmlns:p14="http://schemas.microsoft.com/office/powerpoint/2010/main" val="508018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339776-15E1-7049-964E-7A18D5F9655E}"/>
              </a:ext>
            </a:extLst>
          </p:cNvPr>
          <p:cNvSpPr>
            <a:spLocks noGrp="1"/>
          </p:cNvSpPr>
          <p:nvPr>
            <p:ph idx="1"/>
          </p:nvPr>
        </p:nvSpPr>
        <p:spPr/>
        <p:txBody>
          <a:bodyPr>
            <a:normAutofit/>
          </a:bodyPr>
          <a:lstStyle/>
          <a:p>
            <a:r>
              <a:rPr lang="en-US" dirty="0"/>
              <a:t>Learnability: the extent to which the users can easily figure out how to use the system from the outset</a:t>
            </a:r>
          </a:p>
          <a:p>
            <a:pPr lvl="1"/>
            <a:r>
              <a:rPr lang="en-US" dirty="0"/>
              <a:t>learnability is connected to the complexity of system</a:t>
            </a:r>
          </a:p>
          <a:p>
            <a:r>
              <a:rPr lang="en-US" dirty="0"/>
              <a:t>can the user employ their own strategies?</a:t>
            </a:r>
          </a:p>
          <a:p>
            <a:pPr lvl="1"/>
            <a:r>
              <a:rPr lang="en-US" dirty="0"/>
              <a:t>most often, the user’s strategy is exploration</a:t>
            </a:r>
          </a:p>
          <a:p>
            <a:r>
              <a:rPr lang="en-US" dirty="0"/>
              <a:t>is a particular mode of learning enforced?</a:t>
            </a:r>
          </a:p>
          <a:p>
            <a:pPr lvl="1"/>
            <a:r>
              <a:rPr lang="en-US" dirty="0"/>
              <a:t>e.g., guided walk-throughs (wizards), documentation, tutorials, videos, exploration, …</a:t>
            </a:r>
          </a:p>
          <a:p>
            <a:r>
              <a:rPr lang="en-US" dirty="0"/>
              <a:t>users are mostly* intolerant of time-intensive learning</a:t>
            </a:r>
          </a:p>
          <a:p>
            <a:r>
              <a:rPr lang="en-US" dirty="0"/>
              <a:t>can learning be measured? </a:t>
            </a:r>
          </a:p>
          <a:p>
            <a:pPr lvl="1"/>
            <a:r>
              <a:rPr lang="en-US" dirty="0"/>
              <a:t>yes, learning can be operationalized</a:t>
            </a:r>
          </a:p>
          <a:p>
            <a:pPr lvl="1"/>
            <a:r>
              <a:rPr lang="en-US" dirty="0"/>
              <a:t>requires pre/post probes, and a retention probe as well</a:t>
            </a:r>
          </a:p>
          <a:p>
            <a:endParaRPr lang="en-US" dirty="0"/>
          </a:p>
          <a:p>
            <a:endParaRPr lang="en-US" dirty="0"/>
          </a:p>
        </p:txBody>
      </p:sp>
      <p:sp>
        <p:nvSpPr>
          <p:cNvPr id="3" name="Slide Number Placeholder 2">
            <a:extLst>
              <a:ext uri="{FF2B5EF4-FFF2-40B4-BE49-F238E27FC236}">
                <a16:creationId xmlns:a16="http://schemas.microsoft.com/office/drawing/2014/main" id="{6530A0AD-FEA5-8A41-9F48-62914B2E3E7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C290EFE-0D78-FE46-ADC9-1ED375DC6765}"/>
              </a:ext>
            </a:extLst>
          </p:cNvPr>
          <p:cNvSpPr>
            <a:spLocks noGrp="1"/>
          </p:cNvSpPr>
          <p:nvPr>
            <p:ph type="title"/>
          </p:nvPr>
        </p:nvSpPr>
        <p:spPr/>
        <p:txBody>
          <a:bodyPr/>
          <a:lstStyle/>
          <a:p>
            <a:r>
              <a:rPr lang="en-US" sz="3200" dirty="0"/>
              <a:t>Learnability</a:t>
            </a:r>
            <a:endParaRPr lang="en-US" dirty="0"/>
          </a:p>
        </p:txBody>
      </p:sp>
    </p:spTree>
    <p:extLst>
      <p:ext uri="{BB962C8B-B14F-4D97-AF65-F5344CB8AC3E}">
        <p14:creationId xmlns:p14="http://schemas.microsoft.com/office/powerpoint/2010/main" val="36737706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090B7-D29F-374F-957B-840D18F291F6}"/>
              </a:ext>
            </a:extLst>
          </p:cNvPr>
          <p:cNvSpPr>
            <a:spLocks noGrp="1"/>
          </p:cNvSpPr>
          <p:nvPr>
            <p:ph idx="1"/>
          </p:nvPr>
        </p:nvSpPr>
        <p:spPr/>
        <p:txBody>
          <a:bodyPr/>
          <a:lstStyle/>
          <a:p>
            <a:r>
              <a:rPr lang="en-US" dirty="0"/>
              <a:t>Memorability: the extent to which users can remember how to use the system, particularly after a pause</a:t>
            </a:r>
          </a:p>
          <a:p>
            <a:r>
              <a:rPr lang="en-US" dirty="0"/>
              <a:t>implies a context of use in which learning has already taken place</a:t>
            </a:r>
          </a:p>
          <a:p>
            <a:r>
              <a:rPr lang="en-US" dirty="0"/>
              <a:t>the poorest memorability outcome would be a system that has to be relearned from scratch every time </a:t>
            </a:r>
          </a:p>
          <a:p>
            <a:r>
              <a:rPr lang="en-US" dirty="0"/>
              <a:t>a system may provide some prompts to help users remember</a:t>
            </a:r>
          </a:p>
          <a:p>
            <a:endParaRPr lang="en-US" dirty="0"/>
          </a:p>
        </p:txBody>
      </p:sp>
      <p:sp>
        <p:nvSpPr>
          <p:cNvPr id="3" name="Slide Number Placeholder 2">
            <a:extLst>
              <a:ext uri="{FF2B5EF4-FFF2-40B4-BE49-F238E27FC236}">
                <a16:creationId xmlns:a16="http://schemas.microsoft.com/office/drawing/2014/main" id="{53490AF2-9A5A-5740-8419-01BE5FF31D2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EF5F2AC-86C1-1647-AAA4-163231B02704}"/>
              </a:ext>
            </a:extLst>
          </p:cNvPr>
          <p:cNvSpPr>
            <a:spLocks noGrp="1"/>
          </p:cNvSpPr>
          <p:nvPr>
            <p:ph type="title"/>
          </p:nvPr>
        </p:nvSpPr>
        <p:spPr/>
        <p:txBody>
          <a:bodyPr/>
          <a:lstStyle/>
          <a:p>
            <a:r>
              <a:rPr lang="en-US" sz="3200" dirty="0"/>
              <a:t>Memorability</a:t>
            </a:r>
            <a:endParaRPr lang="en-US" dirty="0"/>
          </a:p>
        </p:txBody>
      </p:sp>
    </p:spTree>
    <p:extLst>
      <p:ext uri="{BB962C8B-B14F-4D97-AF65-F5344CB8AC3E}">
        <p14:creationId xmlns:p14="http://schemas.microsoft.com/office/powerpoint/2010/main" val="1519052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pPr marL="0" indent="0">
              <a:buNone/>
            </a:pPr>
            <a:r>
              <a:rPr lang="en-US" dirty="0"/>
              <a:t>think in terms of separating the ‘what’ from the ‘how’</a:t>
            </a:r>
          </a:p>
          <a:p>
            <a:r>
              <a:rPr lang="en-US" dirty="0"/>
              <a:t>useful: the 'what'</a:t>
            </a:r>
          </a:p>
          <a:p>
            <a:pPr lvl="1"/>
            <a:r>
              <a:rPr lang="en-US" dirty="0"/>
              <a:t>allows user to accomplish task or objective (the 'what')</a:t>
            </a:r>
          </a:p>
          <a:p>
            <a:r>
              <a:rPr lang="en-US" dirty="0"/>
              <a:t>usable: the 'how'</a:t>
            </a:r>
          </a:p>
          <a:p>
            <a:pPr lvl="1"/>
            <a:r>
              <a:rPr lang="en-US" dirty="0"/>
              <a:t>characterizes things like…. and here it depends on how you define ‘use’:</a:t>
            </a:r>
          </a:p>
          <a:p>
            <a:pPr lvl="1"/>
            <a:r>
              <a:rPr lang="en-US" dirty="0"/>
              <a:t>objectively measurable things:</a:t>
            </a:r>
          </a:p>
          <a:p>
            <a:pPr lvl="2"/>
            <a:r>
              <a:rPr lang="en-US" dirty="0"/>
              <a:t>productive, low-effort, safe, easy to learn, easy to remember …</a:t>
            </a:r>
          </a:p>
          <a:p>
            <a:pPr lvl="1"/>
            <a:r>
              <a:rPr lang="en-US" dirty="0"/>
              <a:t>subjective aspects:</a:t>
            </a:r>
          </a:p>
          <a:p>
            <a:pPr lvl="2"/>
            <a:r>
              <a:rPr lang="en-US" dirty="0"/>
              <a:t>enjoyable, pleasurable, and so on…</a:t>
            </a:r>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Useful vs Usable</a:t>
            </a:r>
          </a:p>
        </p:txBody>
      </p:sp>
    </p:spTree>
    <p:extLst>
      <p:ext uri="{BB962C8B-B14F-4D97-AF65-F5344CB8AC3E}">
        <p14:creationId xmlns:p14="http://schemas.microsoft.com/office/powerpoint/2010/main" val="36620403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t>usable is different from useful</a:t>
            </a:r>
          </a:p>
          <a:p>
            <a:r>
              <a:rPr lang="en-US" dirty="0"/>
              <a:t>usable and useful are connected to task-based contexts</a:t>
            </a:r>
          </a:p>
          <a:p>
            <a:r>
              <a:rPr lang="en-US" dirty="0"/>
              <a:t>think of useful as the 'what’, and usable as the 'how’</a:t>
            </a:r>
          </a:p>
          <a:p>
            <a:r>
              <a:rPr lang="en-US" dirty="0"/>
              <a:t>an interactive system be </a:t>
            </a:r>
            <a:r>
              <a:rPr lang="en-US" i="1" dirty="0"/>
              <a:t>useful</a:t>
            </a:r>
            <a:r>
              <a:rPr lang="en-US" dirty="0"/>
              <a:t> but not </a:t>
            </a:r>
            <a:r>
              <a:rPr lang="en-US" i="1" dirty="0"/>
              <a:t>usable, </a:t>
            </a:r>
            <a:r>
              <a:rPr lang="en-US" dirty="0"/>
              <a:t>and an interactive system be </a:t>
            </a:r>
            <a:r>
              <a:rPr lang="en-US" i="1" dirty="0"/>
              <a:t>usable </a:t>
            </a:r>
            <a:r>
              <a:rPr lang="en-US" dirty="0"/>
              <a:t>but not </a:t>
            </a:r>
            <a:r>
              <a:rPr lang="en-US" i="1" dirty="0"/>
              <a:t>useful</a:t>
            </a:r>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276264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Evaluation is a </a:t>
            </a:r>
            <a:r>
              <a:rPr lang="en-US" b="1" dirty="0">
                <a:solidFill>
                  <a:srgbClr val="00B050"/>
                </a:solidFill>
              </a:rPr>
              <a:t>systematic determination</a:t>
            </a:r>
            <a:r>
              <a:rPr lang="en-US" dirty="0"/>
              <a:t> of the degree to which a </a:t>
            </a:r>
            <a:r>
              <a:rPr lang="en-US" b="1" dirty="0">
                <a:solidFill>
                  <a:srgbClr val="FF0000"/>
                </a:solidFill>
              </a:rPr>
              <a:t>subject</a:t>
            </a:r>
            <a:r>
              <a:rPr lang="en-US" dirty="0"/>
              <a:t> has met a particular </a:t>
            </a:r>
            <a:r>
              <a:rPr lang="en-US" b="1" dirty="0">
                <a:solidFill>
                  <a:srgbClr val="7030A0"/>
                </a:solidFill>
              </a:rPr>
              <a:t>set of criteria</a:t>
            </a:r>
            <a:r>
              <a:rPr lang="en-US" b="1" dirty="0"/>
              <a:t>.</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evaluation</a:t>
            </a:r>
            <a:r>
              <a:rPr lang="en-US" dirty="0"/>
              <a:t>?</a:t>
            </a:r>
          </a:p>
        </p:txBody>
      </p:sp>
      <p:sp>
        <p:nvSpPr>
          <p:cNvPr id="5" name="TextBox 4">
            <a:extLst>
              <a:ext uri="{FF2B5EF4-FFF2-40B4-BE49-F238E27FC236}">
                <a16:creationId xmlns:a16="http://schemas.microsoft.com/office/drawing/2014/main" id="{D532E8AF-7A85-7342-965F-946BA0D85065}"/>
              </a:ext>
            </a:extLst>
          </p:cNvPr>
          <p:cNvSpPr txBox="1"/>
          <p:nvPr/>
        </p:nvSpPr>
        <p:spPr>
          <a:xfrm>
            <a:off x="0" y="3191031"/>
            <a:ext cx="4572000" cy="2554545"/>
          </a:xfrm>
          <a:prstGeom prst="rect">
            <a:avLst/>
          </a:prstGeom>
          <a:noFill/>
        </p:spPr>
        <p:txBody>
          <a:bodyPr wrap="square">
            <a:spAutoFit/>
          </a:bodyPr>
          <a:lstStyle/>
          <a:p>
            <a:r>
              <a:rPr lang="en-US" sz="1600" dirty="0">
                <a:solidFill>
                  <a:srgbClr val="FF0000"/>
                </a:solidFill>
                <a:latin typeface="Palatino Linotype" panose="02040502050505030304" pitchFamily="18" charset="0"/>
              </a:rPr>
              <a:t>There are many different types of subjects.</a:t>
            </a:r>
          </a:p>
          <a:p>
            <a:r>
              <a:rPr lang="en-US" sz="1600" dirty="0">
                <a:solidFill>
                  <a:srgbClr val="FF000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design outcomes (e.g., the interactive system, the user experience)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knowledge outcomes (e.g., research results)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educational design outcomes (e.g., course designs, assessment activities)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social interventions (e.g., public health campaigns)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a:t>
            </a:r>
          </a:p>
        </p:txBody>
      </p:sp>
      <p:cxnSp>
        <p:nvCxnSpPr>
          <p:cNvPr id="6" name="Straight Arrow Connector 4">
            <a:extLst>
              <a:ext uri="{FF2B5EF4-FFF2-40B4-BE49-F238E27FC236}">
                <a16:creationId xmlns:a16="http://schemas.microsoft.com/office/drawing/2014/main" id="{5F85D7C3-4082-AB40-A34F-2F2DE879DA92}"/>
              </a:ext>
            </a:extLst>
          </p:cNvPr>
          <p:cNvCxnSpPr>
            <a:cxnSpLocks/>
            <a:stCxn id="5" idx="0"/>
          </p:cNvCxnSpPr>
          <p:nvPr/>
        </p:nvCxnSpPr>
        <p:spPr>
          <a:xfrm rot="5400000" flipH="1" flipV="1">
            <a:off x="2165498" y="2820159"/>
            <a:ext cx="491374" cy="250371"/>
          </a:xfrm>
          <a:prstGeom prst="bentConnector3">
            <a:avLst>
              <a:gd name="adj1" fmla="val 50000"/>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0AE2897-8A32-4C42-8D77-370111FF245D}"/>
              </a:ext>
            </a:extLst>
          </p:cNvPr>
          <p:cNvSpPr txBox="1"/>
          <p:nvPr/>
        </p:nvSpPr>
        <p:spPr>
          <a:xfrm>
            <a:off x="4680857" y="3191030"/>
            <a:ext cx="4446736" cy="2800767"/>
          </a:xfrm>
          <a:prstGeom prst="rect">
            <a:avLst/>
          </a:prstGeom>
          <a:noFill/>
        </p:spPr>
        <p:txBody>
          <a:bodyPr wrap="square">
            <a:spAutoFit/>
          </a:bodyPr>
          <a:lstStyle/>
          <a:p>
            <a:pPr marL="0" indent="0">
              <a:buNone/>
            </a:pPr>
            <a:r>
              <a:rPr lang="en-US" sz="1600" dirty="0">
                <a:solidFill>
                  <a:srgbClr val="00B050"/>
                </a:solidFill>
                <a:latin typeface="Palatino Linotype" panose="02040502050505030304" pitchFamily="18" charset="0"/>
              </a:rPr>
              <a:t>There are many different systems for </a:t>
            </a:r>
            <a:r>
              <a:rPr lang="en-US" sz="1600" b="1" dirty="0">
                <a:solidFill>
                  <a:srgbClr val="00B050"/>
                </a:solidFill>
                <a:latin typeface="Palatino Linotype" panose="02040502050505030304" pitchFamily="18" charset="0"/>
              </a:rPr>
              <a:t>making determinations </a:t>
            </a:r>
            <a:r>
              <a:rPr lang="en-US" sz="1600" b="1" dirty="0" err="1">
                <a:solidFill>
                  <a:srgbClr val="00B050"/>
                </a:solidFill>
                <a:latin typeface="Palatino Linotype" panose="02040502050505030304" pitchFamily="18" charset="0"/>
              </a:rPr>
              <a:t>wrt</a:t>
            </a:r>
            <a:r>
              <a:rPr lang="en-US" sz="1600" b="1" dirty="0">
                <a:solidFill>
                  <a:srgbClr val="00B050"/>
                </a:solidFill>
                <a:latin typeface="Palatino Linotype" panose="02040502050505030304" pitchFamily="18" charset="0"/>
              </a:rPr>
              <a:t> criteria.</a:t>
            </a:r>
          </a:p>
          <a:p>
            <a:pPr marL="0" indent="0">
              <a:buNone/>
            </a:pPr>
            <a:r>
              <a:rPr lang="en-US" sz="1600" dirty="0">
                <a:solidFill>
                  <a:srgbClr val="00B05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critical analyses (e.g., applying sociological and other concepts in a line of argumentation)</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empirical, quantitative approaches (e.g., scientific experiments)</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empirical, qualitative approaches (e.g., interviews, questionnaires)</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a:t>
            </a:r>
          </a:p>
        </p:txBody>
      </p:sp>
      <p:cxnSp>
        <p:nvCxnSpPr>
          <p:cNvPr id="8" name="Straight Arrow Connector 4">
            <a:extLst>
              <a:ext uri="{FF2B5EF4-FFF2-40B4-BE49-F238E27FC236}">
                <a16:creationId xmlns:a16="http://schemas.microsoft.com/office/drawing/2014/main" id="{1FC86955-DFCC-CF4C-AFA4-1638E4151BC7}"/>
              </a:ext>
            </a:extLst>
          </p:cNvPr>
          <p:cNvCxnSpPr>
            <a:cxnSpLocks/>
            <a:stCxn id="7" idx="0"/>
            <a:endCxn id="2" idx="0"/>
          </p:cNvCxnSpPr>
          <p:nvPr/>
        </p:nvCxnSpPr>
        <p:spPr>
          <a:xfrm rot="16200000" flipV="1">
            <a:off x="5167054" y="1453859"/>
            <a:ext cx="1142119" cy="2332224"/>
          </a:xfrm>
          <a:prstGeom prst="bentConnector3">
            <a:avLst>
              <a:gd name="adj1" fmla="val 120015"/>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20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Evaluation is a </a:t>
            </a:r>
            <a:r>
              <a:rPr lang="en-US" b="1" dirty="0">
                <a:solidFill>
                  <a:srgbClr val="00B050"/>
                </a:solidFill>
              </a:rPr>
              <a:t>systematic determination</a:t>
            </a:r>
            <a:r>
              <a:rPr lang="en-US" dirty="0"/>
              <a:t> of the degree to which a </a:t>
            </a:r>
            <a:r>
              <a:rPr lang="en-US" b="1" dirty="0">
                <a:solidFill>
                  <a:srgbClr val="FF0000"/>
                </a:solidFill>
              </a:rPr>
              <a:t>subject</a:t>
            </a:r>
            <a:r>
              <a:rPr lang="en-US" dirty="0"/>
              <a:t> </a:t>
            </a:r>
            <a:r>
              <a:rPr lang="en-US"/>
              <a:t>has met a particular </a:t>
            </a:r>
            <a:r>
              <a:rPr lang="en-US" b="1">
                <a:solidFill>
                  <a:srgbClr val="7030A0"/>
                </a:solidFill>
              </a:rPr>
              <a:t>set </a:t>
            </a:r>
            <a:r>
              <a:rPr lang="en-US" b="1" dirty="0">
                <a:solidFill>
                  <a:srgbClr val="7030A0"/>
                </a:solidFill>
              </a:rPr>
              <a:t>of criteria</a:t>
            </a:r>
            <a:r>
              <a:rPr lang="en-US" b="1" dirty="0"/>
              <a:t>.</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evaluation</a:t>
            </a:r>
            <a:r>
              <a:rPr lang="en-US" dirty="0"/>
              <a:t>?</a:t>
            </a:r>
          </a:p>
        </p:txBody>
      </p:sp>
      <p:sp>
        <p:nvSpPr>
          <p:cNvPr id="5" name="TextBox 4">
            <a:extLst>
              <a:ext uri="{FF2B5EF4-FFF2-40B4-BE49-F238E27FC236}">
                <a16:creationId xmlns:a16="http://schemas.microsoft.com/office/drawing/2014/main" id="{D532E8AF-7A85-7342-965F-946BA0D85065}"/>
              </a:ext>
            </a:extLst>
          </p:cNvPr>
          <p:cNvSpPr txBox="1"/>
          <p:nvPr/>
        </p:nvSpPr>
        <p:spPr>
          <a:xfrm>
            <a:off x="0" y="3191031"/>
            <a:ext cx="4572000" cy="2554545"/>
          </a:xfrm>
          <a:prstGeom prst="rect">
            <a:avLst/>
          </a:prstGeom>
          <a:noFill/>
        </p:spPr>
        <p:txBody>
          <a:bodyPr wrap="square">
            <a:spAutoFit/>
          </a:bodyPr>
          <a:lstStyle/>
          <a:p>
            <a:r>
              <a:rPr lang="en-US" sz="1600" dirty="0">
                <a:solidFill>
                  <a:srgbClr val="FF0000"/>
                </a:solidFill>
                <a:latin typeface="Palatino Linotype" panose="02040502050505030304" pitchFamily="18" charset="0"/>
              </a:rPr>
              <a:t>There are many different types of subjects.</a:t>
            </a:r>
          </a:p>
          <a:p>
            <a:r>
              <a:rPr lang="en-US" sz="1600" dirty="0">
                <a:solidFill>
                  <a:srgbClr val="FF000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design outcomes (e.g., the interactive system, the user experience)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knowledge outcomes (e.g., research results)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educational design outcomes (e.g., course designs, assessment activities)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social interventions (e.g., public health campaigns)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a:t>
            </a:r>
          </a:p>
        </p:txBody>
      </p:sp>
      <p:cxnSp>
        <p:nvCxnSpPr>
          <p:cNvPr id="6" name="Straight Arrow Connector 4">
            <a:extLst>
              <a:ext uri="{FF2B5EF4-FFF2-40B4-BE49-F238E27FC236}">
                <a16:creationId xmlns:a16="http://schemas.microsoft.com/office/drawing/2014/main" id="{5F85D7C3-4082-AB40-A34F-2F2DE879DA92}"/>
              </a:ext>
            </a:extLst>
          </p:cNvPr>
          <p:cNvCxnSpPr>
            <a:cxnSpLocks/>
            <a:stCxn id="5" idx="0"/>
          </p:cNvCxnSpPr>
          <p:nvPr/>
        </p:nvCxnSpPr>
        <p:spPr>
          <a:xfrm rot="5400000" flipH="1" flipV="1">
            <a:off x="2165498" y="2820159"/>
            <a:ext cx="491374" cy="250371"/>
          </a:xfrm>
          <a:prstGeom prst="bentConnector3">
            <a:avLst>
              <a:gd name="adj1" fmla="val 50000"/>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0AE2897-8A32-4C42-8D77-370111FF245D}"/>
              </a:ext>
            </a:extLst>
          </p:cNvPr>
          <p:cNvSpPr txBox="1"/>
          <p:nvPr/>
        </p:nvSpPr>
        <p:spPr>
          <a:xfrm>
            <a:off x="4680857" y="3191030"/>
            <a:ext cx="4446736" cy="2800767"/>
          </a:xfrm>
          <a:prstGeom prst="rect">
            <a:avLst/>
          </a:prstGeom>
          <a:noFill/>
        </p:spPr>
        <p:txBody>
          <a:bodyPr wrap="square">
            <a:spAutoFit/>
          </a:bodyPr>
          <a:lstStyle/>
          <a:p>
            <a:pPr marL="0" indent="0">
              <a:buNone/>
            </a:pPr>
            <a:r>
              <a:rPr lang="en-US" sz="1600" dirty="0">
                <a:solidFill>
                  <a:srgbClr val="00B050"/>
                </a:solidFill>
                <a:latin typeface="Palatino Linotype" panose="02040502050505030304" pitchFamily="18" charset="0"/>
              </a:rPr>
              <a:t>There are many different systems for </a:t>
            </a:r>
            <a:r>
              <a:rPr lang="en-US" sz="1600" b="1" dirty="0">
                <a:solidFill>
                  <a:srgbClr val="00B050"/>
                </a:solidFill>
                <a:latin typeface="Palatino Linotype" panose="02040502050505030304" pitchFamily="18" charset="0"/>
              </a:rPr>
              <a:t>making determinations </a:t>
            </a:r>
            <a:r>
              <a:rPr lang="en-US" sz="1600" b="1" dirty="0" err="1">
                <a:solidFill>
                  <a:srgbClr val="00B050"/>
                </a:solidFill>
                <a:latin typeface="Palatino Linotype" panose="02040502050505030304" pitchFamily="18" charset="0"/>
              </a:rPr>
              <a:t>wrt</a:t>
            </a:r>
            <a:r>
              <a:rPr lang="en-US" sz="1600" b="1" dirty="0">
                <a:solidFill>
                  <a:srgbClr val="00B050"/>
                </a:solidFill>
                <a:latin typeface="Palatino Linotype" panose="02040502050505030304" pitchFamily="18" charset="0"/>
              </a:rPr>
              <a:t> criteria.</a:t>
            </a:r>
          </a:p>
          <a:p>
            <a:pPr marL="0" indent="0">
              <a:buNone/>
            </a:pPr>
            <a:r>
              <a:rPr lang="en-US" sz="1600" dirty="0">
                <a:solidFill>
                  <a:srgbClr val="00B05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critical analyses (e.g., applying sociological and other concepts in a line of argumentation)</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empirical, quantitative approaches (e.g., scientific experiments)</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empirical, qualitative approaches (e.g., interviews, questionnaires)</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a:t>
            </a:r>
          </a:p>
        </p:txBody>
      </p:sp>
      <p:cxnSp>
        <p:nvCxnSpPr>
          <p:cNvPr id="8" name="Straight Arrow Connector 4">
            <a:extLst>
              <a:ext uri="{FF2B5EF4-FFF2-40B4-BE49-F238E27FC236}">
                <a16:creationId xmlns:a16="http://schemas.microsoft.com/office/drawing/2014/main" id="{1FC86955-DFCC-CF4C-AFA4-1638E4151BC7}"/>
              </a:ext>
            </a:extLst>
          </p:cNvPr>
          <p:cNvCxnSpPr>
            <a:cxnSpLocks/>
            <a:stCxn id="7" idx="0"/>
            <a:endCxn id="2" idx="0"/>
          </p:cNvCxnSpPr>
          <p:nvPr/>
        </p:nvCxnSpPr>
        <p:spPr>
          <a:xfrm rot="16200000" flipV="1">
            <a:off x="5167054" y="1453859"/>
            <a:ext cx="1142119" cy="2332224"/>
          </a:xfrm>
          <a:prstGeom prst="bentConnector3">
            <a:avLst>
              <a:gd name="adj1" fmla="val 120015"/>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65CBF02-50B1-AD47-83AF-00A2535B6E20}"/>
              </a:ext>
            </a:extLst>
          </p:cNvPr>
          <p:cNvSpPr txBox="1"/>
          <p:nvPr/>
        </p:nvSpPr>
        <p:spPr>
          <a:xfrm>
            <a:off x="1981200" y="6086344"/>
            <a:ext cx="6245222" cy="338554"/>
          </a:xfrm>
          <a:prstGeom prst="rect">
            <a:avLst/>
          </a:prstGeom>
          <a:noFill/>
        </p:spPr>
        <p:txBody>
          <a:bodyPr wrap="square">
            <a:spAutoFit/>
          </a:bodyPr>
          <a:lstStyle/>
          <a:p>
            <a:pPr marL="0" indent="0">
              <a:buNone/>
            </a:pPr>
            <a:r>
              <a:rPr lang="en-US" sz="1600" dirty="0">
                <a:solidFill>
                  <a:srgbClr val="7030A0"/>
                </a:solidFill>
                <a:latin typeface="Palatino Linotype" panose="02040502050505030304" pitchFamily="18" charset="0"/>
              </a:rPr>
              <a:t>There are different types of criteria… and operationalized concepts</a:t>
            </a:r>
          </a:p>
        </p:txBody>
      </p:sp>
      <p:cxnSp>
        <p:nvCxnSpPr>
          <p:cNvPr id="10" name="Straight Arrow Connector 4">
            <a:extLst>
              <a:ext uri="{FF2B5EF4-FFF2-40B4-BE49-F238E27FC236}">
                <a16:creationId xmlns:a16="http://schemas.microsoft.com/office/drawing/2014/main" id="{29C03D4F-6D60-244B-AA6A-26D29A1C4FB7}"/>
              </a:ext>
            </a:extLst>
          </p:cNvPr>
          <p:cNvCxnSpPr>
            <a:cxnSpLocks/>
          </p:cNvCxnSpPr>
          <p:nvPr/>
        </p:nvCxnSpPr>
        <p:spPr>
          <a:xfrm rot="5400000" flipH="1" flipV="1">
            <a:off x="3677016" y="3591160"/>
            <a:ext cx="3390171" cy="1600199"/>
          </a:xfrm>
          <a:prstGeom prst="bentConnector3">
            <a:avLst>
              <a:gd name="adj1" fmla="val 88853"/>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799331"/>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5218</TotalTime>
  <Words>5863</Words>
  <Application>Microsoft Macintosh PowerPoint</Application>
  <PresentationFormat>On-screen Show (4:3)</PresentationFormat>
  <Paragraphs>649</Paragraphs>
  <Slides>79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79</vt:i4>
      </vt:variant>
    </vt:vector>
  </HeadingPairs>
  <TitlesOfParts>
    <vt:vector size="90" baseType="lpstr">
      <vt:lpstr>Arial</vt:lpstr>
      <vt:lpstr>Avenir Next Regular</vt:lpstr>
      <vt:lpstr>Calibri</vt:lpstr>
      <vt:lpstr>Courier New</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 Inquiry</vt:lpstr>
      <vt:lpstr> </vt:lpstr>
      <vt:lpstr>What is meant by evaluation?</vt:lpstr>
      <vt:lpstr>What is meant by evaluation?</vt:lpstr>
      <vt:lpstr>What is meant by evaluation?</vt:lpstr>
      <vt:lpstr>What is meant by evaluation?</vt:lpstr>
      <vt:lpstr>Criteria for Abstract Concepts</vt:lpstr>
      <vt:lpstr>Abstract Concepts, Measurability</vt:lpstr>
      <vt:lpstr>The Micro, Meso, and Macro Levels</vt:lpstr>
      <vt:lpstr>What is meant by operationalize?</vt:lpstr>
      <vt:lpstr>Example of operationalization</vt:lpstr>
      <vt:lpstr> </vt:lpstr>
      <vt:lpstr>Four Core Activities</vt:lpstr>
      <vt:lpstr>The Double Diamond design process model</vt:lpstr>
      <vt:lpstr>Position of Evaluation in the Design Process</vt:lpstr>
      <vt:lpstr> </vt:lpstr>
      <vt:lpstr>Human-Centered Design, Philosophy</vt:lpstr>
      <vt:lpstr>What is Heuristic Evaluation?</vt:lpstr>
      <vt:lpstr>Linked: Heuristic Evaluation and Design Principles</vt:lpstr>
      <vt:lpstr>Status of Heuristic Evaluation</vt:lpstr>
      <vt:lpstr> </vt:lpstr>
      <vt:lpstr>Useful vs Usable</vt:lpstr>
      <vt:lpstr>Is this useful?</vt:lpstr>
      <vt:lpstr>The Tyg</vt:lpstr>
      <vt:lpstr>Product ‘Scripts’</vt:lpstr>
      <vt:lpstr>Inscription</vt:lpstr>
      <vt:lpstr>The Tyg: Take-Aways</vt:lpstr>
      <vt:lpstr>Is this useful?</vt:lpstr>
      <vt:lpstr>Antimalarial Mosquito Netting</vt:lpstr>
      <vt:lpstr>Antimalarial Mosquito Netting</vt:lpstr>
      <vt:lpstr>Antimalarial Mosquito Netting</vt:lpstr>
      <vt:lpstr>Antimalarial Mosquito Netting: Take-Aways</vt:lpstr>
      <vt:lpstr>Is this useful?</vt:lpstr>
      <vt:lpstr>Is this useful?</vt:lpstr>
      <vt:lpstr>‘Manufrance’</vt:lpstr>
      <vt:lpstr>Parody</vt:lpstr>
      <vt:lpstr>Parody Design</vt:lpstr>
      <vt:lpstr>Parody Design: Take-Aways</vt:lpstr>
      <vt:lpstr>Does the Designer Determine Usefulness?</vt:lpstr>
      <vt:lpstr>Does ‘Useful’ Imply Purpose or Goal?</vt:lpstr>
      <vt:lpstr>Earlier Concepts of ‘Use’</vt:lpstr>
      <vt:lpstr>Shifting Concept of ‘Use’</vt:lpstr>
      <vt:lpstr>Usefulness, In Sum</vt:lpstr>
      <vt:lpstr> </vt:lpstr>
      <vt:lpstr>Systems and Their Elements</vt:lpstr>
      <vt:lpstr>Human Action Within Their Environment</vt:lpstr>
      <vt:lpstr>What is an affordance?</vt:lpstr>
      <vt:lpstr>Gibson</vt:lpstr>
      <vt:lpstr>Re: Gibson’s concept</vt:lpstr>
      <vt:lpstr>The Design of Everyday Things, Norman (2002)</vt:lpstr>
      <vt:lpstr>Mass Misuse of the Concept of Affordance</vt:lpstr>
      <vt:lpstr>The Design of Everyday Things (2nd Ed), Norman (2013)</vt:lpstr>
      <vt:lpstr>Ongoing misuse…</vt:lpstr>
      <vt:lpstr>Door Example (I)</vt:lpstr>
      <vt:lpstr>Door Example (II)</vt:lpstr>
      <vt:lpstr>Door Example (III)</vt:lpstr>
      <vt:lpstr>Door Example (IV)</vt:lpstr>
      <vt:lpstr>Affording Interactivity</vt:lpstr>
      <vt:lpstr>Affordance, In Sum</vt:lpstr>
      <vt:lpstr> </vt:lpstr>
      <vt:lpstr>Usability</vt:lpstr>
      <vt:lpstr>Utility</vt:lpstr>
      <vt:lpstr>Effectiveness</vt:lpstr>
      <vt:lpstr>Does Effective Overlap with Useful?</vt:lpstr>
      <vt:lpstr>Efficiency</vt:lpstr>
      <vt:lpstr>Illustration:   An interface for specifying the dose of medication</vt:lpstr>
      <vt:lpstr>What is “User Mistake”</vt:lpstr>
      <vt:lpstr>Safety</vt:lpstr>
      <vt:lpstr>Expensive Mistakes</vt:lpstr>
      <vt:lpstr>High-Stakes Actions</vt:lpstr>
      <vt:lpstr>Example: Disk Operations</vt:lpstr>
      <vt:lpstr>Safeguards vs Efficiency</vt:lpstr>
      <vt:lpstr>Learnability</vt:lpstr>
      <vt:lpstr>Memorability</vt:lpstr>
      <vt:lpstr>Useful vs Usable</vt:lpstr>
      <vt:lpstr>In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1696</cp:revision>
  <cp:lastPrinted>2021-09-21T00:42:20Z</cp:lastPrinted>
  <dcterms:created xsi:type="dcterms:W3CDTF">2020-01-08T18:20:23Z</dcterms:created>
  <dcterms:modified xsi:type="dcterms:W3CDTF">2021-10-20T13:34:58Z</dcterms:modified>
</cp:coreProperties>
</file>