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handoutMasterIdLst>
    <p:handoutMasterId r:id="rId39"/>
  </p:handoutMasterIdLst>
  <p:sldIdLst>
    <p:sldId id="256" r:id="rId2"/>
    <p:sldId id="939" r:id="rId3"/>
    <p:sldId id="956" r:id="rId4"/>
    <p:sldId id="1089" r:id="rId5"/>
    <p:sldId id="1113" r:id="rId6"/>
    <p:sldId id="274" r:id="rId7"/>
    <p:sldId id="1148" r:id="rId8"/>
    <p:sldId id="1157" r:id="rId9"/>
    <p:sldId id="1149" r:id="rId10"/>
    <p:sldId id="1152" r:id="rId11"/>
    <p:sldId id="1160" r:id="rId12"/>
    <p:sldId id="920" r:id="rId13"/>
    <p:sldId id="260" r:id="rId14"/>
    <p:sldId id="263" r:id="rId15"/>
    <p:sldId id="922" r:id="rId16"/>
    <p:sldId id="924" r:id="rId17"/>
    <p:sldId id="921" r:id="rId18"/>
    <p:sldId id="923" r:id="rId19"/>
    <p:sldId id="267" r:id="rId20"/>
    <p:sldId id="268" r:id="rId21"/>
    <p:sldId id="269" r:id="rId22"/>
    <p:sldId id="270" r:id="rId23"/>
    <p:sldId id="271" r:id="rId24"/>
    <p:sldId id="925" r:id="rId25"/>
    <p:sldId id="927" r:id="rId26"/>
    <p:sldId id="1159" r:id="rId27"/>
    <p:sldId id="934" r:id="rId28"/>
    <p:sldId id="935" r:id="rId29"/>
    <p:sldId id="937" r:id="rId30"/>
    <p:sldId id="936" r:id="rId31"/>
    <p:sldId id="926" r:id="rId32"/>
    <p:sldId id="932" r:id="rId33"/>
    <p:sldId id="929" r:id="rId34"/>
    <p:sldId id="931" r:id="rId35"/>
    <p:sldId id="930" r:id="rId36"/>
    <p:sldId id="933"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254CEED6-7874-8E42-8D22-83D30FB20034}">
          <p14:sldIdLst>
            <p14:sldId id="256"/>
            <p14:sldId id="939"/>
            <p14:sldId id="956"/>
            <p14:sldId id="1089"/>
          </p14:sldIdLst>
        </p14:section>
        <p14:section name="block 6" id="{093B9989-B3C5-C04F-8713-B6560B933FAC}">
          <p14:sldIdLst>
            <p14:sldId id="1113"/>
            <p14:sldId id="274"/>
            <p14:sldId id="1148"/>
            <p14:sldId id="1157"/>
            <p14:sldId id="1149"/>
            <p14:sldId id="1152"/>
            <p14:sldId id="1160"/>
          </p14:sldIdLst>
        </p14:section>
        <p14:section name="block 7" id="{30651F68-5F3E-5B4E-BDA7-CC4FFA62B07E}">
          <p14:sldIdLst>
            <p14:sldId id="920"/>
            <p14:sldId id="260"/>
            <p14:sldId id="263"/>
            <p14:sldId id="922"/>
            <p14:sldId id="924"/>
            <p14:sldId id="921"/>
            <p14:sldId id="923"/>
            <p14:sldId id="267"/>
            <p14:sldId id="268"/>
            <p14:sldId id="269"/>
            <p14:sldId id="270"/>
            <p14:sldId id="271"/>
            <p14:sldId id="925"/>
          </p14:sldIdLst>
        </p14:section>
        <p14:section name="block 8" id="{CC8C9A22-902A-0049-93F5-8DD5C439E3C8}">
          <p14:sldIdLst>
            <p14:sldId id="927"/>
            <p14:sldId id="1159"/>
            <p14:sldId id="934"/>
            <p14:sldId id="935"/>
            <p14:sldId id="937"/>
            <p14:sldId id="936"/>
            <p14:sldId id="926"/>
            <p14:sldId id="932"/>
            <p14:sldId id="929"/>
            <p14:sldId id="931"/>
            <p14:sldId id="930"/>
            <p14:sldId id="933"/>
          </p14:sldIdLst>
        </p14:section>
        <p14:section name="Fin" id="{9755643F-E9F6-F04B-A473-3E9548633E4C}">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31"/>
    <p:restoredTop sz="94719"/>
  </p:normalViewPr>
  <p:slideViewPr>
    <p:cSldViewPr snapToGrid="0" snapToObjects="1">
      <p:cViewPr varScale="1">
        <p:scale>
          <a:sx n="148" d="100"/>
          <a:sy n="148" d="100"/>
        </p:scale>
        <p:origin x="5336" y="192"/>
      </p:cViewPr>
      <p:guideLst>
        <p:guide orient="horz" pos="2160"/>
        <p:guide pos="2880"/>
      </p:guideLst>
    </p:cSldViewPr>
  </p:slideViewPr>
  <p:notesTextViewPr>
    <p:cViewPr>
      <p:scale>
        <a:sx n="100" d="100"/>
        <a:sy n="100" d="100"/>
      </p:scale>
      <p:origin x="0" y="0"/>
    </p:cViewPr>
  </p:notesTextViewPr>
  <p:sorterViewPr>
    <p:cViewPr>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6A0D8F0-D8FC-4D47-9669-7D4170CF7416}" type="slidenum">
              <a:rPr lang="en-US" smtClean="0"/>
              <a:t>‹#›</a:t>
            </a:fld>
            <a:endParaRPr lang="en-US"/>
          </a:p>
        </p:txBody>
      </p:sp>
    </p:spTree>
    <p:extLst>
      <p:ext uri="{BB962C8B-B14F-4D97-AF65-F5344CB8AC3E}">
        <p14:creationId xmlns:p14="http://schemas.microsoft.com/office/powerpoint/2010/main" val="145198877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E94CF1-8AEC-1549-A95C-28843110A93C}" type="slidenum">
              <a:rPr lang="en-US" smtClean="0"/>
              <a:t>‹#›</a:t>
            </a:fld>
            <a:endParaRPr lang="en-US"/>
          </a:p>
        </p:txBody>
      </p:sp>
    </p:spTree>
    <p:extLst>
      <p:ext uri="{BB962C8B-B14F-4D97-AF65-F5344CB8AC3E}">
        <p14:creationId xmlns:p14="http://schemas.microsoft.com/office/powerpoint/2010/main" val="4087766926"/>
      </p:ext>
    </p:extLst>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76685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idx="12"/>
          </p:nvPr>
        </p:nvSpPr>
        <p:spPr/>
        <p:txBody>
          <a:bodyPr/>
          <a:lstStyle/>
          <a:p>
            <a:endParaRPr lang="en-US"/>
          </a:p>
        </p:txBody>
      </p:sp>
    </p:spTree>
    <p:extLst>
      <p:ext uri="{BB962C8B-B14F-4D97-AF65-F5344CB8AC3E}">
        <p14:creationId xmlns:p14="http://schemas.microsoft.com/office/powerpoint/2010/main" val="17414336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7" name="Shape 39"/>
          <p:cNvSpPr txBox="1"/>
          <p:nvPr/>
        </p:nvSpPr>
        <p:spPr>
          <a:xfrm>
            <a:off x="142546" y="2507508"/>
            <a:ext cx="8902644" cy="940867"/>
          </a:xfrm>
          <a:prstGeom prst="rect">
            <a:avLst/>
          </a:prstGeom>
          <a:noFill/>
          <a:ln>
            <a:noFill/>
          </a:ln>
        </p:spPr>
        <p:txBody>
          <a:bodyPr lIns="45713" tIns="22850" rIns="45713" bIns="22850" anchor="t" anchorCtr="0">
            <a:noAutofit/>
          </a:bodyPr>
          <a:lstStyle/>
          <a:p>
            <a:pPr marL="0" marR="0" lvl="0" indent="0" algn="ctr" rtl="0">
              <a:spcBef>
                <a:spcPts val="0"/>
              </a:spcBef>
              <a:buSzPct val="25000"/>
              <a:buNone/>
            </a:pPr>
            <a:r>
              <a:rPr lang="en-US" sz="4800" b="0" i="0" spc="0" dirty="0">
                <a:solidFill>
                  <a:schemeClr val="dk2"/>
                </a:solidFill>
                <a:latin typeface="Gill Sans MT" panose="020B0502020104020203" pitchFamily="34" charset="77"/>
                <a:ea typeface="Montserrat"/>
                <a:cs typeface="Montserrat"/>
                <a:sym typeface="Montserrat"/>
              </a:rPr>
              <a:t>U s e r   I n t e r f a c e s</a:t>
            </a:r>
          </a:p>
        </p:txBody>
      </p:sp>
      <p:sp>
        <p:nvSpPr>
          <p:cNvPr id="8" name="Shape 38"/>
          <p:cNvSpPr txBox="1"/>
          <p:nvPr/>
        </p:nvSpPr>
        <p:spPr>
          <a:xfrm>
            <a:off x="2902755" y="3458739"/>
            <a:ext cx="3369268" cy="682387"/>
          </a:xfrm>
          <a:prstGeom prst="rect">
            <a:avLst/>
          </a:prstGeom>
          <a:noFill/>
          <a:ln>
            <a:noFill/>
          </a:ln>
        </p:spPr>
        <p:txBody>
          <a:bodyPr lIns="45713" tIns="22850" rIns="45713" bIns="22850" anchor="ctr" anchorCtr="0">
            <a:noAutofit/>
          </a:bodyPr>
          <a:lstStyle/>
          <a:p>
            <a:pPr marL="0" marR="0" lvl="0" indent="0" algn="ctr" rtl="0">
              <a:lnSpc>
                <a:spcPct val="105444"/>
              </a:lnSpc>
              <a:spcBef>
                <a:spcPts val="0"/>
              </a:spcBef>
              <a:buSzPct val="25000"/>
              <a:buNone/>
            </a:pPr>
            <a:r>
              <a:rPr lang="en-US" sz="1800" b="1" dirty="0">
                <a:solidFill>
                  <a:schemeClr val="dk2"/>
                </a:solidFill>
                <a:latin typeface="Gill Sans MT" panose="020B0502020104020203" pitchFamily="34" charset="77"/>
                <a:ea typeface="Montserrat"/>
                <a:cs typeface="Montserrat"/>
                <a:sym typeface="Montserrat"/>
              </a:rPr>
              <a:t>EECS 3461 – Sections A &amp; B</a:t>
            </a:r>
          </a:p>
          <a:p>
            <a:pPr marL="0" marR="0" lvl="0" indent="0" algn="ctr" rtl="0">
              <a:lnSpc>
                <a:spcPct val="105444"/>
              </a:lnSpc>
              <a:spcBef>
                <a:spcPts val="0"/>
              </a:spcBef>
              <a:buSzPct val="25000"/>
              <a:buNone/>
            </a:pPr>
            <a:r>
              <a:rPr lang="en-US" sz="1800" b="1" dirty="0">
                <a:solidFill>
                  <a:schemeClr val="tx1">
                    <a:lumMod val="60000"/>
                    <a:lumOff val="40000"/>
                  </a:schemeClr>
                </a:solidFill>
                <a:latin typeface="Gill Sans MT" panose="020B0502020104020203" pitchFamily="34" charset="77"/>
                <a:ea typeface="Montserrat"/>
                <a:cs typeface="Montserrat"/>
                <a:sym typeface="Montserrat"/>
              </a:rPr>
              <a:t>Fall </a:t>
            </a:r>
            <a:r>
              <a:rPr lang="en-US" sz="1800" b="1" baseline="0" dirty="0">
                <a:solidFill>
                  <a:schemeClr val="tx1">
                    <a:lumMod val="60000"/>
                    <a:lumOff val="40000"/>
                  </a:schemeClr>
                </a:solidFill>
                <a:latin typeface="Gill Sans MT" panose="020B0502020104020203" pitchFamily="34" charset="77"/>
                <a:ea typeface="Montserrat"/>
                <a:cs typeface="Montserrat"/>
                <a:sym typeface="Montserrat"/>
              </a:rPr>
              <a:t>2021</a:t>
            </a:r>
            <a:endParaRPr lang="en-US" sz="1800" b="1" dirty="0">
              <a:solidFill>
                <a:schemeClr val="tx1">
                  <a:lumMod val="60000"/>
                  <a:lumOff val="40000"/>
                </a:schemeClr>
              </a:solidFill>
              <a:latin typeface="Gill Sans MT" panose="020B0502020104020203" pitchFamily="34" charset="77"/>
              <a:ea typeface="Montserrat"/>
              <a:cs typeface="Montserrat"/>
              <a:sym typeface="Montserrat"/>
            </a:endParaRPr>
          </a:p>
        </p:txBody>
      </p:sp>
      <p:pic>
        <p:nvPicPr>
          <p:cNvPr id="9" name="Picture 8"/>
          <p:cNvPicPr>
            <a:picLocks noChangeAspect="1"/>
          </p:cNvPicPr>
          <p:nvPr/>
        </p:nvPicPr>
        <p:blipFill>
          <a:blip r:embed="rId2"/>
          <a:stretch>
            <a:fillRect/>
          </a:stretch>
        </p:blipFill>
        <p:spPr>
          <a:xfrm>
            <a:off x="3968750" y="1288049"/>
            <a:ext cx="1206500" cy="1206500"/>
          </a:xfrm>
          <a:prstGeom prst="rect">
            <a:avLst/>
          </a:prstGeom>
        </p:spPr>
      </p:pic>
      <p:sp>
        <p:nvSpPr>
          <p:cNvPr id="11" name="Text Placeholder 10"/>
          <p:cNvSpPr>
            <a:spLocks noGrp="1"/>
          </p:cNvSpPr>
          <p:nvPr>
            <p:ph type="body" sz="quarter" idx="10"/>
          </p:nvPr>
        </p:nvSpPr>
        <p:spPr>
          <a:xfrm>
            <a:off x="1857595" y="4607614"/>
            <a:ext cx="5428813" cy="622273"/>
          </a:xfrm>
          <a:prstGeom prst="rect">
            <a:avLst/>
          </a:prstGeom>
        </p:spPr>
        <p:txBody>
          <a:bodyPr vert="horz" lIns="45720" tIns="22860" rIns="45720" bIns="22860"/>
          <a:lstStyle>
            <a:lvl1pPr marL="177800" indent="0" algn="ctr">
              <a:buNone/>
              <a:defRPr>
                <a:latin typeface="Palatino Linotype" panose="02040502050505030304" pitchFamily="18" charset="0"/>
                <a:cs typeface="Palatino Linotype" panose="02040502050505030304" pitchFamily="18" charset="0"/>
              </a:defRPr>
            </a:lvl1pPr>
          </a:lstStyle>
          <a:p>
            <a:pPr lvl="0"/>
            <a:r>
              <a:rPr lang="en-CA" dirty="0"/>
              <a:t>Click to edit Master text styles</a:t>
            </a:r>
          </a:p>
        </p:txBody>
      </p:sp>
      <p:sp>
        <p:nvSpPr>
          <p:cNvPr id="13" name="Text Placeholder 10"/>
          <p:cNvSpPr>
            <a:spLocks noGrp="1"/>
          </p:cNvSpPr>
          <p:nvPr>
            <p:ph type="body" sz="quarter" idx="12"/>
          </p:nvPr>
        </p:nvSpPr>
        <p:spPr>
          <a:xfrm>
            <a:off x="1857593" y="6311788"/>
            <a:ext cx="5428813" cy="465360"/>
          </a:xfrm>
          <a:prstGeom prst="rect">
            <a:avLst/>
          </a:prstGeom>
        </p:spPr>
        <p:txBody>
          <a:bodyPr vert="horz" lIns="45720" tIns="22860" rIns="45720" bIns="22860"/>
          <a:lstStyle>
            <a:lvl1pPr marL="177800" indent="0" algn="ctr">
              <a:buNone/>
              <a:defRPr sz="2400" b="1">
                <a:solidFill>
                  <a:srgbClr val="FF0000"/>
                </a:solidFill>
                <a:latin typeface="Palatino Linotype" panose="02040502050505030304" pitchFamily="18" charset="0"/>
                <a:cs typeface="Palatino Linotype" panose="02040502050505030304" pitchFamily="18" charset="0"/>
              </a:defRPr>
            </a:lvl1pPr>
          </a:lstStyle>
          <a:p>
            <a:pPr lvl="0"/>
            <a:r>
              <a:rPr lang="en-CA" dirty="0"/>
              <a:t>Click to edit Master text styles</a:t>
            </a:r>
          </a:p>
        </p:txBody>
      </p:sp>
      <p:sp>
        <p:nvSpPr>
          <p:cNvPr id="10" name="Text Placeholder 10">
            <a:extLst>
              <a:ext uri="{FF2B5EF4-FFF2-40B4-BE49-F238E27FC236}">
                <a16:creationId xmlns:a16="http://schemas.microsoft.com/office/drawing/2014/main" id="{3ABD9D62-B7E9-3847-A88A-14783A7E8DA5}"/>
              </a:ext>
            </a:extLst>
          </p:cNvPr>
          <p:cNvSpPr>
            <a:spLocks noGrp="1"/>
          </p:cNvSpPr>
          <p:nvPr>
            <p:ph type="body" sz="quarter" idx="13"/>
          </p:nvPr>
        </p:nvSpPr>
        <p:spPr>
          <a:xfrm>
            <a:off x="1857593" y="5462124"/>
            <a:ext cx="5428813" cy="401594"/>
          </a:xfrm>
          <a:prstGeom prst="rect">
            <a:avLst/>
          </a:prstGeom>
        </p:spPr>
        <p:txBody>
          <a:bodyPr vert="horz" lIns="45720" tIns="22860" rIns="45720" bIns="22860"/>
          <a:lstStyle>
            <a:lvl1pPr marL="177800" indent="0" algn="ctr">
              <a:buNone/>
              <a:defRPr sz="1600">
                <a:solidFill>
                  <a:schemeClr val="accent6">
                    <a:lumMod val="60000"/>
                    <a:lumOff val="40000"/>
                  </a:schemeClr>
                </a:solidFill>
                <a:latin typeface="Gill Sans MT" panose="020B0502020104020203" pitchFamily="34" charset="77"/>
                <a:cs typeface="Gill Sans MT" panose="020B0502020104020203" pitchFamily="34" charset="77"/>
              </a:defRPr>
            </a:lvl1pPr>
          </a:lstStyle>
          <a:p>
            <a:pPr lvl="0"/>
            <a:r>
              <a:rPr lang="en-CA" dirty="0"/>
              <a:t>Click to edit Master text styles</a:t>
            </a:r>
          </a:p>
        </p:txBody>
      </p:sp>
    </p:spTree>
    <p:extLst>
      <p:ext uri="{BB962C8B-B14F-4D97-AF65-F5344CB8AC3E}">
        <p14:creationId xmlns:p14="http://schemas.microsoft.com/office/powerpoint/2010/main" val="4027078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1_checkmark">
    <p:spTree>
      <p:nvGrpSpPr>
        <p:cNvPr id="1" name="Shape 23"/>
        <p:cNvGrpSpPr/>
        <p:nvPr/>
      </p:nvGrpSpPr>
      <p:grpSpPr>
        <a:xfrm>
          <a:off x="0" y="0"/>
          <a:ext cx="0" cy="0"/>
          <a:chOff x="0" y="0"/>
          <a:chExt cx="0" cy="0"/>
        </a:xfrm>
      </p:grpSpPr>
      <p:sp>
        <p:nvSpPr>
          <p:cNvPr id="7" name="Content Placeholder 2"/>
          <p:cNvSpPr>
            <a:spLocks noGrp="1"/>
          </p:cNvSpPr>
          <p:nvPr>
            <p:ph idx="1"/>
          </p:nvPr>
        </p:nvSpPr>
        <p:spPr>
          <a:xfrm>
            <a:off x="1160200" y="1818009"/>
            <a:ext cx="6823602" cy="4345786"/>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8" name="Shape 14"/>
          <p:cNvSpPr txBox="1">
            <a:spLocks noGrp="1"/>
          </p:cNvSpPr>
          <p:nvPr>
            <p:ph type="sldNum" idx="12"/>
          </p:nvPr>
        </p:nvSpPr>
        <p:spPr>
          <a:xfrm>
            <a:off x="4121416" y="6400385"/>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lgn="r">
              <a:buSzPct val="25000"/>
            </a:pPr>
            <a:fld id="{00000000-1234-1234-1234-123412341234}" type="slidenum">
              <a:rPr lang="en-US" sz="1200" smtClean="0">
                <a:solidFill>
                  <a:srgbClr val="AAAAAA"/>
                </a:solidFill>
                <a:latin typeface="Calibri"/>
                <a:ea typeface="Calibri"/>
                <a:cs typeface="Calibri"/>
                <a:sym typeface="Calibri"/>
              </a:rPr>
              <a:pPr algn="r">
                <a:buSzPct val="25000"/>
              </a:pPr>
              <a:t>‹#›</a:t>
            </a:fld>
            <a:endParaRPr lang="en-US" sz="1200">
              <a:solidFill>
                <a:srgbClr val="AAAAAA"/>
              </a:solidFill>
              <a:latin typeface="Calibri"/>
              <a:ea typeface="Calibri"/>
              <a:cs typeface="Calibri"/>
              <a:sym typeface="Calibri"/>
            </a:endParaRPr>
          </a:p>
        </p:txBody>
      </p:sp>
    </p:spTree>
    <p:extLst>
      <p:ext uri="{BB962C8B-B14F-4D97-AF65-F5344CB8AC3E}">
        <p14:creationId xmlns:p14="http://schemas.microsoft.com/office/powerpoint/2010/main" val="903816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1_DEFAULT">
    <p:spTree>
      <p:nvGrpSpPr>
        <p:cNvPr id="1" name="Shape 25"/>
        <p:cNvGrpSpPr/>
        <p:nvPr/>
      </p:nvGrpSpPr>
      <p:grpSpPr>
        <a:xfrm>
          <a:off x="0" y="0"/>
          <a:ext cx="0" cy="0"/>
          <a:chOff x="0" y="0"/>
          <a:chExt cx="0" cy="0"/>
        </a:xfrm>
      </p:grpSpPr>
    </p:spTree>
    <p:extLst>
      <p:ext uri="{BB962C8B-B14F-4D97-AF65-F5344CB8AC3E}">
        <p14:creationId xmlns:p14="http://schemas.microsoft.com/office/powerpoint/2010/main" val="10767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GEND">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59374" y="6138136"/>
            <a:ext cx="1399713" cy="441520"/>
          </a:xfrm>
          <a:prstGeom prst="rect">
            <a:avLst/>
          </a:prstGeom>
        </p:spPr>
      </p:pic>
      <p:sp>
        <p:nvSpPr>
          <p:cNvPr id="5" name="Text Placeholder 13"/>
          <p:cNvSpPr txBox="1">
            <a:spLocks/>
          </p:cNvSpPr>
          <p:nvPr userDrawn="1"/>
        </p:nvSpPr>
        <p:spPr>
          <a:xfrm>
            <a:off x="1160200" y="1077655"/>
            <a:ext cx="6823602" cy="4809089"/>
          </a:xfrm>
          <a:prstGeom prst="rect">
            <a:avLst/>
          </a:prstGeom>
        </p:spPr>
        <p:txBody>
          <a:bodyPr/>
          <a:lstStyle>
            <a:lvl1pPr marL="228600" indent="-228600" algn="l" defTabSz="914400" rtl="0" eaLnBrk="1" latinLnBrk="0" hangingPunct="1">
              <a:spcBef>
                <a:spcPts val="1800"/>
              </a:spcBef>
              <a:buClr>
                <a:schemeClr val="accent1"/>
              </a:buClr>
              <a:buSzPct val="100000"/>
              <a:buFont typeface="Wingdings 2" pitchFamily="18" charset="2"/>
              <a:buChar char="¡"/>
              <a:defRPr sz="2000" kern="1200">
                <a:solidFill>
                  <a:schemeClr val="tx2"/>
                </a:solidFill>
                <a:latin typeface="+mn-lt"/>
                <a:ea typeface="+mn-ea"/>
                <a:cs typeface="+mn-cs"/>
              </a:defRPr>
            </a:lvl1pPr>
            <a:lvl2pPr marL="4572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2pPr>
            <a:lvl3pPr marL="6858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3pPr>
            <a:lvl4pPr marL="9144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4pPr>
            <a:lvl5pPr marL="11430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5pPr>
            <a:lvl6pPr marL="1377950"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6pPr>
            <a:lvl7pPr marL="1603375" indent="-228600" algn="l" defTabSz="914400" rtl="0" eaLnBrk="1" latinLnBrk="0" hangingPunct="1">
              <a:spcBef>
                <a:spcPct val="20000"/>
              </a:spcBef>
              <a:buClr>
                <a:schemeClr val="accent1"/>
              </a:buClr>
              <a:buFont typeface="Wingdings 2" pitchFamily="18" charset="2"/>
              <a:buChar char=""/>
              <a:defRPr lang="en-US" sz="1800" kern="1200" dirty="0" smtClean="0">
                <a:solidFill>
                  <a:schemeClr val="tx2"/>
                </a:solidFill>
                <a:latin typeface="+mn-lt"/>
                <a:ea typeface="+mn-ea"/>
                <a:cs typeface="+mn-cs"/>
              </a:defRPr>
            </a:lvl7pPr>
            <a:lvl8pPr marL="1830388"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8pPr>
            <a:lvl9pPr marL="2057400" indent="-228600" algn="l" defTabSz="914400" rtl="0" eaLnBrk="1" latinLnBrk="0" hangingPunct="1">
              <a:spcBef>
                <a:spcPct val="20000"/>
              </a:spcBef>
              <a:buClr>
                <a:schemeClr val="accent1"/>
              </a:buClr>
              <a:buFont typeface="Wingdings 2" pitchFamily="18" charset="2"/>
              <a:buChar char=""/>
              <a:defRPr lang="en-US" sz="1800" kern="1200" dirty="0">
                <a:solidFill>
                  <a:schemeClr val="tx2"/>
                </a:solidFill>
                <a:latin typeface="+mn-lt"/>
                <a:ea typeface="+mn-ea"/>
                <a:cs typeface="+mn-cs"/>
              </a:defRPr>
            </a:lvl9pPr>
          </a:lstStyle>
          <a:p>
            <a:pPr marL="177800" indent="0">
              <a:buFont typeface="Wingdings 2" pitchFamily="18" charset="2"/>
              <a:buNone/>
            </a:pPr>
            <a:r>
              <a:rPr lang="en-US"/>
              <a:t>  </a:t>
            </a:r>
            <a:endParaRPr lang="en-US" dirty="0"/>
          </a:p>
        </p:txBody>
      </p:sp>
      <p:sp>
        <p:nvSpPr>
          <p:cNvPr id="6" name="Slide Number Placeholder 2"/>
          <p:cNvSpPr>
            <a:spLocks noGrp="1"/>
          </p:cNvSpPr>
          <p:nvPr>
            <p:ph type="sldNum" idx="4"/>
          </p:nvPr>
        </p:nvSpPr>
        <p:spPr>
          <a:xfrm>
            <a:off x="8495" y="6401988"/>
            <a:ext cx="901171" cy="454952"/>
          </a:xfrm>
          <a:prstGeom prst="rect">
            <a:avLst/>
          </a:prstGeom>
        </p:spPr>
        <p:txBody>
          <a:body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7" name="Title 5"/>
          <p:cNvSpPr txBox="1">
            <a:spLocks/>
          </p:cNvSpPr>
          <p:nvPr userDrawn="1"/>
        </p:nvSpPr>
        <p:spPr>
          <a:xfrm>
            <a:off x="1160200" y="270084"/>
            <a:ext cx="6823602" cy="807571"/>
          </a:xfrm>
          <a:prstGeom prst="rect">
            <a:avLst/>
          </a:prstGeom>
        </p:spPr>
        <p:txBody>
          <a:bodyPr/>
          <a:lstStyle>
            <a:lvl1pPr algn="l" defTabSz="914400" rtl="0" eaLnBrk="1" latinLnBrk="0" hangingPunct="1">
              <a:spcBef>
                <a:spcPct val="0"/>
              </a:spcBef>
              <a:buNone/>
              <a:defRPr sz="3600" kern="1200">
                <a:solidFill>
                  <a:schemeClr val="accent1"/>
                </a:solidFill>
                <a:latin typeface="+mj-lt"/>
                <a:ea typeface="+mj-ea"/>
                <a:cs typeface="+mj-cs"/>
              </a:defRPr>
            </a:lvl1pPr>
          </a:lstStyle>
          <a:p>
            <a:r>
              <a:rPr lang="en-US" b="1" dirty="0"/>
              <a:t>Legend: Slide Symbols </a:t>
            </a:r>
          </a:p>
        </p:txBody>
      </p:sp>
      <p:grpSp>
        <p:nvGrpSpPr>
          <p:cNvPr id="8" name="Group 7"/>
          <p:cNvGrpSpPr/>
          <p:nvPr userDrawn="1"/>
        </p:nvGrpSpPr>
        <p:grpSpPr>
          <a:xfrm>
            <a:off x="1564970" y="3020960"/>
            <a:ext cx="4356405" cy="567508"/>
            <a:chOff x="1564970" y="3177230"/>
            <a:chExt cx="4356405" cy="567508"/>
          </a:xfrm>
        </p:grpSpPr>
        <p:sp>
          <p:nvSpPr>
            <p:cNvPr id="9" name="Shape 6040"/>
            <p:cNvSpPr/>
            <p:nvPr userDrawn="1"/>
          </p:nvSpPr>
          <p:spPr>
            <a:xfrm>
              <a:off x="1564970" y="3177230"/>
              <a:ext cx="832314" cy="567508"/>
            </a:xfrm>
            <a:custGeom>
              <a:avLst/>
              <a:gdLst/>
              <a:ahLst/>
              <a:cxnLst/>
              <a:rect l="0" t="0" r="0" b="0"/>
              <a:pathLst>
                <a:path w="120000" h="120000" extrusionOk="0">
                  <a:moveTo>
                    <a:pt x="120000" y="4000"/>
                  </a:moveTo>
                  <a:cubicBezTo>
                    <a:pt x="120000" y="1794"/>
                    <a:pt x="118777" y="0"/>
                    <a:pt x="117272" y="0"/>
                  </a:cubicBezTo>
                  <a:cubicBezTo>
                    <a:pt x="116494" y="0"/>
                    <a:pt x="115805" y="488"/>
                    <a:pt x="115311" y="1255"/>
                  </a:cubicBezTo>
                  <a:lnTo>
                    <a:pt x="115300" y="1238"/>
                  </a:lnTo>
                  <a:lnTo>
                    <a:pt x="43600" y="110294"/>
                  </a:lnTo>
                  <a:lnTo>
                    <a:pt x="4655" y="53172"/>
                  </a:lnTo>
                  <a:cubicBezTo>
                    <a:pt x="4161" y="52450"/>
                    <a:pt x="3477" y="52000"/>
                    <a:pt x="2727" y="52000"/>
                  </a:cubicBezTo>
                  <a:cubicBezTo>
                    <a:pt x="1222" y="52000"/>
                    <a:pt x="0" y="53794"/>
                    <a:pt x="0" y="56000"/>
                  </a:cubicBezTo>
                  <a:cubicBezTo>
                    <a:pt x="0" y="57105"/>
                    <a:pt x="305" y="58105"/>
                    <a:pt x="800" y="58827"/>
                  </a:cubicBezTo>
                  <a:lnTo>
                    <a:pt x="41705" y="118833"/>
                  </a:lnTo>
                  <a:cubicBezTo>
                    <a:pt x="42200" y="119555"/>
                    <a:pt x="42883" y="120000"/>
                    <a:pt x="43638" y="120000"/>
                  </a:cubicBezTo>
                  <a:cubicBezTo>
                    <a:pt x="44416" y="120000"/>
                    <a:pt x="45105" y="119516"/>
                    <a:pt x="45600" y="118755"/>
                  </a:cubicBezTo>
                  <a:lnTo>
                    <a:pt x="45611" y="118761"/>
                  </a:lnTo>
                  <a:lnTo>
                    <a:pt x="119250" y="6761"/>
                  </a:lnTo>
                  <a:lnTo>
                    <a:pt x="119233" y="6750"/>
                  </a:lnTo>
                  <a:cubicBezTo>
                    <a:pt x="119705" y="6038"/>
                    <a:pt x="120000" y="5072"/>
                    <a:pt x="120000" y="4000"/>
                  </a:cubicBezTo>
                </a:path>
              </a:pathLst>
            </a:custGeom>
            <a:solidFill>
              <a:schemeClr val="tx1">
                <a:lumMod val="60000"/>
                <a:lumOff val="40000"/>
              </a:schemeClr>
            </a:solidFill>
            <a:ln>
              <a:noFill/>
            </a:ln>
          </p:spPr>
          <p:txBody>
            <a:bodyPr lIns="14288" tIns="14288" rIns="14288" bIns="14288" anchor="ctr" anchorCtr="0">
              <a:noAutofit/>
            </a:bodyPr>
            <a:lstStyle/>
            <a:p>
              <a:endParaRPr lang="en-US"/>
            </a:p>
          </p:txBody>
        </p:sp>
        <p:sp>
          <p:nvSpPr>
            <p:cNvPr id="10" name="TextBox 9"/>
            <p:cNvSpPr txBox="1"/>
            <p:nvPr userDrawn="1"/>
          </p:nvSpPr>
          <p:spPr>
            <a:xfrm>
              <a:off x="2619375" y="3225979"/>
              <a:ext cx="3302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to be noted</a:t>
              </a:r>
            </a:p>
          </p:txBody>
        </p:sp>
      </p:grpSp>
      <p:grpSp>
        <p:nvGrpSpPr>
          <p:cNvPr id="11" name="Group 10"/>
          <p:cNvGrpSpPr/>
          <p:nvPr userDrawn="1"/>
        </p:nvGrpSpPr>
        <p:grpSpPr>
          <a:xfrm>
            <a:off x="1434320" y="1839753"/>
            <a:ext cx="4487055" cy="834639"/>
            <a:chOff x="1434320" y="1839753"/>
            <a:chExt cx="4487055" cy="834639"/>
          </a:xfrm>
        </p:grpSpPr>
        <p:sp>
          <p:nvSpPr>
            <p:cNvPr id="12" name="Shape 2594"/>
            <p:cNvSpPr/>
            <p:nvPr userDrawn="1"/>
          </p:nvSpPr>
          <p:spPr>
            <a:xfrm>
              <a:off x="1434320" y="1839753"/>
              <a:ext cx="1023654" cy="834639"/>
            </a:xfrm>
            <a:custGeom>
              <a:avLst/>
              <a:gdLst/>
              <a:ahLst/>
              <a:cxnLst>
                <a:cxn ang="0">
                  <a:pos x="wd2" y="hd2"/>
                </a:cxn>
                <a:cxn ang="5400000">
                  <a:pos x="wd2" y="hd2"/>
                </a:cxn>
                <a:cxn ang="10800000">
                  <a:pos x="wd2" y="hd2"/>
                </a:cxn>
                <a:cxn ang="16200000">
                  <a:pos x="wd2" y="hd2"/>
                </a:cxn>
              </a:cxnLst>
              <a:rect l="0" t="0" r="r" b="b"/>
              <a:pathLst>
                <a:path w="21600" h="21600" extrusionOk="0">
                  <a:moveTo>
                    <a:pt x="3436" y="8400"/>
                  </a:moveTo>
                  <a:lnTo>
                    <a:pt x="18164" y="8400"/>
                  </a:lnTo>
                  <a:cubicBezTo>
                    <a:pt x="18435" y="8400"/>
                    <a:pt x="18655" y="8132"/>
                    <a:pt x="18655" y="7800"/>
                  </a:cubicBezTo>
                  <a:cubicBezTo>
                    <a:pt x="18655" y="7468"/>
                    <a:pt x="18435" y="7200"/>
                    <a:pt x="18164" y="7200"/>
                  </a:cubicBezTo>
                  <a:lnTo>
                    <a:pt x="3436" y="7200"/>
                  </a:lnTo>
                  <a:cubicBezTo>
                    <a:pt x="3165" y="7200"/>
                    <a:pt x="2945" y="7468"/>
                    <a:pt x="2945" y="7800"/>
                  </a:cubicBezTo>
                  <a:cubicBezTo>
                    <a:pt x="2945" y="8132"/>
                    <a:pt x="3165" y="8400"/>
                    <a:pt x="3436" y="8400"/>
                  </a:cubicBezTo>
                  <a:moveTo>
                    <a:pt x="3436" y="10800"/>
                  </a:moveTo>
                  <a:lnTo>
                    <a:pt x="18164" y="10800"/>
                  </a:lnTo>
                  <a:cubicBezTo>
                    <a:pt x="18435" y="10800"/>
                    <a:pt x="18655" y="10532"/>
                    <a:pt x="18655" y="10200"/>
                  </a:cubicBezTo>
                  <a:cubicBezTo>
                    <a:pt x="18655" y="9868"/>
                    <a:pt x="18435" y="9600"/>
                    <a:pt x="18164" y="9600"/>
                  </a:cubicBezTo>
                  <a:lnTo>
                    <a:pt x="3436" y="9600"/>
                  </a:lnTo>
                  <a:cubicBezTo>
                    <a:pt x="3165" y="9600"/>
                    <a:pt x="2945" y="9868"/>
                    <a:pt x="2945" y="10200"/>
                  </a:cubicBezTo>
                  <a:cubicBezTo>
                    <a:pt x="2945" y="10532"/>
                    <a:pt x="3165" y="10800"/>
                    <a:pt x="3436" y="10800"/>
                  </a:cubicBezTo>
                  <a:moveTo>
                    <a:pt x="3436" y="13200"/>
                  </a:moveTo>
                  <a:lnTo>
                    <a:pt x="13255" y="13200"/>
                  </a:lnTo>
                  <a:cubicBezTo>
                    <a:pt x="13526" y="13200"/>
                    <a:pt x="13745" y="12931"/>
                    <a:pt x="13745" y="12601"/>
                  </a:cubicBezTo>
                  <a:cubicBezTo>
                    <a:pt x="13745" y="12268"/>
                    <a:pt x="13526" y="12000"/>
                    <a:pt x="13255" y="12000"/>
                  </a:cubicBezTo>
                  <a:lnTo>
                    <a:pt x="3436" y="12000"/>
                  </a:lnTo>
                  <a:cubicBezTo>
                    <a:pt x="3165" y="12000"/>
                    <a:pt x="2945" y="12268"/>
                    <a:pt x="2945" y="12601"/>
                  </a:cubicBezTo>
                  <a:cubicBezTo>
                    <a:pt x="2945" y="12931"/>
                    <a:pt x="3165" y="13200"/>
                    <a:pt x="3436" y="13200"/>
                  </a:cubicBezTo>
                  <a:moveTo>
                    <a:pt x="20618" y="19200"/>
                  </a:moveTo>
                  <a:lnTo>
                    <a:pt x="18114" y="19200"/>
                  </a:lnTo>
                  <a:cubicBezTo>
                    <a:pt x="17887" y="17831"/>
                    <a:pt x="16897" y="16800"/>
                    <a:pt x="15709" y="16800"/>
                  </a:cubicBezTo>
                  <a:cubicBezTo>
                    <a:pt x="14522" y="16800"/>
                    <a:pt x="13532" y="17831"/>
                    <a:pt x="13304" y="19200"/>
                  </a:cubicBezTo>
                  <a:lnTo>
                    <a:pt x="8296" y="19200"/>
                  </a:lnTo>
                  <a:cubicBezTo>
                    <a:pt x="8068" y="17831"/>
                    <a:pt x="7078" y="16800"/>
                    <a:pt x="5891" y="16800"/>
                  </a:cubicBezTo>
                  <a:cubicBezTo>
                    <a:pt x="4703" y="16800"/>
                    <a:pt x="3713" y="17831"/>
                    <a:pt x="3486" y="19200"/>
                  </a:cubicBezTo>
                  <a:lnTo>
                    <a:pt x="982" y="19200"/>
                  </a:lnTo>
                  <a:lnTo>
                    <a:pt x="982" y="1200"/>
                  </a:lnTo>
                  <a:lnTo>
                    <a:pt x="20618" y="1200"/>
                  </a:lnTo>
                  <a:cubicBezTo>
                    <a:pt x="20618" y="1200"/>
                    <a:pt x="20618" y="19200"/>
                    <a:pt x="20618" y="19200"/>
                  </a:cubicBezTo>
                  <a:close/>
                  <a:moveTo>
                    <a:pt x="20618" y="0"/>
                  </a:moveTo>
                  <a:lnTo>
                    <a:pt x="982" y="0"/>
                  </a:lnTo>
                  <a:cubicBezTo>
                    <a:pt x="440" y="0"/>
                    <a:pt x="0" y="538"/>
                    <a:pt x="0" y="1200"/>
                  </a:cubicBezTo>
                  <a:lnTo>
                    <a:pt x="0" y="19200"/>
                  </a:lnTo>
                  <a:cubicBezTo>
                    <a:pt x="0" y="19862"/>
                    <a:pt x="440" y="20400"/>
                    <a:pt x="982" y="20400"/>
                  </a:cubicBezTo>
                  <a:lnTo>
                    <a:pt x="3927" y="20400"/>
                  </a:lnTo>
                  <a:cubicBezTo>
                    <a:pt x="4199" y="20400"/>
                    <a:pt x="4418" y="20132"/>
                    <a:pt x="4418" y="19800"/>
                  </a:cubicBezTo>
                  <a:cubicBezTo>
                    <a:pt x="4418" y="18807"/>
                    <a:pt x="5078" y="18000"/>
                    <a:pt x="5891" y="18000"/>
                  </a:cubicBezTo>
                  <a:cubicBezTo>
                    <a:pt x="6704" y="18000"/>
                    <a:pt x="7364" y="18807"/>
                    <a:pt x="7364" y="19800"/>
                  </a:cubicBezTo>
                  <a:cubicBezTo>
                    <a:pt x="7364" y="20132"/>
                    <a:pt x="7583" y="20400"/>
                    <a:pt x="7855" y="20400"/>
                  </a:cubicBezTo>
                  <a:lnTo>
                    <a:pt x="13745" y="20400"/>
                  </a:lnTo>
                  <a:cubicBezTo>
                    <a:pt x="14017" y="20400"/>
                    <a:pt x="14236" y="20132"/>
                    <a:pt x="14236" y="19800"/>
                  </a:cubicBezTo>
                  <a:cubicBezTo>
                    <a:pt x="14236" y="18807"/>
                    <a:pt x="14896" y="18000"/>
                    <a:pt x="15709" y="18000"/>
                  </a:cubicBezTo>
                  <a:cubicBezTo>
                    <a:pt x="16523" y="18000"/>
                    <a:pt x="17182" y="18807"/>
                    <a:pt x="17182" y="19800"/>
                  </a:cubicBezTo>
                  <a:cubicBezTo>
                    <a:pt x="17182" y="20132"/>
                    <a:pt x="17401" y="20400"/>
                    <a:pt x="17673" y="20400"/>
                  </a:cubicBezTo>
                  <a:lnTo>
                    <a:pt x="20618" y="20400"/>
                  </a:lnTo>
                  <a:cubicBezTo>
                    <a:pt x="21160" y="20400"/>
                    <a:pt x="21600" y="19862"/>
                    <a:pt x="21600" y="19200"/>
                  </a:cubicBezTo>
                  <a:lnTo>
                    <a:pt x="21600" y="1200"/>
                  </a:lnTo>
                  <a:cubicBezTo>
                    <a:pt x="21600" y="538"/>
                    <a:pt x="21160" y="0"/>
                    <a:pt x="20618" y="0"/>
                  </a:cubicBezTo>
                  <a:moveTo>
                    <a:pt x="5891" y="19200"/>
                  </a:moveTo>
                  <a:cubicBezTo>
                    <a:pt x="5620" y="19200"/>
                    <a:pt x="5400" y="19468"/>
                    <a:pt x="5400" y="19800"/>
                  </a:cubicBezTo>
                  <a:lnTo>
                    <a:pt x="5400" y="21000"/>
                  </a:lnTo>
                  <a:cubicBezTo>
                    <a:pt x="5400" y="21332"/>
                    <a:pt x="5620" y="21600"/>
                    <a:pt x="5891" y="21600"/>
                  </a:cubicBezTo>
                  <a:cubicBezTo>
                    <a:pt x="6162" y="21600"/>
                    <a:pt x="6382" y="21332"/>
                    <a:pt x="6382" y="21000"/>
                  </a:cubicBezTo>
                  <a:lnTo>
                    <a:pt x="6382" y="19800"/>
                  </a:lnTo>
                  <a:cubicBezTo>
                    <a:pt x="6382" y="19468"/>
                    <a:pt x="6162" y="19200"/>
                    <a:pt x="5891" y="19200"/>
                  </a:cubicBezTo>
                  <a:moveTo>
                    <a:pt x="3436" y="6000"/>
                  </a:moveTo>
                  <a:lnTo>
                    <a:pt x="18164" y="6000"/>
                  </a:lnTo>
                  <a:cubicBezTo>
                    <a:pt x="18435" y="6000"/>
                    <a:pt x="18655" y="5732"/>
                    <a:pt x="18655" y="5400"/>
                  </a:cubicBezTo>
                  <a:cubicBezTo>
                    <a:pt x="18655" y="5069"/>
                    <a:pt x="18435" y="4800"/>
                    <a:pt x="18164" y="4800"/>
                  </a:cubicBezTo>
                  <a:lnTo>
                    <a:pt x="3436" y="4800"/>
                  </a:lnTo>
                  <a:cubicBezTo>
                    <a:pt x="3165" y="4800"/>
                    <a:pt x="2945" y="5069"/>
                    <a:pt x="2945" y="5400"/>
                  </a:cubicBezTo>
                  <a:cubicBezTo>
                    <a:pt x="2945" y="5732"/>
                    <a:pt x="3165" y="6000"/>
                    <a:pt x="3436" y="6000"/>
                  </a:cubicBezTo>
                  <a:moveTo>
                    <a:pt x="15709" y="19200"/>
                  </a:moveTo>
                  <a:cubicBezTo>
                    <a:pt x="15438" y="19200"/>
                    <a:pt x="15218" y="19468"/>
                    <a:pt x="15218" y="19800"/>
                  </a:cubicBezTo>
                  <a:lnTo>
                    <a:pt x="15218" y="21000"/>
                  </a:lnTo>
                  <a:cubicBezTo>
                    <a:pt x="15218" y="21332"/>
                    <a:pt x="15438" y="21600"/>
                    <a:pt x="15709" y="21600"/>
                  </a:cubicBezTo>
                  <a:cubicBezTo>
                    <a:pt x="15980" y="21600"/>
                    <a:pt x="16200" y="21332"/>
                    <a:pt x="16200" y="21000"/>
                  </a:cubicBezTo>
                  <a:lnTo>
                    <a:pt x="16200" y="19800"/>
                  </a:lnTo>
                  <a:cubicBezTo>
                    <a:pt x="16200" y="19468"/>
                    <a:pt x="15980" y="19200"/>
                    <a:pt x="15709" y="19200"/>
                  </a:cubicBezTo>
                </a:path>
              </a:pathLst>
            </a:custGeom>
            <a:solidFill>
              <a:schemeClr val="tx1">
                <a:lumMod val="60000"/>
                <a:lumOff val="40000"/>
              </a:schemeClr>
            </a:solidFill>
            <a:ln w="12700">
              <a:miter lim="400000"/>
            </a:ln>
          </p:spPr>
          <p:txBody>
            <a:bodyPr lIns="19045" tIns="19045" rIns="19045" bIns="19045" anchor="ctr"/>
            <a:lstStyle/>
            <a:p>
              <a:endParaRPr lang="en-US"/>
            </a:p>
          </p:txBody>
        </p:sp>
        <p:sp>
          <p:nvSpPr>
            <p:cNvPr id="13" name="TextBox 12"/>
            <p:cNvSpPr txBox="1"/>
            <p:nvPr userDrawn="1"/>
          </p:nvSpPr>
          <p:spPr>
            <a:xfrm>
              <a:off x="2619375" y="2063929"/>
              <a:ext cx="3302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for reference</a:t>
              </a:r>
            </a:p>
          </p:txBody>
        </p:sp>
      </p:grpSp>
      <p:grpSp>
        <p:nvGrpSpPr>
          <p:cNvPr id="14" name="Group 13"/>
          <p:cNvGrpSpPr/>
          <p:nvPr userDrawn="1"/>
        </p:nvGrpSpPr>
        <p:grpSpPr>
          <a:xfrm>
            <a:off x="1564970" y="3935036"/>
            <a:ext cx="6769405" cy="834639"/>
            <a:chOff x="1564970" y="4345252"/>
            <a:chExt cx="6769405" cy="834639"/>
          </a:xfrm>
        </p:grpSpPr>
        <p:sp>
          <p:nvSpPr>
            <p:cNvPr id="15" name="Shape 2572"/>
            <p:cNvSpPr/>
            <p:nvPr userDrawn="1"/>
          </p:nvSpPr>
          <p:spPr>
            <a:xfrm>
              <a:off x="1564970" y="4345252"/>
              <a:ext cx="832314" cy="834639"/>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lumMod val="60000"/>
                <a:lumOff val="40000"/>
              </a:schemeClr>
            </a:solidFill>
            <a:ln w="12700">
              <a:miter lim="400000"/>
            </a:ln>
          </p:spPr>
          <p:txBody>
            <a:bodyPr lIns="19045" tIns="19045" rIns="19045" bIns="19045" anchor="ctr"/>
            <a:lstStyle/>
            <a:p>
              <a:endParaRPr lang="en-US"/>
            </a:p>
          </p:txBody>
        </p:sp>
        <p:sp>
          <p:nvSpPr>
            <p:cNvPr id="16" name="TextBox 15"/>
            <p:cNvSpPr txBox="1"/>
            <p:nvPr userDrawn="1"/>
          </p:nvSpPr>
          <p:spPr>
            <a:xfrm>
              <a:off x="2619375" y="4569004"/>
              <a:ext cx="5715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zooming in, probing further</a:t>
              </a:r>
            </a:p>
          </p:txBody>
        </p:sp>
      </p:grpSp>
      <p:grpSp>
        <p:nvGrpSpPr>
          <p:cNvPr id="17" name="Group 16"/>
          <p:cNvGrpSpPr/>
          <p:nvPr userDrawn="1"/>
        </p:nvGrpSpPr>
        <p:grpSpPr>
          <a:xfrm>
            <a:off x="1489405" y="5116243"/>
            <a:ext cx="7225970" cy="857192"/>
            <a:chOff x="1489405" y="5390187"/>
            <a:chExt cx="7225970" cy="857192"/>
          </a:xfrm>
        </p:grpSpPr>
        <p:sp>
          <p:nvSpPr>
            <p:cNvPr id="18" name="Shape 718"/>
            <p:cNvSpPr/>
            <p:nvPr userDrawn="1"/>
          </p:nvSpPr>
          <p:spPr>
            <a:xfrm>
              <a:off x="1489405" y="5390187"/>
              <a:ext cx="942980" cy="857192"/>
            </a:xfrm>
            <a:custGeom>
              <a:avLst/>
              <a:gdLst/>
              <a:ahLst/>
              <a:cxnLst/>
              <a:rect l="0" t="0" r="0" b="0"/>
              <a:pathLst>
                <a:path w="120000" h="120000" extrusionOk="0">
                  <a:moveTo>
                    <a:pt x="87272" y="45000"/>
                  </a:moveTo>
                  <a:cubicBezTo>
                    <a:pt x="82755" y="45000"/>
                    <a:pt x="79088" y="49033"/>
                    <a:pt x="79088" y="54000"/>
                  </a:cubicBezTo>
                  <a:cubicBezTo>
                    <a:pt x="79088" y="58972"/>
                    <a:pt x="82755" y="63000"/>
                    <a:pt x="87272" y="63000"/>
                  </a:cubicBezTo>
                  <a:cubicBezTo>
                    <a:pt x="91788" y="63000"/>
                    <a:pt x="95455" y="58972"/>
                    <a:pt x="95455" y="54000"/>
                  </a:cubicBezTo>
                  <a:cubicBezTo>
                    <a:pt x="95455" y="49033"/>
                    <a:pt x="91788" y="45000"/>
                    <a:pt x="87272" y="45000"/>
                  </a:cubicBezTo>
                  <a:moveTo>
                    <a:pt x="60000" y="102000"/>
                  </a:moveTo>
                  <a:cubicBezTo>
                    <a:pt x="54800" y="102000"/>
                    <a:pt x="49566" y="101316"/>
                    <a:pt x="44433" y="99972"/>
                  </a:cubicBezTo>
                  <a:cubicBezTo>
                    <a:pt x="44016" y="99861"/>
                    <a:pt x="43588" y="99805"/>
                    <a:pt x="43166" y="99805"/>
                  </a:cubicBezTo>
                  <a:cubicBezTo>
                    <a:pt x="42477" y="99805"/>
                    <a:pt x="41788" y="99950"/>
                    <a:pt x="41144" y="100238"/>
                  </a:cubicBezTo>
                  <a:lnTo>
                    <a:pt x="18622" y="110144"/>
                  </a:lnTo>
                  <a:lnTo>
                    <a:pt x="22294" y="92972"/>
                  </a:lnTo>
                  <a:cubicBezTo>
                    <a:pt x="22766" y="90772"/>
                    <a:pt x="22066" y="88466"/>
                    <a:pt x="20494" y="87011"/>
                  </a:cubicBezTo>
                  <a:cubicBezTo>
                    <a:pt x="10800" y="78027"/>
                    <a:pt x="5455" y="66300"/>
                    <a:pt x="5455" y="54000"/>
                  </a:cubicBezTo>
                  <a:cubicBezTo>
                    <a:pt x="5455" y="27533"/>
                    <a:pt x="29927" y="6000"/>
                    <a:pt x="60000" y="6000"/>
                  </a:cubicBezTo>
                  <a:cubicBezTo>
                    <a:pt x="90077" y="6000"/>
                    <a:pt x="114544" y="27533"/>
                    <a:pt x="114544" y="54000"/>
                  </a:cubicBezTo>
                  <a:cubicBezTo>
                    <a:pt x="114544" y="80466"/>
                    <a:pt x="90077" y="102000"/>
                    <a:pt x="60000" y="102000"/>
                  </a:cubicBezTo>
                  <a:moveTo>
                    <a:pt x="60000" y="0"/>
                  </a:moveTo>
                  <a:cubicBezTo>
                    <a:pt x="26861" y="0"/>
                    <a:pt x="0" y="24177"/>
                    <a:pt x="0" y="54000"/>
                  </a:cubicBezTo>
                  <a:cubicBezTo>
                    <a:pt x="0" y="68627"/>
                    <a:pt x="6488" y="81877"/>
                    <a:pt x="16983" y="91600"/>
                  </a:cubicBezTo>
                  <a:lnTo>
                    <a:pt x="10911" y="120000"/>
                  </a:lnTo>
                  <a:lnTo>
                    <a:pt x="43166" y="105811"/>
                  </a:lnTo>
                  <a:cubicBezTo>
                    <a:pt x="48511" y="107211"/>
                    <a:pt x="54150" y="108000"/>
                    <a:pt x="60000" y="108000"/>
                  </a:cubicBezTo>
                  <a:cubicBezTo>
                    <a:pt x="93138" y="108000"/>
                    <a:pt x="120000" y="83827"/>
                    <a:pt x="120000" y="54000"/>
                  </a:cubicBezTo>
                  <a:cubicBezTo>
                    <a:pt x="120000" y="24177"/>
                    <a:pt x="93138" y="0"/>
                    <a:pt x="60000" y="0"/>
                  </a:cubicBezTo>
                  <a:moveTo>
                    <a:pt x="60000" y="45000"/>
                  </a:moveTo>
                  <a:cubicBezTo>
                    <a:pt x="55483" y="45000"/>
                    <a:pt x="51816" y="49033"/>
                    <a:pt x="51816" y="54000"/>
                  </a:cubicBezTo>
                  <a:cubicBezTo>
                    <a:pt x="51816" y="58972"/>
                    <a:pt x="55483" y="63000"/>
                    <a:pt x="60000" y="63000"/>
                  </a:cubicBezTo>
                  <a:cubicBezTo>
                    <a:pt x="64516" y="63000"/>
                    <a:pt x="68183" y="58972"/>
                    <a:pt x="68183" y="54000"/>
                  </a:cubicBezTo>
                  <a:cubicBezTo>
                    <a:pt x="68183" y="49033"/>
                    <a:pt x="64516" y="45000"/>
                    <a:pt x="60000" y="45000"/>
                  </a:cubicBezTo>
                  <a:moveTo>
                    <a:pt x="32727" y="45000"/>
                  </a:moveTo>
                  <a:cubicBezTo>
                    <a:pt x="28211" y="45000"/>
                    <a:pt x="24544" y="49033"/>
                    <a:pt x="24544" y="54000"/>
                  </a:cubicBezTo>
                  <a:cubicBezTo>
                    <a:pt x="24544" y="58972"/>
                    <a:pt x="28211" y="63000"/>
                    <a:pt x="32727" y="63000"/>
                  </a:cubicBezTo>
                  <a:cubicBezTo>
                    <a:pt x="37244" y="63000"/>
                    <a:pt x="40911" y="58972"/>
                    <a:pt x="40911" y="54000"/>
                  </a:cubicBezTo>
                  <a:cubicBezTo>
                    <a:pt x="40911" y="49033"/>
                    <a:pt x="37244" y="45000"/>
                    <a:pt x="32727" y="45000"/>
                  </a:cubicBezTo>
                </a:path>
              </a:pathLst>
            </a:custGeom>
            <a:solidFill>
              <a:schemeClr val="tx1">
                <a:lumMod val="60000"/>
                <a:lumOff val="40000"/>
              </a:schemeClr>
            </a:solidFill>
            <a:ln>
              <a:noFill/>
            </a:ln>
          </p:spPr>
          <p:txBody>
            <a:bodyPr lIns="14288" tIns="14288" rIns="14288" bIns="14288" anchor="ctr" anchorCtr="0">
              <a:noAutofit/>
            </a:bodyPr>
            <a:lstStyle/>
            <a:p>
              <a:endParaRPr lang="en-US"/>
            </a:p>
          </p:txBody>
        </p:sp>
        <p:sp>
          <p:nvSpPr>
            <p:cNvPr id="19" name="TextBox 18"/>
            <p:cNvSpPr txBox="1"/>
            <p:nvPr userDrawn="1"/>
          </p:nvSpPr>
          <p:spPr>
            <a:xfrm>
              <a:off x="2619375" y="5557926"/>
              <a:ext cx="6096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under discussion, discussion point</a:t>
              </a:r>
            </a:p>
          </p:txBody>
        </p:sp>
      </p:grpSp>
    </p:spTree>
    <p:extLst>
      <p:ext uri="{BB962C8B-B14F-4D97-AF65-F5344CB8AC3E}">
        <p14:creationId xmlns:p14="http://schemas.microsoft.com/office/powerpoint/2010/main" val="2173979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with Image and Content, LEFT RED BAR">
    <p:spTree>
      <p:nvGrpSpPr>
        <p:cNvPr id="1" name=""/>
        <p:cNvGrpSpPr/>
        <p:nvPr/>
      </p:nvGrpSpPr>
      <p:grpSpPr>
        <a:xfrm>
          <a:off x="0" y="0"/>
          <a:ext cx="0" cy="0"/>
          <a:chOff x="0" y="0"/>
          <a:chExt cx="0" cy="0"/>
        </a:xfrm>
      </p:grpSpPr>
      <p:sp>
        <p:nvSpPr>
          <p:cNvPr id="12" name="Rectangle 11"/>
          <p:cNvSpPr/>
          <p:nvPr userDrawn="1"/>
        </p:nvSpPr>
        <p:spPr>
          <a:xfrm>
            <a:off x="1" y="0"/>
            <a:ext cx="314680" cy="6858000"/>
          </a:xfrm>
          <a:prstGeom prst="rect">
            <a:avLst/>
          </a:prstGeom>
          <a:solidFill>
            <a:srgbClr val="C3233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 name="Title 1"/>
          <p:cNvSpPr>
            <a:spLocks noGrp="1"/>
          </p:cNvSpPr>
          <p:nvPr>
            <p:ph type="title"/>
          </p:nvPr>
        </p:nvSpPr>
        <p:spPr>
          <a:xfrm>
            <a:off x="685554" y="274638"/>
            <a:ext cx="8159218" cy="1034288"/>
          </a:xfrm>
          <a:prstGeom prst="rect">
            <a:avLst/>
          </a:prstGeom>
        </p:spPr>
        <p:txBody>
          <a:bodyPr/>
          <a:lstStyle>
            <a:lvl1pPr algn="l">
              <a:defRPr sz="3600" b="1" i="0">
                <a:solidFill>
                  <a:schemeClr val="tx1">
                    <a:lumMod val="65000"/>
                    <a:lumOff val="35000"/>
                  </a:schemeClr>
                </a:solidFill>
                <a:latin typeface="Gill Sans MT" panose="020B0502020104020203" pitchFamily="34" charset="77"/>
                <a:cs typeface="Gill Sans MT" panose="020B0502020104020203" pitchFamily="34" charset="77"/>
              </a:defRPr>
            </a:lvl1pPr>
          </a:lstStyle>
          <a:p>
            <a:r>
              <a:rPr lang="en-CA" dirty="0"/>
              <a:t>Click to edit Master title style</a:t>
            </a:r>
            <a:endParaRPr lang="en-US" dirty="0"/>
          </a:p>
        </p:txBody>
      </p:sp>
      <p:sp>
        <p:nvSpPr>
          <p:cNvPr id="8" name="Content Placeholder 2"/>
          <p:cNvSpPr>
            <a:spLocks noGrp="1"/>
          </p:cNvSpPr>
          <p:nvPr>
            <p:ph idx="1" hasCustomPrompt="1"/>
          </p:nvPr>
        </p:nvSpPr>
        <p:spPr>
          <a:xfrm>
            <a:off x="685554" y="1308926"/>
            <a:ext cx="8159218" cy="4082066"/>
          </a:xfrm>
          <a:prstGeom prst="rect">
            <a:avLst/>
          </a:prstGeom>
        </p:spPr>
        <p:txBody>
          <a:bodyPr/>
          <a:lstStyle>
            <a:lvl1pPr marL="342900" indent="-342900">
              <a:buClrTx/>
              <a:buFont typeface="Arial"/>
              <a:buChar char="•"/>
              <a:defRPr sz="2400">
                <a:solidFill>
                  <a:schemeClr val="tx1">
                    <a:lumMod val="65000"/>
                    <a:lumOff val="35000"/>
                  </a:schemeClr>
                </a:solidFill>
                <a:latin typeface="Palatino Linotype" panose="02040502050505030304" pitchFamily="18" charset="0"/>
                <a:cs typeface="Palatino Linotype" panose="02040502050505030304" pitchFamily="18" charset="0"/>
              </a:defRPr>
            </a:lvl1pPr>
            <a:lvl2pPr marL="800100" indent="-342900">
              <a:buClrTx/>
              <a:buFont typeface="Arial"/>
              <a:buChar char="•"/>
              <a:defRPr sz="2200" baseline="0">
                <a:solidFill>
                  <a:schemeClr val="tx1">
                    <a:lumMod val="65000"/>
                    <a:lumOff val="35000"/>
                  </a:schemeClr>
                </a:solidFill>
                <a:latin typeface="Palatino Linotype" panose="02040502050505030304" pitchFamily="18" charset="0"/>
                <a:cs typeface="Palatino Linotype" panose="02040502050505030304" pitchFamily="18" charset="0"/>
              </a:defRPr>
            </a:lvl2pPr>
            <a:lvl3pPr marL="1257300" indent="-342900">
              <a:buClrTx/>
              <a:buFont typeface="Arial"/>
              <a:buChar char="•"/>
              <a:defRPr sz="2000">
                <a:solidFill>
                  <a:schemeClr val="tx1">
                    <a:lumMod val="65000"/>
                    <a:lumOff val="35000"/>
                  </a:schemeClr>
                </a:solidFill>
                <a:latin typeface="Palatino Linotype" panose="02040502050505030304" pitchFamily="18" charset="0"/>
                <a:cs typeface="Palatino Linotype" panose="02040502050505030304" pitchFamily="18" charset="0"/>
              </a:defRPr>
            </a:lvl3pPr>
            <a:lvl4pPr marL="1657350" indent="-285750">
              <a:buClrTx/>
              <a:buFont typeface="Arial"/>
              <a:buChar char="•"/>
              <a:defRPr sz="1800">
                <a:solidFill>
                  <a:schemeClr val="tx1">
                    <a:lumMod val="65000"/>
                    <a:lumOff val="35000"/>
                  </a:schemeClr>
                </a:solidFill>
                <a:latin typeface="Palatino Linotype" panose="02040502050505030304" pitchFamily="18" charset="0"/>
                <a:cs typeface="Palatino Linotype" panose="02040502050505030304" pitchFamily="18" charset="0"/>
              </a:defRPr>
            </a:lvl4pPr>
            <a:lvl5pPr marL="2114550" indent="-285750">
              <a:buClrTx/>
              <a:buFont typeface="Arial"/>
              <a:buChar char="•"/>
              <a:defRPr sz="1600">
                <a:solidFill>
                  <a:schemeClr val="tx1">
                    <a:lumMod val="65000"/>
                    <a:lumOff val="35000"/>
                  </a:schemeClr>
                </a:solidFill>
                <a:latin typeface="Palatino Linotype" panose="02040502050505030304" pitchFamily="18" charset="0"/>
                <a:cs typeface="Palatino Linotype" panose="02040502050505030304" pitchFamily="18" charset="0"/>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05412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lain layout">
    <p:spTree>
      <p:nvGrpSpPr>
        <p:cNvPr id="1" name="Shape 25"/>
        <p:cNvGrpSpPr/>
        <p:nvPr/>
      </p:nvGrpSpPr>
      <p:grpSpPr>
        <a:xfrm>
          <a:off x="0" y="0"/>
          <a:ext cx="0" cy="0"/>
          <a:chOff x="0" y="0"/>
          <a:chExt cx="0" cy="0"/>
        </a:xfrm>
      </p:grpSpPr>
      <p:sp>
        <p:nvSpPr>
          <p:cNvPr id="4"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Palatino Linotype" panose="02040502050505030304" pitchFamily="18" charset="0"/>
                <a:cs typeface="Palatino Linotype" panose="02040502050505030304" pitchFamily="18" charset="0"/>
              </a:defRPr>
            </a:lvl1pPr>
            <a:lvl2pPr marL="540000" indent="-126000">
              <a:lnSpc>
                <a:spcPct val="100000"/>
              </a:lnSpc>
              <a:spcBef>
                <a:spcPts val="500"/>
              </a:spcBef>
              <a:buSzPct val="70000"/>
              <a:buFont typeface="Arial"/>
              <a:buChar char="•"/>
              <a:defRPr>
                <a:latin typeface="Palatino Linotype" panose="02040502050505030304" pitchFamily="18" charset="0"/>
                <a:cs typeface="Palatino Linotype" panose="02040502050505030304" pitchFamily="18" charset="0"/>
              </a:defRPr>
            </a:lvl2pPr>
            <a:lvl3pPr marL="1080000" indent="-126000">
              <a:lnSpc>
                <a:spcPct val="100000"/>
              </a:lnSpc>
              <a:buSzPct val="70000"/>
              <a:buFont typeface="Arial"/>
              <a:buChar char="•"/>
              <a:defRPr>
                <a:latin typeface="Palatino Linotype" panose="02040502050505030304" pitchFamily="18" charset="0"/>
                <a:cs typeface="Palatino Linotype" panose="02040502050505030304" pitchFamily="18" charset="0"/>
              </a:defRPr>
            </a:lvl3pPr>
            <a:lvl4pPr marL="1620000" indent="-126000">
              <a:buSzPct val="70000"/>
              <a:buFont typeface="Arial"/>
              <a:buChar char="•"/>
              <a:defRPr>
                <a:latin typeface="Palatino Linotype" panose="02040502050505030304" pitchFamily="18" charset="0"/>
                <a:cs typeface="Palatino Linotype" panose="02040502050505030304" pitchFamily="18" charset="0"/>
              </a:defRPr>
            </a:lvl4pPr>
            <a:lvl5pPr marL="2160000" indent="-126000">
              <a:lnSpc>
                <a:spcPct val="100000"/>
              </a:lnSpc>
              <a:buSzPct val="70000"/>
              <a:buFont typeface="Arial"/>
              <a:buChar char="•"/>
              <a:defRPr>
                <a:latin typeface="Palatino Linotype" panose="02040502050505030304" pitchFamily="18" charset="0"/>
                <a:cs typeface="Palatino Linotype" panose="02040502050505030304" pitchFamily="18" charset="0"/>
              </a:defRPr>
            </a:lvl5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GB" dirty="0"/>
          </a:p>
        </p:txBody>
      </p:sp>
      <p:sp>
        <p:nvSpPr>
          <p:cNvPr id="5"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6"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0" i="0">
                <a:latin typeface="Gill Sans MT" panose="020B0502020104020203" pitchFamily="34" charset="77"/>
                <a:cs typeface="Gill Sans MT" panose="020B0502020104020203" pitchFamily="34" charset="77"/>
              </a:defRPr>
            </a:lvl1pPr>
          </a:lstStyle>
          <a:p>
            <a:r>
              <a:rPr lang="en-CA" dirty="0"/>
              <a:t>Click to edit Master title style</a:t>
            </a:r>
            <a:endParaRPr lang="en-US" dirty="0"/>
          </a:p>
        </p:txBody>
      </p:sp>
    </p:spTree>
    <p:extLst>
      <p:ext uri="{BB962C8B-B14F-4D97-AF65-F5344CB8AC3E}">
        <p14:creationId xmlns:p14="http://schemas.microsoft.com/office/powerpoint/2010/main" val="3110211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plain and large">
    <p:spTree>
      <p:nvGrpSpPr>
        <p:cNvPr id="1" name="Shape 23"/>
        <p:cNvGrpSpPr/>
        <p:nvPr/>
      </p:nvGrpSpPr>
      <p:grpSpPr>
        <a:xfrm>
          <a:off x="0" y="0"/>
          <a:ext cx="0" cy="0"/>
          <a:chOff x="0" y="0"/>
          <a:chExt cx="0" cy="0"/>
        </a:xfrm>
      </p:grpSpPr>
      <p:sp>
        <p:nvSpPr>
          <p:cNvPr id="7" name="Content Placeholder 2"/>
          <p:cNvSpPr>
            <a:spLocks noGrp="1"/>
          </p:cNvSpPr>
          <p:nvPr>
            <p:ph idx="1"/>
          </p:nvPr>
        </p:nvSpPr>
        <p:spPr>
          <a:xfrm>
            <a:off x="1160200" y="1077655"/>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8"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2" name="Title 1"/>
          <p:cNvSpPr>
            <a:spLocks noGrp="1"/>
          </p:cNvSpPr>
          <p:nvPr>
            <p:ph type="title"/>
          </p:nvPr>
        </p:nvSpPr>
        <p:spPr>
          <a:xfrm>
            <a:off x="1160200" y="270084"/>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dirty="0"/>
              <a:t>Click to edit Master title style</a:t>
            </a:r>
            <a:endParaRPr lang="en-US" dirty="0"/>
          </a:p>
        </p:txBody>
      </p:sp>
    </p:spTree>
    <p:extLst>
      <p:ext uri="{BB962C8B-B14F-4D97-AF65-F5344CB8AC3E}">
        <p14:creationId xmlns:p14="http://schemas.microsoft.com/office/powerpoint/2010/main" val="835164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scussion bubble">
    <p:spTree>
      <p:nvGrpSpPr>
        <p:cNvPr id="1" name="Shape 23"/>
        <p:cNvGrpSpPr/>
        <p:nvPr/>
      </p:nvGrpSpPr>
      <p:grpSpPr>
        <a:xfrm>
          <a:off x="0" y="0"/>
          <a:ext cx="0" cy="0"/>
          <a:chOff x="0" y="0"/>
          <a:chExt cx="0" cy="0"/>
        </a:xfrm>
      </p:grpSpPr>
      <p:sp>
        <p:nvSpPr>
          <p:cNvPr id="7"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8"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9" name="Shape 718"/>
          <p:cNvSpPr/>
          <p:nvPr/>
        </p:nvSpPr>
        <p:spPr>
          <a:xfrm>
            <a:off x="3928069" y="70553"/>
            <a:ext cx="1287862" cy="1170787"/>
          </a:xfrm>
          <a:custGeom>
            <a:avLst/>
            <a:gdLst/>
            <a:ahLst/>
            <a:cxnLst/>
            <a:rect l="0" t="0" r="0" b="0"/>
            <a:pathLst>
              <a:path w="120000" h="120000" extrusionOk="0">
                <a:moveTo>
                  <a:pt x="87272" y="45000"/>
                </a:moveTo>
                <a:cubicBezTo>
                  <a:pt x="82755" y="45000"/>
                  <a:pt x="79088" y="49033"/>
                  <a:pt x="79088" y="54000"/>
                </a:cubicBezTo>
                <a:cubicBezTo>
                  <a:pt x="79088" y="58972"/>
                  <a:pt x="82755" y="63000"/>
                  <a:pt x="87272" y="63000"/>
                </a:cubicBezTo>
                <a:cubicBezTo>
                  <a:pt x="91788" y="63000"/>
                  <a:pt x="95455" y="58972"/>
                  <a:pt x="95455" y="54000"/>
                </a:cubicBezTo>
                <a:cubicBezTo>
                  <a:pt x="95455" y="49033"/>
                  <a:pt x="91788" y="45000"/>
                  <a:pt x="87272" y="45000"/>
                </a:cubicBezTo>
                <a:moveTo>
                  <a:pt x="60000" y="102000"/>
                </a:moveTo>
                <a:cubicBezTo>
                  <a:pt x="54800" y="102000"/>
                  <a:pt x="49566" y="101316"/>
                  <a:pt x="44433" y="99972"/>
                </a:cubicBezTo>
                <a:cubicBezTo>
                  <a:pt x="44016" y="99861"/>
                  <a:pt x="43588" y="99805"/>
                  <a:pt x="43166" y="99805"/>
                </a:cubicBezTo>
                <a:cubicBezTo>
                  <a:pt x="42477" y="99805"/>
                  <a:pt x="41788" y="99950"/>
                  <a:pt x="41144" y="100238"/>
                </a:cubicBezTo>
                <a:lnTo>
                  <a:pt x="18622" y="110144"/>
                </a:lnTo>
                <a:lnTo>
                  <a:pt x="22294" y="92972"/>
                </a:lnTo>
                <a:cubicBezTo>
                  <a:pt x="22766" y="90772"/>
                  <a:pt x="22066" y="88466"/>
                  <a:pt x="20494" y="87011"/>
                </a:cubicBezTo>
                <a:cubicBezTo>
                  <a:pt x="10800" y="78027"/>
                  <a:pt x="5455" y="66300"/>
                  <a:pt x="5455" y="54000"/>
                </a:cubicBezTo>
                <a:cubicBezTo>
                  <a:pt x="5455" y="27533"/>
                  <a:pt x="29927" y="6000"/>
                  <a:pt x="60000" y="6000"/>
                </a:cubicBezTo>
                <a:cubicBezTo>
                  <a:pt x="90077" y="6000"/>
                  <a:pt x="114544" y="27533"/>
                  <a:pt x="114544" y="54000"/>
                </a:cubicBezTo>
                <a:cubicBezTo>
                  <a:pt x="114544" y="80466"/>
                  <a:pt x="90077" y="102000"/>
                  <a:pt x="60000" y="102000"/>
                </a:cubicBezTo>
                <a:moveTo>
                  <a:pt x="60000" y="0"/>
                </a:moveTo>
                <a:cubicBezTo>
                  <a:pt x="26861" y="0"/>
                  <a:pt x="0" y="24177"/>
                  <a:pt x="0" y="54000"/>
                </a:cubicBezTo>
                <a:cubicBezTo>
                  <a:pt x="0" y="68627"/>
                  <a:pt x="6488" y="81877"/>
                  <a:pt x="16983" y="91600"/>
                </a:cubicBezTo>
                <a:lnTo>
                  <a:pt x="10911" y="120000"/>
                </a:lnTo>
                <a:lnTo>
                  <a:pt x="43166" y="105811"/>
                </a:lnTo>
                <a:cubicBezTo>
                  <a:pt x="48511" y="107211"/>
                  <a:pt x="54150" y="108000"/>
                  <a:pt x="60000" y="108000"/>
                </a:cubicBezTo>
                <a:cubicBezTo>
                  <a:pt x="93138" y="108000"/>
                  <a:pt x="120000" y="83827"/>
                  <a:pt x="120000" y="54000"/>
                </a:cubicBezTo>
                <a:cubicBezTo>
                  <a:pt x="120000" y="24177"/>
                  <a:pt x="93138" y="0"/>
                  <a:pt x="60000" y="0"/>
                </a:cubicBezTo>
                <a:moveTo>
                  <a:pt x="60000" y="45000"/>
                </a:moveTo>
                <a:cubicBezTo>
                  <a:pt x="55483" y="45000"/>
                  <a:pt x="51816" y="49033"/>
                  <a:pt x="51816" y="54000"/>
                </a:cubicBezTo>
                <a:cubicBezTo>
                  <a:pt x="51816" y="58972"/>
                  <a:pt x="55483" y="63000"/>
                  <a:pt x="60000" y="63000"/>
                </a:cubicBezTo>
                <a:cubicBezTo>
                  <a:pt x="64516" y="63000"/>
                  <a:pt x="68183" y="58972"/>
                  <a:pt x="68183" y="54000"/>
                </a:cubicBezTo>
                <a:cubicBezTo>
                  <a:pt x="68183" y="49033"/>
                  <a:pt x="64516" y="45000"/>
                  <a:pt x="60000" y="45000"/>
                </a:cubicBezTo>
                <a:moveTo>
                  <a:pt x="32727" y="45000"/>
                </a:moveTo>
                <a:cubicBezTo>
                  <a:pt x="28211" y="45000"/>
                  <a:pt x="24544" y="49033"/>
                  <a:pt x="24544" y="54000"/>
                </a:cubicBezTo>
                <a:cubicBezTo>
                  <a:pt x="24544" y="58972"/>
                  <a:pt x="28211" y="63000"/>
                  <a:pt x="32727" y="63000"/>
                </a:cubicBezTo>
                <a:cubicBezTo>
                  <a:pt x="37244" y="63000"/>
                  <a:pt x="40911" y="58972"/>
                  <a:pt x="40911" y="54000"/>
                </a:cubicBezTo>
                <a:cubicBezTo>
                  <a:pt x="40911" y="49033"/>
                  <a:pt x="37244" y="45000"/>
                  <a:pt x="32727" y="45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a:solidFill>
                <a:schemeClr val="dk1"/>
              </a:solidFill>
              <a:latin typeface="Source Sans Pro"/>
              <a:ea typeface="Source Sans Pro"/>
              <a:cs typeface="Source Sans Pro"/>
              <a:sym typeface="Source Sans Pro"/>
            </a:endParaRPr>
          </a:p>
        </p:txBody>
      </p:sp>
      <p:sp>
        <p:nvSpPr>
          <p:cNvPr id="6" name="Shape 718"/>
          <p:cNvSpPr/>
          <p:nvPr userDrawn="1"/>
        </p:nvSpPr>
        <p:spPr>
          <a:xfrm>
            <a:off x="3928069" y="70553"/>
            <a:ext cx="1287862" cy="1170787"/>
          </a:xfrm>
          <a:custGeom>
            <a:avLst/>
            <a:gdLst/>
            <a:ahLst/>
            <a:cxnLst/>
            <a:rect l="0" t="0" r="0" b="0"/>
            <a:pathLst>
              <a:path w="120000" h="120000" extrusionOk="0">
                <a:moveTo>
                  <a:pt x="87272" y="45000"/>
                </a:moveTo>
                <a:cubicBezTo>
                  <a:pt x="82755" y="45000"/>
                  <a:pt x="79088" y="49033"/>
                  <a:pt x="79088" y="54000"/>
                </a:cubicBezTo>
                <a:cubicBezTo>
                  <a:pt x="79088" y="58972"/>
                  <a:pt x="82755" y="63000"/>
                  <a:pt x="87272" y="63000"/>
                </a:cubicBezTo>
                <a:cubicBezTo>
                  <a:pt x="91788" y="63000"/>
                  <a:pt x="95455" y="58972"/>
                  <a:pt x="95455" y="54000"/>
                </a:cubicBezTo>
                <a:cubicBezTo>
                  <a:pt x="95455" y="49033"/>
                  <a:pt x="91788" y="45000"/>
                  <a:pt x="87272" y="45000"/>
                </a:cubicBezTo>
                <a:moveTo>
                  <a:pt x="60000" y="102000"/>
                </a:moveTo>
                <a:cubicBezTo>
                  <a:pt x="54800" y="102000"/>
                  <a:pt x="49566" y="101316"/>
                  <a:pt x="44433" y="99972"/>
                </a:cubicBezTo>
                <a:cubicBezTo>
                  <a:pt x="44016" y="99861"/>
                  <a:pt x="43588" y="99805"/>
                  <a:pt x="43166" y="99805"/>
                </a:cubicBezTo>
                <a:cubicBezTo>
                  <a:pt x="42477" y="99805"/>
                  <a:pt x="41788" y="99950"/>
                  <a:pt x="41144" y="100238"/>
                </a:cubicBezTo>
                <a:lnTo>
                  <a:pt x="18622" y="110144"/>
                </a:lnTo>
                <a:lnTo>
                  <a:pt x="22294" y="92972"/>
                </a:lnTo>
                <a:cubicBezTo>
                  <a:pt x="22766" y="90772"/>
                  <a:pt x="22066" y="88466"/>
                  <a:pt x="20494" y="87011"/>
                </a:cubicBezTo>
                <a:cubicBezTo>
                  <a:pt x="10800" y="78027"/>
                  <a:pt x="5455" y="66300"/>
                  <a:pt x="5455" y="54000"/>
                </a:cubicBezTo>
                <a:cubicBezTo>
                  <a:pt x="5455" y="27533"/>
                  <a:pt x="29927" y="6000"/>
                  <a:pt x="60000" y="6000"/>
                </a:cubicBezTo>
                <a:cubicBezTo>
                  <a:pt x="90077" y="6000"/>
                  <a:pt x="114544" y="27533"/>
                  <a:pt x="114544" y="54000"/>
                </a:cubicBezTo>
                <a:cubicBezTo>
                  <a:pt x="114544" y="80466"/>
                  <a:pt x="90077" y="102000"/>
                  <a:pt x="60000" y="102000"/>
                </a:cubicBezTo>
                <a:moveTo>
                  <a:pt x="60000" y="0"/>
                </a:moveTo>
                <a:cubicBezTo>
                  <a:pt x="26861" y="0"/>
                  <a:pt x="0" y="24177"/>
                  <a:pt x="0" y="54000"/>
                </a:cubicBezTo>
                <a:cubicBezTo>
                  <a:pt x="0" y="68627"/>
                  <a:pt x="6488" y="81877"/>
                  <a:pt x="16983" y="91600"/>
                </a:cubicBezTo>
                <a:lnTo>
                  <a:pt x="10911" y="120000"/>
                </a:lnTo>
                <a:lnTo>
                  <a:pt x="43166" y="105811"/>
                </a:lnTo>
                <a:cubicBezTo>
                  <a:pt x="48511" y="107211"/>
                  <a:pt x="54150" y="108000"/>
                  <a:pt x="60000" y="108000"/>
                </a:cubicBezTo>
                <a:cubicBezTo>
                  <a:pt x="93138" y="108000"/>
                  <a:pt x="120000" y="83827"/>
                  <a:pt x="120000" y="54000"/>
                </a:cubicBezTo>
                <a:cubicBezTo>
                  <a:pt x="120000" y="24177"/>
                  <a:pt x="93138" y="0"/>
                  <a:pt x="60000" y="0"/>
                </a:cubicBezTo>
                <a:moveTo>
                  <a:pt x="60000" y="45000"/>
                </a:moveTo>
                <a:cubicBezTo>
                  <a:pt x="55483" y="45000"/>
                  <a:pt x="51816" y="49033"/>
                  <a:pt x="51816" y="54000"/>
                </a:cubicBezTo>
                <a:cubicBezTo>
                  <a:pt x="51816" y="58972"/>
                  <a:pt x="55483" y="63000"/>
                  <a:pt x="60000" y="63000"/>
                </a:cubicBezTo>
                <a:cubicBezTo>
                  <a:pt x="64516" y="63000"/>
                  <a:pt x="68183" y="58972"/>
                  <a:pt x="68183" y="54000"/>
                </a:cubicBezTo>
                <a:cubicBezTo>
                  <a:pt x="68183" y="49033"/>
                  <a:pt x="64516" y="45000"/>
                  <a:pt x="60000" y="45000"/>
                </a:cubicBezTo>
                <a:moveTo>
                  <a:pt x="32727" y="45000"/>
                </a:moveTo>
                <a:cubicBezTo>
                  <a:pt x="28211" y="45000"/>
                  <a:pt x="24544" y="49033"/>
                  <a:pt x="24544" y="54000"/>
                </a:cubicBezTo>
                <a:cubicBezTo>
                  <a:pt x="24544" y="58972"/>
                  <a:pt x="28211" y="63000"/>
                  <a:pt x="32727" y="63000"/>
                </a:cubicBezTo>
                <a:cubicBezTo>
                  <a:pt x="37244" y="63000"/>
                  <a:pt x="40911" y="58972"/>
                  <a:pt x="40911" y="54000"/>
                </a:cubicBezTo>
                <a:cubicBezTo>
                  <a:pt x="40911" y="49033"/>
                  <a:pt x="37244" y="45000"/>
                  <a:pt x="32727" y="45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a:solidFill>
                <a:schemeClr val="dk1"/>
              </a:solidFill>
              <a:latin typeface="Source Sans Pro"/>
              <a:ea typeface="Source Sans Pro"/>
              <a:cs typeface="Source Sans Pro"/>
              <a:sym typeface="Source Sans Pro"/>
            </a:endParaRPr>
          </a:p>
        </p:txBody>
      </p:sp>
      <p:sp>
        <p:nvSpPr>
          <p:cNvPr id="2"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399713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500"/>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heckmark">
    <p:spTree>
      <p:nvGrpSpPr>
        <p:cNvPr id="1" name="Shape 23"/>
        <p:cNvGrpSpPr/>
        <p:nvPr/>
      </p:nvGrpSpPr>
      <p:grpSpPr>
        <a:xfrm>
          <a:off x="0" y="0"/>
          <a:ext cx="0" cy="0"/>
          <a:chOff x="0" y="0"/>
          <a:chExt cx="0" cy="0"/>
        </a:xfrm>
      </p:grpSpPr>
      <p:sp>
        <p:nvSpPr>
          <p:cNvPr id="6" name="Shape 6040"/>
          <p:cNvSpPr/>
          <p:nvPr/>
        </p:nvSpPr>
        <p:spPr>
          <a:xfrm>
            <a:off x="4005283" y="379067"/>
            <a:ext cx="1136702" cy="775026"/>
          </a:xfrm>
          <a:custGeom>
            <a:avLst/>
            <a:gdLst/>
            <a:ahLst/>
            <a:cxnLst/>
            <a:rect l="0" t="0" r="0" b="0"/>
            <a:pathLst>
              <a:path w="120000" h="120000" extrusionOk="0">
                <a:moveTo>
                  <a:pt x="120000" y="4000"/>
                </a:moveTo>
                <a:cubicBezTo>
                  <a:pt x="120000" y="1794"/>
                  <a:pt x="118777" y="0"/>
                  <a:pt x="117272" y="0"/>
                </a:cubicBezTo>
                <a:cubicBezTo>
                  <a:pt x="116494" y="0"/>
                  <a:pt x="115805" y="488"/>
                  <a:pt x="115311" y="1255"/>
                </a:cubicBezTo>
                <a:lnTo>
                  <a:pt x="115300" y="1238"/>
                </a:lnTo>
                <a:lnTo>
                  <a:pt x="43600" y="110294"/>
                </a:lnTo>
                <a:lnTo>
                  <a:pt x="4655" y="53172"/>
                </a:lnTo>
                <a:cubicBezTo>
                  <a:pt x="4161" y="52450"/>
                  <a:pt x="3477" y="52000"/>
                  <a:pt x="2727" y="52000"/>
                </a:cubicBezTo>
                <a:cubicBezTo>
                  <a:pt x="1222" y="52000"/>
                  <a:pt x="0" y="53794"/>
                  <a:pt x="0" y="56000"/>
                </a:cubicBezTo>
                <a:cubicBezTo>
                  <a:pt x="0" y="57105"/>
                  <a:pt x="305" y="58105"/>
                  <a:pt x="800" y="58827"/>
                </a:cubicBezTo>
                <a:lnTo>
                  <a:pt x="41705" y="118833"/>
                </a:lnTo>
                <a:cubicBezTo>
                  <a:pt x="42200" y="119555"/>
                  <a:pt x="42883" y="120000"/>
                  <a:pt x="43638" y="120000"/>
                </a:cubicBezTo>
                <a:cubicBezTo>
                  <a:pt x="44416" y="120000"/>
                  <a:pt x="45105" y="119516"/>
                  <a:pt x="45600" y="118755"/>
                </a:cubicBezTo>
                <a:lnTo>
                  <a:pt x="45611" y="118761"/>
                </a:lnTo>
                <a:lnTo>
                  <a:pt x="119250" y="6761"/>
                </a:lnTo>
                <a:lnTo>
                  <a:pt x="119233" y="6750"/>
                </a:lnTo>
                <a:cubicBezTo>
                  <a:pt x="119705" y="6038"/>
                  <a:pt x="120000" y="5072"/>
                  <a:pt x="120000" y="4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dirty="0">
              <a:solidFill>
                <a:schemeClr val="tx1">
                  <a:lumMod val="60000"/>
                  <a:lumOff val="40000"/>
                </a:schemeClr>
              </a:solidFill>
              <a:latin typeface="Source Sans Pro"/>
              <a:ea typeface="Source Sans Pro"/>
              <a:cs typeface="Source Sans Pro"/>
              <a:sym typeface="Source Sans Pro"/>
            </a:endParaRPr>
          </a:p>
        </p:txBody>
      </p:sp>
      <p:sp>
        <p:nvSpPr>
          <p:cNvPr id="9" name="Shape 6040"/>
          <p:cNvSpPr/>
          <p:nvPr userDrawn="1"/>
        </p:nvSpPr>
        <p:spPr>
          <a:xfrm>
            <a:off x="4005283" y="379067"/>
            <a:ext cx="1136702" cy="775026"/>
          </a:xfrm>
          <a:custGeom>
            <a:avLst/>
            <a:gdLst/>
            <a:ahLst/>
            <a:cxnLst/>
            <a:rect l="0" t="0" r="0" b="0"/>
            <a:pathLst>
              <a:path w="120000" h="120000" extrusionOk="0">
                <a:moveTo>
                  <a:pt x="120000" y="4000"/>
                </a:moveTo>
                <a:cubicBezTo>
                  <a:pt x="120000" y="1794"/>
                  <a:pt x="118777" y="0"/>
                  <a:pt x="117272" y="0"/>
                </a:cubicBezTo>
                <a:cubicBezTo>
                  <a:pt x="116494" y="0"/>
                  <a:pt x="115805" y="488"/>
                  <a:pt x="115311" y="1255"/>
                </a:cubicBezTo>
                <a:lnTo>
                  <a:pt x="115300" y="1238"/>
                </a:lnTo>
                <a:lnTo>
                  <a:pt x="43600" y="110294"/>
                </a:lnTo>
                <a:lnTo>
                  <a:pt x="4655" y="53172"/>
                </a:lnTo>
                <a:cubicBezTo>
                  <a:pt x="4161" y="52450"/>
                  <a:pt x="3477" y="52000"/>
                  <a:pt x="2727" y="52000"/>
                </a:cubicBezTo>
                <a:cubicBezTo>
                  <a:pt x="1222" y="52000"/>
                  <a:pt x="0" y="53794"/>
                  <a:pt x="0" y="56000"/>
                </a:cubicBezTo>
                <a:cubicBezTo>
                  <a:pt x="0" y="57105"/>
                  <a:pt x="305" y="58105"/>
                  <a:pt x="800" y="58827"/>
                </a:cubicBezTo>
                <a:lnTo>
                  <a:pt x="41705" y="118833"/>
                </a:lnTo>
                <a:cubicBezTo>
                  <a:pt x="42200" y="119555"/>
                  <a:pt x="42883" y="120000"/>
                  <a:pt x="43638" y="120000"/>
                </a:cubicBezTo>
                <a:cubicBezTo>
                  <a:pt x="44416" y="120000"/>
                  <a:pt x="45105" y="119516"/>
                  <a:pt x="45600" y="118755"/>
                </a:cubicBezTo>
                <a:lnTo>
                  <a:pt x="45611" y="118761"/>
                </a:lnTo>
                <a:lnTo>
                  <a:pt x="119250" y="6761"/>
                </a:lnTo>
                <a:lnTo>
                  <a:pt x="119233" y="6750"/>
                </a:lnTo>
                <a:cubicBezTo>
                  <a:pt x="119705" y="6038"/>
                  <a:pt x="120000" y="5072"/>
                  <a:pt x="120000" y="4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dirty="0">
              <a:solidFill>
                <a:schemeClr val="tx1">
                  <a:lumMod val="60000"/>
                  <a:lumOff val="40000"/>
                </a:schemeClr>
              </a:solidFill>
              <a:latin typeface="Source Sans Pro"/>
              <a:ea typeface="Source Sans Pro"/>
              <a:cs typeface="Source Sans Pro"/>
              <a:sym typeface="Source Sans Pro"/>
            </a:endParaRPr>
          </a:p>
        </p:txBody>
      </p:sp>
      <p:sp>
        <p:nvSpPr>
          <p:cNvPr id="10"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11"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12"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1722688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 calcmode="lin" valueType="num">
                                      <p:cBhvr additive="base">
                                        <p:cTn id="10" dur="500"/>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oom in/examine">
    <p:spTree>
      <p:nvGrpSpPr>
        <p:cNvPr id="1" name="Shape 23"/>
        <p:cNvGrpSpPr/>
        <p:nvPr/>
      </p:nvGrpSpPr>
      <p:grpSpPr>
        <a:xfrm>
          <a:off x="0" y="0"/>
          <a:ext cx="0" cy="0"/>
          <a:chOff x="0" y="0"/>
          <a:chExt cx="0" cy="0"/>
        </a:xfrm>
      </p:grpSpPr>
      <p:sp>
        <p:nvSpPr>
          <p:cNvPr id="9" name="Shape 2572"/>
          <p:cNvSpPr/>
          <p:nvPr/>
        </p:nvSpPr>
        <p:spPr>
          <a:xfrm>
            <a:off x="4005282" y="133816"/>
            <a:ext cx="1136702" cy="1139941"/>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 name="Shape 2572"/>
          <p:cNvSpPr/>
          <p:nvPr userDrawn="1"/>
        </p:nvSpPr>
        <p:spPr>
          <a:xfrm>
            <a:off x="4005282" y="133816"/>
            <a:ext cx="1136702" cy="1139941"/>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0"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11"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12"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1658935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finition">
    <p:spTree>
      <p:nvGrpSpPr>
        <p:cNvPr id="1" name="Shape 23"/>
        <p:cNvGrpSpPr/>
        <p:nvPr/>
      </p:nvGrpSpPr>
      <p:grpSpPr>
        <a:xfrm>
          <a:off x="0" y="0"/>
          <a:ext cx="0" cy="0"/>
          <a:chOff x="0" y="0"/>
          <a:chExt cx="0" cy="0"/>
        </a:xfrm>
      </p:grpSpPr>
      <p:sp>
        <p:nvSpPr>
          <p:cNvPr id="6" name="Shape 2594"/>
          <p:cNvSpPr/>
          <p:nvPr/>
        </p:nvSpPr>
        <p:spPr>
          <a:xfrm>
            <a:off x="3872944" y="133816"/>
            <a:ext cx="1398115" cy="1139941"/>
          </a:xfrm>
          <a:custGeom>
            <a:avLst/>
            <a:gdLst/>
            <a:ahLst/>
            <a:cxnLst>
              <a:cxn ang="0">
                <a:pos x="wd2" y="hd2"/>
              </a:cxn>
              <a:cxn ang="5400000">
                <a:pos x="wd2" y="hd2"/>
              </a:cxn>
              <a:cxn ang="10800000">
                <a:pos x="wd2" y="hd2"/>
              </a:cxn>
              <a:cxn ang="16200000">
                <a:pos x="wd2" y="hd2"/>
              </a:cxn>
            </a:cxnLst>
            <a:rect l="0" t="0" r="r" b="b"/>
            <a:pathLst>
              <a:path w="21600" h="21600" extrusionOk="0">
                <a:moveTo>
                  <a:pt x="3436" y="8400"/>
                </a:moveTo>
                <a:lnTo>
                  <a:pt x="18164" y="8400"/>
                </a:lnTo>
                <a:cubicBezTo>
                  <a:pt x="18435" y="8400"/>
                  <a:pt x="18655" y="8132"/>
                  <a:pt x="18655" y="7800"/>
                </a:cubicBezTo>
                <a:cubicBezTo>
                  <a:pt x="18655" y="7468"/>
                  <a:pt x="18435" y="7200"/>
                  <a:pt x="18164" y="7200"/>
                </a:cubicBezTo>
                <a:lnTo>
                  <a:pt x="3436" y="7200"/>
                </a:lnTo>
                <a:cubicBezTo>
                  <a:pt x="3165" y="7200"/>
                  <a:pt x="2945" y="7468"/>
                  <a:pt x="2945" y="7800"/>
                </a:cubicBezTo>
                <a:cubicBezTo>
                  <a:pt x="2945" y="8132"/>
                  <a:pt x="3165" y="8400"/>
                  <a:pt x="3436" y="8400"/>
                </a:cubicBezTo>
                <a:moveTo>
                  <a:pt x="3436" y="10800"/>
                </a:moveTo>
                <a:lnTo>
                  <a:pt x="18164" y="10800"/>
                </a:lnTo>
                <a:cubicBezTo>
                  <a:pt x="18435" y="10800"/>
                  <a:pt x="18655" y="10532"/>
                  <a:pt x="18655" y="10200"/>
                </a:cubicBezTo>
                <a:cubicBezTo>
                  <a:pt x="18655" y="9868"/>
                  <a:pt x="18435" y="9600"/>
                  <a:pt x="18164" y="9600"/>
                </a:cubicBezTo>
                <a:lnTo>
                  <a:pt x="3436" y="9600"/>
                </a:lnTo>
                <a:cubicBezTo>
                  <a:pt x="3165" y="9600"/>
                  <a:pt x="2945" y="9868"/>
                  <a:pt x="2945" y="10200"/>
                </a:cubicBezTo>
                <a:cubicBezTo>
                  <a:pt x="2945" y="10532"/>
                  <a:pt x="3165" y="10800"/>
                  <a:pt x="3436" y="10800"/>
                </a:cubicBezTo>
                <a:moveTo>
                  <a:pt x="3436" y="13200"/>
                </a:moveTo>
                <a:lnTo>
                  <a:pt x="13255" y="13200"/>
                </a:lnTo>
                <a:cubicBezTo>
                  <a:pt x="13526" y="13200"/>
                  <a:pt x="13745" y="12931"/>
                  <a:pt x="13745" y="12601"/>
                </a:cubicBezTo>
                <a:cubicBezTo>
                  <a:pt x="13745" y="12268"/>
                  <a:pt x="13526" y="12000"/>
                  <a:pt x="13255" y="12000"/>
                </a:cubicBezTo>
                <a:lnTo>
                  <a:pt x="3436" y="12000"/>
                </a:lnTo>
                <a:cubicBezTo>
                  <a:pt x="3165" y="12000"/>
                  <a:pt x="2945" y="12268"/>
                  <a:pt x="2945" y="12601"/>
                </a:cubicBezTo>
                <a:cubicBezTo>
                  <a:pt x="2945" y="12931"/>
                  <a:pt x="3165" y="13200"/>
                  <a:pt x="3436" y="13200"/>
                </a:cubicBezTo>
                <a:moveTo>
                  <a:pt x="20618" y="19200"/>
                </a:moveTo>
                <a:lnTo>
                  <a:pt x="18114" y="19200"/>
                </a:lnTo>
                <a:cubicBezTo>
                  <a:pt x="17887" y="17831"/>
                  <a:pt x="16897" y="16800"/>
                  <a:pt x="15709" y="16800"/>
                </a:cubicBezTo>
                <a:cubicBezTo>
                  <a:pt x="14522" y="16800"/>
                  <a:pt x="13532" y="17831"/>
                  <a:pt x="13304" y="19200"/>
                </a:cubicBezTo>
                <a:lnTo>
                  <a:pt x="8296" y="19200"/>
                </a:lnTo>
                <a:cubicBezTo>
                  <a:pt x="8068" y="17831"/>
                  <a:pt x="7078" y="16800"/>
                  <a:pt x="5891" y="16800"/>
                </a:cubicBezTo>
                <a:cubicBezTo>
                  <a:pt x="4703" y="16800"/>
                  <a:pt x="3713" y="17831"/>
                  <a:pt x="3486" y="19200"/>
                </a:cubicBezTo>
                <a:lnTo>
                  <a:pt x="982" y="19200"/>
                </a:lnTo>
                <a:lnTo>
                  <a:pt x="982" y="1200"/>
                </a:lnTo>
                <a:lnTo>
                  <a:pt x="20618" y="1200"/>
                </a:lnTo>
                <a:cubicBezTo>
                  <a:pt x="20618" y="1200"/>
                  <a:pt x="20618" y="19200"/>
                  <a:pt x="20618" y="19200"/>
                </a:cubicBezTo>
                <a:close/>
                <a:moveTo>
                  <a:pt x="20618" y="0"/>
                </a:moveTo>
                <a:lnTo>
                  <a:pt x="982" y="0"/>
                </a:lnTo>
                <a:cubicBezTo>
                  <a:pt x="440" y="0"/>
                  <a:pt x="0" y="538"/>
                  <a:pt x="0" y="1200"/>
                </a:cubicBezTo>
                <a:lnTo>
                  <a:pt x="0" y="19200"/>
                </a:lnTo>
                <a:cubicBezTo>
                  <a:pt x="0" y="19862"/>
                  <a:pt x="440" y="20400"/>
                  <a:pt x="982" y="20400"/>
                </a:cubicBezTo>
                <a:lnTo>
                  <a:pt x="3927" y="20400"/>
                </a:lnTo>
                <a:cubicBezTo>
                  <a:pt x="4199" y="20400"/>
                  <a:pt x="4418" y="20132"/>
                  <a:pt x="4418" y="19800"/>
                </a:cubicBezTo>
                <a:cubicBezTo>
                  <a:pt x="4418" y="18807"/>
                  <a:pt x="5078" y="18000"/>
                  <a:pt x="5891" y="18000"/>
                </a:cubicBezTo>
                <a:cubicBezTo>
                  <a:pt x="6704" y="18000"/>
                  <a:pt x="7364" y="18807"/>
                  <a:pt x="7364" y="19800"/>
                </a:cubicBezTo>
                <a:cubicBezTo>
                  <a:pt x="7364" y="20132"/>
                  <a:pt x="7583" y="20400"/>
                  <a:pt x="7855" y="20400"/>
                </a:cubicBezTo>
                <a:lnTo>
                  <a:pt x="13745" y="20400"/>
                </a:lnTo>
                <a:cubicBezTo>
                  <a:pt x="14017" y="20400"/>
                  <a:pt x="14236" y="20132"/>
                  <a:pt x="14236" y="19800"/>
                </a:cubicBezTo>
                <a:cubicBezTo>
                  <a:pt x="14236" y="18807"/>
                  <a:pt x="14896" y="18000"/>
                  <a:pt x="15709" y="18000"/>
                </a:cubicBezTo>
                <a:cubicBezTo>
                  <a:pt x="16523" y="18000"/>
                  <a:pt x="17182" y="18807"/>
                  <a:pt x="17182" y="19800"/>
                </a:cubicBezTo>
                <a:cubicBezTo>
                  <a:pt x="17182" y="20132"/>
                  <a:pt x="17401" y="20400"/>
                  <a:pt x="17673" y="20400"/>
                </a:cubicBezTo>
                <a:lnTo>
                  <a:pt x="20618" y="20400"/>
                </a:lnTo>
                <a:cubicBezTo>
                  <a:pt x="21160" y="20400"/>
                  <a:pt x="21600" y="19862"/>
                  <a:pt x="21600" y="19200"/>
                </a:cubicBezTo>
                <a:lnTo>
                  <a:pt x="21600" y="1200"/>
                </a:lnTo>
                <a:cubicBezTo>
                  <a:pt x="21600" y="538"/>
                  <a:pt x="21160" y="0"/>
                  <a:pt x="20618" y="0"/>
                </a:cubicBezTo>
                <a:moveTo>
                  <a:pt x="5891" y="19200"/>
                </a:moveTo>
                <a:cubicBezTo>
                  <a:pt x="5620" y="19200"/>
                  <a:pt x="5400" y="19468"/>
                  <a:pt x="5400" y="19800"/>
                </a:cubicBezTo>
                <a:lnTo>
                  <a:pt x="5400" y="21000"/>
                </a:lnTo>
                <a:cubicBezTo>
                  <a:pt x="5400" y="21332"/>
                  <a:pt x="5620" y="21600"/>
                  <a:pt x="5891" y="21600"/>
                </a:cubicBezTo>
                <a:cubicBezTo>
                  <a:pt x="6162" y="21600"/>
                  <a:pt x="6382" y="21332"/>
                  <a:pt x="6382" y="21000"/>
                </a:cubicBezTo>
                <a:lnTo>
                  <a:pt x="6382" y="19800"/>
                </a:lnTo>
                <a:cubicBezTo>
                  <a:pt x="6382" y="19468"/>
                  <a:pt x="6162" y="19200"/>
                  <a:pt x="5891" y="19200"/>
                </a:cubicBezTo>
                <a:moveTo>
                  <a:pt x="3436" y="6000"/>
                </a:moveTo>
                <a:lnTo>
                  <a:pt x="18164" y="6000"/>
                </a:lnTo>
                <a:cubicBezTo>
                  <a:pt x="18435" y="6000"/>
                  <a:pt x="18655" y="5732"/>
                  <a:pt x="18655" y="5400"/>
                </a:cubicBezTo>
                <a:cubicBezTo>
                  <a:pt x="18655" y="5069"/>
                  <a:pt x="18435" y="4800"/>
                  <a:pt x="18164" y="4800"/>
                </a:cubicBezTo>
                <a:lnTo>
                  <a:pt x="3436" y="4800"/>
                </a:lnTo>
                <a:cubicBezTo>
                  <a:pt x="3165" y="4800"/>
                  <a:pt x="2945" y="5069"/>
                  <a:pt x="2945" y="5400"/>
                </a:cubicBezTo>
                <a:cubicBezTo>
                  <a:pt x="2945" y="5732"/>
                  <a:pt x="3165" y="6000"/>
                  <a:pt x="3436" y="6000"/>
                </a:cubicBezTo>
                <a:moveTo>
                  <a:pt x="15709" y="19200"/>
                </a:moveTo>
                <a:cubicBezTo>
                  <a:pt x="15438" y="19200"/>
                  <a:pt x="15218" y="19468"/>
                  <a:pt x="15218" y="19800"/>
                </a:cubicBezTo>
                <a:lnTo>
                  <a:pt x="15218" y="21000"/>
                </a:lnTo>
                <a:cubicBezTo>
                  <a:pt x="15218" y="21332"/>
                  <a:pt x="15438" y="21600"/>
                  <a:pt x="15709" y="21600"/>
                </a:cubicBezTo>
                <a:cubicBezTo>
                  <a:pt x="15980" y="21600"/>
                  <a:pt x="16200" y="21332"/>
                  <a:pt x="16200" y="21000"/>
                </a:cubicBezTo>
                <a:lnTo>
                  <a:pt x="16200" y="19800"/>
                </a:lnTo>
                <a:cubicBezTo>
                  <a:pt x="16200" y="19468"/>
                  <a:pt x="15980" y="19200"/>
                  <a:pt x="15709" y="19200"/>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 name="Shape 2594"/>
          <p:cNvSpPr/>
          <p:nvPr userDrawn="1"/>
        </p:nvSpPr>
        <p:spPr>
          <a:xfrm>
            <a:off x="3872944" y="133816"/>
            <a:ext cx="1398115" cy="1139941"/>
          </a:xfrm>
          <a:custGeom>
            <a:avLst/>
            <a:gdLst/>
            <a:ahLst/>
            <a:cxnLst>
              <a:cxn ang="0">
                <a:pos x="wd2" y="hd2"/>
              </a:cxn>
              <a:cxn ang="5400000">
                <a:pos x="wd2" y="hd2"/>
              </a:cxn>
              <a:cxn ang="10800000">
                <a:pos x="wd2" y="hd2"/>
              </a:cxn>
              <a:cxn ang="16200000">
                <a:pos x="wd2" y="hd2"/>
              </a:cxn>
            </a:cxnLst>
            <a:rect l="0" t="0" r="r" b="b"/>
            <a:pathLst>
              <a:path w="21600" h="21600" extrusionOk="0">
                <a:moveTo>
                  <a:pt x="3436" y="8400"/>
                </a:moveTo>
                <a:lnTo>
                  <a:pt x="18164" y="8400"/>
                </a:lnTo>
                <a:cubicBezTo>
                  <a:pt x="18435" y="8400"/>
                  <a:pt x="18655" y="8132"/>
                  <a:pt x="18655" y="7800"/>
                </a:cubicBezTo>
                <a:cubicBezTo>
                  <a:pt x="18655" y="7468"/>
                  <a:pt x="18435" y="7200"/>
                  <a:pt x="18164" y="7200"/>
                </a:cubicBezTo>
                <a:lnTo>
                  <a:pt x="3436" y="7200"/>
                </a:lnTo>
                <a:cubicBezTo>
                  <a:pt x="3165" y="7200"/>
                  <a:pt x="2945" y="7468"/>
                  <a:pt x="2945" y="7800"/>
                </a:cubicBezTo>
                <a:cubicBezTo>
                  <a:pt x="2945" y="8132"/>
                  <a:pt x="3165" y="8400"/>
                  <a:pt x="3436" y="8400"/>
                </a:cubicBezTo>
                <a:moveTo>
                  <a:pt x="3436" y="10800"/>
                </a:moveTo>
                <a:lnTo>
                  <a:pt x="18164" y="10800"/>
                </a:lnTo>
                <a:cubicBezTo>
                  <a:pt x="18435" y="10800"/>
                  <a:pt x="18655" y="10532"/>
                  <a:pt x="18655" y="10200"/>
                </a:cubicBezTo>
                <a:cubicBezTo>
                  <a:pt x="18655" y="9868"/>
                  <a:pt x="18435" y="9600"/>
                  <a:pt x="18164" y="9600"/>
                </a:cubicBezTo>
                <a:lnTo>
                  <a:pt x="3436" y="9600"/>
                </a:lnTo>
                <a:cubicBezTo>
                  <a:pt x="3165" y="9600"/>
                  <a:pt x="2945" y="9868"/>
                  <a:pt x="2945" y="10200"/>
                </a:cubicBezTo>
                <a:cubicBezTo>
                  <a:pt x="2945" y="10532"/>
                  <a:pt x="3165" y="10800"/>
                  <a:pt x="3436" y="10800"/>
                </a:cubicBezTo>
                <a:moveTo>
                  <a:pt x="3436" y="13200"/>
                </a:moveTo>
                <a:lnTo>
                  <a:pt x="13255" y="13200"/>
                </a:lnTo>
                <a:cubicBezTo>
                  <a:pt x="13526" y="13200"/>
                  <a:pt x="13745" y="12931"/>
                  <a:pt x="13745" y="12601"/>
                </a:cubicBezTo>
                <a:cubicBezTo>
                  <a:pt x="13745" y="12268"/>
                  <a:pt x="13526" y="12000"/>
                  <a:pt x="13255" y="12000"/>
                </a:cubicBezTo>
                <a:lnTo>
                  <a:pt x="3436" y="12000"/>
                </a:lnTo>
                <a:cubicBezTo>
                  <a:pt x="3165" y="12000"/>
                  <a:pt x="2945" y="12268"/>
                  <a:pt x="2945" y="12601"/>
                </a:cubicBezTo>
                <a:cubicBezTo>
                  <a:pt x="2945" y="12931"/>
                  <a:pt x="3165" y="13200"/>
                  <a:pt x="3436" y="13200"/>
                </a:cubicBezTo>
                <a:moveTo>
                  <a:pt x="20618" y="19200"/>
                </a:moveTo>
                <a:lnTo>
                  <a:pt x="18114" y="19200"/>
                </a:lnTo>
                <a:cubicBezTo>
                  <a:pt x="17887" y="17831"/>
                  <a:pt x="16897" y="16800"/>
                  <a:pt x="15709" y="16800"/>
                </a:cubicBezTo>
                <a:cubicBezTo>
                  <a:pt x="14522" y="16800"/>
                  <a:pt x="13532" y="17831"/>
                  <a:pt x="13304" y="19200"/>
                </a:cubicBezTo>
                <a:lnTo>
                  <a:pt x="8296" y="19200"/>
                </a:lnTo>
                <a:cubicBezTo>
                  <a:pt x="8068" y="17831"/>
                  <a:pt x="7078" y="16800"/>
                  <a:pt x="5891" y="16800"/>
                </a:cubicBezTo>
                <a:cubicBezTo>
                  <a:pt x="4703" y="16800"/>
                  <a:pt x="3713" y="17831"/>
                  <a:pt x="3486" y="19200"/>
                </a:cubicBezTo>
                <a:lnTo>
                  <a:pt x="982" y="19200"/>
                </a:lnTo>
                <a:lnTo>
                  <a:pt x="982" y="1200"/>
                </a:lnTo>
                <a:lnTo>
                  <a:pt x="20618" y="1200"/>
                </a:lnTo>
                <a:cubicBezTo>
                  <a:pt x="20618" y="1200"/>
                  <a:pt x="20618" y="19200"/>
                  <a:pt x="20618" y="19200"/>
                </a:cubicBezTo>
                <a:close/>
                <a:moveTo>
                  <a:pt x="20618" y="0"/>
                </a:moveTo>
                <a:lnTo>
                  <a:pt x="982" y="0"/>
                </a:lnTo>
                <a:cubicBezTo>
                  <a:pt x="440" y="0"/>
                  <a:pt x="0" y="538"/>
                  <a:pt x="0" y="1200"/>
                </a:cubicBezTo>
                <a:lnTo>
                  <a:pt x="0" y="19200"/>
                </a:lnTo>
                <a:cubicBezTo>
                  <a:pt x="0" y="19862"/>
                  <a:pt x="440" y="20400"/>
                  <a:pt x="982" y="20400"/>
                </a:cubicBezTo>
                <a:lnTo>
                  <a:pt x="3927" y="20400"/>
                </a:lnTo>
                <a:cubicBezTo>
                  <a:pt x="4199" y="20400"/>
                  <a:pt x="4418" y="20132"/>
                  <a:pt x="4418" y="19800"/>
                </a:cubicBezTo>
                <a:cubicBezTo>
                  <a:pt x="4418" y="18807"/>
                  <a:pt x="5078" y="18000"/>
                  <a:pt x="5891" y="18000"/>
                </a:cubicBezTo>
                <a:cubicBezTo>
                  <a:pt x="6704" y="18000"/>
                  <a:pt x="7364" y="18807"/>
                  <a:pt x="7364" y="19800"/>
                </a:cubicBezTo>
                <a:cubicBezTo>
                  <a:pt x="7364" y="20132"/>
                  <a:pt x="7583" y="20400"/>
                  <a:pt x="7855" y="20400"/>
                </a:cubicBezTo>
                <a:lnTo>
                  <a:pt x="13745" y="20400"/>
                </a:lnTo>
                <a:cubicBezTo>
                  <a:pt x="14017" y="20400"/>
                  <a:pt x="14236" y="20132"/>
                  <a:pt x="14236" y="19800"/>
                </a:cubicBezTo>
                <a:cubicBezTo>
                  <a:pt x="14236" y="18807"/>
                  <a:pt x="14896" y="18000"/>
                  <a:pt x="15709" y="18000"/>
                </a:cubicBezTo>
                <a:cubicBezTo>
                  <a:pt x="16523" y="18000"/>
                  <a:pt x="17182" y="18807"/>
                  <a:pt x="17182" y="19800"/>
                </a:cubicBezTo>
                <a:cubicBezTo>
                  <a:pt x="17182" y="20132"/>
                  <a:pt x="17401" y="20400"/>
                  <a:pt x="17673" y="20400"/>
                </a:cubicBezTo>
                <a:lnTo>
                  <a:pt x="20618" y="20400"/>
                </a:lnTo>
                <a:cubicBezTo>
                  <a:pt x="21160" y="20400"/>
                  <a:pt x="21600" y="19862"/>
                  <a:pt x="21600" y="19200"/>
                </a:cubicBezTo>
                <a:lnTo>
                  <a:pt x="21600" y="1200"/>
                </a:lnTo>
                <a:cubicBezTo>
                  <a:pt x="21600" y="538"/>
                  <a:pt x="21160" y="0"/>
                  <a:pt x="20618" y="0"/>
                </a:cubicBezTo>
                <a:moveTo>
                  <a:pt x="5891" y="19200"/>
                </a:moveTo>
                <a:cubicBezTo>
                  <a:pt x="5620" y="19200"/>
                  <a:pt x="5400" y="19468"/>
                  <a:pt x="5400" y="19800"/>
                </a:cubicBezTo>
                <a:lnTo>
                  <a:pt x="5400" y="21000"/>
                </a:lnTo>
                <a:cubicBezTo>
                  <a:pt x="5400" y="21332"/>
                  <a:pt x="5620" y="21600"/>
                  <a:pt x="5891" y="21600"/>
                </a:cubicBezTo>
                <a:cubicBezTo>
                  <a:pt x="6162" y="21600"/>
                  <a:pt x="6382" y="21332"/>
                  <a:pt x="6382" y="21000"/>
                </a:cubicBezTo>
                <a:lnTo>
                  <a:pt x="6382" y="19800"/>
                </a:lnTo>
                <a:cubicBezTo>
                  <a:pt x="6382" y="19468"/>
                  <a:pt x="6162" y="19200"/>
                  <a:pt x="5891" y="19200"/>
                </a:cubicBezTo>
                <a:moveTo>
                  <a:pt x="3436" y="6000"/>
                </a:moveTo>
                <a:lnTo>
                  <a:pt x="18164" y="6000"/>
                </a:lnTo>
                <a:cubicBezTo>
                  <a:pt x="18435" y="6000"/>
                  <a:pt x="18655" y="5732"/>
                  <a:pt x="18655" y="5400"/>
                </a:cubicBezTo>
                <a:cubicBezTo>
                  <a:pt x="18655" y="5069"/>
                  <a:pt x="18435" y="4800"/>
                  <a:pt x="18164" y="4800"/>
                </a:cubicBezTo>
                <a:lnTo>
                  <a:pt x="3436" y="4800"/>
                </a:lnTo>
                <a:cubicBezTo>
                  <a:pt x="3165" y="4800"/>
                  <a:pt x="2945" y="5069"/>
                  <a:pt x="2945" y="5400"/>
                </a:cubicBezTo>
                <a:cubicBezTo>
                  <a:pt x="2945" y="5732"/>
                  <a:pt x="3165" y="6000"/>
                  <a:pt x="3436" y="6000"/>
                </a:cubicBezTo>
                <a:moveTo>
                  <a:pt x="15709" y="19200"/>
                </a:moveTo>
                <a:cubicBezTo>
                  <a:pt x="15438" y="19200"/>
                  <a:pt x="15218" y="19468"/>
                  <a:pt x="15218" y="19800"/>
                </a:cubicBezTo>
                <a:lnTo>
                  <a:pt x="15218" y="21000"/>
                </a:lnTo>
                <a:cubicBezTo>
                  <a:pt x="15218" y="21332"/>
                  <a:pt x="15438" y="21600"/>
                  <a:pt x="15709" y="21600"/>
                </a:cubicBezTo>
                <a:cubicBezTo>
                  <a:pt x="15980" y="21600"/>
                  <a:pt x="16200" y="21332"/>
                  <a:pt x="16200" y="21000"/>
                </a:cubicBezTo>
                <a:lnTo>
                  <a:pt x="16200" y="19800"/>
                </a:lnTo>
                <a:cubicBezTo>
                  <a:pt x="16200" y="19468"/>
                  <a:pt x="15980" y="19200"/>
                  <a:pt x="15709" y="19200"/>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9"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10"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11"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4197036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8" r:id="rId1"/>
    <p:sldLayoutId id="2147483692" r:id="rId2"/>
    <p:sldLayoutId id="2147483698" r:id="rId3"/>
    <p:sldLayoutId id="2147483697" r:id="rId4"/>
    <p:sldLayoutId id="2147483682" r:id="rId5"/>
    <p:sldLayoutId id="2147483691" r:id="rId6"/>
    <p:sldLayoutId id="2147483683" r:id="rId7"/>
    <p:sldLayoutId id="2147483695" r:id="rId8"/>
    <p:sldLayoutId id="2147483696" r:id="rId9"/>
    <p:sldLayoutId id="2147483705" r:id="rId10"/>
    <p:sldLayoutId id="2147483714" r:id="rId11"/>
  </p:sldLayoutIdLst>
  <p:hf hdr="0" ftr="0" dt="0"/>
  <p:txStyles>
    <p:titleStyle>
      <a:lvl1pPr algn="l" defTabSz="914400" rtl="0" eaLnBrk="1" latinLnBrk="0" hangingPunct="1">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spcBef>
          <a:spcPts val="1800"/>
        </a:spcBef>
        <a:buClr>
          <a:schemeClr val="accent1"/>
        </a:buClr>
        <a:buSzPct val="100000"/>
        <a:buFont typeface="Wingdings 2" pitchFamily="18" charset="2"/>
        <a:buChar char="¡"/>
        <a:defRPr sz="2000" kern="1200">
          <a:solidFill>
            <a:schemeClr val="tx2"/>
          </a:solidFill>
          <a:latin typeface="+mn-lt"/>
          <a:ea typeface="+mn-ea"/>
          <a:cs typeface="+mn-cs"/>
        </a:defRPr>
      </a:lvl1pPr>
      <a:lvl2pPr marL="4572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2pPr>
      <a:lvl3pPr marL="6858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3pPr>
      <a:lvl4pPr marL="9144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4pPr>
      <a:lvl5pPr marL="11430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5pPr>
      <a:lvl6pPr marL="1377950"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6pPr>
      <a:lvl7pPr marL="1603375" indent="-228600" algn="l" defTabSz="914400" rtl="0" eaLnBrk="1" latinLnBrk="0" hangingPunct="1">
        <a:spcBef>
          <a:spcPct val="20000"/>
        </a:spcBef>
        <a:buClr>
          <a:schemeClr val="accent1"/>
        </a:buClr>
        <a:buFont typeface="Wingdings 2" pitchFamily="18" charset="2"/>
        <a:buChar char=""/>
        <a:defRPr lang="en-US" sz="1800" kern="1200" dirty="0" smtClean="0">
          <a:solidFill>
            <a:schemeClr val="tx2"/>
          </a:solidFill>
          <a:latin typeface="+mn-lt"/>
          <a:ea typeface="+mn-ea"/>
          <a:cs typeface="+mn-cs"/>
        </a:defRPr>
      </a:lvl7pPr>
      <a:lvl8pPr marL="1830388"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8pPr>
      <a:lvl9pPr marL="2057400" indent="-228600" algn="l" defTabSz="914400" rtl="0" eaLnBrk="1" latinLnBrk="0" hangingPunct="1">
        <a:spcBef>
          <a:spcPct val="20000"/>
        </a:spcBef>
        <a:buClr>
          <a:schemeClr val="accent1"/>
        </a:buClr>
        <a:buFont typeface="Wingdings 2" pitchFamily="18" charset="2"/>
        <a:buChar char=""/>
        <a:defRPr lang="en-US" sz="1800" kern="1200" dirty="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a:extLst>
              <a:ext uri="{FF2B5EF4-FFF2-40B4-BE49-F238E27FC236}">
                <a16:creationId xmlns:a16="http://schemas.microsoft.com/office/drawing/2014/main" id="{191DE4E6-9B05-7640-9813-C2083E36D100}"/>
              </a:ext>
            </a:extLst>
          </p:cNvPr>
          <p:cNvSpPr>
            <a:spLocks noGrp="1"/>
          </p:cNvSpPr>
          <p:nvPr>
            <p:ph type="body" sz="quarter" idx="10"/>
          </p:nvPr>
        </p:nvSpPr>
        <p:spPr>
          <a:xfrm>
            <a:off x="1312424" y="4607614"/>
            <a:ext cx="6519153" cy="622273"/>
          </a:xfrm>
        </p:spPr>
        <p:txBody>
          <a:bodyPr/>
          <a:lstStyle/>
          <a:p>
            <a:r>
              <a:rPr lang="en-CA" dirty="0"/>
              <a:t>Resource Pack: Interaction III </a:t>
            </a:r>
            <a:br>
              <a:rPr lang="en-CA" dirty="0"/>
            </a:br>
            <a:r>
              <a:rPr lang="en-CA" dirty="0"/>
              <a:t>Evaluation and Testing</a:t>
            </a:r>
            <a:endParaRPr lang="en-US" dirty="0"/>
          </a:p>
        </p:txBody>
      </p:sp>
      <p:sp>
        <p:nvSpPr>
          <p:cNvPr id="3" name="Text Placeholder 2"/>
          <p:cNvSpPr>
            <a:spLocks noGrp="1"/>
          </p:cNvSpPr>
          <p:nvPr>
            <p:ph type="body" sz="quarter" idx="12"/>
          </p:nvPr>
        </p:nvSpPr>
        <p:spPr/>
        <p:txBody>
          <a:bodyPr/>
          <a:lstStyle/>
          <a:p>
            <a:r>
              <a:rPr lang="en-US" sz="1800" dirty="0"/>
              <a:t>© Melanie </a:t>
            </a:r>
            <a:r>
              <a:rPr lang="en-US" sz="1800" dirty="0" err="1"/>
              <a:t>Baljko</a:t>
            </a:r>
            <a:endParaRPr lang="en-US" sz="1800" dirty="0"/>
          </a:p>
        </p:txBody>
      </p:sp>
      <p:sp>
        <p:nvSpPr>
          <p:cNvPr id="4" name="Text Placeholder 3">
            <a:extLst>
              <a:ext uri="{FF2B5EF4-FFF2-40B4-BE49-F238E27FC236}">
                <a16:creationId xmlns:a16="http://schemas.microsoft.com/office/drawing/2014/main" id="{FE67C24D-E49C-1641-B0EA-79C187B50330}"/>
              </a:ext>
            </a:extLst>
          </p:cNvPr>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3912038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ED907FB-1A6C-BE46-8228-45F5489DFAD6}"/>
              </a:ext>
            </a:extLst>
          </p:cNvPr>
          <p:cNvSpPr>
            <a:spLocks noGrp="1"/>
          </p:cNvSpPr>
          <p:nvPr>
            <p:ph idx="1"/>
          </p:nvPr>
        </p:nvSpPr>
        <p:spPr/>
        <p:txBody>
          <a:bodyPr/>
          <a:lstStyle/>
          <a:p>
            <a:endParaRPr lang="en-US" dirty="0"/>
          </a:p>
          <a:p>
            <a:r>
              <a:rPr lang="en-US" i="1" dirty="0"/>
              <a:t>usability </a:t>
            </a:r>
            <a:r>
              <a:rPr lang="en-US" dirty="0"/>
              <a:t>is operationalized in terms of different attributes, such as:</a:t>
            </a:r>
            <a:endParaRPr lang="en-US" i="1" dirty="0"/>
          </a:p>
          <a:p>
            <a:pPr lvl="1"/>
            <a:r>
              <a:rPr lang="en-US" dirty="0"/>
              <a:t>effectiveness, efficiency, safety, utility, learnability, memorability</a:t>
            </a:r>
          </a:p>
          <a:p>
            <a:pPr lvl="1"/>
            <a:r>
              <a:rPr lang="en-US" dirty="0"/>
              <a:t>usability is assessed via observable </a:t>
            </a:r>
            <a:r>
              <a:rPr lang="en-US" dirty="0" err="1"/>
              <a:t>behaviours</a:t>
            </a:r>
            <a:r>
              <a:rPr lang="en-US" dirty="0"/>
              <a:t>, which are then measured and interpreted</a:t>
            </a:r>
          </a:p>
          <a:p>
            <a:pPr marL="414000" lvl="1" indent="0">
              <a:buNone/>
            </a:pPr>
            <a:endParaRPr lang="en-US" i="1" dirty="0"/>
          </a:p>
        </p:txBody>
      </p:sp>
      <p:sp>
        <p:nvSpPr>
          <p:cNvPr id="3" name="Slide Number Placeholder 2">
            <a:extLst>
              <a:ext uri="{FF2B5EF4-FFF2-40B4-BE49-F238E27FC236}">
                <a16:creationId xmlns:a16="http://schemas.microsoft.com/office/drawing/2014/main" id="{AFDFA998-1556-C845-9DAC-4A8DD9D88BFE}"/>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10</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AEF2E965-5275-AC48-8705-A0F484694DAF}"/>
              </a:ext>
            </a:extLst>
          </p:cNvPr>
          <p:cNvSpPr>
            <a:spLocks noGrp="1"/>
          </p:cNvSpPr>
          <p:nvPr>
            <p:ph type="title"/>
          </p:nvPr>
        </p:nvSpPr>
        <p:spPr/>
        <p:txBody>
          <a:bodyPr/>
          <a:lstStyle/>
          <a:p>
            <a:r>
              <a:rPr lang="en-US" dirty="0"/>
              <a:t>Usability</a:t>
            </a:r>
          </a:p>
        </p:txBody>
      </p:sp>
    </p:spTree>
    <p:extLst>
      <p:ext uri="{BB962C8B-B14F-4D97-AF65-F5344CB8AC3E}">
        <p14:creationId xmlns:p14="http://schemas.microsoft.com/office/powerpoint/2010/main" val="177998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ED907FB-1A6C-BE46-8228-45F5489DFAD6}"/>
              </a:ext>
            </a:extLst>
          </p:cNvPr>
          <p:cNvSpPr>
            <a:spLocks noGrp="1"/>
          </p:cNvSpPr>
          <p:nvPr>
            <p:ph idx="1"/>
          </p:nvPr>
        </p:nvSpPr>
        <p:spPr/>
        <p:txBody>
          <a:bodyPr/>
          <a:lstStyle/>
          <a:p>
            <a:r>
              <a:rPr lang="en-US" dirty="0"/>
              <a:t>thus, </a:t>
            </a:r>
            <a:r>
              <a:rPr lang="en-US" i="1" dirty="0"/>
              <a:t>user experience</a:t>
            </a:r>
            <a:r>
              <a:rPr lang="en-US" dirty="0"/>
              <a:t> is different than </a:t>
            </a:r>
            <a:r>
              <a:rPr lang="en-US" i="1" dirty="0"/>
              <a:t>usability</a:t>
            </a:r>
          </a:p>
          <a:p>
            <a:r>
              <a:rPr lang="en-US" i="1" dirty="0"/>
              <a:t>user experience</a:t>
            </a:r>
            <a:r>
              <a:rPr lang="en-US" dirty="0"/>
              <a:t> is connected to sense making</a:t>
            </a:r>
          </a:p>
          <a:p>
            <a:pPr lvl="1"/>
            <a:r>
              <a:rPr lang="en-US" dirty="0"/>
              <a:t>sense-making takes place in the body and the mind of the sense maker</a:t>
            </a:r>
          </a:p>
          <a:p>
            <a:pPr lvl="1"/>
            <a:r>
              <a:rPr lang="en-US" dirty="0"/>
              <a:t>sense-making is not directly observable, is ‘interior’</a:t>
            </a:r>
            <a:endParaRPr lang="en-US" i="1" dirty="0"/>
          </a:p>
          <a:p>
            <a:r>
              <a:rPr lang="en-US" i="1" dirty="0"/>
              <a:t>usability </a:t>
            </a:r>
            <a:r>
              <a:rPr lang="en-US" dirty="0"/>
              <a:t>is operationalized in order to be measurable</a:t>
            </a:r>
          </a:p>
          <a:p>
            <a:pPr lvl="1"/>
            <a:r>
              <a:rPr lang="en-US" dirty="0"/>
              <a:t>usability is assessed via observable </a:t>
            </a:r>
            <a:r>
              <a:rPr lang="en-US" dirty="0" err="1"/>
              <a:t>behaviours</a:t>
            </a:r>
            <a:r>
              <a:rPr lang="en-US" dirty="0"/>
              <a:t> </a:t>
            </a:r>
            <a:r>
              <a:rPr lang="en-US" dirty="0" err="1"/>
              <a:t>wrt</a:t>
            </a:r>
            <a:r>
              <a:rPr lang="en-US" dirty="0"/>
              <a:t> effectiveness, efficiency, safety, utility, learnability, memorability</a:t>
            </a:r>
          </a:p>
          <a:p>
            <a:pPr lvl="1"/>
            <a:r>
              <a:rPr lang="en-US" dirty="0"/>
              <a:t>thus, usability is about observability and measurability, it is exterior</a:t>
            </a:r>
          </a:p>
          <a:p>
            <a:pPr lvl="1"/>
            <a:endParaRPr lang="en-US" i="1" dirty="0"/>
          </a:p>
        </p:txBody>
      </p:sp>
      <p:sp>
        <p:nvSpPr>
          <p:cNvPr id="3" name="Slide Number Placeholder 2">
            <a:extLst>
              <a:ext uri="{FF2B5EF4-FFF2-40B4-BE49-F238E27FC236}">
                <a16:creationId xmlns:a16="http://schemas.microsoft.com/office/drawing/2014/main" id="{AFDFA998-1556-C845-9DAC-4A8DD9D88BFE}"/>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11</a:t>
            </a:fld>
            <a:endParaRPr lang="en-US" dirty="0">
              <a:solidFill>
                <a:srgbClr val="AAAAAA"/>
              </a:solidFill>
              <a:ea typeface="Calibri"/>
              <a:sym typeface="Calibri"/>
            </a:endParaRPr>
          </a:p>
        </p:txBody>
      </p:sp>
      <mc:AlternateContent xmlns:mc="http://schemas.openxmlformats.org/markup-compatibility/2006" xmlns:a14="http://schemas.microsoft.com/office/drawing/2010/main">
        <mc:Choice Requires="a14">
          <p:sp>
            <p:nvSpPr>
              <p:cNvPr id="4" name="Title 3">
                <a:extLst>
                  <a:ext uri="{FF2B5EF4-FFF2-40B4-BE49-F238E27FC236}">
                    <a16:creationId xmlns:a16="http://schemas.microsoft.com/office/drawing/2014/main" id="{AEF2E965-5275-AC48-8705-A0F484694DAF}"/>
                  </a:ext>
                </a:extLst>
              </p:cNvPr>
              <p:cNvSpPr>
                <a:spLocks noGrp="1"/>
              </p:cNvSpPr>
              <p:nvPr>
                <p:ph type="title"/>
              </p:nvPr>
            </p:nvSpPr>
            <p:spPr/>
            <p:txBody>
              <a:bodyPr/>
              <a:lstStyle/>
              <a:p>
                <a:r>
                  <a:rPr lang="en-US" dirty="0"/>
                  <a:t>User Experience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Usability</a:t>
                </a:r>
              </a:p>
            </p:txBody>
          </p:sp>
        </mc:Choice>
        <mc:Fallback xmlns="">
          <p:sp>
            <p:nvSpPr>
              <p:cNvPr id="4" name="Title 3">
                <a:extLst>
                  <a:ext uri="{FF2B5EF4-FFF2-40B4-BE49-F238E27FC236}">
                    <a16:creationId xmlns:a16="http://schemas.microsoft.com/office/drawing/2014/main" id="{AEF2E965-5275-AC48-8705-A0F484694DAF}"/>
                  </a:ext>
                </a:extLst>
              </p:cNvPr>
              <p:cNvSpPr>
                <a:spLocks noGrp="1" noRot="1" noChangeAspect="1" noMove="1" noResize="1" noEditPoints="1" noAdjustHandles="1" noChangeArrowheads="1" noChangeShapeType="1" noTextEdit="1"/>
              </p:cNvSpPr>
              <p:nvPr>
                <p:ph type="title"/>
              </p:nvPr>
            </p:nvSpPr>
            <p:spPr>
              <a:blipFill>
                <a:blip r:embed="rId2"/>
                <a:stretch>
                  <a:fillRect l="-2602" t="-10769"/>
                </a:stretch>
              </a:blipFill>
            </p:spPr>
            <p:txBody>
              <a:bodyPr/>
              <a:lstStyle/>
              <a:p>
                <a:r>
                  <a:rPr lang="en-US">
                    <a:noFill/>
                  </a:rPr>
                  <a:t> </a:t>
                </a:r>
              </a:p>
            </p:txBody>
          </p:sp>
        </mc:Fallback>
      </mc:AlternateContent>
    </p:spTree>
    <p:extLst>
      <p:ext uri="{BB962C8B-B14F-4D97-AF65-F5344CB8AC3E}">
        <p14:creationId xmlns:p14="http://schemas.microsoft.com/office/powerpoint/2010/main" val="3071628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57847C-53A5-214F-B2A9-D023B004C1AC}"/>
              </a:ext>
            </a:extLst>
          </p:cNvPr>
          <p:cNvSpPr>
            <a:spLocks noGrp="1"/>
          </p:cNvSpPr>
          <p:nvPr>
            <p:ph idx="1"/>
          </p:nvPr>
        </p:nvSpPr>
        <p:spPr/>
        <p:txBody>
          <a:bodyPr/>
          <a:lstStyle/>
          <a:p>
            <a:endParaRPr lang="en-US" dirty="0"/>
          </a:p>
          <a:p>
            <a:pPr marL="0" indent="0">
              <a:buNone/>
            </a:pPr>
            <a:endParaRPr lang="en-US" dirty="0">
              <a:solidFill>
                <a:schemeClr val="accent2">
                  <a:lumMod val="75000"/>
                  <a:lumOff val="25000"/>
                </a:schemeClr>
              </a:solidFill>
            </a:endParaRPr>
          </a:p>
          <a:p>
            <a:pPr marL="0" indent="0">
              <a:buNone/>
            </a:pPr>
            <a:r>
              <a:rPr lang="en-US" dirty="0">
                <a:solidFill>
                  <a:schemeClr val="accent2">
                    <a:lumMod val="75000"/>
                    <a:lumOff val="25000"/>
                  </a:schemeClr>
                </a:solidFill>
              </a:rPr>
              <a:t>2. </a:t>
            </a:r>
            <a:r>
              <a:rPr lang="en-CA" dirty="0"/>
              <a:t>What are the design principles of </a:t>
            </a:r>
            <a:r>
              <a:rPr lang="en-CA" i="1" dirty="0"/>
              <a:t>visibility</a:t>
            </a:r>
            <a:r>
              <a:rPr lang="en-CA" dirty="0"/>
              <a:t>, </a:t>
            </a:r>
            <a:r>
              <a:rPr lang="en-CA" i="1" dirty="0"/>
              <a:t>constraints</a:t>
            </a:r>
            <a:r>
              <a:rPr lang="en-CA" dirty="0"/>
              <a:t>, </a:t>
            </a:r>
            <a:r>
              <a:rPr lang="en-CA" i="1" dirty="0"/>
              <a:t>consistency</a:t>
            </a:r>
            <a:r>
              <a:rPr lang="en-CA" dirty="0"/>
              <a:t>, </a:t>
            </a:r>
            <a:r>
              <a:rPr lang="en-CA" i="1" dirty="0"/>
              <a:t>feedback</a:t>
            </a:r>
            <a:r>
              <a:rPr lang="en-CA" dirty="0"/>
              <a:t>?</a:t>
            </a:r>
          </a:p>
          <a:p>
            <a:pPr marL="0" indent="0">
              <a:buNone/>
            </a:pPr>
            <a:endParaRPr lang="en-CA" dirty="0"/>
          </a:p>
          <a:p>
            <a:pPr marL="0" indent="0">
              <a:buNone/>
            </a:pPr>
            <a:endParaRPr lang="en-CA" dirty="0"/>
          </a:p>
          <a:p>
            <a:pPr marL="0" indent="0">
              <a:buNone/>
            </a:pPr>
            <a:endParaRPr lang="en-CA" dirty="0"/>
          </a:p>
          <a:p>
            <a:pPr marL="0" indent="0">
              <a:buNone/>
            </a:pPr>
            <a:endParaRPr lang="en-US" dirty="0"/>
          </a:p>
          <a:p>
            <a:pPr marL="0" indent="0">
              <a:buNone/>
            </a:pPr>
            <a:endParaRPr lang="en-CA" dirty="0"/>
          </a:p>
          <a:p>
            <a:endParaRPr lang="en-US" dirty="0"/>
          </a:p>
          <a:p>
            <a:endParaRPr lang="en-US" dirty="0"/>
          </a:p>
        </p:txBody>
      </p:sp>
      <p:sp>
        <p:nvSpPr>
          <p:cNvPr id="3" name="Slide Number Placeholder 2">
            <a:extLst>
              <a:ext uri="{FF2B5EF4-FFF2-40B4-BE49-F238E27FC236}">
                <a16:creationId xmlns:a16="http://schemas.microsoft.com/office/drawing/2014/main" id="{7E1C79C3-720E-2E44-A27F-368F247E085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12</a:t>
            </a:fld>
            <a:endParaRPr lang="en-US">
              <a:solidFill>
                <a:srgbClr val="AAAAAA"/>
              </a:solidFill>
              <a:ea typeface="Calibri"/>
              <a:sym typeface="Calibri"/>
            </a:endParaRPr>
          </a:p>
        </p:txBody>
      </p:sp>
      <p:sp>
        <p:nvSpPr>
          <p:cNvPr id="4" name="Title 3">
            <a:extLst>
              <a:ext uri="{FF2B5EF4-FFF2-40B4-BE49-F238E27FC236}">
                <a16:creationId xmlns:a16="http://schemas.microsoft.com/office/drawing/2014/main" id="{BC6BCD9F-A3E4-9949-86EC-53D2D88D97F3}"/>
              </a:ext>
            </a:extLst>
          </p:cNvPr>
          <p:cNvSpPr>
            <a:spLocks noGrp="1"/>
          </p:cNvSpPr>
          <p:nvPr>
            <p:ph type="title"/>
          </p:nvPr>
        </p:nvSpPr>
        <p:spPr/>
        <p:txBody>
          <a:bodyPr/>
          <a:lstStyle/>
          <a:p>
            <a:r>
              <a:rPr lang="en-US"/>
              <a:t> </a:t>
            </a:r>
          </a:p>
        </p:txBody>
      </p:sp>
    </p:spTree>
    <p:extLst>
      <p:ext uri="{BB962C8B-B14F-4D97-AF65-F5344CB8AC3E}">
        <p14:creationId xmlns:p14="http://schemas.microsoft.com/office/powerpoint/2010/main" val="196274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a:p>
          <a:p>
            <a:pPr marL="0" indent="0">
              <a:buNone/>
            </a:pPr>
            <a:r>
              <a:rPr lang="en-US" dirty="0" err="1"/>
              <a:t>Preece</a:t>
            </a:r>
            <a:r>
              <a:rPr lang="en-US" dirty="0"/>
              <a:t> et al, 2019, Chapter 2: The Process of Interaction Design (23 pp.)</a:t>
            </a:r>
          </a:p>
          <a:p>
            <a:pPr marL="0" indent="0">
              <a:buNone/>
            </a:pPr>
            <a:endParaRPr lang="en-US" dirty="0"/>
          </a:p>
        </p:txBody>
      </p:sp>
      <p:sp>
        <p:nvSpPr>
          <p:cNvPr id="2" name="Title 1"/>
          <p:cNvSpPr>
            <a:spLocks noGrp="1"/>
          </p:cNvSpPr>
          <p:nvPr>
            <p:ph type="title"/>
          </p:nvPr>
        </p:nvSpPr>
        <p:spPr/>
        <p:txBody>
          <a:bodyPr/>
          <a:lstStyle/>
          <a:p>
            <a:r>
              <a:rPr lang="en-US" dirty="0"/>
              <a:t>Assigned Reading for Design Principles</a:t>
            </a:r>
            <a:br>
              <a:rPr lang="en-US" dirty="0"/>
            </a:br>
            <a:endParaRPr lang="en-US" dirty="0"/>
          </a:p>
        </p:txBody>
      </p:sp>
    </p:spTree>
    <p:extLst>
      <p:ext uri="{BB962C8B-B14F-4D97-AF65-F5344CB8AC3E}">
        <p14:creationId xmlns:p14="http://schemas.microsoft.com/office/powerpoint/2010/main" val="1070782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a:t>Design principles are used by interaction designers to aid their thinking when designing for the user experience</a:t>
            </a:r>
          </a:p>
          <a:p>
            <a:r>
              <a:rPr lang="en-US" dirty="0"/>
              <a:t>Design principles are generally followed, but there may be occasions when the choice may be made to violate the principle (rationales can and do exist for this)</a:t>
            </a:r>
          </a:p>
          <a:p>
            <a:r>
              <a:rPr lang="en-US" dirty="0"/>
              <a:t>In implementing each principle, there is the potential to make assumptions about the user that may be incorrect</a:t>
            </a:r>
          </a:p>
          <a:p>
            <a:endParaRPr lang="en-US" dirty="0"/>
          </a:p>
        </p:txBody>
      </p:sp>
      <p:sp>
        <p:nvSpPr>
          <p:cNvPr id="5" name="Title 4"/>
          <p:cNvSpPr>
            <a:spLocks noGrp="1"/>
          </p:cNvSpPr>
          <p:nvPr>
            <p:ph type="title"/>
          </p:nvPr>
        </p:nvSpPr>
        <p:spPr/>
        <p:txBody>
          <a:bodyPr/>
          <a:lstStyle/>
          <a:p>
            <a:r>
              <a:rPr lang="en-US" dirty="0"/>
              <a:t>Design Principles</a:t>
            </a:r>
          </a:p>
        </p:txBody>
      </p:sp>
    </p:spTree>
    <p:extLst>
      <p:ext uri="{BB962C8B-B14F-4D97-AF65-F5344CB8AC3E}">
        <p14:creationId xmlns:p14="http://schemas.microsoft.com/office/powerpoint/2010/main" val="2278523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a:t>Ensure non-applicable functionality is not selectable</a:t>
            </a:r>
          </a:p>
          <a:p>
            <a:r>
              <a:rPr lang="en-US" dirty="0"/>
              <a:t>constrain the user’s possible actions so that invalid or incoherent operations cannot be performed</a:t>
            </a:r>
          </a:p>
          <a:p>
            <a:r>
              <a:rPr lang="en-US" dirty="0"/>
              <a:t>at a given juncture, of all the possible actions, some may not be applicable</a:t>
            </a:r>
          </a:p>
          <a:p>
            <a:pPr lvl="1"/>
            <a:r>
              <a:rPr lang="en-US" dirty="0"/>
              <a:t>they should not be </a:t>
            </a:r>
            <a:r>
              <a:rPr lang="en-US" b="1" dirty="0"/>
              <a:t>selectable</a:t>
            </a:r>
            <a:r>
              <a:rPr lang="en-US" dirty="0"/>
              <a:t> to prevent incorrect user actions</a:t>
            </a:r>
          </a:p>
          <a:p>
            <a:pPr lvl="1"/>
            <a:r>
              <a:rPr lang="en-US" dirty="0"/>
              <a:t>they should </a:t>
            </a:r>
            <a:r>
              <a:rPr lang="en-US" b="1" dirty="0"/>
              <a:t>possibly remain visible</a:t>
            </a:r>
          </a:p>
          <a:p>
            <a:pPr lvl="2"/>
            <a:r>
              <a:rPr lang="en-US" dirty="0"/>
              <a:t>the </a:t>
            </a:r>
            <a:r>
              <a:rPr lang="en-US" b="1" dirty="0"/>
              <a:t>information</a:t>
            </a:r>
            <a:r>
              <a:rPr lang="en-US" dirty="0"/>
              <a:t> that the option exists </a:t>
            </a:r>
            <a:r>
              <a:rPr lang="en-US" u="sng" dirty="0"/>
              <a:t>may still serve a function</a:t>
            </a:r>
            <a:r>
              <a:rPr lang="en-US" dirty="0"/>
              <a:t> even if the option itself is not selectable </a:t>
            </a:r>
          </a:p>
          <a:p>
            <a:pPr marL="0" indent="0">
              <a:buNone/>
            </a:pPr>
            <a:r>
              <a:rPr lang="en-US" dirty="0"/>
              <a:t>assumptions: the designer may make assumptions about how the user perceives and makes sense of information</a:t>
            </a:r>
          </a:p>
        </p:txBody>
      </p:sp>
      <p:sp>
        <p:nvSpPr>
          <p:cNvPr id="4" name="Slide Number Placeholder 3"/>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15</a:t>
            </a:fld>
            <a:endParaRPr lang="en-US" dirty="0">
              <a:solidFill>
                <a:srgbClr val="AAAAAA"/>
              </a:solidFill>
              <a:ea typeface="Calibri"/>
              <a:sym typeface="Calibri"/>
            </a:endParaRPr>
          </a:p>
        </p:txBody>
      </p:sp>
      <p:sp>
        <p:nvSpPr>
          <p:cNvPr id="2" name="Title 1"/>
          <p:cNvSpPr>
            <a:spLocks noGrp="1"/>
          </p:cNvSpPr>
          <p:nvPr>
            <p:ph type="title"/>
          </p:nvPr>
        </p:nvSpPr>
        <p:spPr/>
        <p:txBody>
          <a:bodyPr/>
          <a:lstStyle/>
          <a:p>
            <a:r>
              <a:rPr lang="en-US" dirty="0"/>
              <a:t>Design Principle: Constraints</a:t>
            </a:r>
            <a:br>
              <a:rPr lang="en-US" dirty="0"/>
            </a:br>
            <a:endParaRPr lang="en-US" dirty="0"/>
          </a:p>
        </p:txBody>
      </p:sp>
    </p:spTree>
    <p:extLst>
      <p:ext uri="{BB962C8B-B14F-4D97-AF65-F5344CB8AC3E}">
        <p14:creationId xmlns:p14="http://schemas.microsoft.com/office/powerpoint/2010/main" val="2723627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732390C-8F71-C640-8176-02C4905A0AA3}"/>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16</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ECD69A27-4070-684E-8ADE-0741131F0827}"/>
              </a:ext>
            </a:extLst>
          </p:cNvPr>
          <p:cNvSpPr>
            <a:spLocks noGrp="1"/>
          </p:cNvSpPr>
          <p:nvPr>
            <p:ph type="title"/>
          </p:nvPr>
        </p:nvSpPr>
        <p:spPr/>
        <p:txBody>
          <a:bodyPr/>
          <a:lstStyle/>
          <a:p>
            <a:r>
              <a:rPr lang="en-US" dirty="0"/>
              <a:t>Example of a Constraint</a:t>
            </a:r>
          </a:p>
        </p:txBody>
      </p:sp>
      <p:pic>
        <p:nvPicPr>
          <p:cNvPr id="5" name="Content Placeholder 4">
            <a:extLst>
              <a:ext uri="{FF2B5EF4-FFF2-40B4-BE49-F238E27FC236}">
                <a16:creationId xmlns:a16="http://schemas.microsoft.com/office/drawing/2014/main" id="{3AC5B79A-DF73-7442-A587-AC77E4F63A2A}"/>
              </a:ext>
            </a:extLst>
          </p:cNvPr>
          <p:cNvPicPr>
            <a:picLocks noGrp="1" noChangeAspect="1"/>
          </p:cNvPicPr>
          <p:nvPr>
            <p:ph idx="1"/>
          </p:nvPr>
        </p:nvPicPr>
        <p:blipFill>
          <a:blip r:embed="rId2"/>
          <a:stretch>
            <a:fillRect/>
          </a:stretch>
        </p:blipFill>
        <p:spPr>
          <a:xfrm>
            <a:off x="1160200" y="3030119"/>
            <a:ext cx="6823075" cy="3774844"/>
          </a:xfrm>
          <a:prstGeom prst="rect">
            <a:avLst/>
          </a:prstGeom>
        </p:spPr>
      </p:pic>
      <p:sp>
        <p:nvSpPr>
          <p:cNvPr id="6" name="Rectangle 5">
            <a:extLst>
              <a:ext uri="{FF2B5EF4-FFF2-40B4-BE49-F238E27FC236}">
                <a16:creationId xmlns:a16="http://schemas.microsoft.com/office/drawing/2014/main" id="{EA999711-CBDC-6D49-93B4-27C75ADA878E}"/>
              </a:ext>
            </a:extLst>
          </p:cNvPr>
          <p:cNvSpPr/>
          <p:nvPr/>
        </p:nvSpPr>
        <p:spPr>
          <a:xfrm>
            <a:off x="5018314" y="167797"/>
            <a:ext cx="4109280" cy="2585323"/>
          </a:xfrm>
          <a:prstGeom prst="rect">
            <a:avLst/>
          </a:prstGeom>
        </p:spPr>
        <p:txBody>
          <a:bodyPr wrap="square">
            <a:spAutoFit/>
          </a:bodyPr>
          <a:lstStyle/>
          <a:p>
            <a:r>
              <a:rPr lang="en-US" dirty="0">
                <a:solidFill>
                  <a:srgbClr val="FF0000"/>
                </a:solidFill>
                <a:latin typeface="Palatino Linotype" panose="02040502050505030304" pitchFamily="18" charset="0"/>
              </a:rPr>
              <a:t>these menu choices cannot be used since groupable items have not been selected,</a:t>
            </a:r>
          </a:p>
          <a:p>
            <a:r>
              <a:rPr lang="en-US" dirty="0">
                <a:solidFill>
                  <a:srgbClr val="FF0000"/>
                </a:solidFill>
                <a:latin typeface="Palatino Linotype" panose="02040502050505030304" pitchFamily="18" charset="0"/>
              </a:rPr>
              <a:t>thus these choices are not available for selection</a:t>
            </a:r>
          </a:p>
          <a:p>
            <a:r>
              <a:rPr lang="en-US" dirty="0">
                <a:solidFill>
                  <a:srgbClr val="FF0000"/>
                </a:solidFill>
                <a:latin typeface="Palatino Linotype" panose="02040502050505030304" pitchFamily="18" charset="0"/>
              </a:rPr>
              <a:t>but it is still useful to show that these options exist (supports learning) and to keep the menu consistent across all possible states</a:t>
            </a:r>
          </a:p>
        </p:txBody>
      </p:sp>
      <p:cxnSp>
        <p:nvCxnSpPr>
          <p:cNvPr id="8" name="Straight Arrow Connector 7">
            <a:extLst>
              <a:ext uri="{FF2B5EF4-FFF2-40B4-BE49-F238E27FC236}">
                <a16:creationId xmlns:a16="http://schemas.microsoft.com/office/drawing/2014/main" id="{D7F77AAC-F8F9-744C-8C4B-AA034C1D1283}"/>
              </a:ext>
            </a:extLst>
          </p:cNvPr>
          <p:cNvCxnSpPr/>
          <p:nvPr/>
        </p:nvCxnSpPr>
        <p:spPr>
          <a:xfrm flipH="1">
            <a:off x="3897086" y="2558143"/>
            <a:ext cx="2155371" cy="169817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1100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a:t>For the given junction, ensure key functionality is visible</a:t>
            </a:r>
          </a:p>
          <a:p>
            <a:r>
              <a:rPr lang="en-US" dirty="0"/>
              <a:t>Ensure there is an answer the user's question "What actions are possible at this juncture?"</a:t>
            </a:r>
          </a:p>
          <a:p>
            <a:r>
              <a:rPr lang="en-US" dirty="0"/>
              <a:t>At a given juncture, of all the afforded actions, some may be applicable and others not</a:t>
            </a:r>
          </a:p>
          <a:p>
            <a:pPr lvl="1"/>
            <a:r>
              <a:rPr lang="en-US" dirty="0"/>
              <a:t>of those that are applicable </a:t>
            </a:r>
            <a:r>
              <a:rPr lang="en-US" dirty="0">
                <a:sym typeface="Wingdings" pitchFamily="2" charset="2"/>
              </a:rPr>
              <a:t></a:t>
            </a:r>
            <a:r>
              <a:rPr lang="en-US" dirty="0"/>
              <a:t> are they signified to the user in a way that is understandable?</a:t>
            </a:r>
          </a:p>
          <a:p>
            <a:pPr lvl="1"/>
            <a:r>
              <a:rPr lang="en-US" dirty="0"/>
              <a:t>of those that are not applicable </a:t>
            </a:r>
            <a:r>
              <a:rPr lang="en-US" dirty="0">
                <a:sym typeface="Wingdings" pitchFamily="2" charset="2"/>
              </a:rPr>
              <a:t> </a:t>
            </a:r>
            <a:r>
              <a:rPr lang="en-US" dirty="0"/>
              <a:t>why might we want it to be visible (but not selectable?)</a:t>
            </a:r>
          </a:p>
          <a:p>
            <a:r>
              <a:rPr lang="en-US" dirty="0"/>
              <a:t>this principle serves to bridge the gulf of execution</a:t>
            </a:r>
          </a:p>
          <a:p>
            <a:r>
              <a:rPr lang="en-US" dirty="0"/>
              <a:t>assumptions: designer may make assumptions about how the user perceives and makes sense of information</a:t>
            </a:r>
          </a:p>
        </p:txBody>
      </p:sp>
      <p:sp>
        <p:nvSpPr>
          <p:cNvPr id="4" name="Slide Number Placeholder 3"/>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17</a:t>
            </a:fld>
            <a:endParaRPr lang="en-US" dirty="0">
              <a:solidFill>
                <a:srgbClr val="AAAAAA"/>
              </a:solidFill>
              <a:ea typeface="Calibri"/>
              <a:sym typeface="Calibri"/>
            </a:endParaRPr>
          </a:p>
        </p:txBody>
      </p:sp>
      <p:sp>
        <p:nvSpPr>
          <p:cNvPr id="2" name="Title 1"/>
          <p:cNvSpPr>
            <a:spLocks noGrp="1"/>
          </p:cNvSpPr>
          <p:nvPr>
            <p:ph type="title"/>
          </p:nvPr>
        </p:nvSpPr>
        <p:spPr/>
        <p:txBody>
          <a:bodyPr/>
          <a:lstStyle/>
          <a:p>
            <a:r>
              <a:rPr lang="en-US" dirty="0"/>
              <a:t>Design Principle:  Visibility</a:t>
            </a:r>
            <a:br>
              <a:rPr lang="en-US" dirty="0"/>
            </a:br>
            <a:endParaRPr lang="en-US" dirty="0"/>
          </a:p>
        </p:txBody>
      </p:sp>
    </p:spTree>
    <p:extLst>
      <p:ext uri="{BB962C8B-B14F-4D97-AF65-F5344CB8AC3E}">
        <p14:creationId xmlns:p14="http://schemas.microsoft.com/office/powerpoint/2010/main" val="3453884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a:t>Provide feedback to signal what action has been done and what this action has accomplished</a:t>
            </a:r>
          </a:p>
          <a:p>
            <a:pPr marL="0" indent="0">
              <a:buNone/>
            </a:pPr>
            <a:endParaRPr lang="en-US" b="1" dirty="0"/>
          </a:p>
          <a:p>
            <a:pPr marL="0" indent="0">
              <a:buNone/>
            </a:pPr>
            <a:r>
              <a:rPr lang="en-US" dirty="0"/>
              <a:t>Answer the user's question "What was the result of the action that I just performed? "</a:t>
            </a:r>
          </a:p>
          <a:p>
            <a:pPr marL="0" indent="0">
              <a:buNone/>
            </a:pPr>
            <a:endParaRPr lang="en-US" dirty="0"/>
          </a:p>
          <a:p>
            <a:pPr marL="0" indent="0">
              <a:buNone/>
            </a:pPr>
            <a:r>
              <a:rPr lang="en-US" dirty="0"/>
              <a:t>this principle serves to bridge the gulf of evaluation</a:t>
            </a:r>
          </a:p>
          <a:p>
            <a:pPr marL="0" indent="0">
              <a:buNone/>
            </a:pPr>
            <a:endParaRPr lang="en-US" dirty="0"/>
          </a:p>
          <a:p>
            <a:r>
              <a:rPr lang="en-US" dirty="0"/>
              <a:t>assumptions: designer may make assumptions about how the user perceives and makes sense of information</a:t>
            </a:r>
          </a:p>
          <a:p>
            <a:pPr marL="0" indent="0">
              <a:buNone/>
            </a:pPr>
            <a:endParaRPr lang="en-US" b="1" dirty="0"/>
          </a:p>
        </p:txBody>
      </p:sp>
      <p:sp>
        <p:nvSpPr>
          <p:cNvPr id="2" name="Slide Number Placeholder 1"/>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18</a:t>
            </a:fld>
            <a:endParaRPr lang="en-US" dirty="0">
              <a:solidFill>
                <a:srgbClr val="AAAAAA"/>
              </a:solidFill>
              <a:ea typeface="Calibri"/>
              <a:sym typeface="Calibri"/>
            </a:endParaRPr>
          </a:p>
        </p:txBody>
      </p:sp>
      <p:sp>
        <p:nvSpPr>
          <p:cNvPr id="4" name="Title 3"/>
          <p:cNvSpPr>
            <a:spLocks noGrp="1"/>
          </p:cNvSpPr>
          <p:nvPr>
            <p:ph type="title"/>
          </p:nvPr>
        </p:nvSpPr>
        <p:spPr/>
        <p:txBody>
          <a:bodyPr/>
          <a:lstStyle/>
          <a:p>
            <a:r>
              <a:rPr lang="en-US" dirty="0"/>
              <a:t>Design Principle: Feedback</a:t>
            </a:r>
            <a:br>
              <a:rPr lang="en-US" dirty="0"/>
            </a:br>
            <a:endParaRPr lang="en-US" dirty="0"/>
          </a:p>
        </p:txBody>
      </p:sp>
    </p:spTree>
    <p:extLst>
      <p:ext uri="{BB962C8B-B14F-4D97-AF65-F5344CB8AC3E}">
        <p14:creationId xmlns:p14="http://schemas.microsoft.com/office/powerpoint/2010/main" val="23348116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buNone/>
            </a:pPr>
            <a:r>
              <a:rPr lang="en-US" b="1" dirty="0"/>
              <a:t>Be consistent</a:t>
            </a:r>
          </a:p>
          <a:p>
            <a:r>
              <a:rPr lang="en-CA" dirty="0"/>
              <a:t> have similar operations and use similar elements for achieving similar tasks</a:t>
            </a:r>
            <a:endParaRPr lang="en-US" dirty="0"/>
          </a:p>
          <a:p>
            <a:pPr marL="0" indent="0">
              <a:buNone/>
            </a:pPr>
            <a:r>
              <a:rPr lang="en-US" dirty="0"/>
              <a:t>Why be consistent? </a:t>
            </a:r>
          </a:p>
          <a:p>
            <a:r>
              <a:rPr lang="en-US" dirty="0"/>
              <a:t>a consistent interface employs rules, and rules can be learned and absorbed by the user</a:t>
            </a:r>
          </a:p>
          <a:p>
            <a:r>
              <a:rPr lang="en-US" dirty="0"/>
              <a:t>thus, consistency in an interface can support learning</a:t>
            </a:r>
          </a:p>
          <a:p>
            <a:r>
              <a:rPr lang="en-US" dirty="0"/>
              <a:t>but sometimes consistency can be enforced in ways that are not actually helpful</a:t>
            </a:r>
          </a:p>
        </p:txBody>
      </p:sp>
      <p:sp>
        <p:nvSpPr>
          <p:cNvPr id="4" name="Title 3"/>
          <p:cNvSpPr>
            <a:spLocks noGrp="1"/>
          </p:cNvSpPr>
          <p:nvPr>
            <p:ph type="title"/>
          </p:nvPr>
        </p:nvSpPr>
        <p:spPr/>
        <p:txBody>
          <a:bodyPr/>
          <a:lstStyle/>
          <a:p>
            <a:r>
              <a:rPr lang="en-US" dirty="0"/>
              <a:t>Design Principle: Consistency</a:t>
            </a:r>
          </a:p>
        </p:txBody>
      </p:sp>
    </p:spTree>
    <p:extLst>
      <p:ext uri="{BB962C8B-B14F-4D97-AF65-F5344CB8AC3E}">
        <p14:creationId xmlns:p14="http://schemas.microsoft.com/office/powerpoint/2010/main" val="2947045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03C55E-448F-D148-8A24-A78C3C36E5C1}"/>
              </a:ext>
            </a:extLst>
          </p:cNvPr>
          <p:cNvSpPr>
            <a:spLocks noGrp="1"/>
          </p:cNvSpPr>
          <p:nvPr>
            <p:ph type="title"/>
          </p:nvPr>
        </p:nvSpPr>
        <p:spPr/>
        <p:txBody>
          <a:bodyPr/>
          <a:lstStyle/>
          <a:p>
            <a:r>
              <a:rPr lang="en-US" dirty="0"/>
              <a:t>Intellectual Property Notice</a:t>
            </a:r>
          </a:p>
        </p:txBody>
      </p:sp>
      <p:sp>
        <p:nvSpPr>
          <p:cNvPr id="6" name="Content Placeholder 5">
            <a:extLst>
              <a:ext uri="{FF2B5EF4-FFF2-40B4-BE49-F238E27FC236}">
                <a16:creationId xmlns:a16="http://schemas.microsoft.com/office/drawing/2014/main" id="{B6C1C058-8AF9-0448-B51B-F97EE53D1D17}"/>
              </a:ext>
            </a:extLst>
          </p:cNvPr>
          <p:cNvSpPr>
            <a:spLocks noGrp="1"/>
          </p:cNvSpPr>
          <p:nvPr>
            <p:ph idx="1"/>
          </p:nvPr>
        </p:nvSpPr>
        <p:spPr>
          <a:xfrm>
            <a:off x="685554" y="1308926"/>
            <a:ext cx="8159218" cy="5194424"/>
          </a:xfrm>
        </p:spPr>
        <p:txBody>
          <a:bodyPr>
            <a:normAutofit fontScale="85000" lnSpcReduction="10000"/>
          </a:bodyPr>
          <a:lstStyle/>
          <a:p>
            <a:pPr marL="0" indent="0">
              <a:buNone/>
            </a:pPr>
            <a:r>
              <a:rPr lang="en-CA" dirty="0"/>
              <a:t>This presentation is protected by Canadian and international copyright laws. Reproduction and distribution of the presentation without the written permission of the copyright holder is prohibited.</a:t>
            </a:r>
          </a:p>
          <a:p>
            <a:pPr marL="0" indent="0">
              <a:buNone/>
            </a:pPr>
            <a:r>
              <a:rPr lang="en-CA" dirty="0"/>
              <a:t>These course materials are designed for use as part of the EECS3461 course at York University and are the intellectual property of the instructor unless otherwise stated. Third party copyrighted materials (such as book chapters, journal articles, music, videos, </a:t>
            </a:r>
            <a:r>
              <a:rPr lang="en-CA" dirty="0" err="1"/>
              <a:t>etc</a:t>
            </a:r>
            <a:r>
              <a:rPr lang="en-CA" dirty="0"/>
              <a:t>) have either been licensed for use in this course or fall under an exception or limitation in Canadian Copyright law.</a:t>
            </a:r>
          </a:p>
          <a:p>
            <a:pPr marL="0" indent="0">
              <a:buNone/>
            </a:pPr>
            <a:r>
              <a:rPr lang="en-CA" dirty="0"/>
              <a:t>Copying this material for distribution (e.g., uploading material to a commercial third-party website) may lead to a charge of misconduct under York’s Code of Student Rights and Responsibilities and the Senate Policy on Academic Honesty and/or legal consequences for violation of copyright law if copyright law has been violated. </a:t>
            </a:r>
          </a:p>
          <a:p>
            <a:pPr marL="0" indent="0">
              <a:buNone/>
            </a:pPr>
            <a:r>
              <a:rPr lang="en-CA" dirty="0"/>
              <a:t>© Melanie </a:t>
            </a:r>
            <a:r>
              <a:rPr lang="en-CA" dirty="0" err="1"/>
              <a:t>Baljko</a:t>
            </a:r>
            <a:r>
              <a:rPr lang="en-CA" dirty="0"/>
              <a:t>, 2021</a:t>
            </a:r>
            <a:endParaRPr lang="en-US" dirty="0"/>
          </a:p>
        </p:txBody>
      </p:sp>
      <p:sp>
        <p:nvSpPr>
          <p:cNvPr id="2" name="Slide Number Placeholder 1">
            <a:extLst>
              <a:ext uri="{FF2B5EF4-FFF2-40B4-BE49-F238E27FC236}">
                <a16:creationId xmlns:a16="http://schemas.microsoft.com/office/drawing/2014/main" id="{8CC19DE9-8F5D-9848-B6FB-4D608D0129F3}"/>
              </a:ext>
            </a:extLst>
          </p:cNvPr>
          <p:cNvSpPr>
            <a:spLocks noGrp="1"/>
          </p:cNvSpPr>
          <p:nvPr>
            <p:ph type="sldNum" idx="4294967295"/>
          </p:nvPr>
        </p:nvSpPr>
        <p:spPr>
          <a:xfrm>
            <a:off x="8242300" y="6402388"/>
            <a:ext cx="901700" cy="455612"/>
          </a:xfrm>
          <a:prstGeom prst="rect">
            <a:avLst/>
          </a:prstGeom>
        </p:spPr>
        <p:txBody>
          <a:bodyPr/>
          <a:lstStyle/>
          <a:p>
            <a:pPr>
              <a:buSzPct val="25000"/>
            </a:pPr>
            <a:fld id="{00000000-1234-1234-1234-123412341234}" type="slidenum">
              <a:rPr lang="en-US" smtClean="0">
                <a:solidFill>
                  <a:srgbClr val="AAAAAA"/>
                </a:solidFill>
                <a:ea typeface="Calibri"/>
                <a:sym typeface="Calibri"/>
              </a:rPr>
              <a:pPr>
                <a:buSzPct val="25000"/>
              </a:pPr>
              <a:t>2</a:t>
            </a:fld>
            <a:endParaRPr lang="en-US" dirty="0">
              <a:solidFill>
                <a:srgbClr val="AAAAAA"/>
              </a:solidFill>
              <a:ea typeface="Calibri"/>
              <a:sym typeface="Calibri"/>
            </a:endParaRPr>
          </a:p>
        </p:txBody>
      </p:sp>
    </p:spTree>
    <p:extLst>
      <p:ext uri="{BB962C8B-B14F-4D97-AF65-F5344CB8AC3E}">
        <p14:creationId xmlns:p14="http://schemas.microsoft.com/office/powerpoint/2010/main" val="1264815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a:p>
            <a:r>
              <a:rPr lang="en-US" dirty="0"/>
              <a:t>It is possible to be consistent on the basis of different principles (as the next example will demonstrate)</a:t>
            </a:r>
          </a:p>
          <a:p>
            <a:r>
              <a:rPr lang="en-US" dirty="0"/>
              <a:t>Although enforcing consistency according to one principle may be logical to the designer, it may not be meaningful or useful to the user</a:t>
            </a:r>
          </a:p>
          <a:p>
            <a:r>
              <a:rPr lang="en-US" dirty="0"/>
              <a:t>When we think of consistency, we should think </a:t>
            </a:r>
            <a:r>
              <a:rPr lang="en-US" i="1" dirty="0"/>
              <a:t>"consistency with respect to what underlying principle and will this principle be helpful to the user?"</a:t>
            </a:r>
          </a:p>
        </p:txBody>
      </p:sp>
      <p:sp>
        <p:nvSpPr>
          <p:cNvPr id="3" name="Title 2"/>
          <p:cNvSpPr>
            <a:spLocks noGrp="1"/>
          </p:cNvSpPr>
          <p:nvPr>
            <p:ph type="title"/>
          </p:nvPr>
        </p:nvSpPr>
        <p:spPr/>
        <p:txBody>
          <a:bodyPr/>
          <a:lstStyle/>
          <a:p>
            <a:r>
              <a:rPr lang="en-US" dirty="0"/>
              <a:t>Consistency Should be Based on Meaningful Principles</a:t>
            </a:r>
          </a:p>
        </p:txBody>
      </p:sp>
    </p:spTree>
    <p:extLst>
      <p:ext uri="{BB962C8B-B14F-4D97-AF65-F5344CB8AC3E}">
        <p14:creationId xmlns:p14="http://schemas.microsoft.com/office/powerpoint/2010/main" val="38453297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Scenario #1: There are different knives, including butter knives, steak knives, table knives, and fish knives. </a:t>
            </a:r>
          </a:p>
          <a:p>
            <a:r>
              <a:rPr lang="en-US" dirty="0"/>
              <a:t>Principle #1: These knives are all used in the kitchen, let's use the following principle:</a:t>
            </a:r>
          </a:p>
          <a:p>
            <a:pPr marL="882900" lvl="2" indent="-342900">
              <a:spcBef>
                <a:spcPts val="1800"/>
              </a:spcBef>
            </a:pPr>
            <a:r>
              <a:rPr lang="en-US" dirty="0"/>
              <a:t>Put things in the location where they are likely to be needed or used.  </a:t>
            </a:r>
          </a:p>
          <a:p>
            <a:pPr lvl="1"/>
            <a:r>
              <a:rPr lang="en-US" dirty="0"/>
              <a:t>Thus, put the knives in the top drawer by the sink</a:t>
            </a:r>
          </a:p>
          <a:p>
            <a:r>
              <a:rPr lang="en-US" dirty="0"/>
              <a:t>Put all of the knives in that location, this is </a:t>
            </a:r>
            <a:r>
              <a:rPr lang="en-US" b="1" dirty="0"/>
              <a:t>consistent</a:t>
            </a:r>
          </a:p>
          <a:p>
            <a:r>
              <a:rPr lang="en-US" dirty="0"/>
              <a:t>The principle makes it easy for everyone to find the knives, if it is followed consistently</a:t>
            </a:r>
          </a:p>
          <a:p>
            <a:r>
              <a:rPr lang="mr-IN" dirty="0"/>
              <a:t>…</a:t>
            </a:r>
            <a:r>
              <a:rPr lang="en-CA" dirty="0"/>
              <a:t>.</a:t>
            </a:r>
            <a:r>
              <a:rPr lang="en-US" dirty="0"/>
              <a:t>When all we have are kitchen knives, this is easy.</a:t>
            </a:r>
          </a:p>
          <a:p>
            <a:endParaRPr lang="en-US" dirty="0"/>
          </a:p>
        </p:txBody>
      </p:sp>
      <p:sp>
        <p:nvSpPr>
          <p:cNvPr id="3" name="Title 2"/>
          <p:cNvSpPr>
            <a:spLocks noGrp="1"/>
          </p:cNvSpPr>
          <p:nvPr>
            <p:ph type="title"/>
          </p:nvPr>
        </p:nvSpPr>
        <p:spPr/>
        <p:txBody>
          <a:bodyPr/>
          <a:lstStyle/>
          <a:p>
            <a:r>
              <a:rPr lang="en-US" dirty="0" err="1"/>
              <a:t>Grudin's</a:t>
            </a:r>
            <a:r>
              <a:rPr lang="en-US" dirty="0"/>
              <a:t> Knife Analogy (1989) [p.24]</a:t>
            </a:r>
          </a:p>
        </p:txBody>
      </p:sp>
    </p:spTree>
    <p:extLst>
      <p:ext uri="{BB962C8B-B14F-4D97-AF65-F5344CB8AC3E}">
        <p14:creationId xmlns:p14="http://schemas.microsoft.com/office/powerpoint/2010/main" val="2247486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a:t>Scenario #2: There are different knives, including butter knives, steak knives, table knives, and fish knives. Some of these are really sharp.  Some of these are special occasion knives or oversize knives. And there are putty knives and paint-scraping knives and jack-knives.</a:t>
            </a:r>
          </a:p>
          <a:p>
            <a:r>
              <a:rPr lang="en-US" dirty="0"/>
              <a:t>Principle #1: Put things in the location where they are likely to be needed or used.  </a:t>
            </a:r>
          </a:p>
          <a:p>
            <a:pPr lvl="1"/>
            <a:r>
              <a:rPr lang="en-US" dirty="0"/>
              <a:t>Kitchen knives go in the kitchen.  Tools go in the garage.  Jack-knives go in the pocket or backpack.</a:t>
            </a:r>
          </a:p>
          <a:p>
            <a:r>
              <a:rPr lang="en-US" dirty="0"/>
              <a:t>But since this is a complicated domain, this consistency rule begins to break down</a:t>
            </a:r>
          </a:p>
          <a:p>
            <a:r>
              <a:rPr lang="en-US" dirty="0"/>
              <a:t>We might employ additional </a:t>
            </a:r>
            <a:r>
              <a:rPr lang="en-US" b="1" dirty="0"/>
              <a:t>principles</a:t>
            </a:r>
            <a:r>
              <a:rPr lang="en-US" dirty="0"/>
              <a:t>:</a:t>
            </a:r>
          </a:p>
          <a:p>
            <a:pPr marL="756900" lvl="1" indent="-342900">
              <a:buFont typeface="+mj-lt"/>
              <a:buAutoNum type="arabicPeriod"/>
            </a:pPr>
            <a:r>
              <a:rPr lang="en-US" dirty="0"/>
              <a:t>When convenient "real estate" is limited, prioritize prime real estate for frequently used items; put infrequently used items in less convenient locations</a:t>
            </a:r>
          </a:p>
          <a:p>
            <a:pPr lvl="2"/>
            <a:r>
              <a:rPr lang="en-US" dirty="0"/>
              <a:t>Knives that are special purpose are put in the cabinet in another room</a:t>
            </a:r>
          </a:p>
          <a:p>
            <a:pPr marL="756900" lvl="1" indent="-342900">
              <a:buFont typeface="+mj-lt"/>
              <a:buAutoNum type="arabicPeriod"/>
            </a:pPr>
            <a:r>
              <a:rPr lang="en-US" dirty="0"/>
              <a:t>When items are special cases, build a special provision for them</a:t>
            </a:r>
          </a:p>
          <a:p>
            <a:pPr lvl="2"/>
            <a:r>
              <a:rPr lang="en-US" dirty="0"/>
              <a:t>Knives that don't fit or are too sharp to put in the drawer, then placed special safe places (e.g., in a wooden block). </a:t>
            </a:r>
          </a:p>
        </p:txBody>
      </p:sp>
      <p:sp>
        <p:nvSpPr>
          <p:cNvPr id="3" name="Title 2"/>
          <p:cNvSpPr>
            <a:spLocks noGrp="1"/>
          </p:cNvSpPr>
          <p:nvPr>
            <p:ph type="title"/>
          </p:nvPr>
        </p:nvSpPr>
        <p:spPr/>
        <p:txBody>
          <a:bodyPr/>
          <a:lstStyle/>
          <a:p>
            <a:r>
              <a:rPr lang="en-US" dirty="0" err="1"/>
              <a:t>Grudin's</a:t>
            </a:r>
            <a:r>
              <a:rPr lang="en-US" dirty="0"/>
              <a:t> Knife Analogy (1989) [p.24]</a:t>
            </a:r>
          </a:p>
        </p:txBody>
      </p:sp>
    </p:spTree>
    <p:extLst>
      <p:ext uri="{BB962C8B-B14F-4D97-AF65-F5344CB8AC3E}">
        <p14:creationId xmlns:p14="http://schemas.microsoft.com/office/powerpoint/2010/main" val="12050858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The knife example demonstrates when we think of </a:t>
            </a:r>
            <a:r>
              <a:rPr lang="en-US" b="1" dirty="0"/>
              <a:t>consistency, </a:t>
            </a:r>
            <a:r>
              <a:rPr lang="en-US" dirty="0"/>
              <a:t> we should be thinking “consistent according to which principle(s)?”</a:t>
            </a:r>
          </a:p>
          <a:p>
            <a:r>
              <a:rPr lang="en-US" dirty="0"/>
              <a:t>By analogy, the concept applies to interfaces, in terms of aspects such as:</a:t>
            </a:r>
          </a:p>
          <a:p>
            <a:pPr lvl="1"/>
            <a:r>
              <a:rPr lang="en-US" dirty="0"/>
              <a:t>organization (of tools, functions, information); visual presentation; mode of interaction, </a:t>
            </a:r>
            <a:r>
              <a:rPr lang="en-US" dirty="0" err="1"/>
              <a:t>etc</a:t>
            </a:r>
            <a:endParaRPr lang="en-US" dirty="0"/>
          </a:p>
          <a:p>
            <a:r>
              <a:rPr lang="en-US" dirty="0"/>
              <a:t>it might not make sense to be consistent to a particular principle at the expense of another principle</a:t>
            </a:r>
          </a:p>
          <a:p>
            <a:r>
              <a:rPr lang="en-US" dirty="0"/>
              <a:t>the complexity of the domain may require the use of multiple principles</a:t>
            </a:r>
          </a:p>
          <a:p>
            <a:endParaRPr lang="en-US" dirty="0"/>
          </a:p>
        </p:txBody>
      </p:sp>
      <p:sp>
        <p:nvSpPr>
          <p:cNvPr id="3" name="Title 2"/>
          <p:cNvSpPr>
            <a:spLocks noGrp="1"/>
          </p:cNvSpPr>
          <p:nvPr>
            <p:ph type="title"/>
          </p:nvPr>
        </p:nvSpPr>
        <p:spPr/>
        <p:txBody>
          <a:bodyPr/>
          <a:lstStyle/>
          <a:p>
            <a:r>
              <a:rPr lang="en-US" dirty="0"/>
              <a:t>What does this Knife Analogy tell us?</a:t>
            </a:r>
          </a:p>
        </p:txBody>
      </p:sp>
    </p:spTree>
    <p:extLst>
      <p:ext uri="{BB962C8B-B14F-4D97-AF65-F5344CB8AC3E}">
        <p14:creationId xmlns:p14="http://schemas.microsoft.com/office/powerpoint/2010/main" val="2664150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53B21D8-6B38-2844-99B9-3A9AA496D89B}"/>
              </a:ext>
            </a:extLst>
          </p:cNvPr>
          <p:cNvSpPr>
            <a:spLocks noGrp="1"/>
          </p:cNvSpPr>
          <p:nvPr>
            <p:ph idx="1"/>
          </p:nvPr>
        </p:nvSpPr>
        <p:spPr/>
        <p:txBody>
          <a:bodyPr>
            <a:normAutofit lnSpcReduction="10000"/>
          </a:bodyPr>
          <a:lstStyle/>
          <a:p>
            <a:r>
              <a:rPr lang="en-US" dirty="0"/>
              <a:t>The design principle of constraints says to ensure non-applicable functionality is not selectable (and that non selectable does not mean not visible)</a:t>
            </a:r>
          </a:p>
          <a:p>
            <a:r>
              <a:rPr lang="en-US" dirty="0"/>
              <a:t>The design principle of visibility says to ensure that the user’s (tacit) question "What actions are possible at this juncture?” is always answered by the interface</a:t>
            </a:r>
          </a:p>
          <a:p>
            <a:r>
              <a:rPr lang="en-US" dirty="0"/>
              <a:t>The design principle of feedback says to ensure that the user’s (tacit) question "What was the result of the action that I just performed? ” is always answered by the interface</a:t>
            </a:r>
          </a:p>
          <a:p>
            <a:r>
              <a:rPr lang="en-US" dirty="0"/>
              <a:t>The design principle of consistency says to </a:t>
            </a:r>
            <a:r>
              <a:rPr lang="en-CA" dirty="0"/>
              <a:t>have similar operations and use similar elements for achieving similar tasks, but ‘similar’ needs to be based on principles that are meaningful for the user (and not the designer)</a:t>
            </a:r>
            <a:endParaRPr lang="en-US" dirty="0"/>
          </a:p>
          <a:p>
            <a:endParaRPr lang="en-US" dirty="0"/>
          </a:p>
          <a:p>
            <a:endParaRPr lang="en-US" dirty="0"/>
          </a:p>
        </p:txBody>
      </p:sp>
      <p:sp>
        <p:nvSpPr>
          <p:cNvPr id="3" name="Slide Number Placeholder 2">
            <a:extLst>
              <a:ext uri="{FF2B5EF4-FFF2-40B4-BE49-F238E27FC236}">
                <a16:creationId xmlns:a16="http://schemas.microsoft.com/office/drawing/2014/main" id="{96D0F0E8-9AF7-D44F-BEED-EBCB9B2272CB}"/>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24</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D0C1A2FC-5CBA-A444-A040-47821104FD75}"/>
              </a:ext>
            </a:extLst>
          </p:cNvPr>
          <p:cNvSpPr>
            <a:spLocks noGrp="1"/>
          </p:cNvSpPr>
          <p:nvPr>
            <p:ph type="title"/>
          </p:nvPr>
        </p:nvSpPr>
        <p:spPr/>
        <p:txBody>
          <a:bodyPr/>
          <a:lstStyle/>
          <a:p>
            <a:r>
              <a:rPr lang="en-US" dirty="0"/>
              <a:t>In Sum</a:t>
            </a:r>
          </a:p>
        </p:txBody>
      </p:sp>
    </p:spTree>
    <p:extLst>
      <p:ext uri="{BB962C8B-B14F-4D97-AF65-F5344CB8AC3E}">
        <p14:creationId xmlns:p14="http://schemas.microsoft.com/office/powerpoint/2010/main" val="1300540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57847C-53A5-214F-B2A9-D023B004C1AC}"/>
              </a:ext>
            </a:extLst>
          </p:cNvPr>
          <p:cNvSpPr>
            <a:spLocks noGrp="1"/>
          </p:cNvSpPr>
          <p:nvPr>
            <p:ph idx="1"/>
          </p:nvPr>
        </p:nvSpPr>
        <p:spPr/>
        <p:txBody>
          <a:bodyPr/>
          <a:lstStyle/>
          <a:p>
            <a:endParaRPr lang="en-US" dirty="0"/>
          </a:p>
          <a:p>
            <a:pPr marL="0" indent="0">
              <a:buNone/>
            </a:pPr>
            <a:endParaRPr lang="en-US" dirty="0">
              <a:solidFill>
                <a:schemeClr val="accent2">
                  <a:lumMod val="75000"/>
                  <a:lumOff val="25000"/>
                </a:schemeClr>
              </a:solidFill>
            </a:endParaRPr>
          </a:p>
          <a:p>
            <a:pPr marL="0" indent="0">
              <a:buNone/>
            </a:pPr>
            <a:r>
              <a:rPr lang="en-US" dirty="0">
                <a:solidFill>
                  <a:schemeClr val="accent2">
                    <a:lumMod val="75000"/>
                    <a:lumOff val="25000"/>
                  </a:schemeClr>
                </a:solidFill>
              </a:rPr>
              <a:t>3. </a:t>
            </a:r>
            <a:r>
              <a:rPr lang="en-CA" dirty="0"/>
              <a:t>What are </a:t>
            </a:r>
            <a:r>
              <a:rPr lang="en-CA" dirty="0" err="1"/>
              <a:t>Shneiderman’s</a:t>
            </a:r>
            <a:r>
              <a:rPr lang="en-CA" dirty="0"/>
              <a:t> 'eight golden rules’ and Nielsen and </a:t>
            </a:r>
            <a:r>
              <a:rPr lang="en-CA" dirty="0" err="1"/>
              <a:t>Molich’s</a:t>
            </a:r>
            <a:r>
              <a:rPr lang="en-CA" dirty="0"/>
              <a:t> 10 User Interface design guidelines?</a:t>
            </a:r>
          </a:p>
          <a:p>
            <a:pPr marL="0" indent="0">
              <a:buNone/>
            </a:pPr>
            <a:endParaRPr lang="en-CA" dirty="0"/>
          </a:p>
          <a:p>
            <a:pPr marL="0" indent="0">
              <a:buNone/>
            </a:pPr>
            <a:endParaRPr lang="en-CA" dirty="0"/>
          </a:p>
          <a:p>
            <a:pPr marL="0" indent="0">
              <a:buNone/>
            </a:pPr>
            <a:endParaRPr lang="en-CA" dirty="0"/>
          </a:p>
          <a:p>
            <a:pPr marL="0" indent="0">
              <a:buNone/>
            </a:pPr>
            <a:endParaRPr lang="en-US" dirty="0"/>
          </a:p>
          <a:p>
            <a:pPr marL="0" indent="0">
              <a:buNone/>
            </a:pPr>
            <a:endParaRPr lang="en-CA" dirty="0"/>
          </a:p>
          <a:p>
            <a:endParaRPr lang="en-US" dirty="0"/>
          </a:p>
          <a:p>
            <a:endParaRPr lang="en-US" dirty="0"/>
          </a:p>
        </p:txBody>
      </p:sp>
      <p:sp>
        <p:nvSpPr>
          <p:cNvPr id="3" name="Slide Number Placeholder 2">
            <a:extLst>
              <a:ext uri="{FF2B5EF4-FFF2-40B4-BE49-F238E27FC236}">
                <a16:creationId xmlns:a16="http://schemas.microsoft.com/office/drawing/2014/main" id="{7E1C79C3-720E-2E44-A27F-368F247E085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25</a:t>
            </a:fld>
            <a:endParaRPr lang="en-US">
              <a:solidFill>
                <a:srgbClr val="AAAAAA"/>
              </a:solidFill>
              <a:ea typeface="Calibri"/>
              <a:sym typeface="Calibri"/>
            </a:endParaRPr>
          </a:p>
        </p:txBody>
      </p:sp>
      <p:sp>
        <p:nvSpPr>
          <p:cNvPr id="4" name="Title 3">
            <a:extLst>
              <a:ext uri="{FF2B5EF4-FFF2-40B4-BE49-F238E27FC236}">
                <a16:creationId xmlns:a16="http://schemas.microsoft.com/office/drawing/2014/main" id="{BC6BCD9F-A3E4-9949-86EC-53D2D88D97F3}"/>
              </a:ext>
            </a:extLst>
          </p:cNvPr>
          <p:cNvSpPr>
            <a:spLocks noGrp="1"/>
          </p:cNvSpPr>
          <p:nvPr>
            <p:ph type="title"/>
          </p:nvPr>
        </p:nvSpPr>
        <p:spPr/>
        <p:txBody>
          <a:bodyPr/>
          <a:lstStyle/>
          <a:p>
            <a:r>
              <a:rPr lang="en-US"/>
              <a:t> </a:t>
            </a:r>
          </a:p>
        </p:txBody>
      </p:sp>
    </p:spTree>
    <p:extLst>
      <p:ext uri="{BB962C8B-B14F-4D97-AF65-F5344CB8AC3E}">
        <p14:creationId xmlns:p14="http://schemas.microsoft.com/office/powerpoint/2010/main" val="11268319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1E1D95B-0772-9542-B896-F997D9D89709}"/>
              </a:ext>
            </a:extLst>
          </p:cNvPr>
          <p:cNvSpPr>
            <a:spLocks noGrp="1"/>
          </p:cNvSpPr>
          <p:nvPr>
            <p:ph idx="1"/>
          </p:nvPr>
        </p:nvSpPr>
        <p:spPr/>
        <p:txBody>
          <a:bodyPr>
            <a:normAutofit/>
          </a:bodyPr>
          <a:lstStyle/>
          <a:p>
            <a:r>
              <a:rPr lang="en-US" dirty="0"/>
              <a:t>Ben </a:t>
            </a:r>
            <a:r>
              <a:rPr lang="en-US" dirty="0" err="1"/>
              <a:t>Shneiderman</a:t>
            </a:r>
            <a:r>
              <a:rPr lang="en-US" dirty="0"/>
              <a:t> is a computer scientist who conducted fundamental research in Human-Computer Interaction</a:t>
            </a:r>
          </a:p>
          <a:p>
            <a:r>
              <a:rPr lang="en-US" dirty="0"/>
              <a:t>In the mid-1980s, he proposed design guidelines, and these guidelines often get turned into heuristics for evaluation </a:t>
            </a:r>
          </a:p>
          <a:p>
            <a:pPr lvl="1"/>
            <a:r>
              <a:rPr lang="en-US" dirty="0"/>
              <a:t>design guidelines </a:t>
            </a:r>
            <a:r>
              <a:rPr lang="en-US" dirty="0">
                <a:sym typeface="Wingdings" pitchFamily="2" charset="2"/>
              </a:rPr>
              <a:t> </a:t>
            </a:r>
            <a:r>
              <a:rPr lang="en-US" dirty="0"/>
              <a:t>to be applied </a:t>
            </a:r>
            <a:r>
              <a:rPr lang="en-US" i="1" dirty="0"/>
              <a:t>prospectively</a:t>
            </a:r>
          </a:p>
          <a:p>
            <a:pPr lvl="1"/>
            <a:r>
              <a:rPr lang="en-US" dirty="0"/>
              <a:t>evaluation heuristics </a:t>
            </a:r>
            <a:r>
              <a:rPr lang="en-US" dirty="0">
                <a:sym typeface="Wingdings" pitchFamily="2" charset="2"/>
              </a:rPr>
              <a:t> </a:t>
            </a:r>
            <a:r>
              <a:rPr lang="en-US" dirty="0"/>
              <a:t>to be applied </a:t>
            </a:r>
            <a:r>
              <a:rPr lang="en-US" i="1" dirty="0"/>
              <a:t>retrospectively</a:t>
            </a:r>
          </a:p>
        </p:txBody>
      </p:sp>
      <p:sp>
        <p:nvSpPr>
          <p:cNvPr id="3" name="Slide Number Placeholder 2">
            <a:extLst>
              <a:ext uri="{FF2B5EF4-FFF2-40B4-BE49-F238E27FC236}">
                <a16:creationId xmlns:a16="http://schemas.microsoft.com/office/drawing/2014/main" id="{94BDF764-AD2B-544B-996C-347565DCB7D5}"/>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26</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DE415305-BF92-074B-8656-5A0270EE9039}"/>
              </a:ext>
            </a:extLst>
          </p:cNvPr>
          <p:cNvSpPr>
            <a:spLocks noGrp="1"/>
          </p:cNvSpPr>
          <p:nvPr>
            <p:ph type="title"/>
          </p:nvPr>
        </p:nvSpPr>
        <p:spPr/>
        <p:txBody>
          <a:bodyPr/>
          <a:lstStyle/>
          <a:p>
            <a:r>
              <a:rPr lang="en-CA" dirty="0" err="1"/>
              <a:t>Shneiderman’s</a:t>
            </a:r>
            <a:r>
              <a:rPr lang="en-CA" dirty="0"/>
              <a:t> 'eight golden rules’</a:t>
            </a:r>
            <a:endParaRPr lang="en-US" dirty="0"/>
          </a:p>
        </p:txBody>
      </p:sp>
    </p:spTree>
    <p:extLst>
      <p:ext uri="{BB962C8B-B14F-4D97-AF65-F5344CB8AC3E}">
        <p14:creationId xmlns:p14="http://schemas.microsoft.com/office/powerpoint/2010/main" val="35182552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1E1D95B-0772-9542-B896-F997D9D89709}"/>
              </a:ext>
            </a:extLst>
          </p:cNvPr>
          <p:cNvSpPr>
            <a:spLocks noGrp="1"/>
          </p:cNvSpPr>
          <p:nvPr>
            <p:ph idx="1"/>
          </p:nvPr>
        </p:nvSpPr>
        <p:spPr>
          <a:xfrm>
            <a:off x="1160200" y="2048912"/>
            <a:ext cx="6823602" cy="4471268"/>
          </a:xfrm>
        </p:spPr>
        <p:txBody>
          <a:bodyPr>
            <a:normAutofit fontScale="92500" lnSpcReduction="20000"/>
          </a:bodyPr>
          <a:lstStyle/>
          <a:p>
            <a:pPr marL="0" indent="0">
              <a:buNone/>
            </a:pPr>
            <a:r>
              <a:rPr lang="en-CA" b="1" dirty="0"/>
              <a:t>1. Strive for consistency.</a:t>
            </a:r>
          </a:p>
          <a:p>
            <a:pPr lvl="1"/>
            <a:r>
              <a:rPr lang="en-CA" dirty="0"/>
              <a:t>Consistent sequences of actions should be required in similar situations; identical terminology should be used in prompts, menus, and help screens; and consistent color, layout, capitalization, fonts, and so on, should be employed throughout. </a:t>
            </a:r>
          </a:p>
          <a:p>
            <a:pPr lvl="1"/>
            <a:r>
              <a:rPr lang="en-CA" dirty="0"/>
              <a:t>Exceptions, such as required confirmation of the delete command or no echoing of passwords, should be comprehensible and limited in number</a:t>
            </a:r>
          </a:p>
          <a:p>
            <a:pPr marL="0" indent="0">
              <a:buNone/>
            </a:pPr>
            <a:r>
              <a:rPr lang="en-CA" b="1" dirty="0"/>
              <a:t>2. Seek universal usability.</a:t>
            </a:r>
          </a:p>
          <a:p>
            <a:pPr lvl="1"/>
            <a:r>
              <a:rPr lang="en-CA" dirty="0"/>
              <a:t>Recognize the needs of diverse users and design for plasticity, facilitating transformation of content. </a:t>
            </a:r>
          </a:p>
          <a:p>
            <a:pPr lvl="1"/>
            <a:r>
              <a:rPr lang="en-CA" dirty="0"/>
              <a:t>Novice to expert differences, age ranges, disabilities, international variations, and technological diversity each enrich the spectrum of requirements that guides design. </a:t>
            </a:r>
          </a:p>
          <a:p>
            <a:pPr lvl="1"/>
            <a:r>
              <a:rPr lang="en-CA" dirty="0"/>
              <a:t>Adding features for novices, such as explanations, and features for experts, such as shortcuts and faster pacing, enriches the interface design and improves perceived quality.</a:t>
            </a:r>
          </a:p>
          <a:p>
            <a:pPr marL="0" indent="0">
              <a:buNone/>
            </a:pPr>
            <a:endParaRPr lang="en-US" dirty="0"/>
          </a:p>
        </p:txBody>
      </p:sp>
      <p:sp>
        <p:nvSpPr>
          <p:cNvPr id="3" name="Slide Number Placeholder 2">
            <a:extLst>
              <a:ext uri="{FF2B5EF4-FFF2-40B4-BE49-F238E27FC236}">
                <a16:creationId xmlns:a16="http://schemas.microsoft.com/office/drawing/2014/main" id="{94BDF764-AD2B-544B-996C-347565DCB7D5}"/>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27</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DE415305-BF92-074B-8656-5A0270EE9039}"/>
              </a:ext>
            </a:extLst>
          </p:cNvPr>
          <p:cNvSpPr>
            <a:spLocks noGrp="1"/>
          </p:cNvSpPr>
          <p:nvPr>
            <p:ph type="title"/>
          </p:nvPr>
        </p:nvSpPr>
        <p:spPr/>
        <p:txBody>
          <a:bodyPr/>
          <a:lstStyle/>
          <a:p>
            <a:r>
              <a:rPr lang="en-CA" dirty="0" err="1"/>
              <a:t>Shneiderman’s</a:t>
            </a:r>
            <a:r>
              <a:rPr lang="en-CA" dirty="0"/>
              <a:t> 'eight golden rules’</a:t>
            </a:r>
            <a:endParaRPr lang="en-US" dirty="0"/>
          </a:p>
        </p:txBody>
      </p:sp>
      <p:sp>
        <p:nvSpPr>
          <p:cNvPr id="5" name="Rectangle 4">
            <a:extLst>
              <a:ext uri="{FF2B5EF4-FFF2-40B4-BE49-F238E27FC236}">
                <a16:creationId xmlns:a16="http://schemas.microsoft.com/office/drawing/2014/main" id="{9D8DDBDB-BBB6-0B4B-A4DA-3F413F760A00}"/>
              </a:ext>
            </a:extLst>
          </p:cNvPr>
          <p:cNvSpPr/>
          <p:nvPr/>
        </p:nvSpPr>
        <p:spPr>
          <a:xfrm>
            <a:off x="16407" y="6520179"/>
            <a:ext cx="4572000" cy="307777"/>
          </a:xfrm>
          <a:prstGeom prst="rect">
            <a:avLst/>
          </a:prstGeom>
        </p:spPr>
        <p:txBody>
          <a:bodyPr>
            <a:spAutoFit/>
          </a:bodyPr>
          <a:lstStyle/>
          <a:p>
            <a:r>
              <a:rPr lang="en-US" sz="1400" dirty="0"/>
              <a:t>http://</a:t>
            </a:r>
            <a:r>
              <a:rPr lang="en-US" sz="1400" dirty="0" err="1"/>
              <a:t>www.cs.umd.edu</a:t>
            </a:r>
            <a:r>
              <a:rPr lang="en-US" sz="1400" dirty="0"/>
              <a:t>/~ben/</a:t>
            </a:r>
            <a:r>
              <a:rPr lang="en-US" sz="1400" dirty="0" err="1"/>
              <a:t>goldenrules.html</a:t>
            </a:r>
            <a:endParaRPr lang="en-US" sz="1400" dirty="0"/>
          </a:p>
        </p:txBody>
      </p:sp>
    </p:spTree>
    <p:extLst>
      <p:ext uri="{BB962C8B-B14F-4D97-AF65-F5344CB8AC3E}">
        <p14:creationId xmlns:p14="http://schemas.microsoft.com/office/powerpoint/2010/main" val="3283566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1E1D95B-0772-9542-B896-F997D9D89709}"/>
              </a:ext>
            </a:extLst>
          </p:cNvPr>
          <p:cNvSpPr>
            <a:spLocks noGrp="1"/>
          </p:cNvSpPr>
          <p:nvPr>
            <p:ph idx="1"/>
          </p:nvPr>
        </p:nvSpPr>
        <p:spPr>
          <a:xfrm>
            <a:off x="1160200" y="2048912"/>
            <a:ext cx="6823602" cy="4493040"/>
          </a:xfrm>
        </p:spPr>
        <p:txBody>
          <a:bodyPr>
            <a:normAutofit lnSpcReduction="10000"/>
          </a:bodyPr>
          <a:lstStyle/>
          <a:p>
            <a:pPr marL="0" indent="0">
              <a:buNone/>
            </a:pPr>
            <a:r>
              <a:rPr lang="en-CA" b="1" dirty="0"/>
              <a:t>3. Offer informative feedback.</a:t>
            </a:r>
          </a:p>
          <a:p>
            <a:pPr lvl="1"/>
            <a:r>
              <a:rPr lang="en-CA" dirty="0"/>
              <a:t>For every user action, there should be an interface feedback. </a:t>
            </a:r>
          </a:p>
          <a:p>
            <a:pPr lvl="1"/>
            <a:r>
              <a:rPr lang="en-CA" dirty="0"/>
              <a:t>For frequent and minor actions, the response can be modest, whereas for infrequent and major actions, the response should be more substantial. </a:t>
            </a:r>
          </a:p>
          <a:p>
            <a:pPr lvl="1"/>
            <a:r>
              <a:rPr lang="en-CA" dirty="0"/>
              <a:t>Visual presentation of the objects of interest provides a convenient environment for showing changes explicitly</a:t>
            </a:r>
            <a:endParaRPr lang="en-CA" b="1" dirty="0"/>
          </a:p>
          <a:p>
            <a:pPr marL="0" indent="0">
              <a:buNone/>
            </a:pPr>
            <a:r>
              <a:rPr lang="en-CA" b="1" dirty="0"/>
              <a:t>4. Design dialogs to yield closure.</a:t>
            </a:r>
          </a:p>
          <a:p>
            <a:pPr lvl="1"/>
            <a:r>
              <a:rPr lang="en-CA" dirty="0"/>
              <a:t>Sequences of actions should be organized into groups with a beginning, middle, and end. </a:t>
            </a:r>
          </a:p>
          <a:p>
            <a:pPr lvl="1"/>
            <a:r>
              <a:rPr lang="en-CA" dirty="0"/>
              <a:t>Informative feedback at the completion of a group of actions gives users the satisfaction of accomplishment, a sense of relief, a signal to drop contingency plans from their minds, and an indicator to prepare for the next group of actions. </a:t>
            </a:r>
            <a:endParaRPr lang="en-US" dirty="0"/>
          </a:p>
        </p:txBody>
      </p:sp>
      <p:sp>
        <p:nvSpPr>
          <p:cNvPr id="3" name="Slide Number Placeholder 2">
            <a:extLst>
              <a:ext uri="{FF2B5EF4-FFF2-40B4-BE49-F238E27FC236}">
                <a16:creationId xmlns:a16="http://schemas.microsoft.com/office/drawing/2014/main" id="{94BDF764-AD2B-544B-996C-347565DCB7D5}"/>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28</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DE415305-BF92-074B-8656-5A0270EE9039}"/>
              </a:ext>
            </a:extLst>
          </p:cNvPr>
          <p:cNvSpPr>
            <a:spLocks noGrp="1"/>
          </p:cNvSpPr>
          <p:nvPr>
            <p:ph type="title"/>
          </p:nvPr>
        </p:nvSpPr>
        <p:spPr/>
        <p:txBody>
          <a:bodyPr/>
          <a:lstStyle/>
          <a:p>
            <a:r>
              <a:rPr lang="en-CA" dirty="0" err="1"/>
              <a:t>Shneiderman’s</a:t>
            </a:r>
            <a:r>
              <a:rPr lang="en-CA" dirty="0"/>
              <a:t> 'eight golden rules’</a:t>
            </a:r>
            <a:endParaRPr lang="en-US" dirty="0"/>
          </a:p>
        </p:txBody>
      </p:sp>
      <p:sp>
        <p:nvSpPr>
          <p:cNvPr id="5" name="Rectangle 4">
            <a:extLst>
              <a:ext uri="{FF2B5EF4-FFF2-40B4-BE49-F238E27FC236}">
                <a16:creationId xmlns:a16="http://schemas.microsoft.com/office/drawing/2014/main" id="{9D8DDBDB-BBB6-0B4B-A4DA-3F413F760A00}"/>
              </a:ext>
            </a:extLst>
          </p:cNvPr>
          <p:cNvSpPr/>
          <p:nvPr/>
        </p:nvSpPr>
        <p:spPr>
          <a:xfrm>
            <a:off x="16407" y="6541951"/>
            <a:ext cx="4572000" cy="307777"/>
          </a:xfrm>
          <a:prstGeom prst="rect">
            <a:avLst/>
          </a:prstGeom>
        </p:spPr>
        <p:txBody>
          <a:bodyPr>
            <a:spAutoFit/>
          </a:bodyPr>
          <a:lstStyle/>
          <a:p>
            <a:r>
              <a:rPr lang="en-US" sz="1400" dirty="0"/>
              <a:t>http://</a:t>
            </a:r>
            <a:r>
              <a:rPr lang="en-US" sz="1400" dirty="0" err="1"/>
              <a:t>www.cs.umd.edu</a:t>
            </a:r>
            <a:r>
              <a:rPr lang="en-US" sz="1400" dirty="0"/>
              <a:t>/~ben/</a:t>
            </a:r>
            <a:r>
              <a:rPr lang="en-US" sz="1400" dirty="0" err="1"/>
              <a:t>goldenrules.html</a:t>
            </a:r>
            <a:endParaRPr lang="en-US" sz="1400" dirty="0"/>
          </a:p>
        </p:txBody>
      </p:sp>
    </p:spTree>
    <p:extLst>
      <p:ext uri="{BB962C8B-B14F-4D97-AF65-F5344CB8AC3E}">
        <p14:creationId xmlns:p14="http://schemas.microsoft.com/office/powerpoint/2010/main" val="41835817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1E1D95B-0772-9542-B896-F997D9D89709}"/>
              </a:ext>
            </a:extLst>
          </p:cNvPr>
          <p:cNvSpPr>
            <a:spLocks noGrp="1"/>
          </p:cNvSpPr>
          <p:nvPr>
            <p:ph idx="1"/>
          </p:nvPr>
        </p:nvSpPr>
        <p:spPr>
          <a:xfrm>
            <a:off x="1160200" y="2048912"/>
            <a:ext cx="6823602" cy="4493040"/>
          </a:xfrm>
        </p:spPr>
        <p:txBody>
          <a:bodyPr>
            <a:normAutofit fontScale="92500"/>
          </a:bodyPr>
          <a:lstStyle/>
          <a:p>
            <a:pPr marL="0" indent="0">
              <a:buNone/>
            </a:pPr>
            <a:r>
              <a:rPr lang="en-CA" b="1" dirty="0"/>
              <a:t>5. Prevent errors.</a:t>
            </a:r>
          </a:p>
          <a:p>
            <a:pPr lvl="1"/>
            <a:r>
              <a:rPr lang="en-CA" dirty="0"/>
              <a:t>As much as possible, design the interface so that users cannot make serious errors</a:t>
            </a:r>
          </a:p>
          <a:p>
            <a:pPr lvl="1"/>
            <a:r>
              <a:rPr lang="en-CA" dirty="0"/>
              <a:t>If users make an error, the interface should offer simple, constructive, and specific instructions for recovery. </a:t>
            </a:r>
          </a:p>
          <a:p>
            <a:pPr lvl="1"/>
            <a:r>
              <a:rPr lang="en-CA" dirty="0"/>
              <a:t>Erroneous actions should leave the interface state unchanged, or the interface should give instructions about restoring the state.</a:t>
            </a:r>
          </a:p>
          <a:p>
            <a:pPr marL="0" indent="0">
              <a:buNone/>
            </a:pPr>
            <a:r>
              <a:rPr lang="en-CA" b="1" dirty="0"/>
              <a:t>6. Permit easy reversal of actions.</a:t>
            </a:r>
          </a:p>
          <a:p>
            <a:pPr lvl="1"/>
            <a:r>
              <a:rPr lang="en-CA" dirty="0"/>
              <a:t>As much as possible, actions should be reversible. </a:t>
            </a:r>
          </a:p>
          <a:p>
            <a:pPr lvl="1"/>
            <a:r>
              <a:rPr lang="en-CA" dirty="0"/>
              <a:t>This feature relieves anxiety, since users know that errors can be undone, and encourages exploration of unfamiliar options. </a:t>
            </a:r>
          </a:p>
          <a:p>
            <a:pPr lvl="1"/>
            <a:r>
              <a:rPr lang="en-CA" dirty="0"/>
              <a:t>The units of reversibility may be a single action, a data-entry task, or a complete group of actions, such as entry of a name-address block.</a:t>
            </a:r>
          </a:p>
          <a:p>
            <a:pPr marL="0" indent="0">
              <a:buNone/>
            </a:pPr>
            <a:endParaRPr lang="en-US" dirty="0"/>
          </a:p>
        </p:txBody>
      </p:sp>
      <p:sp>
        <p:nvSpPr>
          <p:cNvPr id="3" name="Slide Number Placeholder 2">
            <a:extLst>
              <a:ext uri="{FF2B5EF4-FFF2-40B4-BE49-F238E27FC236}">
                <a16:creationId xmlns:a16="http://schemas.microsoft.com/office/drawing/2014/main" id="{94BDF764-AD2B-544B-996C-347565DCB7D5}"/>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29</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DE415305-BF92-074B-8656-5A0270EE9039}"/>
              </a:ext>
            </a:extLst>
          </p:cNvPr>
          <p:cNvSpPr>
            <a:spLocks noGrp="1"/>
          </p:cNvSpPr>
          <p:nvPr>
            <p:ph type="title"/>
          </p:nvPr>
        </p:nvSpPr>
        <p:spPr/>
        <p:txBody>
          <a:bodyPr/>
          <a:lstStyle/>
          <a:p>
            <a:r>
              <a:rPr lang="en-CA" dirty="0" err="1"/>
              <a:t>Shneiderman’s</a:t>
            </a:r>
            <a:r>
              <a:rPr lang="en-CA" dirty="0"/>
              <a:t> 'eight golden rules’</a:t>
            </a:r>
            <a:endParaRPr lang="en-US" dirty="0"/>
          </a:p>
        </p:txBody>
      </p:sp>
      <p:sp>
        <p:nvSpPr>
          <p:cNvPr id="5" name="Rectangle 4">
            <a:extLst>
              <a:ext uri="{FF2B5EF4-FFF2-40B4-BE49-F238E27FC236}">
                <a16:creationId xmlns:a16="http://schemas.microsoft.com/office/drawing/2014/main" id="{9D8DDBDB-BBB6-0B4B-A4DA-3F413F760A00}"/>
              </a:ext>
            </a:extLst>
          </p:cNvPr>
          <p:cNvSpPr/>
          <p:nvPr/>
        </p:nvSpPr>
        <p:spPr>
          <a:xfrm>
            <a:off x="16407" y="6541951"/>
            <a:ext cx="4572000" cy="307777"/>
          </a:xfrm>
          <a:prstGeom prst="rect">
            <a:avLst/>
          </a:prstGeom>
        </p:spPr>
        <p:txBody>
          <a:bodyPr>
            <a:spAutoFit/>
          </a:bodyPr>
          <a:lstStyle/>
          <a:p>
            <a:r>
              <a:rPr lang="en-US" sz="1400" dirty="0"/>
              <a:t>http://</a:t>
            </a:r>
            <a:r>
              <a:rPr lang="en-US" sz="1400" dirty="0" err="1"/>
              <a:t>www.cs.umd.edu</a:t>
            </a:r>
            <a:r>
              <a:rPr lang="en-US" sz="1400" dirty="0"/>
              <a:t>/~ben/</a:t>
            </a:r>
            <a:r>
              <a:rPr lang="en-US" sz="1400" dirty="0" err="1"/>
              <a:t>goldenrules.html</a:t>
            </a:r>
            <a:endParaRPr lang="en-US" sz="1400" dirty="0"/>
          </a:p>
        </p:txBody>
      </p:sp>
    </p:spTree>
    <p:extLst>
      <p:ext uri="{BB962C8B-B14F-4D97-AF65-F5344CB8AC3E}">
        <p14:creationId xmlns:p14="http://schemas.microsoft.com/office/powerpoint/2010/main" val="441331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599A9D-C5C7-6541-A0F5-ED39A6DFD7A4}"/>
              </a:ext>
            </a:extLst>
          </p:cNvPr>
          <p:cNvSpPr>
            <a:spLocks noGrp="1"/>
          </p:cNvSpPr>
          <p:nvPr>
            <p:ph idx="1"/>
          </p:nvPr>
        </p:nvSpPr>
        <p:spPr/>
        <p:txBody>
          <a:bodyPr/>
          <a:lstStyle/>
          <a:p>
            <a:pPr marL="0" indent="0">
              <a:buNone/>
            </a:pPr>
            <a:r>
              <a:rPr lang="en-US" dirty="0"/>
              <a:t>This resource pack assumes that you are already familiar with:</a:t>
            </a:r>
          </a:p>
          <a:p>
            <a:r>
              <a:rPr lang="en-US" dirty="0"/>
              <a:t>R-Humans-I</a:t>
            </a:r>
          </a:p>
          <a:p>
            <a:r>
              <a:rPr lang="en-US" dirty="0"/>
              <a:t>R-Design-V (and all previous)</a:t>
            </a:r>
          </a:p>
          <a:p>
            <a:r>
              <a:rPr lang="en-CA" dirty="0"/>
              <a:t>R-Interaction-II </a:t>
            </a:r>
            <a:br>
              <a:rPr lang="en-CA" dirty="0"/>
            </a:br>
            <a:endParaRPr lang="en-US" dirty="0"/>
          </a:p>
        </p:txBody>
      </p:sp>
      <p:sp>
        <p:nvSpPr>
          <p:cNvPr id="3" name="Slide Number Placeholder 2">
            <a:extLst>
              <a:ext uri="{FF2B5EF4-FFF2-40B4-BE49-F238E27FC236}">
                <a16:creationId xmlns:a16="http://schemas.microsoft.com/office/drawing/2014/main" id="{6878A4A9-5C93-D340-9550-3C1540D27C14}"/>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471C8BA1-E507-6A4F-8602-1320FE730355}"/>
              </a:ext>
            </a:extLst>
          </p:cNvPr>
          <p:cNvSpPr>
            <a:spLocks noGrp="1"/>
          </p:cNvSpPr>
          <p:nvPr>
            <p:ph type="title"/>
          </p:nvPr>
        </p:nvSpPr>
        <p:spPr/>
        <p:txBody>
          <a:bodyPr/>
          <a:lstStyle/>
          <a:p>
            <a:r>
              <a:rPr lang="en-US" dirty="0"/>
              <a:t>Dependencies</a:t>
            </a:r>
          </a:p>
        </p:txBody>
      </p:sp>
    </p:spTree>
    <p:extLst>
      <p:ext uri="{BB962C8B-B14F-4D97-AF65-F5344CB8AC3E}">
        <p14:creationId xmlns:p14="http://schemas.microsoft.com/office/powerpoint/2010/main" val="18773722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1E1D95B-0772-9542-B896-F997D9D89709}"/>
              </a:ext>
            </a:extLst>
          </p:cNvPr>
          <p:cNvSpPr>
            <a:spLocks noGrp="1"/>
          </p:cNvSpPr>
          <p:nvPr>
            <p:ph idx="1"/>
          </p:nvPr>
        </p:nvSpPr>
        <p:spPr>
          <a:xfrm>
            <a:off x="1160200" y="2048912"/>
            <a:ext cx="6823602" cy="4493040"/>
          </a:xfrm>
        </p:spPr>
        <p:txBody>
          <a:bodyPr>
            <a:normAutofit/>
          </a:bodyPr>
          <a:lstStyle/>
          <a:p>
            <a:pPr marL="0" indent="0">
              <a:buNone/>
            </a:pPr>
            <a:r>
              <a:rPr lang="en-CA" b="1" dirty="0"/>
              <a:t>7. Keep users in control.</a:t>
            </a:r>
          </a:p>
          <a:p>
            <a:pPr lvl="1"/>
            <a:r>
              <a:rPr lang="en-CA" dirty="0"/>
              <a:t>Experienced users don’t want surprises or changes in familiar behavior. </a:t>
            </a:r>
          </a:p>
          <a:p>
            <a:pPr lvl="1"/>
            <a:r>
              <a:rPr lang="en-CA" dirty="0"/>
              <a:t>Experienced users are annoyed by tedious data-entry sequences, difficulty in obtaining necessary information, and inability to produce their desired result.</a:t>
            </a:r>
          </a:p>
          <a:p>
            <a:pPr marL="0" indent="0">
              <a:buNone/>
            </a:pPr>
            <a:r>
              <a:rPr lang="en-CA" b="1" dirty="0"/>
              <a:t>8. Reduce short-term memory load</a:t>
            </a:r>
          </a:p>
          <a:p>
            <a:pPr lvl="1"/>
            <a:r>
              <a:rPr lang="en-CA" dirty="0"/>
              <a:t>Humans’ limited capacity for information processing in short-term memory requires that designers avoid interfaces in which users must remember information from one display and then use that information on another display </a:t>
            </a:r>
          </a:p>
        </p:txBody>
      </p:sp>
      <p:sp>
        <p:nvSpPr>
          <p:cNvPr id="3" name="Slide Number Placeholder 2">
            <a:extLst>
              <a:ext uri="{FF2B5EF4-FFF2-40B4-BE49-F238E27FC236}">
                <a16:creationId xmlns:a16="http://schemas.microsoft.com/office/drawing/2014/main" id="{94BDF764-AD2B-544B-996C-347565DCB7D5}"/>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30</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DE415305-BF92-074B-8656-5A0270EE9039}"/>
              </a:ext>
            </a:extLst>
          </p:cNvPr>
          <p:cNvSpPr>
            <a:spLocks noGrp="1"/>
          </p:cNvSpPr>
          <p:nvPr>
            <p:ph type="title"/>
          </p:nvPr>
        </p:nvSpPr>
        <p:spPr/>
        <p:txBody>
          <a:bodyPr/>
          <a:lstStyle/>
          <a:p>
            <a:r>
              <a:rPr lang="en-CA" dirty="0" err="1"/>
              <a:t>Shneiderman’s</a:t>
            </a:r>
            <a:r>
              <a:rPr lang="en-CA" dirty="0"/>
              <a:t> 'eight golden rules’</a:t>
            </a:r>
            <a:endParaRPr lang="en-US" dirty="0"/>
          </a:p>
        </p:txBody>
      </p:sp>
      <p:sp>
        <p:nvSpPr>
          <p:cNvPr id="5" name="Rectangle 4">
            <a:extLst>
              <a:ext uri="{FF2B5EF4-FFF2-40B4-BE49-F238E27FC236}">
                <a16:creationId xmlns:a16="http://schemas.microsoft.com/office/drawing/2014/main" id="{9D8DDBDB-BBB6-0B4B-A4DA-3F413F760A00}"/>
              </a:ext>
            </a:extLst>
          </p:cNvPr>
          <p:cNvSpPr/>
          <p:nvPr/>
        </p:nvSpPr>
        <p:spPr>
          <a:xfrm>
            <a:off x="16407" y="6541951"/>
            <a:ext cx="4572000" cy="307777"/>
          </a:xfrm>
          <a:prstGeom prst="rect">
            <a:avLst/>
          </a:prstGeom>
        </p:spPr>
        <p:txBody>
          <a:bodyPr>
            <a:spAutoFit/>
          </a:bodyPr>
          <a:lstStyle/>
          <a:p>
            <a:r>
              <a:rPr lang="en-US" sz="1400" dirty="0"/>
              <a:t>http://</a:t>
            </a:r>
            <a:r>
              <a:rPr lang="en-US" sz="1400" dirty="0" err="1"/>
              <a:t>www.cs.umd.edu</a:t>
            </a:r>
            <a:r>
              <a:rPr lang="en-US" sz="1400" dirty="0"/>
              <a:t>/~ben/</a:t>
            </a:r>
            <a:r>
              <a:rPr lang="en-US" sz="1400" dirty="0" err="1"/>
              <a:t>goldenrules.html</a:t>
            </a:r>
            <a:endParaRPr lang="en-US" sz="1400" dirty="0"/>
          </a:p>
        </p:txBody>
      </p:sp>
    </p:spTree>
    <p:extLst>
      <p:ext uri="{BB962C8B-B14F-4D97-AF65-F5344CB8AC3E}">
        <p14:creationId xmlns:p14="http://schemas.microsoft.com/office/powerpoint/2010/main" val="6027913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04649E2-2717-374E-B03F-6241F3A5E597}"/>
              </a:ext>
            </a:extLst>
          </p:cNvPr>
          <p:cNvSpPr>
            <a:spLocks noGrp="1"/>
          </p:cNvSpPr>
          <p:nvPr>
            <p:ph idx="1"/>
          </p:nvPr>
        </p:nvSpPr>
        <p:spPr>
          <a:xfrm>
            <a:off x="1160200" y="2048911"/>
            <a:ext cx="6823602" cy="4354137"/>
          </a:xfrm>
        </p:spPr>
        <p:txBody>
          <a:bodyPr>
            <a:normAutofit/>
          </a:bodyPr>
          <a:lstStyle/>
          <a:p>
            <a:endParaRPr lang="en-CA" dirty="0"/>
          </a:p>
          <a:p>
            <a:r>
              <a:rPr lang="en-CA" dirty="0"/>
              <a:t>About 4 years later, two usability experts (Jakob Nielsen and Rolf </a:t>
            </a:r>
            <a:r>
              <a:rPr lang="en-CA" dirty="0" err="1"/>
              <a:t>Molich</a:t>
            </a:r>
            <a:r>
              <a:rPr lang="en-CA" dirty="0"/>
              <a:t>) published a list of ten user interface design guidelines </a:t>
            </a:r>
          </a:p>
          <a:p>
            <a:r>
              <a:rPr lang="en-CA" dirty="0"/>
              <a:t>these guidelines further iterate upon </a:t>
            </a:r>
            <a:r>
              <a:rPr lang="en-CA" dirty="0" err="1"/>
              <a:t>Shneiderman’s</a:t>
            </a:r>
            <a:r>
              <a:rPr lang="en-CA" dirty="0"/>
              <a:t> eight golden rules</a:t>
            </a:r>
          </a:p>
          <a:p>
            <a:r>
              <a:rPr lang="en-CA" dirty="0"/>
              <a:t>can you spot the overlap/differences?</a:t>
            </a:r>
          </a:p>
          <a:p>
            <a:pPr marL="0" indent="0">
              <a:buNone/>
            </a:pPr>
            <a:endParaRPr lang="en-CA" dirty="0"/>
          </a:p>
        </p:txBody>
      </p:sp>
      <p:sp>
        <p:nvSpPr>
          <p:cNvPr id="3" name="Slide Number Placeholder 2">
            <a:extLst>
              <a:ext uri="{FF2B5EF4-FFF2-40B4-BE49-F238E27FC236}">
                <a16:creationId xmlns:a16="http://schemas.microsoft.com/office/drawing/2014/main" id="{FE589E30-6415-304A-BF8B-62CCCF5246EF}"/>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31</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8149CD44-8337-814D-83B2-982675B931B4}"/>
              </a:ext>
            </a:extLst>
          </p:cNvPr>
          <p:cNvSpPr>
            <a:spLocks noGrp="1"/>
          </p:cNvSpPr>
          <p:nvPr>
            <p:ph type="title"/>
          </p:nvPr>
        </p:nvSpPr>
        <p:spPr/>
        <p:txBody>
          <a:bodyPr/>
          <a:lstStyle/>
          <a:p>
            <a:r>
              <a:rPr lang="en-US" dirty="0"/>
              <a:t>Nielsen and </a:t>
            </a:r>
            <a:r>
              <a:rPr lang="en-US" dirty="0" err="1"/>
              <a:t>Molich's</a:t>
            </a:r>
            <a:r>
              <a:rPr lang="en-US" dirty="0"/>
              <a:t> 10 User Interface Design Guidelines</a:t>
            </a:r>
          </a:p>
        </p:txBody>
      </p:sp>
    </p:spTree>
    <p:extLst>
      <p:ext uri="{BB962C8B-B14F-4D97-AF65-F5344CB8AC3E}">
        <p14:creationId xmlns:p14="http://schemas.microsoft.com/office/powerpoint/2010/main" val="40746535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04649E2-2717-374E-B03F-6241F3A5E597}"/>
              </a:ext>
            </a:extLst>
          </p:cNvPr>
          <p:cNvSpPr>
            <a:spLocks noGrp="1"/>
          </p:cNvSpPr>
          <p:nvPr>
            <p:ph idx="1"/>
          </p:nvPr>
        </p:nvSpPr>
        <p:spPr>
          <a:xfrm>
            <a:off x="1160200" y="2048911"/>
            <a:ext cx="6823602" cy="4354137"/>
          </a:xfrm>
        </p:spPr>
        <p:txBody>
          <a:bodyPr>
            <a:normAutofit/>
          </a:bodyPr>
          <a:lstStyle/>
          <a:p>
            <a:pPr marL="0" indent="0">
              <a:buNone/>
            </a:pPr>
            <a:r>
              <a:rPr lang="en-CA" b="1" dirty="0"/>
              <a:t>1. Visibility of system status</a:t>
            </a:r>
            <a:r>
              <a:rPr lang="en-CA" dirty="0"/>
              <a:t>. </a:t>
            </a:r>
          </a:p>
          <a:p>
            <a:pPr lvl="1"/>
            <a:r>
              <a:rPr lang="en-CA" dirty="0"/>
              <a:t>Users should always be informed of system operations with easy to understand and highly visible status displayed on the screen within a reasonable amount of time. </a:t>
            </a:r>
          </a:p>
          <a:p>
            <a:pPr marL="0" indent="0">
              <a:buNone/>
            </a:pPr>
            <a:r>
              <a:rPr lang="en-CA" b="1" dirty="0"/>
              <a:t>2. Match between system and the real world</a:t>
            </a:r>
            <a:r>
              <a:rPr lang="en-CA" dirty="0"/>
              <a:t>. </a:t>
            </a:r>
          </a:p>
          <a:p>
            <a:pPr lvl="1"/>
            <a:r>
              <a:rPr lang="en-CA" dirty="0"/>
              <a:t>the language and concepts in the interface should mirror what the users would find in the real world </a:t>
            </a:r>
          </a:p>
          <a:p>
            <a:pPr lvl="1"/>
            <a:r>
              <a:rPr lang="en-CA" dirty="0"/>
              <a:t>piggybacking on user’s expectations derived from their real-world experiences</a:t>
            </a:r>
          </a:p>
          <a:p>
            <a:pPr marL="0" indent="0">
              <a:buNone/>
            </a:pPr>
            <a:r>
              <a:rPr lang="en-CA" b="1" dirty="0"/>
              <a:t>3. User control and freedom</a:t>
            </a:r>
            <a:r>
              <a:rPr lang="en-CA" dirty="0"/>
              <a:t>. </a:t>
            </a:r>
          </a:p>
          <a:p>
            <a:pPr lvl="1"/>
            <a:r>
              <a:rPr lang="en-CA" dirty="0"/>
              <a:t>Allow ‘backward’ steps, such as undoing and redoing previous actions.</a:t>
            </a:r>
            <a:endParaRPr lang="en-US" dirty="0"/>
          </a:p>
          <a:p>
            <a:pPr lvl="1"/>
            <a:endParaRPr lang="en-CA" dirty="0"/>
          </a:p>
        </p:txBody>
      </p:sp>
      <p:sp>
        <p:nvSpPr>
          <p:cNvPr id="3" name="Slide Number Placeholder 2">
            <a:extLst>
              <a:ext uri="{FF2B5EF4-FFF2-40B4-BE49-F238E27FC236}">
                <a16:creationId xmlns:a16="http://schemas.microsoft.com/office/drawing/2014/main" id="{FE589E30-6415-304A-BF8B-62CCCF5246EF}"/>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32</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8149CD44-8337-814D-83B2-982675B931B4}"/>
              </a:ext>
            </a:extLst>
          </p:cNvPr>
          <p:cNvSpPr>
            <a:spLocks noGrp="1"/>
          </p:cNvSpPr>
          <p:nvPr>
            <p:ph type="title"/>
          </p:nvPr>
        </p:nvSpPr>
        <p:spPr/>
        <p:txBody>
          <a:bodyPr/>
          <a:lstStyle/>
          <a:p>
            <a:r>
              <a:rPr lang="en-US" sz="2200" dirty="0"/>
              <a:t>Nielsen and </a:t>
            </a:r>
            <a:r>
              <a:rPr lang="en-US" sz="2200" dirty="0" err="1"/>
              <a:t>Molich's</a:t>
            </a:r>
            <a:r>
              <a:rPr lang="en-US" sz="2200" dirty="0"/>
              <a:t> 10 User Interface Design Guidelines</a:t>
            </a:r>
          </a:p>
        </p:txBody>
      </p:sp>
      <p:sp>
        <p:nvSpPr>
          <p:cNvPr id="5" name="Rectangle 4">
            <a:extLst>
              <a:ext uri="{FF2B5EF4-FFF2-40B4-BE49-F238E27FC236}">
                <a16:creationId xmlns:a16="http://schemas.microsoft.com/office/drawing/2014/main" id="{4DB135DD-2A37-E947-8933-A39FF1A4D824}"/>
              </a:ext>
            </a:extLst>
          </p:cNvPr>
          <p:cNvSpPr/>
          <p:nvPr/>
        </p:nvSpPr>
        <p:spPr>
          <a:xfrm>
            <a:off x="16407" y="6501022"/>
            <a:ext cx="7967393" cy="276999"/>
          </a:xfrm>
          <a:prstGeom prst="rect">
            <a:avLst/>
          </a:prstGeom>
        </p:spPr>
        <p:txBody>
          <a:bodyPr wrap="square">
            <a:spAutoFit/>
          </a:bodyPr>
          <a:lstStyle/>
          <a:p>
            <a:r>
              <a:rPr lang="en-US" sz="1200" dirty="0"/>
              <a:t>https://</a:t>
            </a:r>
            <a:r>
              <a:rPr lang="en-US" sz="1200" dirty="0" err="1"/>
              <a:t>www.interaction-design.org</a:t>
            </a:r>
            <a:r>
              <a:rPr lang="en-US" sz="1200" dirty="0"/>
              <a:t>/literature/article/user-interface-design-guidelines-10-rules-of-thumb</a:t>
            </a:r>
          </a:p>
        </p:txBody>
      </p:sp>
    </p:spTree>
    <p:extLst>
      <p:ext uri="{BB962C8B-B14F-4D97-AF65-F5344CB8AC3E}">
        <p14:creationId xmlns:p14="http://schemas.microsoft.com/office/powerpoint/2010/main" val="16324440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04649E2-2717-374E-B03F-6241F3A5E597}"/>
              </a:ext>
            </a:extLst>
          </p:cNvPr>
          <p:cNvSpPr>
            <a:spLocks noGrp="1"/>
          </p:cNvSpPr>
          <p:nvPr>
            <p:ph idx="1"/>
          </p:nvPr>
        </p:nvSpPr>
        <p:spPr>
          <a:xfrm>
            <a:off x="1160200" y="2048911"/>
            <a:ext cx="6823602" cy="4526059"/>
          </a:xfrm>
        </p:spPr>
        <p:txBody>
          <a:bodyPr>
            <a:normAutofit/>
          </a:bodyPr>
          <a:lstStyle/>
          <a:p>
            <a:pPr marL="0" indent="0">
              <a:buNone/>
            </a:pPr>
            <a:r>
              <a:rPr lang="en-CA" b="1" dirty="0"/>
              <a:t>4. Consistency and standards</a:t>
            </a:r>
            <a:r>
              <a:rPr lang="en-CA" dirty="0"/>
              <a:t>. </a:t>
            </a:r>
          </a:p>
          <a:p>
            <a:pPr lvl="1"/>
            <a:r>
              <a:rPr lang="en-CA" dirty="0"/>
              <a:t>ensure that both the graphic elements and terminology are maintained </a:t>
            </a:r>
          </a:p>
          <a:p>
            <a:pPr marL="0" indent="0">
              <a:buNone/>
            </a:pPr>
            <a:r>
              <a:rPr lang="en-CA" b="1" dirty="0"/>
              <a:t>5. Error prevention</a:t>
            </a:r>
            <a:r>
              <a:rPr lang="en-CA" dirty="0"/>
              <a:t>. </a:t>
            </a:r>
          </a:p>
          <a:p>
            <a:pPr lvl="1"/>
            <a:r>
              <a:rPr lang="en-CA" dirty="0"/>
              <a:t>Whenever possible, design systems so that potential errors are kept to a minimum; eliminate or flag actions that may result in errors </a:t>
            </a:r>
          </a:p>
          <a:p>
            <a:pPr lvl="1"/>
            <a:r>
              <a:rPr lang="en-CA" dirty="0"/>
              <a:t>do not require users to detect and remedy problems</a:t>
            </a:r>
          </a:p>
        </p:txBody>
      </p:sp>
      <p:sp>
        <p:nvSpPr>
          <p:cNvPr id="3" name="Slide Number Placeholder 2">
            <a:extLst>
              <a:ext uri="{FF2B5EF4-FFF2-40B4-BE49-F238E27FC236}">
                <a16:creationId xmlns:a16="http://schemas.microsoft.com/office/drawing/2014/main" id="{FE589E30-6415-304A-BF8B-62CCCF5246EF}"/>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33</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8149CD44-8337-814D-83B2-982675B931B4}"/>
              </a:ext>
            </a:extLst>
          </p:cNvPr>
          <p:cNvSpPr>
            <a:spLocks noGrp="1"/>
          </p:cNvSpPr>
          <p:nvPr>
            <p:ph type="title"/>
          </p:nvPr>
        </p:nvSpPr>
        <p:spPr/>
        <p:txBody>
          <a:bodyPr/>
          <a:lstStyle/>
          <a:p>
            <a:r>
              <a:rPr lang="en-US" sz="2200" dirty="0"/>
              <a:t>Nielsen and </a:t>
            </a:r>
            <a:r>
              <a:rPr lang="en-US" sz="2200" dirty="0" err="1"/>
              <a:t>Molich's</a:t>
            </a:r>
            <a:r>
              <a:rPr lang="en-US" sz="2200" dirty="0"/>
              <a:t> 10 User Interface Design Guidelines</a:t>
            </a:r>
          </a:p>
        </p:txBody>
      </p:sp>
      <p:sp>
        <p:nvSpPr>
          <p:cNvPr id="5" name="Rectangle 4">
            <a:extLst>
              <a:ext uri="{FF2B5EF4-FFF2-40B4-BE49-F238E27FC236}">
                <a16:creationId xmlns:a16="http://schemas.microsoft.com/office/drawing/2014/main" id="{4DB135DD-2A37-E947-8933-A39FF1A4D824}"/>
              </a:ext>
            </a:extLst>
          </p:cNvPr>
          <p:cNvSpPr/>
          <p:nvPr/>
        </p:nvSpPr>
        <p:spPr>
          <a:xfrm>
            <a:off x="16407" y="6511908"/>
            <a:ext cx="7967393" cy="276999"/>
          </a:xfrm>
          <a:prstGeom prst="rect">
            <a:avLst/>
          </a:prstGeom>
        </p:spPr>
        <p:txBody>
          <a:bodyPr wrap="square">
            <a:spAutoFit/>
          </a:bodyPr>
          <a:lstStyle/>
          <a:p>
            <a:r>
              <a:rPr lang="en-US" sz="1200" dirty="0"/>
              <a:t>https://</a:t>
            </a:r>
            <a:r>
              <a:rPr lang="en-US" sz="1200" dirty="0" err="1"/>
              <a:t>www.interaction-design.org</a:t>
            </a:r>
            <a:r>
              <a:rPr lang="en-US" sz="1200" dirty="0"/>
              <a:t>/literature/article/user-interface-design-guidelines-10-rules-of-thumb</a:t>
            </a:r>
          </a:p>
        </p:txBody>
      </p:sp>
    </p:spTree>
    <p:extLst>
      <p:ext uri="{BB962C8B-B14F-4D97-AF65-F5344CB8AC3E}">
        <p14:creationId xmlns:p14="http://schemas.microsoft.com/office/powerpoint/2010/main" val="12336216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04649E2-2717-374E-B03F-6241F3A5E597}"/>
              </a:ext>
            </a:extLst>
          </p:cNvPr>
          <p:cNvSpPr>
            <a:spLocks noGrp="1"/>
          </p:cNvSpPr>
          <p:nvPr>
            <p:ph idx="1"/>
          </p:nvPr>
        </p:nvSpPr>
        <p:spPr>
          <a:xfrm>
            <a:off x="1160200" y="2048912"/>
            <a:ext cx="6823602" cy="4449860"/>
          </a:xfrm>
        </p:spPr>
        <p:txBody>
          <a:bodyPr>
            <a:normAutofit/>
          </a:bodyPr>
          <a:lstStyle/>
          <a:p>
            <a:pPr marL="0" indent="0">
              <a:buNone/>
            </a:pPr>
            <a:r>
              <a:rPr lang="en-CA" b="1" dirty="0"/>
              <a:t>6. Recognition rather than recall. </a:t>
            </a:r>
          </a:p>
          <a:p>
            <a:pPr lvl="1"/>
            <a:r>
              <a:rPr lang="en-CA" dirty="0"/>
              <a:t>maintaining task-relevant information within the display while users explore the interface (don’t require users to remember things)</a:t>
            </a:r>
          </a:p>
          <a:p>
            <a:pPr lvl="1"/>
            <a:r>
              <a:rPr lang="en-CA" dirty="0"/>
              <a:t>ensure users can employ recognition instead of recall as they use the interface (Recognition is always easier than recall because recognition provides the use of cues)</a:t>
            </a:r>
          </a:p>
          <a:p>
            <a:pPr marL="0" indent="0">
              <a:buNone/>
            </a:pPr>
            <a:r>
              <a:rPr lang="en-CA" b="1" dirty="0"/>
              <a:t>7. Flexibility and efficiency of use</a:t>
            </a:r>
            <a:r>
              <a:rPr lang="en-CA" dirty="0"/>
              <a:t>. </a:t>
            </a:r>
          </a:p>
          <a:p>
            <a:pPr lvl="1"/>
            <a:r>
              <a:rPr lang="en-CA" dirty="0"/>
              <a:t>allow frequent actions to be achieved through faster means (e.g., abbreviations, function keys, hidden commands and macro facilities)</a:t>
            </a:r>
          </a:p>
          <a:p>
            <a:pPr lvl="1"/>
            <a:r>
              <a:rPr lang="en-CA" dirty="0"/>
              <a:t>allow users to customize or tailor the interface to suit their needs</a:t>
            </a:r>
            <a:endParaRPr lang="en-US" dirty="0"/>
          </a:p>
        </p:txBody>
      </p:sp>
      <p:sp>
        <p:nvSpPr>
          <p:cNvPr id="3" name="Slide Number Placeholder 2">
            <a:extLst>
              <a:ext uri="{FF2B5EF4-FFF2-40B4-BE49-F238E27FC236}">
                <a16:creationId xmlns:a16="http://schemas.microsoft.com/office/drawing/2014/main" id="{FE589E30-6415-304A-BF8B-62CCCF5246EF}"/>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34</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8149CD44-8337-814D-83B2-982675B931B4}"/>
              </a:ext>
            </a:extLst>
          </p:cNvPr>
          <p:cNvSpPr>
            <a:spLocks noGrp="1"/>
          </p:cNvSpPr>
          <p:nvPr>
            <p:ph type="title"/>
          </p:nvPr>
        </p:nvSpPr>
        <p:spPr/>
        <p:txBody>
          <a:bodyPr/>
          <a:lstStyle/>
          <a:p>
            <a:r>
              <a:rPr lang="en-US" sz="2200" dirty="0"/>
              <a:t>Nielsen and </a:t>
            </a:r>
            <a:r>
              <a:rPr lang="en-US" sz="2200" dirty="0" err="1"/>
              <a:t>Molich's</a:t>
            </a:r>
            <a:r>
              <a:rPr lang="en-US" sz="2200" dirty="0"/>
              <a:t> 10 User Interface Design Guidelines</a:t>
            </a:r>
          </a:p>
        </p:txBody>
      </p:sp>
      <p:sp>
        <p:nvSpPr>
          <p:cNvPr id="5" name="Rectangle 4">
            <a:extLst>
              <a:ext uri="{FF2B5EF4-FFF2-40B4-BE49-F238E27FC236}">
                <a16:creationId xmlns:a16="http://schemas.microsoft.com/office/drawing/2014/main" id="{4DB135DD-2A37-E947-8933-A39FF1A4D824}"/>
              </a:ext>
            </a:extLst>
          </p:cNvPr>
          <p:cNvSpPr/>
          <p:nvPr/>
        </p:nvSpPr>
        <p:spPr>
          <a:xfrm>
            <a:off x="16407" y="6533680"/>
            <a:ext cx="7967393" cy="276999"/>
          </a:xfrm>
          <a:prstGeom prst="rect">
            <a:avLst/>
          </a:prstGeom>
        </p:spPr>
        <p:txBody>
          <a:bodyPr wrap="square">
            <a:spAutoFit/>
          </a:bodyPr>
          <a:lstStyle/>
          <a:p>
            <a:r>
              <a:rPr lang="en-US" sz="1200" dirty="0"/>
              <a:t>https://</a:t>
            </a:r>
            <a:r>
              <a:rPr lang="en-US" sz="1200" dirty="0" err="1"/>
              <a:t>www.interaction-design.org</a:t>
            </a:r>
            <a:r>
              <a:rPr lang="en-US" sz="1200" dirty="0"/>
              <a:t>/literature/article/user-interface-design-guidelines-10-rules-of-thumb</a:t>
            </a:r>
          </a:p>
        </p:txBody>
      </p:sp>
    </p:spTree>
    <p:extLst>
      <p:ext uri="{BB962C8B-B14F-4D97-AF65-F5344CB8AC3E}">
        <p14:creationId xmlns:p14="http://schemas.microsoft.com/office/powerpoint/2010/main" val="41034875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04649E2-2717-374E-B03F-6241F3A5E597}"/>
              </a:ext>
            </a:extLst>
          </p:cNvPr>
          <p:cNvSpPr>
            <a:spLocks noGrp="1"/>
          </p:cNvSpPr>
          <p:nvPr>
            <p:ph idx="1"/>
          </p:nvPr>
        </p:nvSpPr>
        <p:spPr/>
        <p:txBody>
          <a:bodyPr>
            <a:normAutofit lnSpcReduction="10000"/>
          </a:bodyPr>
          <a:lstStyle/>
          <a:p>
            <a:pPr marL="0" indent="0">
              <a:buNone/>
            </a:pPr>
            <a:r>
              <a:rPr lang="en-CA" b="1" dirty="0"/>
              <a:t>8. Aesthetic and minimalist design</a:t>
            </a:r>
            <a:r>
              <a:rPr lang="en-CA" dirty="0"/>
              <a:t>. </a:t>
            </a:r>
          </a:p>
          <a:p>
            <a:pPr lvl="1"/>
            <a:r>
              <a:rPr lang="en-CA" dirty="0"/>
              <a:t>Keep clutter to a minimum. Do not allow unnecessary information to competes for the user's limited attentional resources (which could inhibit user’s memory retrieval of relevant information). </a:t>
            </a:r>
          </a:p>
          <a:p>
            <a:pPr marL="0" indent="0">
              <a:buNone/>
            </a:pPr>
            <a:r>
              <a:rPr lang="en-CA" b="1" dirty="0"/>
              <a:t>9. Help users recognize, diagnose and recover from errors</a:t>
            </a:r>
            <a:r>
              <a:rPr lang="en-CA" dirty="0"/>
              <a:t>. </a:t>
            </a:r>
          </a:p>
          <a:p>
            <a:pPr lvl="1"/>
            <a:r>
              <a:rPr lang="en-CA" dirty="0"/>
              <a:t>provide error messages in plain language; do not assume users are unable to understand technical terminology</a:t>
            </a:r>
          </a:p>
          <a:p>
            <a:pPr marL="0" indent="0">
              <a:buNone/>
            </a:pPr>
            <a:r>
              <a:rPr lang="en-CA" b="1" dirty="0"/>
              <a:t>10. Help and documentation</a:t>
            </a:r>
            <a:r>
              <a:rPr lang="en-CA" dirty="0"/>
              <a:t>. </a:t>
            </a:r>
          </a:p>
          <a:p>
            <a:pPr lvl="1"/>
            <a:r>
              <a:rPr lang="en-CA" dirty="0"/>
              <a:t>if possible, design the system so that the user does not need to consult documentation.</a:t>
            </a:r>
          </a:p>
          <a:p>
            <a:pPr lvl="1"/>
            <a:r>
              <a:rPr lang="en-CA" dirty="0"/>
              <a:t>if this is not possible, ensure the documentation is easily located, specific to the task at hand and worded in a way that will guide them through the necessary steps towards a solution to the issue they are facing</a:t>
            </a:r>
            <a:endParaRPr lang="en-US" dirty="0"/>
          </a:p>
        </p:txBody>
      </p:sp>
      <p:sp>
        <p:nvSpPr>
          <p:cNvPr id="3" name="Slide Number Placeholder 2">
            <a:extLst>
              <a:ext uri="{FF2B5EF4-FFF2-40B4-BE49-F238E27FC236}">
                <a16:creationId xmlns:a16="http://schemas.microsoft.com/office/drawing/2014/main" id="{FE589E30-6415-304A-BF8B-62CCCF5246EF}"/>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35</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8149CD44-8337-814D-83B2-982675B931B4}"/>
              </a:ext>
            </a:extLst>
          </p:cNvPr>
          <p:cNvSpPr>
            <a:spLocks noGrp="1"/>
          </p:cNvSpPr>
          <p:nvPr>
            <p:ph type="title"/>
          </p:nvPr>
        </p:nvSpPr>
        <p:spPr/>
        <p:txBody>
          <a:bodyPr/>
          <a:lstStyle/>
          <a:p>
            <a:r>
              <a:rPr lang="en-US" sz="2200" dirty="0"/>
              <a:t>Nielsen and </a:t>
            </a:r>
            <a:r>
              <a:rPr lang="en-US" sz="2200" dirty="0" err="1"/>
              <a:t>Molich's</a:t>
            </a:r>
            <a:r>
              <a:rPr lang="en-US" sz="2200" dirty="0"/>
              <a:t> 10 User Interface Design Guidelines</a:t>
            </a:r>
          </a:p>
        </p:txBody>
      </p:sp>
      <p:sp>
        <p:nvSpPr>
          <p:cNvPr id="5" name="Rectangle 4">
            <a:extLst>
              <a:ext uri="{FF2B5EF4-FFF2-40B4-BE49-F238E27FC236}">
                <a16:creationId xmlns:a16="http://schemas.microsoft.com/office/drawing/2014/main" id="{4DB135DD-2A37-E947-8933-A39FF1A4D824}"/>
              </a:ext>
            </a:extLst>
          </p:cNvPr>
          <p:cNvSpPr/>
          <p:nvPr/>
        </p:nvSpPr>
        <p:spPr>
          <a:xfrm>
            <a:off x="16407" y="6555452"/>
            <a:ext cx="7967393" cy="276999"/>
          </a:xfrm>
          <a:prstGeom prst="rect">
            <a:avLst/>
          </a:prstGeom>
        </p:spPr>
        <p:txBody>
          <a:bodyPr wrap="square">
            <a:spAutoFit/>
          </a:bodyPr>
          <a:lstStyle/>
          <a:p>
            <a:r>
              <a:rPr lang="en-US" sz="1200" dirty="0"/>
              <a:t>https://</a:t>
            </a:r>
            <a:r>
              <a:rPr lang="en-US" sz="1200" dirty="0" err="1"/>
              <a:t>www.interaction-design.org</a:t>
            </a:r>
            <a:r>
              <a:rPr lang="en-US" sz="1200" dirty="0"/>
              <a:t>/literature/article/user-interface-design-guidelines-10-rules-of-thumb</a:t>
            </a:r>
          </a:p>
        </p:txBody>
      </p:sp>
    </p:spTree>
    <p:extLst>
      <p:ext uri="{BB962C8B-B14F-4D97-AF65-F5344CB8AC3E}">
        <p14:creationId xmlns:p14="http://schemas.microsoft.com/office/powerpoint/2010/main" val="6586956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80B7C25-3C51-9E40-AF30-8F34E584CE7C}"/>
              </a:ext>
            </a:extLst>
          </p:cNvPr>
          <p:cNvSpPr>
            <a:spLocks noGrp="1"/>
          </p:cNvSpPr>
          <p:nvPr>
            <p:ph idx="1"/>
          </p:nvPr>
        </p:nvSpPr>
        <p:spPr/>
        <p:txBody>
          <a:bodyPr/>
          <a:lstStyle/>
          <a:p>
            <a:r>
              <a:rPr lang="en-US" dirty="0"/>
              <a:t>Schneiderman, </a:t>
            </a:r>
            <a:r>
              <a:rPr lang="en-CA" dirty="0"/>
              <a:t>Nielsen and </a:t>
            </a:r>
            <a:r>
              <a:rPr lang="en-CA" dirty="0" err="1"/>
              <a:t>Molich</a:t>
            </a:r>
            <a:r>
              <a:rPr lang="en-US" dirty="0"/>
              <a:t> are all experts who developed lists of rules and principles for ‘good’ design</a:t>
            </a:r>
          </a:p>
          <a:p>
            <a:pPr lvl="1"/>
            <a:r>
              <a:rPr lang="en-US" dirty="0"/>
              <a:t>Schneiderman’s list came first, then Nielson and </a:t>
            </a:r>
            <a:r>
              <a:rPr lang="en-US" dirty="0" err="1"/>
              <a:t>Molich</a:t>
            </a:r>
            <a:r>
              <a:rPr lang="en-US" dirty="0"/>
              <a:t> (as well as other after them)</a:t>
            </a:r>
          </a:p>
          <a:p>
            <a:r>
              <a:rPr lang="en-US" dirty="0"/>
              <a:t>the 4 design principles discussed earlier are abstractions </a:t>
            </a:r>
            <a:r>
              <a:rPr lang="en-US"/>
              <a:t>of these items</a:t>
            </a:r>
            <a:endParaRPr lang="en-US" dirty="0"/>
          </a:p>
        </p:txBody>
      </p:sp>
      <p:sp>
        <p:nvSpPr>
          <p:cNvPr id="3" name="Slide Number Placeholder 2">
            <a:extLst>
              <a:ext uri="{FF2B5EF4-FFF2-40B4-BE49-F238E27FC236}">
                <a16:creationId xmlns:a16="http://schemas.microsoft.com/office/drawing/2014/main" id="{129F72D7-9A4D-7A45-9F89-88620A0D3CCF}"/>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36</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CC9FA260-3A26-A449-874B-10E4AC87A388}"/>
              </a:ext>
            </a:extLst>
          </p:cNvPr>
          <p:cNvSpPr>
            <a:spLocks noGrp="1"/>
          </p:cNvSpPr>
          <p:nvPr>
            <p:ph type="title"/>
          </p:nvPr>
        </p:nvSpPr>
        <p:spPr/>
        <p:txBody>
          <a:bodyPr/>
          <a:lstStyle/>
          <a:p>
            <a:r>
              <a:rPr lang="en-US" dirty="0"/>
              <a:t>In Sum</a:t>
            </a:r>
          </a:p>
        </p:txBody>
      </p:sp>
    </p:spTree>
    <p:extLst>
      <p:ext uri="{BB962C8B-B14F-4D97-AF65-F5344CB8AC3E}">
        <p14:creationId xmlns:p14="http://schemas.microsoft.com/office/powerpoint/2010/main" val="1146436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57847C-53A5-214F-B2A9-D023B004C1AC}"/>
              </a:ext>
            </a:extLst>
          </p:cNvPr>
          <p:cNvSpPr>
            <a:spLocks noGrp="1"/>
          </p:cNvSpPr>
          <p:nvPr>
            <p:ph idx="1"/>
          </p:nvPr>
        </p:nvSpPr>
        <p:spPr/>
        <p:txBody>
          <a:bodyPr/>
          <a:lstStyle/>
          <a:p>
            <a:pPr marL="241200" indent="-241200">
              <a:spcBef>
                <a:spcPts val="0"/>
              </a:spcBef>
              <a:spcAft>
                <a:spcPts val="1200"/>
              </a:spcAft>
              <a:buNone/>
            </a:pPr>
            <a:r>
              <a:rPr lang="en-US" dirty="0"/>
              <a:t>Break down this resource pack into smaller pieces</a:t>
            </a:r>
          </a:p>
          <a:p>
            <a:pPr marL="241200" indent="-241200">
              <a:spcBef>
                <a:spcPts val="0"/>
              </a:spcBef>
              <a:spcAft>
                <a:spcPts val="1200"/>
              </a:spcAft>
              <a:buNone/>
            </a:pPr>
            <a:endParaRPr lang="en-US" dirty="0">
              <a:solidFill>
                <a:schemeClr val="accent2">
                  <a:lumMod val="75000"/>
                  <a:lumOff val="25000"/>
                </a:schemeClr>
              </a:solidFill>
            </a:endParaRPr>
          </a:p>
          <a:p>
            <a:pPr marL="241200" indent="-241200">
              <a:spcBef>
                <a:spcPts val="0"/>
              </a:spcBef>
              <a:spcAft>
                <a:spcPts val="1200"/>
              </a:spcAft>
              <a:buNone/>
            </a:pPr>
            <a:r>
              <a:rPr lang="en-US" dirty="0">
                <a:solidFill>
                  <a:schemeClr val="accent2">
                    <a:lumMod val="75000"/>
                    <a:lumOff val="25000"/>
                  </a:schemeClr>
                </a:solidFill>
              </a:rPr>
              <a:t>1. </a:t>
            </a:r>
            <a:r>
              <a:rPr lang="en-US" dirty="0"/>
              <a:t>Is</a:t>
            </a:r>
            <a:r>
              <a:rPr lang="en-US" i="1" dirty="0"/>
              <a:t> user experience</a:t>
            </a:r>
            <a:r>
              <a:rPr lang="en-US" dirty="0"/>
              <a:t> is different than </a:t>
            </a:r>
            <a:r>
              <a:rPr lang="en-US" i="1" dirty="0"/>
              <a:t>usability?</a:t>
            </a:r>
          </a:p>
          <a:p>
            <a:pPr marL="241200" indent="-241200">
              <a:spcBef>
                <a:spcPts val="0"/>
              </a:spcBef>
              <a:spcAft>
                <a:spcPts val="1200"/>
              </a:spcAft>
              <a:buNone/>
            </a:pPr>
            <a:r>
              <a:rPr lang="en-CA" dirty="0">
                <a:solidFill>
                  <a:srgbClr val="C00000"/>
                </a:solidFill>
              </a:rPr>
              <a:t>2.</a:t>
            </a:r>
            <a:r>
              <a:rPr lang="en-CA" dirty="0"/>
              <a:t> What are the design principles of </a:t>
            </a:r>
            <a:r>
              <a:rPr lang="en-CA" i="1" dirty="0"/>
              <a:t>visibility</a:t>
            </a:r>
            <a:r>
              <a:rPr lang="en-CA" dirty="0"/>
              <a:t>, </a:t>
            </a:r>
            <a:r>
              <a:rPr lang="en-CA" i="1" dirty="0"/>
              <a:t>constraints</a:t>
            </a:r>
            <a:r>
              <a:rPr lang="en-CA" dirty="0"/>
              <a:t>, </a:t>
            </a:r>
            <a:r>
              <a:rPr lang="en-CA" i="1" dirty="0"/>
              <a:t>consistency</a:t>
            </a:r>
            <a:r>
              <a:rPr lang="en-CA" dirty="0"/>
              <a:t>, </a:t>
            </a:r>
            <a:r>
              <a:rPr lang="en-CA" i="1" dirty="0"/>
              <a:t>feedback</a:t>
            </a:r>
            <a:endParaRPr lang="en-CA" dirty="0"/>
          </a:p>
          <a:p>
            <a:pPr marL="241200" indent="-241200">
              <a:spcBef>
                <a:spcPts val="0"/>
              </a:spcBef>
              <a:spcAft>
                <a:spcPts val="1200"/>
              </a:spcAft>
              <a:buNone/>
            </a:pPr>
            <a:r>
              <a:rPr lang="en-US" dirty="0">
                <a:solidFill>
                  <a:schemeClr val="accent2">
                    <a:lumMod val="75000"/>
                    <a:lumOff val="25000"/>
                  </a:schemeClr>
                </a:solidFill>
              </a:rPr>
              <a:t>3. </a:t>
            </a:r>
            <a:r>
              <a:rPr lang="en-CA" dirty="0"/>
              <a:t>What are </a:t>
            </a:r>
            <a:r>
              <a:rPr lang="en-CA" dirty="0" err="1"/>
              <a:t>Shneiderman’s</a:t>
            </a:r>
            <a:r>
              <a:rPr lang="en-CA" dirty="0"/>
              <a:t> 'eight golden rules’ and Nielsen and </a:t>
            </a:r>
            <a:r>
              <a:rPr lang="en-CA" dirty="0" err="1"/>
              <a:t>Molich’s</a:t>
            </a:r>
            <a:r>
              <a:rPr lang="en-CA" dirty="0"/>
              <a:t> 10 User Interface design guidelines?</a:t>
            </a:r>
          </a:p>
          <a:p>
            <a:pPr marL="241200" indent="-241200">
              <a:spcBef>
                <a:spcPts val="0"/>
              </a:spcBef>
              <a:spcAft>
                <a:spcPts val="1200"/>
              </a:spcAft>
              <a:buNone/>
            </a:pPr>
            <a:endParaRPr lang="en-CA" dirty="0"/>
          </a:p>
          <a:p>
            <a:pPr marL="241200" indent="-241200">
              <a:spcBef>
                <a:spcPts val="0"/>
              </a:spcBef>
              <a:spcAft>
                <a:spcPts val="1200"/>
              </a:spcAft>
              <a:buNone/>
            </a:pPr>
            <a:endParaRPr lang="en-US" dirty="0"/>
          </a:p>
          <a:p>
            <a:pPr marL="241200" indent="-241200">
              <a:spcBef>
                <a:spcPts val="0"/>
              </a:spcBef>
              <a:spcAft>
                <a:spcPts val="1200"/>
              </a:spcAft>
              <a:buNone/>
            </a:pPr>
            <a:endParaRPr lang="en-US" dirty="0"/>
          </a:p>
          <a:p>
            <a:pPr marL="241200" indent="-241200">
              <a:spcBef>
                <a:spcPts val="0"/>
              </a:spcBef>
              <a:spcAft>
                <a:spcPts val="1200"/>
              </a:spcAft>
              <a:buNone/>
            </a:pPr>
            <a:endParaRPr lang="en-CA" dirty="0"/>
          </a:p>
        </p:txBody>
      </p:sp>
      <p:sp>
        <p:nvSpPr>
          <p:cNvPr id="3" name="Slide Number Placeholder 2">
            <a:extLst>
              <a:ext uri="{FF2B5EF4-FFF2-40B4-BE49-F238E27FC236}">
                <a16:creationId xmlns:a16="http://schemas.microsoft.com/office/drawing/2014/main" id="{7E1C79C3-720E-2E44-A27F-368F247E085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4</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BC6BCD9F-A3E4-9949-86EC-53D2D88D97F3}"/>
              </a:ext>
            </a:extLst>
          </p:cNvPr>
          <p:cNvSpPr>
            <a:spLocks noGrp="1"/>
          </p:cNvSpPr>
          <p:nvPr>
            <p:ph type="title"/>
          </p:nvPr>
        </p:nvSpPr>
        <p:spPr/>
        <p:txBody>
          <a:bodyPr/>
          <a:lstStyle/>
          <a:p>
            <a:r>
              <a:rPr lang="en-US" dirty="0"/>
              <a:t> Inquiry</a:t>
            </a:r>
          </a:p>
        </p:txBody>
      </p:sp>
    </p:spTree>
    <p:extLst>
      <p:ext uri="{BB962C8B-B14F-4D97-AF65-F5344CB8AC3E}">
        <p14:creationId xmlns:p14="http://schemas.microsoft.com/office/powerpoint/2010/main" val="2971477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57847C-53A5-214F-B2A9-D023B004C1AC}"/>
              </a:ext>
            </a:extLst>
          </p:cNvPr>
          <p:cNvSpPr>
            <a:spLocks noGrp="1"/>
          </p:cNvSpPr>
          <p:nvPr>
            <p:ph idx="1"/>
          </p:nvPr>
        </p:nvSpPr>
        <p:spPr/>
        <p:txBody>
          <a:bodyPr/>
          <a:lstStyle/>
          <a:p>
            <a:endParaRPr lang="en-US" dirty="0"/>
          </a:p>
          <a:p>
            <a:pPr marL="0" indent="0">
              <a:buNone/>
            </a:pPr>
            <a:endParaRPr lang="en-US" dirty="0">
              <a:solidFill>
                <a:schemeClr val="accent2">
                  <a:lumMod val="75000"/>
                  <a:lumOff val="25000"/>
                </a:schemeClr>
              </a:solidFill>
            </a:endParaRPr>
          </a:p>
          <a:p>
            <a:pPr marL="0" indent="0">
              <a:buNone/>
            </a:pPr>
            <a:r>
              <a:rPr lang="en-US" dirty="0">
                <a:solidFill>
                  <a:schemeClr val="accent2">
                    <a:lumMod val="75000"/>
                    <a:lumOff val="25000"/>
                  </a:schemeClr>
                </a:solidFill>
              </a:rPr>
              <a:t>1. </a:t>
            </a:r>
            <a:r>
              <a:rPr lang="en-US" dirty="0"/>
              <a:t>Is</a:t>
            </a:r>
            <a:r>
              <a:rPr lang="en-US" i="1" dirty="0"/>
              <a:t> user experience</a:t>
            </a:r>
            <a:r>
              <a:rPr lang="en-US" dirty="0"/>
              <a:t> is different than </a:t>
            </a:r>
            <a:r>
              <a:rPr lang="en-US" i="1" dirty="0"/>
              <a:t>usability?</a:t>
            </a:r>
          </a:p>
          <a:p>
            <a:pPr marL="0" indent="0">
              <a:buNone/>
            </a:pPr>
            <a:endParaRPr lang="en-US" dirty="0"/>
          </a:p>
          <a:p>
            <a:pPr marL="0" indent="0">
              <a:buNone/>
            </a:pPr>
            <a:endParaRPr lang="en-US" dirty="0"/>
          </a:p>
          <a:p>
            <a:pPr marL="0" indent="0">
              <a:buNone/>
            </a:pPr>
            <a:endParaRPr lang="en-CA" dirty="0"/>
          </a:p>
          <a:p>
            <a:endParaRPr lang="en-US" dirty="0"/>
          </a:p>
          <a:p>
            <a:endParaRPr lang="en-US" dirty="0"/>
          </a:p>
        </p:txBody>
      </p:sp>
      <p:sp>
        <p:nvSpPr>
          <p:cNvPr id="3" name="Slide Number Placeholder 2">
            <a:extLst>
              <a:ext uri="{FF2B5EF4-FFF2-40B4-BE49-F238E27FC236}">
                <a16:creationId xmlns:a16="http://schemas.microsoft.com/office/drawing/2014/main" id="{7E1C79C3-720E-2E44-A27F-368F247E085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5</a:t>
            </a:fld>
            <a:endParaRPr lang="en-US">
              <a:solidFill>
                <a:srgbClr val="AAAAAA"/>
              </a:solidFill>
              <a:ea typeface="Calibri"/>
              <a:sym typeface="Calibri"/>
            </a:endParaRPr>
          </a:p>
        </p:txBody>
      </p:sp>
      <p:sp>
        <p:nvSpPr>
          <p:cNvPr id="4" name="Title 3">
            <a:extLst>
              <a:ext uri="{FF2B5EF4-FFF2-40B4-BE49-F238E27FC236}">
                <a16:creationId xmlns:a16="http://schemas.microsoft.com/office/drawing/2014/main" id="{BC6BCD9F-A3E4-9949-86EC-53D2D88D97F3}"/>
              </a:ext>
            </a:extLst>
          </p:cNvPr>
          <p:cNvSpPr>
            <a:spLocks noGrp="1"/>
          </p:cNvSpPr>
          <p:nvPr>
            <p:ph type="title"/>
          </p:nvPr>
        </p:nvSpPr>
        <p:spPr/>
        <p:txBody>
          <a:bodyPr/>
          <a:lstStyle/>
          <a:p>
            <a:r>
              <a:rPr lang="en-US"/>
              <a:t> </a:t>
            </a:r>
          </a:p>
        </p:txBody>
      </p:sp>
    </p:spTree>
    <p:extLst>
      <p:ext uri="{BB962C8B-B14F-4D97-AF65-F5344CB8AC3E}">
        <p14:creationId xmlns:p14="http://schemas.microsoft.com/office/powerpoint/2010/main" val="3892970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as humans, we are all about </a:t>
            </a:r>
            <a:r>
              <a:rPr lang="en-US" i="1" dirty="0"/>
              <a:t>making sense of our experiences</a:t>
            </a:r>
          </a:p>
          <a:p>
            <a:pPr lvl="1"/>
            <a:r>
              <a:rPr lang="en-US" b="1" dirty="0"/>
              <a:t>sensations</a:t>
            </a:r>
            <a:r>
              <a:rPr lang="en-US" dirty="0"/>
              <a:t>, </a:t>
            </a:r>
            <a:r>
              <a:rPr lang="en-US" b="1" dirty="0"/>
              <a:t>emotions</a:t>
            </a:r>
            <a:r>
              <a:rPr lang="en-US" dirty="0"/>
              <a:t>, and </a:t>
            </a:r>
            <a:r>
              <a:rPr lang="en-US" b="1" dirty="0"/>
              <a:t>meaning</a:t>
            </a:r>
            <a:r>
              <a:rPr lang="en-US" dirty="0"/>
              <a:t> are all part of this sense making</a:t>
            </a:r>
          </a:p>
          <a:p>
            <a:pPr lvl="1"/>
            <a:r>
              <a:rPr lang="en-US" dirty="0"/>
              <a:t>sense-making is omnipresent</a:t>
            </a:r>
          </a:p>
          <a:p>
            <a:pPr lvl="1"/>
            <a:r>
              <a:rPr lang="en-US" dirty="0"/>
              <a:t>sense-making can be nebulous</a:t>
            </a:r>
          </a:p>
          <a:p>
            <a:pPr lvl="1"/>
            <a:r>
              <a:rPr lang="en-US" dirty="0"/>
              <a:t>the experience of sense-making can be difficult to capture</a:t>
            </a:r>
          </a:p>
          <a:p>
            <a:r>
              <a:rPr lang="en-US" dirty="0"/>
              <a:t>sense making is ‘interior’</a:t>
            </a:r>
          </a:p>
          <a:p>
            <a:pPr lvl="1"/>
            <a:r>
              <a:rPr lang="en-US" dirty="0"/>
              <a:t>sense-making takes place in the body and the mind of the sense maker</a:t>
            </a:r>
          </a:p>
          <a:p>
            <a:pPr lvl="1"/>
            <a:r>
              <a:rPr lang="en-US" dirty="0"/>
              <a:t>sense-making is not directly observable</a:t>
            </a:r>
          </a:p>
          <a:p>
            <a:pPr marL="0" indent="0">
              <a:buNone/>
            </a:pPr>
            <a:endParaRPr lang="en-US" dirty="0"/>
          </a:p>
          <a:p>
            <a:endParaRPr lang="en-US" dirty="0"/>
          </a:p>
          <a:p>
            <a:endParaRPr lang="en-US" dirty="0"/>
          </a:p>
        </p:txBody>
      </p:sp>
      <p:sp>
        <p:nvSpPr>
          <p:cNvPr id="2" name="Slide Number Placeholder 1"/>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6</a:t>
            </a:fld>
            <a:endParaRPr lang="en-US" dirty="0">
              <a:solidFill>
                <a:srgbClr val="AAAAAA"/>
              </a:solidFill>
              <a:ea typeface="Calibri"/>
              <a:sym typeface="Calibri"/>
            </a:endParaRPr>
          </a:p>
        </p:txBody>
      </p:sp>
      <p:sp>
        <p:nvSpPr>
          <p:cNvPr id="4" name="Title 3"/>
          <p:cNvSpPr>
            <a:spLocks noGrp="1"/>
          </p:cNvSpPr>
          <p:nvPr>
            <p:ph type="title"/>
          </p:nvPr>
        </p:nvSpPr>
        <p:spPr/>
        <p:txBody>
          <a:bodyPr/>
          <a:lstStyle/>
          <a:p>
            <a:r>
              <a:rPr lang="en-US" dirty="0"/>
              <a:t>Humans are Sense-Makers</a:t>
            </a:r>
          </a:p>
        </p:txBody>
      </p:sp>
      <p:sp>
        <p:nvSpPr>
          <p:cNvPr id="6" name="TextBox 5">
            <a:extLst>
              <a:ext uri="{FF2B5EF4-FFF2-40B4-BE49-F238E27FC236}">
                <a16:creationId xmlns:a16="http://schemas.microsoft.com/office/drawing/2014/main" id="{CCED9360-D32B-7D45-8923-99C5732F508A}"/>
              </a:ext>
            </a:extLst>
          </p:cNvPr>
          <p:cNvSpPr txBox="1"/>
          <p:nvPr/>
        </p:nvSpPr>
        <p:spPr>
          <a:xfrm>
            <a:off x="4572000" y="468223"/>
            <a:ext cx="4572000" cy="369332"/>
          </a:xfrm>
          <a:prstGeom prst="rect">
            <a:avLst/>
          </a:prstGeom>
          <a:noFill/>
        </p:spPr>
        <p:txBody>
          <a:bodyPr wrap="square">
            <a:spAutoFit/>
          </a:bodyPr>
          <a:lstStyle/>
          <a:p>
            <a:pPr marL="0" indent="0">
              <a:buNone/>
            </a:pPr>
            <a:r>
              <a:rPr lang="en-US" dirty="0">
                <a:solidFill>
                  <a:schemeClr val="accent2">
                    <a:lumMod val="75000"/>
                    <a:lumOff val="25000"/>
                  </a:schemeClr>
                </a:solidFill>
              </a:rPr>
              <a:t>Recall Q3 from R-Design-III:</a:t>
            </a:r>
          </a:p>
        </p:txBody>
      </p:sp>
    </p:spTree>
    <p:extLst>
      <p:ext uri="{BB962C8B-B14F-4D97-AF65-F5344CB8AC3E}">
        <p14:creationId xmlns:p14="http://schemas.microsoft.com/office/powerpoint/2010/main" val="3056491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88E9FB9-DFC0-0A4D-BFEE-1F49F06BE1A5}"/>
              </a:ext>
            </a:extLst>
          </p:cNvPr>
          <p:cNvSpPr>
            <a:spLocks noGrp="1"/>
          </p:cNvSpPr>
          <p:nvPr>
            <p:ph idx="1"/>
          </p:nvPr>
        </p:nvSpPr>
        <p:spPr/>
        <p:txBody>
          <a:bodyPr>
            <a:normAutofit/>
          </a:bodyPr>
          <a:lstStyle/>
          <a:p>
            <a:r>
              <a:rPr lang="en-CA" dirty="0"/>
              <a:t>is about how people feel about using a interactive system</a:t>
            </a:r>
          </a:p>
          <a:p>
            <a:r>
              <a:rPr lang="en-CA" dirty="0"/>
              <a:t>is about their subjective experiences in using it, all aspects (e.g., looking, holding, opening or closing it, smelling it, </a:t>
            </a:r>
            <a:r>
              <a:rPr lang="en-CA" dirty="0" err="1"/>
              <a:t>etc</a:t>
            </a:r>
            <a:r>
              <a:rPr lang="en-CA" dirty="0"/>
              <a:t>)  (e.g., pleasure, satisfaction, frustration, </a:t>
            </a:r>
            <a:r>
              <a:rPr lang="en-CA" dirty="0" err="1"/>
              <a:t>etc</a:t>
            </a:r>
            <a:r>
              <a:rPr lang="en-CA" dirty="0"/>
              <a:t>) </a:t>
            </a:r>
          </a:p>
          <a:p>
            <a:r>
              <a:rPr lang="en-CA" dirty="0"/>
              <a:t>is about both overall impression and the effect of small details (e.g., how smoothly a switch rotates, the sound of a click, the touch of a button when pressing it)</a:t>
            </a:r>
          </a:p>
        </p:txBody>
      </p:sp>
      <p:sp>
        <p:nvSpPr>
          <p:cNvPr id="3" name="Slide Number Placeholder 2">
            <a:extLst>
              <a:ext uri="{FF2B5EF4-FFF2-40B4-BE49-F238E27FC236}">
                <a16:creationId xmlns:a16="http://schemas.microsoft.com/office/drawing/2014/main" id="{BE1A4D52-8D2A-7049-95C2-320C8A12897F}"/>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7</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CE03A126-6777-024D-9F1E-349B998D6F83}"/>
              </a:ext>
            </a:extLst>
          </p:cNvPr>
          <p:cNvSpPr>
            <a:spLocks noGrp="1"/>
          </p:cNvSpPr>
          <p:nvPr>
            <p:ph type="title"/>
          </p:nvPr>
        </p:nvSpPr>
        <p:spPr/>
        <p:txBody>
          <a:bodyPr/>
          <a:lstStyle/>
          <a:p>
            <a:r>
              <a:rPr lang="en-US" dirty="0"/>
              <a:t>User Experience</a:t>
            </a:r>
          </a:p>
        </p:txBody>
      </p:sp>
    </p:spTree>
    <p:extLst>
      <p:ext uri="{BB962C8B-B14F-4D97-AF65-F5344CB8AC3E}">
        <p14:creationId xmlns:p14="http://schemas.microsoft.com/office/powerpoint/2010/main" val="579847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DD439B6-A4E2-664E-9C50-A5F503143EE0}"/>
              </a:ext>
            </a:extLst>
          </p:cNvPr>
          <p:cNvPicPr>
            <a:picLocks noGrp="1" noChangeAspect="1"/>
          </p:cNvPicPr>
          <p:nvPr>
            <p:ph idx="1"/>
          </p:nvPr>
        </p:nvPicPr>
        <p:blipFill>
          <a:blip r:embed="rId2"/>
          <a:stretch>
            <a:fillRect/>
          </a:stretch>
        </p:blipFill>
        <p:spPr>
          <a:xfrm>
            <a:off x="1160463" y="2489337"/>
            <a:ext cx="6823075" cy="3928789"/>
          </a:xfrm>
          <a:prstGeom prst="rect">
            <a:avLst/>
          </a:prstGeom>
        </p:spPr>
      </p:pic>
      <p:sp>
        <p:nvSpPr>
          <p:cNvPr id="3" name="Slide Number Placeholder 2">
            <a:extLst>
              <a:ext uri="{FF2B5EF4-FFF2-40B4-BE49-F238E27FC236}">
                <a16:creationId xmlns:a16="http://schemas.microsoft.com/office/drawing/2014/main" id="{558DADD2-184C-F24C-845D-64F55AA1DA0A}"/>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8</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C7C06ABF-05D9-EE45-9570-C5F283C6940C}"/>
              </a:ext>
            </a:extLst>
          </p:cNvPr>
          <p:cNvSpPr>
            <a:spLocks noGrp="1"/>
          </p:cNvSpPr>
          <p:nvPr>
            <p:ph type="title"/>
          </p:nvPr>
        </p:nvSpPr>
        <p:spPr/>
        <p:txBody>
          <a:bodyPr/>
          <a:lstStyle/>
          <a:p>
            <a:r>
              <a:rPr lang="en-US" dirty="0"/>
              <a:t>Subjective Qualities</a:t>
            </a:r>
          </a:p>
        </p:txBody>
      </p:sp>
    </p:spTree>
    <p:extLst>
      <p:ext uri="{BB962C8B-B14F-4D97-AF65-F5344CB8AC3E}">
        <p14:creationId xmlns:p14="http://schemas.microsoft.com/office/powerpoint/2010/main" val="559758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AF38D8-8CF8-1A43-9F7E-159712657740}"/>
              </a:ext>
            </a:extLst>
          </p:cNvPr>
          <p:cNvSpPr>
            <a:spLocks noGrp="1"/>
          </p:cNvSpPr>
          <p:nvPr>
            <p:ph idx="1"/>
          </p:nvPr>
        </p:nvSpPr>
        <p:spPr/>
        <p:txBody>
          <a:bodyPr/>
          <a:lstStyle/>
          <a:p>
            <a:pPr marL="0" indent="0">
              <a:buNone/>
            </a:pPr>
            <a:r>
              <a:rPr lang="en-CA" dirty="0"/>
              <a:t>It is important to point out that one cannot design a user experience, only design </a:t>
            </a:r>
            <a:r>
              <a:rPr lang="en-CA" i="1" dirty="0"/>
              <a:t>for</a:t>
            </a:r>
            <a:r>
              <a:rPr lang="en-CA" dirty="0"/>
              <a:t> a user experience. </a:t>
            </a:r>
          </a:p>
          <a:p>
            <a:r>
              <a:rPr lang="en-CA" dirty="0"/>
              <a:t>e.g., “In particular, one cannot design a sensual experience, but only create the design features that can evoke it.” </a:t>
            </a:r>
            <a:r>
              <a:rPr lang="en-US" dirty="0"/>
              <a:t>[Sharp et al, p. 13-14, 2019]</a:t>
            </a:r>
            <a:endParaRPr lang="en-CA" dirty="0"/>
          </a:p>
        </p:txBody>
      </p:sp>
      <p:sp>
        <p:nvSpPr>
          <p:cNvPr id="3" name="Slide Number Placeholder 2">
            <a:extLst>
              <a:ext uri="{FF2B5EF4-FFF2-40B4-BE49-F238E27FC236}">
                <a16:creationId xmlns:a16="http://schemas.microsoft.com/office/drawing/2014/main" id="{1F1E9614-73A8-5947-AA3F-D92E238C8699}"/>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9</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5C1AA309-4748-794B-8E8E-4B1BE50F3D35}"/>
              </a:ext>
            </a:extLst>
          </p:cNvPr>
          <p:cNvSpPr>
            <a:spLocks noGrp="1"/>
          </p:cNvSpPr>
          <p:nvPr>
            <p:ph type="title"/>
          </p:nvPr>
        </p:nvSpPr>
        <p:spPr/>
        <p:txBody>
          <a:bodyPr/>
          <a:lstStyle/>
          <a:p>
            <a:r>
              <a:rPr lang="en-US" dirty="0"/>
              <a:t>Design User Experience?</a:t>
            </a:r>
          </a:p>
        </p:txBody>
      </p:sp>
    </p:spTree>
    <p:extLst>
      <p:ext uri="{BB962C8B-B14F-4D97-AF65-F5344CB8AC3E}">
        <p14:creationId xmlns:p14="http://schemas.microsoft.com/office/powerpoint/2010/main" val="2650167224"/>
      </p:ext>
    </p:extLst>
  </p:cSld>
  <p:clrMapOvr>
    <a:masterClrMapping/>
  </p:clrMapOvr>
</p:sld>
</file>

<file path=ppt/theme/theme1.xml><?xml version="1.0" encoding="utf-8"?>
<a:theme xmlns:a="http://schemas.openxmlformats.org/drawingml/2006/main" name="3461w20">
  <a:themeElements>
    <a:clrScheme name="YorkU 1">
      <a:dk1>
        <a:sysClr val="windowText" lastClr="000000"/>
      </a:dk1>
      <a:lt1>
        <a:sysClr val="window" lastClr="FFFFFF"/>
      </a:lt1>
      <a:dk2>
        <a:srgbClr val="333333"/>
      </a:dk2>
      <a:lt2>
        <a:srgbClr val="CCCCCC"/>
      </a:lt2>
      <a:accent1>
        <a:srgbClr val="990000"/>
      </a:accent1>
      <a:accent2>
        <a:srgbClr val="580101"/>
      </a:accent2>
      <a:accent3>
        <a:srgbClr val="E94A00"/>
      </a:accent3>
      <a:accent4>
        <a:srgbClr val="EB8F00"/>
      </a:accent4>
      <a:accent5>
        <a:srgbClr val="A4A4A4"/>
      </a:accent5>
      <a:accent6>
        <a:srgbClr val="666666"/>
      </a:accent6>
      <a:hlink>
        <a:srgbClr val="D01010"/>
      </a:hlink>
      <a:folHlink>
        <a:srgbClr val="E6682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laza">
      <a:fillStyleLst>
        <a:solidFill>
          <a:schemeClr val="phClr"/>
        </a:solidFill>
        <a:gradFill rotWithShape="1">
          <a:gsLst>
            <a:gs pos="0">
              <a:schemeClr val="phClr">
                <a:tint val="100000"/>
                <a:shade val="60000"/>
                <a:satMod val="135000"/>
              </a:schemeClr>
            </a:gs>
            <a:gs pos="100000">
              <a:schemeClr val="phClr">
                <a:tint val="100000"/>
                <a:shade val="100000"/>
                <a:satMod val="135000"/>
              </a:schemeClr>
            </a:gs>
          </a:gsLst>
          <a:lin ang="16200000" scaled="1"/>
        </a:gradFill>
        <a:gradFill rotWithShape="1">
          <a:gsLst>
            <a:gs pos="0">
              <a:schemeClr val="phClr">
                <a:shade val="70000"/>
                <a:satMod val="120000"/>
              </a:schemeClr>
            </a:gs>
            <a:gs pos="35000">
              <a:schemeClr val="phClr">
                <a:shade val="100000"/>
                <a:satMod val="150000"/>
              </a:schemeClr>
            </a:gs>
            <a:gs pos="70000">
              <a:schemeClr val="phClr">
                <a:tint val="100000"/>
                <a:shade val="100000"/>
                <a:satMod val="200000"/>
                <a:greenMod val="100000"/>
              </a:schemeClr>
            </a:gs>
            <a:gs pos="100000">
              <a:schemeClr val="phClr">
                <a:tint val="100000"/>
                <a:shade val="100000"/>
                <a:satMod val="250000"/>
                <a:greenMod val="100000"/>
              </a:schemeClr>
            </a:gs>
          </a:gsLst>
          <a:lin ang="162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innerShdw blurRad="190500" dist="63500" dir="5400000">
              <a:srgbClr val="FFFFFF">
                <a:alpha val="65000"/>
              </a:srgbClr>
            </a:innerShdw>
          </a:effectLst>
          <a:scene3d>
            <a:camera prst="orthographicFront">
              <a:rot lat="0" lon="0" rev="0"/>
            </a:camera>
            <a:lightRig rig="twoPt" dir="r">
              <a:rot lat="0" lon="0" rev="6000000"/>
            </a:lightRig>
          </a:scene3d>
          <a:sp3d prstMaterial="matte">
            <a:bevelT w="0" h="0" prst="relaxedInset"/>
          </a:sp3d>
        </a:effectStyle>
        <a:effectStyle>
          <a:effectLst>
            <a:innerShdw blurRad="50800" dist="25400" dir="13500000">
              <a:srgbClr val="FFFFFF">
                <a:alpha val="75000"/>
              </a:srgbClr>
            </a:innerShdw>
            <a:outerShdw blurRad="88900" dist="38100" dir="6600000" sx="101000" sy="101000" rotWithShape="0">
              <a:srgbClr val="000000">
                <a:alpha val="50000"/>
              </a:srgbClr>
            </a:outerShdw>
          </a:effectLst>
          <a:scene3d>
            <a:camera prst="perspectiveFront" fov="3000000"/>
            <a:lightRig rig="morning" dir="tl">
              <a:rot lat="0" lon="0" rev="1800000"/>
            </a:lightRig>
          </a:scene3d>
          <a:sp3d contourW="38100" prstMaterial="softEdge">
            <a:bevelT w="25400" h="38100"/>
            <a:contourClr>
              <a:schemeClr val="phClr">
                <a:tint val="6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3461w20.thmx</Template>
  <TotalTime>5266</TotalTime>
  <Words>2948</Words>
  <Application>Microsoft Macintosh PowerPoint</Application>
  <PresentationFormat>On-screen Show (4:3)</PresentationFormat>
  <Paragraphs>263</Paragraphs>
  <Slides>36</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36</vt:i4>
      </vt:variant>
    </vt:vector>
  </HeadingPairs>
  <TitlesOfParts>
    <vt:vector size="47" baseType="lpstr">
      <vt:lpstr>Arial</vt:lpstr>
      <vt:lpstr>Avenir Next Regular</vt:lpstr>
      <vt:lpstr>Calibri</vt:lpstr>
      <vt:lpstr>Cambria Math</vt:lpstr>
      <vt:lpstr>Garamond</vt:lpstr>
      <vt:lpstr>Gill Sans</vt:lpstr>
      <vt:lpstr>Gill Sans MT</vt:lpstr>
      <vt:lpstr>Palatino Linotype</vt:lpstr>
      <vt:lpstr>Source Sans Pro</vt:lpstr>
      <vt:lpstr>Wingdings 2</vt:lpstr>
      <vt:lpstr>3461w20</vt:lpstr>
      <vt:lpstr>PowerPoint Presentation</vt:lpstr>
      <vt:lpstr>Intellectual Property Notice</vt:lpstr>
      <vt:lpstr>Dependencies</vt:lpstr>
      <vt:lpstr> Inquiry</vt:lpstr>
      <vt:lpstr> </vt:lpstr>
      <vt:lpstr>Humans are Sense-Makers</vt:lpstr>
      <vt:lpstr>User Experience</vt:lpstr>
      <vt:lpstr>Subjective Qualities</vt:lpstr>
      <vt:lpstr>Design User Experience?</vt:lpstr>
      <vt:lpstr>Usability</vt:lpstr>
      <vt:lpstr>User Experience ≠ Usability</vt:lpstr>
      <vt:lpstr> </vt:lpstr>
      <vt:lpstr>Assigned Reading for Design Principles </vt:lpstr>
      <vt:lpstr>Design Principles</vt:lpstr>
      <vt:lpstr>Design Principle: Constraints </vt:lpstr>
      <vt:lpstr>Example of a Constraint</vt:lpstr>
      <vt:lpstr>Design Principle:  Visibility </vt:lpstr>
      <vt:lpstr>Design Principle: Feedback </vt:lpstr>
      <vt:lpstr>Design Principle: Consistency</vt:lpstr>
      <vt:lpstr>Consistency Should be Based on Meaningful Principles</vt:lpstr>
      <vt:lpstr>Grudin's Knife Analogy (1989) [p.24]</vt:lpstr>
      <vt:lpstr>Grudin's Knife Analogy (1989) [p.24]</vt:lpstr>
      <vt:lpstr>What does this Knife Analogy tell us?</vt:lpstr>
      <vt:lpstr>In Sum</vt:lpstr>
      <vt:lpstr> </vt:lpstr>
      <vt:lpstr>Shneiderman’s 'eight golden rules’</vt:lpstr>
      <vt:lpstr>Shneiderman’s 'eight golden rules’</vt:lpstr>
      <vt:lpstr>Shneiderman’s 'eight golden rules’</vt:lpstr>
      <vt:lpstr>Shneiderman’s 'eight golden rules’</vt:lpstr>
      <vt:lpstr>Shneiderman’s 'eight golden rules’</vt:lpstr>
      <vt:lpstr>Nielsen and Molich's 10 User Interface Design Guidelines</vt:lpstr>
      <vt:lpstr>Nielsen and Molich's 10 User Interface Design Guidelines</vt:lpstr>
      <vt:lpstr>Nielsen and Molich's 10 User Interface Design Guidelines</vt:lpstr>
      <vt:lpstr>Nielsen and Molich's 10 User Interface Design Guidelines</vt:lpstr>
      <vt:lpstr>Nielsen and Molich's 10 User Interface Design Guidelines</vt:lpstr>
      <vt:lpstr>In Sum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Baljko</dc:creator>
  <cp:lastModifiedBy>Melanie A Baljko</cp:lastModifiedBy>
  <cp:revision>1705</cp:revision>
  <cp:lastPrinted>2021-09-21T00:42:20Z</cp:lastPrinted>
  <dcterms:created xsi:type="dcterms:W3CDTF">2020-01-08T18:20:23Z</dcterms:created>
  <dcterms:modified xsi:type="dcterms:W3CDTF">2021-11-01T14:10:15Z</dcterms:modified>
</cp:coreProperties>
</file>