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939" r:id="rId3"/>
    <p:sldId id="1091" r:id="rId4"/>
    <p:sldId id="264" r:id="rId5"/>
    <p:sldId id="1092" r:id="rId6"/>
    <p:sldId id="901" r:id="rId7"/>
    <p:sldId id="555" r:id="rId8"/>
    <p:sldId id="554" r:id="rId9"/>
    <p:sldId id="1086" r:id="rId10"/>
    <p:sldId id="404" r:id="rId11"/>
    <p:sldId id="405" r:id="rId12"/>
    <p:sldId id="1102" r:id="rId13"/>
    <p:sldId id="406" r:id="rId14"/>
    <p:sldId id="1101" r:id="rId15"/>
    <p:sldId id="409" r:id="rId16"/>
    <p:sldId id="414" r:id="rId17"/>
    <p:sldId id="1095" r:id="rId18"/>
    <p:sldId id="1096" r:id="rId19"/>
    <p:sldId id="1098" r:id="rId20"/>
    <p:sldId id="415" r:id="rId21"/>
    <p:sldId id="416" r:id="rId22"/>
    <p:sldId id="1093" r:id="rId23"/>
    <p:sldId id="1103" r:id="rId24"/>
    <p:sldId id="1094" r:id="rId25"/>
    <p:sldId id="1087" r:id="rId26"/>
    <p:sldId id="399" r:id="rId27"/>
    <p:sldId id="417" r:id="rId28"/>
    <p:sldId id="418" r:id="rId29"/>
    <p:sldId id="1104" r:id="rId30"/>
    <p:sldId id="1099" r:id="rId31"/>
    <p:sldId id="1100" r:id="rId32"/>
    <p:sldId id="400" r:id="rId33"/>
    <p:sldId id="500" r:id="rId34"/>
    <p:sldId id="501" r:id="rId35"/>
    <p:sldId id="508" r:id="rId36"/>
    <p:sldId id="967" r:id="rId37"/>
    <p:sldId id="969" r:id="rId38"/>
    <p:sldId id="420" r:id="rId39"/>
    <p:sldId id="1105" r:id="rId40"/>
    <p:sldId id="1106" r:id="rId41"/>
    <p:sldId id="419" r:id="rId42"/>
    <p:sldId id="1107" r:id="rId43"/>
    <p:sldId id="1109" r:id="rId44"/>
    <p:sldId id="401" r:id="rId45"/>
    <p:sldId id="422" r:id="rId46"/>
    <p:sldId id="1089" r:id="rId47"/>
    <p:sldId id="109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1091"/>
            <p14:sldId id="264"/>
            <p14:sldId id="1092"/>
          </p14:sldIdLst>
        </p14:section>
        <p14:section name="Body" id="{7C644759-45B7-764F-8741-7D4FFBBBA371}">
          <p14:sldIdLst>
            <p14:sldId id="901"/>
            <p14:sldId id="555"/>
            <p14:sldId id="554"/>
            <p14:sldId id="1086"/>
            <p14:sldId id="404"/>
            <p14:sldId id="405"/>
            <p14:sldId id="1102"/>
            <p14:sldId id="406"/>
            <p14:sldId id="1101"/>
            <p14:sldId id="409"/>
            <p14:sldId id="414"/>
            <p14:sldId id="1095"/>
            <p14:sldId id="1096"/>
            <p14:sldId id="1098"/>
            <p14:sldId id="415"/>
            <p14:sldId id="416"/>
            <p14:sldId id="1093"/>
          </p14:sldIdLst>
        </p14:section>
        <p14:section name="new start" id="{9DDA93B1-D377-6E41-8CD3-5F7AF6E62DF5}">
          <p14:sldIdLst>
            <p14:sldId id="1103"/>
            <p14:sldId id="1094"/>
            <p14:sldId id="1087"/>
            <p14:sldId id="399"/>
            <p14:sldId id="417"/>
            <p14:sldId id="418"/>
            <p14:sldId id="1104"/>
            <p14:sldId id="1099"/>
            <p14:sldId id="1100"/>
            <p14:sldId id="400"/>
            <p14:sldId id="500"/>
            <p14:sldId id="501"/>
            <p14:sldId id="508"/>
            <p14:sldId id="967"/>
            <p14:sldId id="969"/>
            <p14:sldId id="420"/>
            <p14:sldId id="1105"/>
            <p14:sldId id="1106"/>
            <p14:sldId id="419"/>
            <p14:sldId id="1107"/>
            <p14:sldId id="1109"/>
            <p14:sldId id="401"/>
            <p14:sldId id="422"/>
            <p14:sldId id="1089"/>
            <p14:sldId id="1090"/>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94830"/>
  </p:normalViewPr>
  <p:slideViewPr>
    <p:cSldViewPr snapToGrid="0" snapToObjects="1">
      <p:cViewPr varScale="1">
        <p:scale>
          <a:sx n="121" d="100"/>
          <a:sy n="121" d="100"/>
        </p:scale>
        <p:origin x="2480" y="17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95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606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7468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with Image and Content">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4000">
                <a:solidFill>
                  <a:schemeClr val="tx1">
                    <a:lumMod val="65000"/>
                    <a:lumOff val="35000"/>
                  </a:schemeClr>
                </a:solidFill>
                <a:latin typeface="Avenir Book"/>
                <a:cs typeface="Avenir Book"/>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Garamond"/>
                <a:cs typeface="Garamond"/>
              </a:defRPr>
            </a:lvl1pPr>
            <a:lvl2pPr marL="800100" indent="-342900">
              <a:buClrTx/>
              <a:buFont typeface="Arial"/>
              <a:buChar char="•"/>
              <a:defRPr sz="2200" baseline="0">
                <a:solidFill>
                  <a:schemeClr val="tx1">
                    <a:lumMod val="65000"/>
                    <a:lumOff val="35000"/>
                  </a:schemeClr>
                </a:solidFill>
                <a:latin typeface="Garamond"/>
                <a:cs typeface="Garamond"/>
              </a:defRPr>
            </a:lvl2pPr>
            <a:lvl3pPr marL="1257300" indent="-342900">
              <a:buClrTx/>
              <a:buFont typeface="Arial"/>
              <a:buChar char="•"/>
              <a:defRPr sz="2000">
                <a:solidFill>
                  <a:schemeClr val="tx1">
                    <a:lumMod val="65000"/>
                    <a:lumOff val="35000"/>
                  </a:schemeClr>
                </a:solidFill>
                <a:latin typeface="Garamond"/>
                <a:cs typeface="Garamond"/>
              </a:defRPr>
            </a:lvl3pPr>
            <a:lvl4pPr marL="1657350" indent="-285750">
              <a:buClrTx/>
              <a:buFont typeface="Arial"/>
              <a:buChar char="•"/>
              <a:defRPr sz="1800">
                <a:solidFill>
                  <a:schemeClr val="tx1">
                    <a:lumMod val="65000"/>
                    <a:lumOff val="35000"/>
                  </a:schemeClr>
                </a:solidFill>
                <a:latin typeface="Garamond"/>
                <a:cs typeface="Garamond"/>
              </a:defRPr>
            </a:lvl4pPr>
            <a:lvl5pPr marL="2114550" indent="-285750">
              <a:buClrTx/>
              <a:buFont typeface="Arial"/>
              <a:buChar char="•"/>
              <a:defRPr sz="1600">
                <a:solidFill>
                  <a:schemeClr val="tx1">
                    <a:lumMod val="65000"/>
                    <a:lumOff val="35000"/>
                  </a:schemeClr>
                </a:solidFill>
                <a:latin typeface="Garamond"/>
                <a:cs typeface="Garamond"/>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822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95" r:id="rId7"/>
    <p:sldLayoutId id="2147483696" r:id="rId8"/>
    <p:sldLayoutId id="2147483705" r:id="rId9"/>
    <p:sldLayoutId id="2147483714" r:id="rId10"/>
    <p:sldLayoutId id="2147483715"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R-Interaction-V</a:t>
            </a:r>
            <a:br>
              <a:rPr lang="en-CA" dirty="0"/>
            </a:br>
            <a:r>
              <a:rPr lang="en-CA" dirty="0"/>
              <a:t>Third Paradigm HCI</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human as an 'information processor' was a dominant metaphor</a:t>
            </a:r>
          </a:p>
          <a:p>
            <a:r>
              <a:rPr lang="en-US" dirty="0"/>
              <a:t>dominant metaphors evolve and change over time</a:t>
            </a:r>
          </a:p>
          <a:p>
            <a:r>
              <a:rPr lang="en-US" dirty="0"/>
              <a:t>the 'person as an information processor' is just one of many different metaphors which have been used historically</a:t>
            </a:r>
          </a:p>
          <a:p>
            <a:r>
              <a:rPr lang="en-US" dirty="0"/>
              <a:t>Other metaphors?</a:t>
            </a:r>
          </a:p>
        </p:txBody>
      </p:sp>
      <p:sp>
        <p:nvSpPr>
          <p:cNvPr id="2" name="Title 1"/>
          <p:cNvSpPr>
            <a:spLocks noGrp="1"/>
          </p:cNvSpPr>
          <p:nvPr>
            <p:ph type="title"/>
          </p:nvPr>
        </p:nvSpPr>
        <p:spPr/>
        <p:txBody>
          <a:bodyPr/>
          <a:lstStyle/>
          <a:p>
            <a:r>
              <a:rPr lang="en-US" dirty="0"/>
              <a:t>Historical Reflection</a:t>
            </a:r>
          </a:p>
        </p:txBody>
      </p:sp>
    </p:spTree>
    <p:extLst>
      <p:ext uri="{BB962C8B-B14F-4D97-AF65-F5344CB8AC3E}">
        <p14:creationId xmlns:p14="http://schemas.microsoft.com/office/powerpoint/2010/main" val="74248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rPr lang="en-US" dirty="0"/>
              <a:t>history shows that we use metaphors for conceptualizing human performance, for explaining how people think/do</a:t>
            </a:r>
          </a:p>
          <a:p>
            <a:r>
              <a:rPr lang="en-US" dirty="0"/>
              <a:t>Prior metaphors include</a:t>
            </a:r>
          </a:p>
          <a:p>
            <a:pPr lvl="1"/>
            <a:r>
              <a:rPr lang="en-US" dirty="0"/>
              <a:t>hydraulic metaphors </a:t>
            </a:r>
          </a:p>
          <a:p>
            <a:pPr lvl="2"/>
            <a:r>
              <a:rPr lang="en-US" dirty="0"/>
              <a:t>the 4 humors (Hippocratic medicine), keeping balance, reservoirs</a:t>
            </a:r>
          </a:p>
          <a:p>
            <a:pPr lvl="1"/>
            <a:r>
              <a:rPr lang="en-US" dirty="0"/>
              <a:t>mechanical metaphors </a:t>
            </a:r>
          </a:p>
          <a:p>
            <a:pPr lvl="2"/>
            <a:r>
              <a:rPr lang="en-US" dirty="0"/>
              <a:t>e.g., clocks, steam engines</a:t>
            </a:r>
          </a:p>
          <a:p>
            <a:pPr lvl="1"/>
            <a:r>
              <a:rPr lang="en-US" dirty="0"/>
              <a:t>electricity, circuitry </a:t>
            </a:r>
          </a:p>
          <a:p>
            <a:pPr lvl="2"/>
            <a:r>
              <a:rPr lang="en-US" dirty="0"/>
              <a:t>e.g., chemical processes generate action potential, arose once galvanometers measured electrical current in biological specimens</a:t>
            </a:r>
          </a:p>
          <a:p>
            <a:pPr lvl="1"/>
            <a:r>
              <a:rPr lang="en-US" dirty="0"/>
              <a:t>telegraphic/telephone </a:t>
            </a:r>
          </a:p>
          <a:p>
            <a:pPr lvl="2"/>
            <a:r>
              <a:rPr lang="en-US" dirty="0"/>
              <a:t>nerves as a telephone network</a:t>
            </a:r>
          </a:p>
          <a:p>
            <a:pPr lvl="1"/>
            <a:r>
              <a:rPr lang="en-US" dirty="0"/>
              <a:t>many others</a:t>
            </a:r>
          </a:p>
        </p:txBody>
      </p:sp>
      <p:sp>
        <p:nvSpPr>
          <p:cNvPr id="2" name="Title 1"/>
          <p:cNvSpPr>
            <a:spLocks noGrp="1"/>
          </p:cNvSpPr>
          <p:nvPr>
            <p:ph type="title"/>
          </p:nvPr>
        </p:nvSpPr>
        <p:spPr/>
        <p:txBody>
          <a:bodyPr/>
          <a:lstStyle/>
          <a:p>
            <a:r>
              <a:rPr lang="en-US" dirty="0"/>
              <a:t>Historical Reflection</a:t>
            </a:r>
          </a:p>
        </p:txBody>
      </p:sp>
    </p:spTree>
    <p:extLst>
      <p:ext uri="{BB962C8B-B14F-4D97-AF65-F5344CB8AC3E}">
        <p14:creationId xmlns:p14="http://schemas.microsoft.com/office/powerpoint/2010/main" val="2701648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a:t>we will now discuss some of the content of the following paper:</a:t>
            </a:r>
          </a:p>
          <a:p>
            <a:pPr lvl="1"/>
            <a:r>
              <a:rPr lang="en-US" dirty="0"/>
              <a:t>Harrison, Steve &amp; </a:t>
            </a:r>
            <a:r>
              <a:rPr lang="en-US" dirty="0" err="1"/>
              <a:t>Sengers</a:t>
            </a:r>
            <a:r>
              <a:rPr lang="en-US" dirty="0"/>
              <a:t>, Phoebe &amp; Tatar, Deborah. (2011). Making epistemological trouble: Third-paradigm HCI as successor science. Interacting with Computers. 23. 385-392. 10.1016/j.intcom.2011.03.005.</a:t>
            </a:r>
          </a:p>
          <a:p>
            <a:r>
              <a:rPr lang="en-US" dirty="0"/>
              <a:t>the paper investigates some of the shortcomings of the</a:t>
            </a:r>
            <a:r>
              <a:rPr lang="en-CA" dirty="0"/>
              <a:t> metaphor of users as information processors</a:t>
            </a:r>
            <a:endParaRPr lang="en-US" dirty="0"/>
          </a:p>
          <a:p>
            <a:pPr lvl="0"/>
            <a:endParaRPr lang="en-US" dirty="0"/>
          </a:p>
        </p:txBody>
      </p:sp>
      <p:sp>
        <p:nvSpPr>
          <p:cNvPr id="2" name="Title 1"/>
          <p:cNvSpPr>
            <a:spLocks noGrp="1"/>
          </p:cNvSpPr>
          <p:nvPr>
            <p:ph type="title"/>
          </p:nvPr>
        </p:nvSpPr>
        <p:spPr/>
        <p:txBody>
          <a:bodyPr/>
          <a:lstStyle/>
          <a:p>
            <a:r>
              <a:rPr lang="en-US" dirty="0"/>
              <a:t>Analysis of the Metaphor</a:t>
            </a:r>
          </a:p>
        </p:txBody>
      </p:sp>
    </p:spTree>
    <p:extLst>
      <p:ext uri="{BB962C8B-B14F-4D97-AF65-F5344CB8AC3E}">
        <p14:creationId xmlns:p14="http://schemas.microsoft.com/office/powerpoint/2010/main" val="235911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Harrison, Steve &amp; </a:t>
            </a:r>
            <a:r>
              <a:rPr lang="en-US" dirty="0" err="1"/>
              <a:t>Sengers</a:t>
            </a:r>
            <a:r>
              <a:rPr lang="en-US" dirty="0"/>
              <a:t>, Phoebe &amp; Tatar, Deborah. (2011). Making epistemological trouble: Third-paradigm HCI as successor science. Interacting with Computers. 23. 385-392. 10.1016/j.intcom.2011.03.005.</a:t>
            </a:r>
          </a:p>
          <a:p>
            <a:r>
              <a:rPr lang="en-US" dirty="0"/>
              <a:t>theoretical/critical analyses paper</a:t>
            </a:r>
          </a:p>
          <a:p>
            <a:pPr lvl="1"/>
            <a:r>
              <a:rPr lang="en-US" dirty="0"/>
              <a:t>Steve Harrison</a:t>
            </a:r>
            <a:br>
              <a:rPr lang="en-US" dirty="0"/>
            </a:br>
            <a:r>
              <a:rPr lang="en-US" dirty="0"/>
              <a:t>Department of Computer Science and (by courtesy) Art and Art History, Virginia Tech</a:t>
            </a:r>
          </a:p>
          <a:p>
            <a:pPr lvl="1"/>
            <a:r>
              <a:rPr lang="en-US" dirty="0"/>
              <a:t>Phoebe </a:t>
            </a:r>
            <a:r>
              <a:rPr lang="en-US" dirty="0" err="1"/>
              <a:t>Sengers</a:t>
            </a:r>
            <a:br>
              <a:rPr lang="en-US" dirty="0"/>
            </a:br>
            <a:r>
              <a:rPr lang="en-US" dirty="0"/>
              <a:t>Information Science and Science &amp; Technology Studies, Cornell University</a:t>
            </a:r>
          </a:p>
          <a:p>
            <a:pPr lvl="1"/>
            <a:r>
              <a:rPr lang="en-US" dirty="0"/>
              <a:t>Deborah Tatar </a:t>
            </a:r>
            <a:br>
              <a:rPr lang="en-US" dirty="0"/>
            </a:br>
            <a:r>
              <a:rPr lang="en-US" dirty="0"/>
              <a:t>Department of Computer Science and (by courtesy) Psychology, Virginia Tech</a:t>
            </a:r>
          </a:p>
        </p:txBody>
      </p:sp>
      <p:sp>
        <p:nvSpPr>
          <p:cNvPr id="2" name="Title 1"/>
          <p:cNvSpPr>
            <a:spLocks noGrp="1"/>
          </p:cNvSpPr>
          <p:nvPr>
            <p:ph type="title"/>
          </p:nvPr>
        </p:nvSpPr>
        <p:spPr/>
        <p:txBody>
          <a:bodyPr/>
          <a:lstStyle/>
          <a:p>
            <a:r>
              <a:rPr lang="en-US" dirty="0"/>
              <a:t> Harrison et al (2011)</a:t>
            </a:r>
          </a:p>
        </p:txBody>
      </p:sp>
    </p:spTree>
    <p:extLst>
      <p:ext uri="{BB962C8B-B14F-4D97-AF65-F5344CB8AC3E}">
        <p14:creationId xmlns:p14="http://schemas.microsoft.com/office/powerpoint/2010/main" val="356614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16519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457200" indent="-457200">
              <a:buFont typeface="+mj-lt"/>
              <a:buAutoNum type="arabicPeriod"/>
            </a:pPr>
            <a:r>
              <a:rPr lang="en-US" dirty="0"/>
              <a:t>workplace studies</a:t>
            </a:r>
          </a:p>
          <a:p>
            <a:pPr marL="457200" indent="-457200">
              <a:buFont typeface="+mj-lt"/>
              <a:buAutoNum type="arabicPeriod"/>
            </a:pPr>
            <a:r>
              <a:rPr lang="en-US" dirty="0"/>
              <a:t>ubiquitous and pervasive computing</a:t>
            </a:r>
          </a:p>
          <a:p>
            <a:pPr marL="457200" indent="-457200">
              <a:buFont typeface="+mj-lt"/>
              <a:buAutoNum type="arabicPeriod"/>
            </a:pPr>
            <a:r>
              <a:rPr lang="en-US" dirty="0"/>
              <a:t>non-task-oriented computing, such as ambient interfaces and experience-centered design</a:t>
            </a:r>
          </a:p>
          <a:p>
            <a:pPr marL="457200" indent="-457200">
              <a:buFont typeface="+mj-lt"/>
              <a:buAutoNum type="arabicPeriod"/>
            </a:pPr>
            <a:r>
              <a:rPr lang="en-US" dirty="0"/>
              <a:t>works that seeks to de-marginalize emotion</a:t>
            </a:r>
          </a:p>
          <a:p>
            <a:endParaRPr lang="en-US" dirty="0"/>
          </a:p>
        </p:txBody>
      </p:sp>
      <p:sp>
        <p:nvSpPr>
          <p:cNvPr id="2" name="Title 1"/>
          <p:cNvSpPr>
            <a:spLocks noGrp="1"/>
          </p:cNvSpPr>
          <p:nvPr>
            <p:ph type="title"/>
          </p:nvPr>
        </p:nvSpPr>
        <p:spPr/>
        <p:txBody>
          <a:bodyPr/>
          <a:lstStyle/>
          <a:p>
            <a:r>
              <a:rPr lang="en-US" sz="3200" dirty="0"/>
              <a:t>New challenging areas</a:t>
            </a:r>
          </a:p>
        </p:txBody>
      </p:sp>
    </p:spTree>
    <p:extLst>
      <p:ext uri="{BB962C8B-B14F-4D97-AF65-F5344CB8AC3E}">
        <p14:creationId xmlns:p14="http://schemas.microsoft.com/office/powerpoint/2010/main" val="666411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CA" dirty="0"/>
              <a:t>workplace studies are intended to inform system design in computer supported cooperative work settings</a:t>
            </a:r>
          </a:p>
          <a:p>
            <a:r>
              <a:rPr lang="en-CA" dirty="0"/>
              <a:t>these studies take into account the complex actions and interactions in workplace settings (including both formal and informal work practices)</a:t>
            </a:r>
          </a:p>
          <a:p>
            <a:r>
              <a:rPr lang="en-CA" dirty="0"/>
              <a:t>ACM hosts a yearly conference called Computer-Supported Collaborative Work (CSCW)</a:t>
            </a:r>
            <a:endParaRPr lang="en-US" dirty="0"/>
          </a:p>
        </p:txBody>
      </p:sp>
      <p:sp>
        <p:nvSpPr>
          <p:cNvPr id="4" name="Title 3"/>
          <p:cNvSpPr>
            <a:spLocks noGrp="1"/>
          </p:cNvSpPr>
          <p:nvPr>
            <p:ph type="title"/>
          </p:nvPr>
        </p:nvSpPr>
        <p:spPr/>
        <p:txBody>
          <a:bodyPr/>
          <a:lstStyle/>
          <a:p>
            <a:r>
              <a:rPr lang="en-US" sz="2800" dirty="0"/>
              <a:t>Workplace Studies</a:t>
            </a:r>
            <a:endParaRPr lang="en-US" dirty="0"/>
          </a:p>
        </p:txBody>
      </p:sp>
      <p:sp>
        <p:nvSpPr>
          <p:cNvPr id="6" name="TextBox 5">
            <a:extLst>
              <a:ext uri="{FF2B5EF4-FFF2-40B4-BE49-F238E27FC236}">
                <a16:creationId xmlns:a16="http://schemas.microsoft.com/office/drawing/2014/main" id="{9F896C08-CF71-2E4D-BD02-451328739F52}"/>
              </a:ext>
            </a:extLst>
          </p:cNvPr>
          <p:cNvSpPr txBox="1"/>
          <p:nvPr/>
        </p:nvSpPr>
        <p:spPr>
          <a:xfrm>
            <a:off x="7598980" y="94592"/>
            <a:ext cx="1375441" cy="369332"/>
          </a:xfrm>
          <a:prstGeom prst="rect">
            <a:avLst/>
          </a:prstGeom>
          <a:noFill/>
        </p:spPr>
        <p:txBody>
          <a:bodyPr wrap="none" rtlCol="0">
            <a:spAutoFit/>
          </a:bodyPr>
          <a:lstStyle/>
          <a:p>
            <a:r>
              <a:rPr lang="en-US" dirty="0">
                <a:solidFill>
                  <a:srgbClr val="00B050"/>
                </a:solidFill>
                <a:latin typeface="Garamond" panose="02020404030301010803" pitchFamily="18" charset="0"/>
              </a:rPr>
              <a:t>Area #1 of 4</a:t>
            </a:r>
          </a:p>
        </p:txBody>
      </p:sp>
    </p:spTree>
    <p:extLst>
      <p:ext uri="{BB962C8B-B14F-4D97-AF65-F5344CB8AC3E}">
        <p14:creationId xmlns:p14="http://schemas.microsoft.com/office/powerpoint/2010/main" val="82984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workplace studies focus on the social situation of interaction and the implications for the design of interactive systems</a:t>
            </a:r>
          </a:p>
          <a:p>
            <a:r>
              <a:rPr lang="en-US" dirty="0"/>
              <a:t>workplace studies take as central that social, situated actions explain the meaning of interaction </a:t>
            </a:r>
          </a:p>
          <a:p>
            <a:r>
              <a:rPr lang="en-US" dirty="0"/>
              <a:t>this view is hard to reconcile with the views that arise from the information-processing metaphor, which holds:</a:t>
            </a:r>
          </a:p>
          <a:p>
            <a:pPr lvl="1"/>
            <a:r>
              <a:rPr lang="en-US" dirty="0"/>
              <a:t>social interaction can be formalized as the exchange of information</a:t>
            </a:r>
          </a:p>
          <a:p>
            <a:pPr lvl="1"/>
            <a:r>
              <a:rPr lang="en-US" dirty="0"/>
              <a:t>other social factors are not accounted for</a:t>
            </a:r>
          </a:p>
        </p:txBody>
      </p:sp>
      <p:sp>
        <p:nvSpPr>
          <p:cNvPr id="4" name="Title 3"/>
          <p:cNvSpPr>
            <a:spLocks noGrp="1"/>
          </p:cNvSpPr>
          <p:nvPr>
            <p:ph type="title"/>
          </p:nvPr>
        </p:nvSpPr>
        <p:spPr/>
        <p:txBody>
          <a:bodyPr/>
          <a:lstStyle/>
          <a:p>
            <a:r>
              <a:rPr lang="en-US" sz="2800" dirty="0"/>
              <a:t>Workplace Studies</a:t>
            </a:r>
            <a:endParaRPr lang="en-US" dirty="0"/>
          </a:p>
        </p:txBody>
      </p:sp>
      <p:sp>
        <p:nvSpPr>
          <p:cNvPr id="6" name="TextBox 5">
            <a:extLst>
              <a:ext uri="{FF2B5EF4-FFF2-40B4-BE49-F238E27FC236}">
                <a16:creationId xmlns:a16="http://schemas.microsoft.com/office/drawing/2014/main" id="{9F896C08-CF71-2E4D-BD02-451328739F52}"/>
              </a:ext>
            </a:extLst>
          </p:cNvPr>
          <p:cNvSpPr txBox="1"/>
          <p:nvPr/>
        </p:nvSpPr>
        <p:spPr>
          <a:xfrm>
            <a:off x="7598980" y="94592"/>
            <a:ext cx="1375441" cy="369332"/>
          </a:xfrm>
          <a:prstGeom prst="rect">
            <a:avLst/>
          </a:prstGeom>
          <a:noFill/>
        </p:spPr>
        <p:txBody>
          <a:bodyPr wrap="none" rtlCol="0">
            <a:spAutoFit/>
          </a:bodyPr>
          <a:lstStyle/>
          <a:p>
            <a:r>
              <a:rPr lang="en-US" dirty="0">
                <a:solidFill>
                  <a:srgbClr val="00B050"/>
                </a:solidFill>
                <a:latin typeface="Garamond" panose="02020404030301010803" pitchFamily="18" charset="0"/>
              </a:rPr>
              <a:t>Area #1 of 4</a:t>
            </a:r>
          </a:p>
        </p:txBody>
      </p:sp>
    </p:spTree>
    <p:extLst>
      <p:ext uri="{BB962C8B-B14F-4D97-AF65-F5344CB8AC3E}">
        <p14:creationId xmlns:p14="http://schemas.microsoft.com/office/powerpoint/2010/main" val="3445131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core concepts: </a:t>
            </a:r>
          </a:p>
          <a:p>
            <a:pPr lvl="1"/>
            <a:r>
              <a:rPr lang="en-US" dirty="0"/>
              <a:t>computing is made to appear anytime and everywhere</a:t>
            </a:r>
          </a:p>
          <a:p>
            <a:pPr lvl="1"/>
            <a:r>
              <a:rPr lang="en-US" dirty="0"/>
              <a:t>computing is ambient and environment-</a:t>
            </a:r>
            <a:r>
              <a:rPr lang="en-US" dirty="0" err="1"/>
              <a:t>baed</a:t>
            </a:r>
            <a:r>
              <a:rPr lang="en-US" dirty="0"/>
              <a:t> (the environment is sensitive and responsive to people)</a:t>
            </a:r>
          </a:p>
          <a:p>
            <a:pPr lvl="1"/>
            <a:r>
              <a:rPr lang="en-US" dirty="0"/>
              <a:t>computing that is not demanding of attention; interaction occurs in the periphery of attention; can be perceived at a glance</a:t>
            </a:r>
          </a:p>
          <a:p>
            <a:r>
              <a:rPr lang="en-US" dirty="0"/>
              <a:t>these interrelated concepts are taken up in the interrelated design domains of:</a:t>
            </a:r>
          </a:p>
          <a:p>
            <a:pPr lvl="1"/>
            <a:r>
              <a:rPr lang="en-US" dirty="0"/>
              <a:t>ubiquitous computing</a:t>
            </a:r>
          </a:p>
          <a:p>
            <a:pPr lvl="1"/>
            <a:r>
              <a:rPr lang="en-US" dirty="0"/>
              <a:t>pervasive computing </a:t>
            </a:r>
          </a:p>
          <a:p>
            <a:pPr lvl="1"/>
            <a:r>
              <a:rPr lang="en-US" dirty="0"/>
              <a:t>ambient computing</a:t>
            </a:r>
          </a:p>
          <a:p>
            <a:pPr lvl="1"/>
            <a:r>
              <a:rPr lang="en-US" dirty="0"/>
              <a:t>calm technology</a:t>
            </a:r>
          </a:p>
        </p:txBody>
      </p:sp>
      <p:sp>
        <p:nvSpPr>
          <p:cNvPr id="4" name="Title 3"/>
          <p:cNvSpPr>
            <a:spLocks noGrp="1"/>
          </p:cNvSpPr>
          <p:nvPr>
            <p:ph type="title"/>
          </p:nvPr>
        </p:nvSpPr>
        <p:spPr/>
        <p:txBody>
          <a:bodyPr/>
          <a:lstStyle/>
          <a:p>
            <a:r>
              <a:rPr lang="en-US" sz="2800" dirty="0"/>
              <a:t>Ubiquitous, Pervasive,  Ambient Computing</a:t>
            </a:r>
            <a:br>
              <a:rPr lang="en-US" sz="2800" dirty="0"/>
            </a:br>
            <a:endParaRPr lang="en-US" dirty="0"/>
          </a:p>
        </p:txBody>
      </p:sp>
      <p:sp>
        <p:nvSpPr>
          <p:cNvPr id="2" name="TextBox 1">
            <a:extLst>
              <a:ext uri="{FF2B5EF4-FFF2-40B4-BE49-F238E27FC236}">
                <a16:creationId xmlns:a16="http://schemas.microsoft.com/office/drawing/2014/main" id="{EF8F4CD6-DA4F-044A-9534-24D73A9DB1FF}"/>
              </a:ext>
            </a:extLst>
          </p:cNvPr>
          <p:cNvSpPr txBox="1"/>
          <p:nvPr/>
        </p:nvSpPr>
        <p:spPr>
          <a:xfrm>
            <a:off x="7598980" y="94592"/>
            <a:ext cx="1375441" cy="369332"/>
          </a:xfrm>
          <a:prstGeom prst="rect">
            <a:avLst/>
          </a:prstGeom>
          <a:noFill/>
        </p:spPr>
        <p:txBody>
          <a:bodyPr wrap="none" rtlCol="0">
            <a:spAutoFit/>
          </a:bodyPr>
          <a:lstStyle/>
          <a:p>
            <a:r>
              <a:rPr lang="en-US" dirty="0">
                <a:solidFill>
                  <a:srgbClr val="00B050"/>
                </a:solidFill>
                <a:latin typeface="Garamond" panose="02020404030301010803" pitchFamily="18" charset="0"/>
              </a:rPr>
              <a:t>Area #2 of 4</a:t>
            </a:r>
          </a:p>
        </p:txBody>
      </p:sp>
    </p:spTree>
    <p:extLst>
      <p:ext uri="{BB962C8B-B14F-4D97-AF65-F5344CB8AC3E}">
        <p14:creationId xmlns:p14="http://schemas.microsoft.com/office/powerpoint/2010/main" val="1287799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design approaches connected to these concepts are derived from disciplines such as ethnography, design, and the arts</a:t>
            </a:r>
          </a:p>
          <a:p>
            <a:r>
              <a:rPr lang="en-US" dirty="0"/>
              <a:t>the concepts are based on the idea that use context is, in the end, fundamentally unspecifiable and dynamic</a:t>
            </a:r>
          </a:p>
          <a:p>
            <a:r>
              <a:rPr lang="en-US" dirty="0"/>
              <a:t>these ideas are hard to reconcile with the views that arise from the information-processing metaphor, which holds that:</a:t>
            </a:r>
          </a:p>
          <a:p>
            <a:pPr lvl="1"/>
            <a:r>
              <a:rPr lang="en-US" dirty="0"/>
              <a:t>information flow between machine and context (including the user) can be identified and optimized</a:t>
            </a:r>
          </a:p>
          <a:p>
            <a:pPr lvl="1"/>
            <a:r>
              <a:rPr lang="en-US" dirty="0"/>
              <a:t>context can be modelled as yet another source of information, this information can be flowed to digital systems</a:t>
            </a:r>
            <a:endParaRPr lang="en-US" b="1" dirty="0"/>
          </a:p>
        </p:txBody>
      </p:sp>
      <p:sp>
        <p:nvSpPr>
          <p:cNvPr id="4" name="Title 3"/>
          <p:cNvSpPr>
            <a:spLocks noGrp="1"/>
          </p:cNvSpPr>
          <p:nvPr>
            <p:ph type="title"/>
          </p:nvPr>
        </p:nvSpPr>
        <p:spPr/>
        <p:txBody>
          <a:bodyPr/>
          <a:lstStyle/>
          <a:p>
            <a:r>
              <a:rPr lang="en-US" sz="2800" dirty="0"/>
              <a:t>Ubiquitous, Pervasive,  Ambient Computing</a:t>
            </a:r>
            <a:br>
              <a:rPr lang="en-US" sz="2800" dirty="0"/>
            </a:br>
            <a:endParaRPr lang="en-US" dirty="0"/>
          </a:p>
        </p:txBody>
      </p:sp>
      <p:sp>
        <p:nvSpPr>
          <p:cNvPr id="2" name="TextBox 1">
            <a:extLst>
              <a:ext uri="{FF2B5EF4-FFF2-40B4-BE49-F238E27FC236}">
                <a16:creationId xmlns:a16="http://schemas.microsoft.com/office/drawing/2014/main" id="{EF8F4CD6-DA4F-044A-9534-24D73A9DB1FF}"/>
              </a:ext>
            </a:extLst>
          </p:cNvPr>
          <p:cNvSpPr txBox="1"/>
          <p:nvPr/>
        </p:nvSpPr>
        <p:spPr>
          <a:xfrm>
            <a:off x="7598980" y="94592"/>
            <a:ext cx="1375441" cy="369332"/>
          </a:xfrm>
          <a:prstGeom prst="rect">
            <a:avLst/>
          </a:prstGeom>
          <a:noFill/>
        </p:spPr>
        <p:txBody>
          <a:bodyPr wrap="none" rtlCol="0">
            <a:spAutoFit/>
          </a:bodyPr>
          <a:lstStyle/>
          <a:p>
            <a:r>
              <a:rPr lang="en-US" dirty="0">
                <a:solidFill>
                  <a:srgbClr val="00B050"/>
                </a:solidFill>
                <a:latin typeface="Garamond" panose="02020404030301010803" pitchFamily="18" charset="0"/>
              </a:rPr>
              <a:t>Area #2 of 4</a:t>
            </a:r>
          </a:p>
        </p:txBody>
      </p:sp>
    </p:spTree>
    <p:extLst>
      <p:ext uri="{BB962C8B-B14F-4D97-AF65-F5344CB8AC3E}">
        <p14:creationId xmlns:p14="http://schemas.microsoft.com/office/powerpoint/2010/main" val="223880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non-task-oriented computing aims to </a:t>
            </a:r>
            <a:r>
              <a:rPr lang="en-CA" dirty="0"/>
              <a:t>create meaningful user experiences </a:t>
            </a:r>
          </a:p>
          <a:p>
            <a:pPr lvl="1"/>
            <a:r>
              <a:rPr lang="en-US" dirty="0"/>
              <a:t>ambient/ubiquitous/pervasive computing</a:t>
            </a:r>
          </a:p>
          <a:p>
            <a:pPr lvl="1"/>
            <a:r>
              <a:rPr lang="en-US" dirty="0"/>
              <a:t>traditional platforms – desktop, mobile, VR, AR</a:t>
            </a:r>
          </a:p>
          <a:p>
            <a:r>
              <a:rPr lang="en-CA" dirty="0"/>
              <a:t>does not aim to support specific tasks or goals</a:t>
            </a:r>
          </a:p>
          <a:p>
            <a:r>
              <a:rPr lang="en-CA" dirty="0"/>
              <a:t>the idea is that there is value in the experience itself</a:t>
            </a:r>
          </a:p>
          <a:p>
            <a:r>
              <a:rPr lang="en-US" dirty="0"/>
              <a:t>this idea is hard to reconcile with the views that arise from the information-processing metaphor, which holds that:</a:t>
            </a:r>
          </a:p>
          <a:p>
            <a:pPr lvl="1"/>
            <a:r>
              <a:rPr lang="en-US" dirty="0"/>
              <a:t>problems can be formalized in terms of motivations, goals, tasks, and operations</a:t>
            </a:r>
          </a:p>
          <a:p>
            <a:pPr lvl="1"/>
            <a:r>
              <a:rPr lang="en-US" dirty="0"/>
              <a:t>attributes such as effectiveness and efficiency are important</a:t>
            </a:r>
          </a:p>
        </p:txBody>
      </p:sp>
      <p:sp>
        <p:nvSpPr>
          <p:cNvPr id="4" name="Title 3"/>
          <p:cNvSpPr>
            <a:spLocks noGrp="1"/>
          </p:cNvSpPr>
          <p:nvPr>
            <p:ph type="title"/>
          </p:nvPr>
        </p:nvSpPr>
        <p:spPr/>
        <p:txBody>
          <a:bodyPr/>
          <a:lstStyle/>
          <a:p>
            <a:r>
              <a:rPr lang="en-US" sz="2800" dirty="0"/>
              <a:t>Non-task-oriented computing</a:t>
            </a:r>
            <a:endParaRPr lang="en-US" dirty="0"/>
          </a:p>
        </p:txBody>
      </p:sp>
      <p:sp>
        <p:nvSpPr>
          <p:cNvPr id="6" name="TextBox 5">
            <a:extLst>
              <a:ext uri="{FF2B5EF4-FFF2-40B4-BE49-F238E27FC236}">
                <a16:creationId xmlns:a16="http://schemas.microsoft.com/office/drawing/2014/main" id="{2AFEB521-871F-6245-832C-EF238A8FDB7B}"/>
              </a:ext>
            </a:extLst>
          </p:cNvPr>
          <p:cNvSpPr txBox="1"/>
          <p:nvPr/>
        </p:nvSpPr>
        <p:spPr>
          <a:xfrm>
            <a:off x="7598980" y="94592"/>
            <a:ext cx="1375441" cy="369332"/>
          </a:xfrm>
          <a:prstGeom prst="rect">
            <a:avLst/>
          </a:prstGeom>
          <a:noFill/>
        </p:spPr>
        <p:txBody>
          <a:bodyPr wrap="none" rtlCol="0">
            <a:spAutoFit/>
          </a:bodyPr>
          <a:lstStyle/>
          <a:p>
            <a:r>
              <a:rPr lang="en-US" dirty="0">
                <a:solidFill>
                  <a:srgbClr val="00B050"/>
                </a:solidFill>
                <a:latin typeface="Garamond" panose="02020404030301010803" pitchFamily="18" charset="0"/>
              </a:rPr>
              <a:t>Area #3 of 4</a:t>
            </a:r>
          </a:p>
        </p:txBody>
      </p:sp>
    </p:spTree>
    <p:extLst>
      <p:ext uri="{BB962C8B-B14F-4D97-AF65-F5344CB8AC3E}">
        <p14:creationId xmlns:p14="http://schemas.microsoft.com/office/powerpoint/2010/main" val="3210389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Affective computing is concerned recognizing, interpreting, processing, and simulating human affects</a:t>
            </a:r>
          </a:p>
          <a:p>
            <a:r>
              <a:rPr lang="en-US" dirty="0"/>
              <a:t>Affective computing includes both:</a:t>
            </a:r>
          </a:p>
          <a:p>
            <a:pPr lvl="1"/>
            <a:r>
              <a:rPr lang="en-US" dirty="0"/>
              <a:t>the study of phenomena of emotion and affect</a:t>
            </a:r>
          </a:p>
          <a:p>
            <a:pPr lvl="1"/>
            <a:r>
              <a:rPr lang="en-US" dirty="0"/>
              <a:t>the application of this knowledge towards the development of systems and devices that demonstrate emotional intelligence and/or afford experiences of empathy and other phenomena of emotion</a:t>
            </a:r>
          </a:p>
          <a:p>
            <a:r>
              <a:rPr lang="en-US" dirty="0"/>
              <a:t>there are two approaches: </a:t>
            </a:r>
          </a:p>
          <a:p>
            <a:pPr lvl="1"/>
            <a:r>
              <a:rPr lang="en-US" dirty="0" err="1"/>
              <a:t>i</a:t>
            </a:r>
            <a:r>
              <a:rPr lang="en-US" dirty="0"/>
              <a:t>) emotion can be modelled as information flow, </a:t>
            </a:r>
          </a:p>
          <a:p>
            <a:pPr lvl="1"/>
            <a:r>
              <a:rPr lang="en-US" dirty="0"/>
              <a:t>ii) emotion is co-constructed in action and cannot be modelled as information flow</a:t>
            </a:r>
          </a:p>
          <a:p>
            <a:pPr lvl="2"/>
            <a:r>
              <a:rPr lang="en-US" dirty="0"/>
              <a:t>this latter approach is not compatible with the information-processing metaphor</a:t>
            </a:r>
          </a:p>
        </p:txBody>
      </p:sp>
      <p:sp>
        <p:nvSpPr>
          <p:cNvPr id="3" name="Title 2"/>
          <p:cNvSpPr>
            <a:spLocks noGrp="1"/>
          </p:cNvSpPr>
          <p:nvPr>
            <p:ph type="title"/>
          </p:nvPr>
        </p:nvSpPr>
        <p:spPr/>
        <p:txBody>
          <a:bodyPr/>
          <a:lstStyle/>
          <a:p>
            <a:r>
              <a:rPr lang="en-US" sz="3200" dirty="0"/>
              <a:t>Affective Computing</a:t>
            </a:r>
            <a:endParaRPr lang="en-US" dirty="0"/>
          </a:p>
        </p:txBody>
      </p:sp>
      <p:sp>
        <p:nvSpPr>
          <p:cNvPr id="4" name="TextBox 3">
            <a:extLst>
              <a:ext uri="{FF2B5EF4-FFF2-40B4-BE49-F238E27FC236}">
                <a16:creationId xmlns:a16="http://schemas.microsoft.com/office/drawing/2014/main" id="{85076A85-C504-2B45-BDB6-201B4C39D8D6}"/>
              </a:ext>
            </a:extLst>
          </p:cNvPr>
          <p:cNvSpPr txBox="1"/>
          <p:nvPr/>
        </p:nvSpPr>
        <p:spPr>
          <a:xfrm>
            <a:off x="7598980" y="94592"/>
            <a:ext cx="1375441" cy="369332"/>
          </a:xfrm>
          <a:prstGeom prst="rect">
            <a:avLst/>
          </a:prstGeom>
          <a:noFill/>
        </p:spPr>
        <p:txBody>
          <a:bodyPr wrap="none" rtlCol="0">
            <a:spAutoFit/>
          </a:bodyPr>
          <a:lstStyle/>
          <a:p>
            <a:r>
              <a:rPr lang="en-US" dirty="0">
                <a:solidFill>
                  <a:srgbClr val="00B050"/>
                </a:solidFill>
                <a:latin typeface="Garamond" panose="02020404030301010803" pitchFamily="18" charset="0"/>
              </a:rPr>
              <a:t>Area #4 of 4</a:t>
            </a:r>
          </a:p>
        </p:txBody>
      </p:sp>
    </p:spTree>
    <p:extLst>
      <p:ext uri="{BB962C8B-B14F-4D97-AF65-F5344CB8AC3E}">
        <p14:creationId xmlns:p14="http://schemas.microsoft.com/office/powerpoint/2010/main" val="1814500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these design domains, the following issues are important:</a:t>
            </a:r>
          </a:p>
          <a:p>
            <a:pPr lvl="1"/>
            <a:r>
              <a:rPr lang="en-US" dirty="0"/>
              <a:t>social factors in interaction</a:t>
            </a:r>
          </a:p>
          <a:p>
            <a:pPr lvl="1"/>
            <a:r>
              <a:rPr lang="en-US" dirty="0"/>
              <a:t>unspecifiable and dynamic use contexts</a:t>
            </a:r>
          </a:p>
          <a:p>
            <a:pPr lvl="1"/>
            <a:r>
              <a:rPr lang="en-US" dirty="0"/>
              <a:t>meaning in user experience</a:t>
            </a:r>
          </a:p>
          <a:p>
            <a:pPr lvl="1"/>
            <a:r>
              <a:rPr lang="en-US" dirty="0"/>
              <a:t>co-constructed emotion</a:t>
            </a:r>
          </a:p>
          <a:p>
            <a:r>
              <a:rPr lang="en-US" dirty="0"/>
              <a:t>these issues raise shortcomings of the information-processing metaphor</a:t>
            </a:r>
          </a:p>
          <a:p>
            <a:r>
              <a:rPr lang="en-US" dirty="0"/>
              <a:t>in task-based computing, these issues of were marginal</a:t>
            </a:r>
          </a:p>
          <a:p>
            <a:r>
              <a:rPr lang="en-US" dirty="0"/>
              <a:t>now the issues are now becoming central</a:t>
            </a:r>
          </a:p>
        </p:txBody>
      </p:sp>
      <p:sp>
        <p:nvSpPr>
          <p:cNvPr id="2" name="Title 1"/>
          <p:cNvSpPr>
            <a:spLocks noGrp="1"/>
          </p:cNvSpPr>
          <p:nvPr>
            <p:ph type="title"/>
          </p:nvPr>
        </p:nvSpPr>
        <p:spPr/>
        <p:txBody>
          <a:bodyPr/>
          <a:lstStyle/>
          <a:p>
            <a:r>
              <a:rPr lang="en-US" sz="3200" dirty="0"/>
              <a:t>New challenging areas</a:t>
            </a:r>
          </a:p>
        </p:txBody>
      </p:sp>
    </p:spTree>
    <p:extLst>
      <p:ext uri="{BB962C8B-B14F-4D97-AF65-F5344CB8AC3E}">
        <p14:creationId xmlns:p14="http://schemas.microsoft.com/office/powerpoint/2010/main" val="74382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4071205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2E77B7-4519-3E4B-B0C1-FF38AFE2A76C}"/>
              </a:ext>
            </a:extLst>
          </p:cNvPr>
          <p:cNvSpPr>
            <a:spLocks noGrp="1"/>
          </p:cNvSpPr>
          <p:nvPr>
            <p:ph idx="1"/>
          </p:nvPr>
        </p:nvSpPr>
        <p:spPr/>
        <p:txBody>
          <a:bodyPr/>
          <a:lstStyle/>
          <a:p>
            <a:endParaRPr lang="en-US" dirty="0"/>
          </a:p>
          <a:p>
            <a:r>
              <a:rPr lang="en-US" dirty="0"/>
              <a:t>come up with a new metaphor, one that is better than the human-as-information-processor metaphor?</a:t>
            </a:r>
          </a:p>
          <a:p>
            <a:r>
              <a:rPr lang="en-US" dirty="0"/>
              <a:t>something even more radical?</a:t>
            </a:r>
          </a:p>
        </p:txBody>
      </p:sp>
      <p:sp>
        <p:nvSpPr>
          <p:cNvPr id="3" name="Slide Number Placeholder 2">
            <a:extLst>
              <a:ext uri="{FF2B5EF4-FFF2-40B4-BE49-F238E27FC236}">
                <a16:creationId xmlns:a16="http://schemas.microsoft.com/office/drawing/2014/main" id="{447CD9A4-3440-AD4B-91FD-9BF820346AF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294707F-D7BD-A44A-B6F8-A6B5A8482F3A}"/>
              </a:ext>
            </a:extLst>
          </p:cNvPr>
          <p:cNvSpPr>
            <a:spLocks noGrp="1"/>
          </p:cNvSpPr>
          <p:nvPr>
            <p:ph type="title"/>
          </p:nvPr>
        </p:nvSpPr>
        <p:spPr/>
        <p:txBody>
          <a:bodyPr/>
          <a:lstStyle/>
          <a:p>
            <a:r>
              <a:rPr lang="en-US" dirty="0"/>
              <a:t>What to do?</a:t>
            </a:r>
          </a:p>
        </p:txBody>
      </p:sp>
    </p:spTree>
    <p:extLst>
      <p:ext uri="{BB962C8B-B14F-4D97-AF65-F5344CB8AC3E}">
        <p14:creationId xmlns:p14="http://schemas.microsoft.com/office/powerpoint/2010/main" val="290910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what has been 'central' in the field of HCI? </a:t>
            </a:r>
          </a:p>
          <a:p>
            <a:pPr lvl="1"/>
            <a:r>
              <a:rPr lang="en-US" dirty="0"/>
              <a:t>Answer: usability</a:t>
            </a:r>
          </a:p>
          <a:p>
            <a:pPr lvl="1"/>
            <a:r>
              <a:rPr lang="en-US" dirty="0"/>
              <a:t>And… whatever is not central gets considered ‘on the margins’</a:t>
            </a:r>
          </a:p>
          <a:p>
            <a:r>
              <a:rPr lang="en-US" dirty="0"/>
              <a:t>we discussed previously how frameworks of </a:t>
            </a:r>
            <a:r>
              <a:rPr lang="en-US" i="1" dirty="0"/>
              <a:t>user experience</a:t>
            </a:r>
            <a:r>
              <a:rPr lang="en-US" dirty="0"/>
              <a:t> arose to address what </a:t>
            </a:r>
            <a:r>
              <a:rPr lang="en-US" i="1" dirty="0"/>
              <a:t>usability</a:t>
            </a:r>
            <a:r>
              <a:rPr lang="en-US" dirty="0"/>
              <a:t> was not addressing</a:t>
            </a:r>
          </a:p>
        </p:txBody>
      </p:sp>
      <p:sp>
        <p:nvSpPr>
          <p:cNvPr id="2" name="Title 1"/>
          <p:cNvSpPr>
            <a:spLocks noGrp="1"/>
          </p:cNvSpPr>
          <p:nvPr>
            <p:ph type="title"/>
          </p:nvPr>
        </p:nvSpPr>
        <p:spPr/>
        <p:txBody>
          <a:bodyPr/>
          <a:lstStyle/>
          <a:p>
            <a:r>
              <a:rPr lang="en-US" dirty="0"/>
              <a:t>Centrality</a:t>
            </a:r>
          </a:p>
        </p:txBody>
      </p:sp>
    </p:spTree>
    <p:extLst>
      <p:ext uri="{BB962C8B-B14F-4D97-AF65-F5344CB8AC3E}">
        <p14:creationId xmlns:p14="http://schemas.microsoft.com/office/powerpoint/2010/main" val="400137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was marginal in the field of HCI in the 1980's?</a:t>
            </a:r>
          </a:p>
          <a:p>
            <a:pPr lvl="1"/>
            <a:r>
              <a:rPr lang="en-US" dirty="0"/>
              <a:t>emotions and computing</a:t>
            </a:r>
          </a:p>
          <a:p>
            <a:pPr lvl="1"/>
            <a:r>
              <a:rPr lang="en-US" dirty="0"/>
              <a:t>social factors</a:t>
            </a:r>
          </a:p>
          <a:p>
            <a:pPr lvl="1"/>
            <a:r>
              <a:rPr lang="en-US" dirty="0"/>
              <a:t>context</a:t>
            </a:r>
          </a:p>
          <a:p>
            <a:pPr lvl="1"/>
            <a:r>
              <a:rPr lang="en-US" dirty="0"/>
              <a:t>colonialism in computing </a:t>
            </a:r>
          </a:p>
          <a:p>
            <a:pPr lvl="1"/>
            <a:r>
              <a:rPr lang="en-US" dirty="0"/>
              <a:t>gendering, racialization</a:t>
            </a:r>
          </a:p>
          <a:p>
            <a:pPr lvl="1"/>
            <a:r>
              <a:rPr lang="en-US" dirty="0"/>
              <a:t>who gets to participate in building systems and who gets excluded</a:t>
            </a:r>
          </a:p>
          <a:p>
            <a:pPr lvl="1"/>
            <a:r>
              <a:rPr lang="en-US" dirty="0"/>
              <a:t>computing for personal pleasure, for fun, for aesthetic</a:t>
            </a:r>
          </a:p>
          <a:p>
            <a:pPr lvl="1"/>
            <a:r>
              <a:rPr lang="en-US" dirty="0"/>
              <a:t>evaluation based on discussion, impressions, emotion</a:t>
            </a:r>
          </a:p>
        </p:txBody>
      </p:sp>
      <p:sp>
        <p:nvSpPr>
          <p:cNvPr id="2" name="Title 1"/>
          <p:cNvSpPr>
            <a:spLocks noGrp="1"/>
          </p:cNvSpPr>
          <p:nvPr>
            <p:ph type="title"/>
          </p:nvPr>
        </p:nvSpPr>
        <p:spPr/>
        <p:txBody>
          <a:bodyPr/>
          <a:lstStyle/>
          <a:p>
            <a:r>
              <a:rPr lang="en-US" dirty="0"/>
              <a:t>Marginality</a:t>
            </a:r>
          </a:p>
        </p:txBody>
      </p:sp>
    </p:spTree>
    <p:extLst>
      <p:ext uri="{BB962C8B-B14F-4D97-AF65-F5344CB8AC3E}">
        <p14:creationId xmlns:p14="http://schemas.microsoft.com/office/powerpoint/2010/main" val="2301310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 here we have an argument that the information-processing metaphor works ok for central phenomena, but starts to "fray at the edges"</a:t>
            </a:r>
          </a:p>
          <a:p>
            <a:r>
              <a:rPr lang="en-US" dirty="0"/>
              <a:t>… and what was formerly "at the edges" is now becoming more and more central</a:t>
            </a:r>
          </a:p>
          <a:p>
            <a:r>
              <a:rPr lang="en-US" dirty="0"/>
              <a:t>It seems natural to ask: </a:t>
            </a:r>
          </a:p>
          <a:p>
            <a:pPr lvl="1"/>
            <a:r>
              <a:rPr lang="en-US" i="1" dirty="0"/>
              <a:t>So what metaphor should we use instead?  </a:t>
            </a:r>
          </a:p>
          <a:p>
            <a:pPr lvl="1"/>
            <a:r>
              <a:rPr lang="en-US" i="1" dirty="0"/>
              <a:t>Which metaphor is the "better" version of the information-processing metaphor?</a:t>
            </a:r>
          </a:p>
        </p:txBody>
      </p:sp>
      <p:sp>
        <p:nvSpPr>
          <p:cNvPr id="2" name="Title 1"/>
          <p:cNvSpPr>
            <a:spLocks noGrp="1"/>
          </p:cNvSpPr>
          <p:nvPr>
            <p:ph type="title"/>
          </p:nvPr>
        </p:nvSpPr>
        <p:spPr/>
        <p:txBody>
          <a:bodyPr/>
          <a:lstStyle/>
          <a:p>
            <a:r>
              <a:rPr lang="en-US" dirty="0"/>
              <a:t>Improvement?</a:t>
            </a:r>
          </a:p>
        </p:txBody>
      </p:sp>
    </p:spTree>
    <p:extLst>
      <p:ext uri="{BB962C8B-B14F-4D97-AF65-F5344CB8AC3E}">
        <p14:creationId xmlns:p14="http://schemas.microsoft.com/office/powerpoint/2010/main" val="343025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Harrison et al argue that there is no "better" metaphor without first examining the underpinnings of knowledge</a:t>
            </a:r>
          </a:p>
          <a:p>
            <a:r>
              <a:rPr lang="en-US" dirty="0"/>
              <a:t>let's go back to science and its particular </a:t>
            </a:r>
            <a:r>
              <a:rPr lang="en-US" b="1" dirty="0"/>
              <a:t>epistemological framework</a:t>
            </a:r>
          </a:p>
          <a:p>
            <a:endParaRPr lang="en-US" dirty="0"/>
          </a:p>
          <a:p>
            <a:endParaRPr lang="en-US" dirty="0"/>
          </a:p>
          <a:p>
            <a:endParaRPr lang="en-US" dirty="0"/>
          </a:p>
        </p:txBody>
      </p:sp>
      <p:sp>
        <p:nvSpPr>
          <p:cNvPr id="4" name="Title 3">
            <a:extLst>
              <a:ext uri="{FF2B5EF4-FFF2-40B4-BE49-F238E27FC236}">
                <a16:creationId xmlns:a16="http://schemas.microsoft.com/office/drawing/2014/main" id="{B4C2D2AF-07E7-4F49-A5B1-C251D6C9C0B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58596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17406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R-Humans-II (and all previous)</a:t>
            </a:r>
          </a:p>
          <a:p>
            <a:r>
              <a:rPr lang="en-US" dirty="0"/>
              <a:t>R-Design-VI (and all previous)</a:t>
            </a:r>
          </a:p>
          <a:p>
            <a:r>
              <a:rPr lang="en-CA" dirty="0"/>
              <a:t>R-Interaction-II </a:t>
            </a:r>
            <a:r>
              <a:rPr lang="en-US" dirty="0"/>
              <a:t>(and all previous)</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313664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5228FF-65AB-634C-A6AB-C01229CD7BC7}"/>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E3179CD2-CBD0-2948-99F1-A8D39F1451A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457B98E-ABAC-3B4E-810E-C1AD53EFBA0B}"/>
              </a:ext>
            </a:extLst>
          </p:cNvPr>
          <p:cNvSpPr>
            <a:spLocks noGrp="1"/>
          </p:cNvSpPr>
          <p:nvPr>
            <p:ph type="title"/>
          </p:nvPr>
        </p:nvSpPr>
        <p:spPr/>
        <p:txBody>
          <a:bodyPr/>
          <a:lstStyle/>
          <a:p>
            <a:r>
              <a:rPr lang="en-US" dirty="0"/>
              <a:t>Underpinnings of knowledge</a:t>
            </a:r>
          </a:p>
        </p:txBody>
      </p:sp>
    </p:spTree>
    <p:extLst>
      <p:ext uri="{BB962C8B-B14F-4D97-AF65-F5344CB8AC3E}">
        <p14:creationId xmlns:p14="http://schemas.microsoft.com/office/powerpoint/2010/main" val="4054457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B5D65B-F72B-5340-AD2B-37FE17E6696F}"/>
              </a:ext>
            </a:extLst>
          </p:cNvPr>
          <p:cNvSpPr>
            <a:spLocks noGrp="1"/>
          </p:cNvSpPr>
          <p:nvPr>
            <p:ph idx="1"/>
          </p:nvPr>
        </p:nvSpPr>
        <p:spPr/>
        <p:txBody>
          <a:bodyPr/>
          <a:lstStyle/>
          <a:p>
            <a:endParaRPr lang="en-US" dirty="0"/>
          </a:p>
          <a:p>
            <a:r>
              <a:rPr lang="en-US" dirty="0"/>
              <a:t>recall back in R-Knowledge-I</a:t>
            </a:r>
          </a:p>
          <a:p>
            <a:r>
              <a:rPr lang="en-CA" dirty="0"/>
              <a:t>beliefs are a starting point</a:t>
            </a:r>
          </a:p>
          <a:p>
            <a:r>
              <a:rPr lang="en-CA" dirty="0"/>
              <a:t>beliefs remain beliefs until they pass a test to be </a:t>
            </a:r>
            <a:r>
              <a:rPr lang="en-CA" i="1" dirty="0"/>
              <a:t>legitimated</a:t>
            </a:r>
            <a:r>
              <a:rPr lang="en-CA" dirty="0"/>
              <a:t> as knowledge</a:t>
            </a:r>
          </a:p>
          <a:p>
            <a:r>
              <a:rPr lang="en-CA" dirty="0"/>
              <a:t>“An epistemology is a theory of knowledge. It answers questions about who can be a "knower” […]; what tests beliefs must pass in order to be legitimated as knowledge? […], what kinds of things can be known (can "subjective truths" count as knowledge?), and so forth.” [Harding, 1987]</a:t>
            </a:r>
          </a:p>
          <a:p>
            <a:pPr marL="0" indent="0">
              <a:buNone/>
            </a:pPr>
            <a:endParaRPr lang="en-CA" dirty="0"/>
          </a:p>
          <a:p>
            <a:endParaRPr lang="en-CA" dirty="0"/>
          </a:p>
          <a:p>
            <a:endParaRPr lang="en-US" dirty="0"/>
          </a:p>
        </p:txBody>
      </p:sp>
      <p:sp>
        <p:nvSpPr>
          <p:cNvPr id="3" name="Slide Number Placeholder 2">
            <a:extLst>
              <a:ext uri="{FF2B5EF4-FFF2-40B4-BE49-F238E27FC236}">
                <a16:creationId xmlns:a16="http://schemas.microsoft.com/office/drawing/2014/main" id="{2872A09F-676C-7443-B6F4-CD98A16D659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6751CF4-F5E8-F145-A86C-0B0FF0DA9F63}"/>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2996020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endParaRPr lang="en-US" dirty="0"/>
          </a:p>
          <a:p>
            <a:r>
              <a:rPr lang="en-US" dirty="0"/>
              <a:t>the scientific method is a body of techniques for acquiring new knowledge</a:t>
            </a:r>
          </a:p>
          <a:p>
            <a:r>
              <a:rPr lang="en-US" dirty="0"/>
              <a:t>science has a particular </a:t>
            </a:r>
            <a:r>
              <a:rPr lang="en-US" b="1" dirty="0"/>
              <a:t>epistemological framework</a:t>
            </a:r>
          </a:p>
          <a:p>
            <a:endParaRPr lang="en-US" b="1" dirty="0"/>
          </a:p>
          <a:p>
            <a:endParaRPr lang="en-US" dirty="0"/>
          </a:p>
        </p:txBody>
      </p:sp>
      <p:sp>
        <p:nvSpPr>
          <p:cNvPr id="2" name="Title 1"/>
          <p:cNvSpPr>
            <a:spLocks noGrp="1"/>
          </p:cNvSpPr>
          <p:nvPr>
            <p:ph type="title"/>
          </p:nvPr>
        </p:nvSpPr>
        <p:spPr/>
        <p:txBody>
          <a:bodyPr/>
          <a:lstStyle/>
          <a:p>
            <a:r>
              <a:rPr lang="en-US" dirty="0"/>
              <a:t>Scientific method </a:t>
            </a:r>
          </a:p>
        </p:txBody>
      </p:sp>
    </p:spTree>
    <p:extLst>
      <p:ext uri="{BB962C8B-B14F-4D97-AF65-F5344CB8AC3E}">
        <p14:creationId xmlns:p14="http://schemas.microsoft.com/office/powerpoint/2010/main" val="3289384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22418"/>
          <a:stretch/>
        </p:blipFill>
        <p:spPr>
          <a:xfrm>
            <a:off x="196456" y="1723409"/>
            <a:ext cx="8770982" cy="5103549"/>
          </a:xfrm>
          <a:prstGeom prst="rect">
            <a:avLst/>
          </a:prstGeom>
        </p:spPr>
      </p:pic>
      <p:sp>
        <p:nvSpPr>
          <p:cNvPr id="3" name="Content Placeholder 2"/>
          <p:cNvSpPr>
            <a:spLocks noGrp="1"/>
          </p:cNvSpPr>
          <p:nvPr>
            <p:ph idx="1"/>
          </p:nvPr>
        </p:nvSpPr>
        <p:spPr/>
        <p:txBody>
          <a:bodyPr/>
          <a:lstStyle/>
          <a:p>
            <a:pPr marL="0" indent="0">
              <a:buNone/>
            </a:pPr>
            <a:r>
              <a:rPr lang="en-US"/>
              <a:t> </a:t>
            </a:r>
          </a:p>
        </p:txBody>
      </p:sp>
      <p:sp>
        <p:nvSpPr>
          <p:cNvPr id="2" name="Title 1"/>
          <p:cNvSpPr>
            <a:spLocks noGrp="1"/>
          </p:cNvSpPr>
          <p:nvPr>
            <p:ph type="title"/>
          </p:nvPr>
        </p:nvSpPr>
        <p:spPr>
          <a:xfrm>
            <a:off x="1160199" y="473329"/>
            <a:ext cx="6823602" cy="807571"/>
          </a:xfrm>
        </p:spPr>
        <p:txBody>
          <a:bodyPr/>
          <a:lstStyle/>
          <a:p>
            <a:r>
              <a:rPr lang="en-US" dirty="0"/>
              <a:t> Scientific Approach</a:t>
            </a:r>
          </a:p>
        </p:txBody>
      </p:sp>
      <p:sp>
        <p:nvSpPr>
          <p:cNvPr id="6" name="Rectangle 5"/>
          <p:cNvSpPr/>
          <p:nvPr/>
        </p:nvSpPr>
        <p:spPr>
          <a:xfrm>
            <a:off x="918323" y="6446222"/>
            <a:ext cx="1254345" cy="307777"/>
          </a:xfrm>
          <a:prstGeom prst="rect">
            <a:avLst/>
          </a:prstGeom>
        </p:spPr>
        <p:txBody>
          <a:bodyPr wrap="none">
            <a:spAutoFit/>
          </a:bodyPr>
          <a:lstStyle/>
          <a:p>
            <a:r>
              <a:rPr lang="en-US" sz="1400">
                <a:latin typeface="Garamond"/>
                <a:cs typeface="Garamond"/>
              </a:rPr>
              <a:t>from </a:t>
            </a:r>
            <a:r>
              <a:rPr lang="en-US" sz="1400" err="1">
                <a:latin typeface="Garamond"/>
                <a:cs typeface="Garamond"/>
              </a:rPr>
              <a:t>slideshare</a:t>
            </a:r>
            <a:endParaRPr lang="en-US" sz="1400">
              <a:latin typeface="Garamond"/>
              <a:cs typeface="Garamond"/>
            </a:endParaRPr>
          </a:p>
        </p:txBody>
      </p:sp>
      <p:sp>
        <p:nvSpPr>
          <p:cNvPr id="7" name="Rounded Rectangle 6"/>
          <p:cNvSpPr/>
          <p:nvPr/>
        </p:nvSpPr>
        <p:spPr>
          <a:xfrm>
            <a:off x="1328650" y="4888364"/>
            <a:ext cx="5539472" cy="307778"/>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614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p>
        </p:txBody>
      </p:sp>
      <p:sp>
        <p:nvSpPr>
          <p:cNvPr id="3" name="Content Placeholder 2"/>
          <p:cNvSpPr>
            <a:spLocks noGrp="1"/>
          </p:cNvSpPr>
          <p:nvPr>
            <p:ph idx="1"/>
          </p:nvPr>
        </p:nvSpPr>
        <p:spPr/>
        <p:txBody>
          <a:bodyPr/>
          <a:lstStyle/>
          <a:p>
            <a:pPr marL="0" indent="0">
              <a:buNone/>
            </a:pPr>
            <a:r>
              <a:rPr lang="en-US"/>
              <a:t> </a:t>
            </a:r>
          </a:p>
        </p:txBody>
      </p:sp>
      <p:pic>
        <p:nvPicPr>
          <p:cNvPr id="4" name="Picture 3"/>
          <p:cNvPicPr>
            <a:picLocks noChangeAspect="1"/>
          </p:cNvPicPr>
          <p:nvPr/>
        </p:nvPicPr>
        <p:blipFill>
          <a:blip r:embed="rId2"/>
          <a:stretch>
            <a:fillRect/>
          </a:stretch>
        </p:blipFill>
        <p:spPr>
          <a:xfrm>
            <a:off x="952431" y="0"/>
            <a:ext cx="6108769" cy="6823790"/>
          </a:xfrm>
          <a:prstGeom prst="rect">
            <a:avLst/>
          </a:prstGeom>
        </p:spPr>
      </p:pic>
      <p:sp>
        <p:nvSpPr>
          <p:cNvPr id="5" name="Rectangle 4"/>
          <p:cNvSpPr/>
          <p:nvPr/>
        </p:nvSpPr>
        <p:spPr>
          <a:xfrm>
            <a:off x="7277236" y="6055948"/>
            <a:ext cx="1901331" cy="523220"/>
          </a:xfrm>
          <a:prstGeom prst="rect">
            <a:avLst/>
          </a:prstGeom>
        </p:spPr>
        <p:txBody>
          <a:bodyPr wrap="square">
            <a:spAutoFit/>
          </a:bodyPr>
          <a:lstStyle/>
          <a:p>
            <a:r>
              <a:rPr lang="en-US" sz="1400" i="1">
                <a:latin typeface="Garamond"/>
                <a:cs typeface="Garamond"/>
              </a:rPr>
              <a:t>*attribution for this diagram has not yet been located</a:t>
            </a:r>
          </a:p>
        </p:txBody>
      </p:sp>
      <p:sp>
        <p:nvSpPr>
          <p:cNvPr id="6" name="Rectangle 5"/>
          <p:cNvSpPr/>
          <p:nvPr/>
        </p:nvSpPr>
        <p:spPr>
          <a:xfrm>
            <a:off x="7061200" y="2405382"/>
            <a:ext cx="1932155" cy="738664"/>
          </a:xfrm>
          <a:prstGeom prst="rect">
            <a:avLst/>
          </a:prstGeom>
        </p:spPr>
        <p:txBody>
          <a:bodyPr wrap="square">
            <a:spAutoFit/>
          </a:bodyPr>
          <a:lstStyle/>
          <a:p>
            <a:r>
              <a:rPr lang="en-US" sz="1400">
                <a:latin typeface="Garamond"/>
                <a:cs typeface="Garamond"/>
              </a:rPr>
              <a:t>hypothesis construction: </a:t>
            </a:r>
            <a:r>
              <a:rPr lang="en-US" sz="1400" i="1">
                <a:latin typeface="Garamond"/>
                <a:cs typeface="Garamond"/>
              </a:rPr>
              <a:t>embedded within (prevalent, new) models and theories</a:t>
            </a:r>
            <a:endParaRPr lang="en-US" sz="1400">
              <a:latin typeface="Garamond"/>
              <a:cs typeface="Garamond"/>
            </a:endParaRPr>
          </a:p>
        </p:txBody>
      </p:sp>
      <p:sp>
        <p:nvSpPr>
          <p:cNvPr id="7" name="Rounded Rectangle 6"/>
          <p:cNvSpPr/>
          <p:nvPr/>
        </p:nvSpPr>
        <p:spPr>
          <a:xfrm>
            <a:off x="2119133" y="5157267"/>
            <a:ext cx="3491996" cy="1146779"/>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950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Scientific research permits choice from a certain “tool box” of methods for investigation</a:t>
            </a:r>
          </a:p>
          <a:p>
            <a:endParaRPr lang="en-US"/>
          </a:p>
        </p:txBody>
      </p:sp>
      <p:sp>
        <p:nvSpPr>
          <p:cNvPr id="2" name="Title 1"/>
          <p:cNvSpPr>
            <a:spLocks noGrp="1"/>
          </p:cNvSpPr>
          <p:nvPr>
            <p:ph type="title"/>
          </p:nvPr>
        </p:nvSpPr>
        <p:spPr/>
        <p:txBody>
          <a:bodyPr/>
          <a:lstStyle/>
          <a:p>
            <a:r>
              <a:rPr lang="en-US"/>
              <a:t>Scientific Research</a:t>
            </a:r>
          </a:p>
        </p:txBody>
      </p:sp>
      <p:pic>
        <p:nvPicPr>
          <p:cNvPr id="4" name="Picture 3"/>
          <p:cNvPicPr>
            <a:picLocks noChangeAspect="1"/>
          </p:cNvPicPr>
          <p:nvPr/>
        </p:nvPicPr>
        <p:blipFill>
          <a:blip r:embed="rId2"/>
          <a:stretch>
            <a:fillRect/>
          </a:stretch>
        </p:blipFill>
        <p:spPr>
          <a:xfrm>
            <a:off x="2023241" y="2923061"/>
            <a:ext cx="5517932" cy="3160683"/>
          </a:xfrm>
          <a:prstGeom prst="rect">
            <a:avLst/>
          </a:prstGeom>
        </p:spPr>
      </p:pic>
    </p:spTree>
    <p:extLst>
      <p:ext uri="{BB962C8B-B14F-4D97-AF65-F5344CB8AC3E}">
        <p14:creationId xmlns:p14="http://schemas.microsoft.com/office/powerpoint/2010/main" val="1634301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920A17-7226-AE4E-8632-5C1876498EE3}"/>
              </a:ext>
            </a:extLst>
          </p:cNvPr>
          <p:cNvSpPr>
            <a:spLocks noGrp="1"/>
          </p:cNvSpPr>
          <p:nvPr>
            <p:ph idx="1"/>
          </p:nvPr>
        </p:nvSpPr>
        <p:spPr>
          <a:xfrm>
            <a:off x="1160199" y="2048911"/>
            <a:ext cx="7787857" cy="4809089"/>
          </a:xfrm>
        </p:spPr>
        <p:txBody>
          <a:bodyPr/>
          <a:lstStyle/>
          <a:p>
            <a:r>
              <a:rPr lang="en-US" dirty="0"/>
              <a:t>in science, there are specific tests for beliefs…</a:t>
            </a:r>
          </a:p>
          <a:p>
            <a:pPr marL="457200" indent="-457200">
              <a:buFont typeface="+mj-lt"/>
              <a:buAutoNum type="arabicPeriod"/>
            </a:pPr>
            <a:r>
              <a:rPr lang="en-US" dirty="0"/>
              <a:t>we start with a belief, and 		</a:t>
            </a:r>
            <a:r>
              <a:rPr lang="en-US" i="1" dirty="0">
                <a:solidFill>
                  <a:srgbClr val="0228D6"/>
                </a:solidFill>
              </a:rPr>
              <a:t>”belief: the earth is flat”</a:t>
            </a:r>
          </a:p>
          <a:p>
            <a:pPr marL="457200" indent="-457200">
              <a:buFont typeface="+mj-lt"/>
              <a:buAutoNum type="arabicPeriod"/>
            </a:pPr>
            <a:r>
              <a:rPr lang="en-US" dirty="0"/>
              <a:t>then apply tests to the belief, and	</a:t>
            </a:r>
            <a:r>
              <a:rPr lang="en-US" i="1" dirty="0">
                <a:solidFill>
                  <a:srgbClr val="0228D6"/>
                </a:solidFill>
              </a:rPr>
              <a:t>“use curvature test in an </a:t>
            </a:r>
            <a:br>
              <a:rPr lang="en-US" i="1" dirty="0">
                <a:solidFill>
                  <a:srgbClr val="0228D6"/>
                </a:solidFill>
              </a:rPr>
            </a:br>
            <a:r>
              <a:rPr lang="en-US" i="1" dirty="0">
                <a:solidFill>
                  <a:srgbClr val="0228D6"/>
                </a:solidFill>
              </a:rPr>
              <a:t>					experiment”</a:t>
            </a:r>
          </a:p>
          <a:p>
            <a:pPr marL="457200" indent="-457200">
              <a:buFont typeface="+mj-lt"/>
              <a:buAutoNum type="arabicPeriod"/>
            </a:pPr>
            <a:r>
              <a:rPr lang="en-US" dirty="0"/>
              <a:t>if the belief passes the tests, then the belief gets legitimated as knowledge  			</a:t>
            </a:r>
            <a:r>
              <a:rPr lang="en-US" i="1" dirty="0">
                <a:solidFill>
                  <a:srgbClr val="0228D6"/>
                </a:solidFill>
              </a:rPr>
              <a:t>“belief does not pass test,</a:t>
            </a:r>
            <a:br>
              <a:rPr lang="en-US" i="1" dirty="0">
                <a:solidFill>
                  <a:srgbClr val="0228D6"/>
                </a:solidFill>
              </a:rPr>
            </a:br>
            <a:r>
              <a:rPr lang="en-US" i="1" dirty="0">
                <a:solidFill>
                  <a:srgbClr val="0228D6"/>
                </a:solidFill>
              </a:rPr>
              <a:t>					earth must not be flat”</a:t>
            </a:r>
          </a:p>
          <a:p>
            <a:pPr marL="457200" indent="-457200">
              <a:buFont typeface="+mj-lt"/>
              <a:buAutoNum type="arabicPeriod"/>
            </a:pPr>
            <a:endParaRPr lang="en-CA" dirty="0"/>
          </a:p>
          <a:p>
            <a:pPr marL="0" indent="0">
              <a:buNone/>
            </a:pPr>
            <a:r>
              <a:rPr lang="en-CA" dirty="0"/>
              <a:t>this is an oversimplification, but the point is that there is a specific test for whether the belief gets legitimated as knowledge</a:t>
            </a:r>
          </a:p>
          <a:p>
            <a:pPr marL="0" indent="0">
              <a:buNone/>
            </a:pPr>
            <a:r>
              <a:rPr lang="en-CA" dirty="0"/>
              <a:t>this knowledge is assumed to be objective</a:t>
            </a:r>
          </a:p>
          <a:p>
            <a:endParaRPr lang="en-US" dirty="0"/>
          </a:p>
        </p:txBody>
      </p:sp>
      <p:sp>
        <p:nvSpPr>
          <p:cNvPr id="3" name="Slide Number Placeholder 2">
            <a:extLst>
              <a:ext uri="{FF2B5EF4-FFF2-40B4-BE49-F238E27FC236}">
                <a16:creationId xmlns:a16="http://schemas.microsoft.com/office/drawing/2014/main" id="{621F30B3-D1AA-B140-BC6D-EC03F398C4D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05430C11-F2EF-8848-8E23-068BB86BA0BE}"/>
              </a:ext>
            </a:extLst>
          </p:cNvPr>
          <p:cNvSpPr>
            <a:spLocks noGrp="1"/>
          </p:cNvSpPr>
          <p:nvPr>
            <p:ph type="title"/>
          </p:nvPr>
        </p:nvSpPr>
        <p:spPr/>
        <p:txBody>
          <a:bodyPr/>
          <a:lstStyle/>
          <a:p>
            <a:r>
              <a:rPr lang="en-US" dirty="0"/>
              <a:t>The Science Stance</a:t>
            </a:r>
          </a:p>
        </p:txBody>
      </p:sp>
    </p:spTree>
    <p:extLst>
      <p:ext uri="{BB962C8B-B14F-4D97-AF65-F5344CB8AC3E}">
        <p14:creationId xmlns:p14="http://schemas.microsoft.com/office/powerpoint/2010/main" val="2939791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E89285-F474-3F4D-94E5-AFFA4AFD79ED}"/>
              </a:ext>
            </a:extLst>
          </p:cNvPr>
          <p:cNvSpPr>
            <a:spLocks noGrp="1"/>
          </p:cNvSpPr>
          <p:nvPr>
            <p:ph idx="1"/>
          </p:nvPr>
        </p:nvSpPr>
        <p:spPr/>
        <p:txBody>
          <a:bodyPr>
            <a:normAutofit lnSpcReduction="10000"/>
          </a:bodyPr>
          <a:lstStyle/>
          <a:p>
            <a:r>
              <a:rPr lang="en-US" dirty="0"/>
              <a:t>knowledge generation consists of:</a:t>
            </a:r>
          </a:p>
          <a:p>
            <a:pPr lvl="1"/>
            <a:r>
              <a:rPr lang="en-US" dirty="0"/>
              <a:t>the development of a </a:t>
            </a:r>
            <a:r>
              <a:rPr lang="en-US" i="1" dirty="0"/>
              <a:t>falsifiable hypothesis</a:t>
            </a:r>
          </a:p>
          <a:p>
            <a:pPr lvl="1"/>
            <a:r>
              <a:rPr lang="en-US" dirty="0"/>
              <a:t>the collection of data (using different methods), most often quantitative</a:t>
            </a:r>
          </a:p>
          <a:p>
            <a:pPr lvl="1"/>
            <a:r>
              <a:rPr lang="en-US" dirty="0"/>
              <a:t>methods such as: experiments, statistical methods, comparative methods, and case-study methods </a:t>
            </a:r>
          </a:p>
          <a:p>
            <a:pPr lvl="1"/>
            <a:r>
              <a:rPr lang="en-US" dirty="0"/>
              <a:t>the analysis of the data with respect to predictions generated by hypothesis; use statistical procedures to affirm or refute the hypothesis</a:t>
            </a:r>
          </a:p>
          <a:p>
            <a:r>
              <a:rPr lang="en-US" b="1" dirty="0">
                <a:solidFill>
                  <a:srgbClr val="FF0000"/>
                </a:solidFill>
              </a:rPr>
              <a:t>assumes that the researcher is impartial and a disinterested outside observer</a:t>
            </a:r>
          </a:p>
          <a:p>
            <a:r>
              <a:rPr lang="en-US" dirty="0"/>
              <a:t>assumes that context should eliminated (via controls)</a:t>
            </a:r>
          </a:p>
          <a:p>
            <a:r>
              <a:rPr lang="en-US" dirty="0"/>
              <a:t>the findings are evaluated using standards such as </a:t>
            </a:r>
            <a:r>
              <a:rPr lang="en-US" b="1" dirty="0"/>
              <a:t>reproducibility</a:t>
            </a:r>
            <a:r>
              <a:rPr lang="en-US" dirty="0"/>
              <a:t>, </a:t>
            </a:r>
            <a:r>
              <a:rPr lang="en-US" b="1" dirty="0"/>
              <a:t>reliability</a:t>
            </a:r>
            <a:r>
              <a:rPr lang="en-US" dirty="0"/>
              <a:t> and </a:t>
            </a:r>
            <a:r>
              <a:rPr lang="en-US" b="1" dirty="0"/>
              <a:t>validity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2B34EF43-C57F-C04F-923E-37F2F513718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07A5FC9-5236-9646-8FBE-64676FEAD50D}"/>
              </a:ext>
            </a:extLst>
          </p:cNvPr>
          <p:cNvSpPr>
            <a:spLocks noGrp="1"/>
          </p:cNvSpPr>
          <p:nvPr>
            <p:ph type="title"/>
          </p:nvPr>
        </p:nvSpPr>
        <p:spPr/>
        <p:txBody>
          <a:bodyPr/>
          <a:lstStyle/>
          <a:p>
            <a:r>
              <a:rPr lang="en-US" dirty="0"/>
              <a:t>Generating Knowledge: Science Stance</a:t>
            </a:r>
          </a:p>
        </p:txBody>
      </p:sp>
    </p:spTree>
    <p:extLst>
      <p:ext uri="{BB962C8B-B14F-4D97-AF65-F5344CB8AC3E}">
        <p14:creationId xmlns:p14="http://schemas.microsoft.com/office/powerpoint/2010/main" val="3034958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philosophers of science identify two versions of science: "science-as-we-know-it” and successor science</a:t>
            </a:r>
          </a:p>
          <a:p>
            <a:r>
              <a:rPr lang="en-US" dirty="0"/>
              <a:t>Science ("science-as-we-know-it") </a:t>
            </a:r>
          </a:p>
          <a:p>
            <a:pPr lvl="1"/>
            <a:r>
              <a:rPr lang="en-US" dirty="0"/>
              <a:t>makes use of scientific method; has associated ideals and mechanisms </a:t>
            </a:r>
          </a:p>
          <a:p>
            <a:pPr lvl="1"/>
            <a:r>
              <a:rPr lang="en-CA" dirty="0"/>
              <a:t>claims of universal objectivity</a:t>
            </a:r>
            <a:endParaRPr lang="en-US" dirty="0"/>
          </a:p>
        </p:txBody>
      </p:sp>
      <p:sp>
        <p:nvSpPr>
          <p:cNvPr id="2" name="Title 1"/>
          <p:cNvSpPr>
            <a:spLocks noGrp="1"/>
          </p:cNvSpPr>
          <p:nvPr>
            <p:ph type="title"/>
          </p:nvPr>
        </p:nvSpPr>
        <p:spPr>
          <a:xfrm>
            <a:off x="1160199" y="1241340"/>
            <a:ext cx="7227055" cy="807571"/>
          </a:xfrm>
        </p:spPr>
        <p:txBody>
          <a:bodyPr/>
          <a:lstStyle/>
          <a:p>
            <a:r>
              <a:rPr lang="en-US" dirty="0"/>
              <a:t>“Science-as-we-know-it” and Successor Science</a:t>
            </a:r>
          </a:p>
        </p:txBody>
      </p:sp>
    </p:spTree>
    <p:extLst>
      <p:ext uri="{BB962C8B-B14F-4D97-AF65-F5344CB8AC3E}">
        <p14:creationId xmlns:p14="http://schemas.microsoft.com/office/powerpoint/2010/main" val="3308058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Successor science</a:t>
            </a:r>
          </a:p>
          <a:p>
            <a:pPr lvl="1"/>
            <a:r>
              <a:rPr lang="en-US" dirty="0"/>
              <a:t>a version of science with significant shifts in thinking about the nature of knowledge and about how we come have knowledge</a:t>
            </a:r>
          </a:p>
          <a:p>
            <a:pPr lvl="1"/>
            <a:r>
              <a:rPr lang="en-CA" dirty="0"/>
              <a:t>deconstructs ‘universal’ claims to show how they actually embody specific gendered, class, or racial agendas</a:t>
            </a:r>
            <a:endParaRPr lang="en-US" dirty="0"/>
          </a:p>
          <a:p>
            <a:pPr lvl="1"/>
            <a:r>
              <a:rPr lang="en-US" dirty="0"/>
              <a:t>hold that </a:t>
            </a:r>
            <a:r>
              <a:rPr lang="en-CA" dirty="0"/>
              <a:t>bias is not simply the result of error or poor practice but is directly tied to the values and norms of the scientific method</a:t>
            </a:r>
            <a:endParaRPr lang="en-US" dirty="0"/>
          </a:p>
          <a:p>
            <a:pPr lvl="1"/>
            <a:r>
              <a:rPr lang="en-US" dirty="0"/>
              <a:t>not meant to be an 'unbiased' version of science-as-we-know-it, instead a variant of it</a:t>
            </a:r>
          </a:p>
          <a:p>
            <a:pPr lvl="1"/>
            <a:r>
              <a:rPr lang="en-CA" dirty="0"/>
              <a:t>universal knowledge claims are suspect, since totalizing claims would imply taking one person’s point of view as more valuable or more central than others’, and therefore sidelining those in less powerful positions.</a:t>
            </a:r>
            <a:endParaRPr lang="en-US" dirty="0"/>
          </a:p>
          <a:p>
            <a:r>
              <a:rPr lang="en-US" dirty="0"/>
              <a:t>this perspective is </a:t>
            </a:r>
            <a:r>
              <a:rPr lang="en-CA" dirty="0"/>
              <a:t>formalized in the notion of ‘‘standpoint epistemology,’’ i.e. the idea that all knowledge arises from and is related to specific social, cultural, and historical circumstances</a:t>
            </a:r>
          </a:p>
          <a:p>
            <a:endParaRPr lang="en-US" dirty="0"/>
          </a:p>
          <a:p>
            <a:pPr lvl="1"/>
            <a:endParaRPr lang="en-US" dirty="0"/>
          </a:p>
        </p:txBody>
      </p:sp>
      <p:sp>
        <p:nvSpPr>
          <p:cNvPr id="2" name="Title 1"/>
          <p:cNvSpPr>
            <a:spLocks noGrp="1"/>
          </p:cNvSpPr>
          <p:nvPr>
            <p:ph type="title"/>
          </p:nvPr>
        </p:nvSpPr>
        <p:spPr>
          <a:xfrm>
            <a:off x="1160199" y="1241340"/>
            <a:ext cx="7227055" cy="807571"/>
          </a:xfrm>
        </p:spPr>
        <p:txBody>
          <a:bodyPr/>
          <a:lstStyle/>
          <a:p>
            <a:r>
              <a:rPr lang="en-US" dirty="0"/>
              <a:t>Successor Science</a:t>
            </a:r>
          </a:p>
        </p:txBody>
      </p:sp>
    </p:spTree>
    <p:extLst>
      <p:ext uri="{BB962C8B-B14F-4D97-AF65-F5344CB8AC3E}">
        <p14:creationId xmlns:p14="http://schemas.microsoft.com/office/powerpoint/2010/main" val="368282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pPr marL="457200" indent="-457200">
              <a:buFont typeface="+mj-lt"/>
              <a:buAutoNum type="arabicPeriod"/>
            </a:pPr>
            <a:r>
              <a:rPr lang="en-CA" dirty="0"/>
              <a:t>design contexts?</a:t>
            </a:r>
          </a:p>
          <a:p>
            <a:pPr marL="457200" indent="-457200">
              <a:buFont typeface="+mj-lt"/>
              <a:buAutoNum type="arabicPeriod"/>
            </a:pPr>
            <a:r>
              <a:rPr lang="en-CA" dirty="0"/>
              <a:t>What is a market vs a commons?</a:t>
            </a:r>
          </a:p>
          <a:p>
            <a:pPr marL="457200" indent="-457200">
              <a:buFont typeface="+mj-lt"/>
              <a:buAutoNum type="arabicPeriod"/>
            </a:pPr>
            <a:r>
              <a:rPr lang="en-US" dirty="0"/>
              <a:t>What is a proprietary vs a non-proprietary interactive system? </a:t>
            </a:r>
          </a:p>
          <a:p>
            <a:pPr marL="457200" indent="-457200">
              <a:buFont typeface="+mj-lt"/>
              <a:buAutoNum type="arabicPeriod"/>
            </a:pPr>
            <a:r>
              <a:rPr lang="en-CA" dirty="0"/>
              <a:t>The </a:t>
            </a:r>
            <a:r>
              <a:rPr lang="en-CA" dirty="0" err="1"/>
              <a:t>StoryGraph</a:t>
            </a:r>
            <a:r>
              <a:rPr lang="en-CA" dirty="0"/>
              <a:t> vs Goodreads case study</a:t>
            </a:r>
          </a:p>
          <a:p>
            <a:pPr marL="457200" indent="-457200">
              <a:buFont typeface="+mj-lt"/>
              <a:buAutoNum type="arabicPeriod"/>
            </a:pPr>
            <a:r>
              <a:rPr lang="en-CA" dirty="0"/>
              <a:t>How do ideas spread? How do technologies get adopted?</a:t>
            </a:r>
          </a:p>
          <a:p>
            <a:pPr marL="457200" indent="-457200">
              <a:buFont typeface="+mj-lt"/>
              <a:buAutoNum type="arabicPeriod"/>
            </a:pPr>
            <a:endParaRPr lang="en-CA" dirty="0"/>
          </a:p>
          <a:p>
            <a:pPr marL="0" indent="0">
              <a:buNone/>
            </a:pPr>
            <a:endParaRPr lang="en-CA" dirty="0"/>
          </a:p>
          <a:p>
            <a:pPr marL="457200" indent="-457200">
              <a:buFont typeface="+mj-lt"/>
              <a:buAutoNum type="arabicPeriod"/>
            </a:pPr>
            <a:endParaRPr lang="en-CA" dirty="0"/>
          </a:p>
          <a:p>
            <a:pPr marL="0" lvl="0" indent="0">
              <a:buNone/>
            </a:pPr>
            <a:endParaRPr lang="en-US" dirty="0"/>
          </a:p>
          <a:p>
            <a:pPr marL="0" lvl="0" indent="0">
              <a:buNone/>
            </a:pPr>
            <a:endParaRPr lang="en-US" dirty="0"/>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2376643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B5B242-02F8-4F42-AB2F-10F00CA1B661}"/>
              </a:ext>
            </a:extLst>
          </p:cNvPr>
          <p:cNvSpPr>
            <a:spLocks noGrp="1"/>
          </p:cNvSpPr>
          <p:nvPr>
            <p:ph idx="1"/>
          </p:nvPr>
        </p:nvSpPr>
        <p:spPr/>
        <p:txBody>
          <a:bodyPr/>
          <a:lstStyle/>
          <a:p>
            <a:r>
              <a:rPr lang="en-CA" dirty="0"/>
              <a:t>No, this is not the point</a:t>
            </a:r>
          </a:p>
          <a:p>
            <a:endParaRPr lang="en-CA" dirty="0"/>
          </a:p>
          <a:p>
            <a:r>
              <a:rPr lang="en-CA" dirty="0"/>
              <a:t>Is it possible to engage in scientific practice without universal knowledge claims?</a:t>
            </a:r>
          </a:p>
          <a:p>
            <a:r>
              <a:rPr lang="en-CA" dirty="0"/>
              <a:t>Yes, if you adopt a different metaphor…</a:t>
            </a:r>
          </a:p>
        </p:txBody>
      </p:sp>
      <p:sp>
        <p:nvSpPr>
          <p:cNvPr id="3" name="Slide Number Placeholder 2">
            <a:extLst>
              <a:ext uri="{FF2B5EF4-FFF2-40B4-BE49-F238E27FC236}">
                <a16:creationId xmlns:a16="http://schemas.microsoft.com/office/drawing/2014/main" id="{AA8C1DBA-5CAC-0E4A-A5D3-DCB79ACEB6B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B083DF3-8709-9445-9A18-4FA9FF9B85A8}"/>
              </a:ext>
            </a:extLst>
          </p:cNvPr>
          <p:cNvSpPr>
            <a:spLocks noGrp="1"/>
          </p:cNvSpPr>
          <p:nvPr>
            <p:ph type="title"/>
          </p:nvPr>
        </p:nvSpPr>
        <p:spPr>
          <a:xfrm>
            <a:off x="1160199" y="1241340"/>
            <a:ext cx="7552877" cy="807571"/>
          </a:xfrm>
        </p:spPr>
        <p:txBody>
          <a:bodyPr/>
          <a:lstStyle/>
          <a:p>
            <a:r>
              <a:rPr lang="en-US" sz="1800" dirty="0"/>
              <a:t>WTF? </a:t>
            </a:r>
            <a:r>
              <a:rPr lang="en-US" sz="2800" dirty="0"/>
              <a:t>Is this saying that we should get rid of science? </a:t>
            </a:r>
          </a:p>
        </p:txBody>
      </p:sp>
    </p:spTree>
    <p:extLst>
      <p:ext uri="{BB962C8B-B14F-4D97-AF65-F5344CB8AC3E}">
        <p14:creationId xmlns:p14="http://schemas.microsoft.com/office/powerpoint/2010/main" val="3755974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metaphor #1: </a:t>
            </a:r>
          </a:p>
          <a:p>
            <a:pPr lvl="1"/>
            <a:r>
              <a:rPr lang="en-US" dirty="0"/>
              <a:t>science is based on a metaphor of transparent vision</a:t>
            </a:r>
          </a:p>
          <a:p>
            <a:pPr lvl="1"/>
            <a:r>
              <a:rPr lang="en-US" dirty="0"/>
              <a:t>assumes transparent access to 'natural reality'</a:t>
            </a:r>
          </a:p>
          <a:p>
            <a:pPr lvl="1"/>
            <a:r>
              <a:rPr lang="en-US" dirty="0"/>
              <a:t>truth consists of mental representations that are directly tied to and validated by natural reality</a:t>
            </a:r>
          </a:p>
        </p:txBody>
      </p:sp>
      <p:sp>
        <p:nvSpPr>
          <p:cNvPr id="2" name="Title 1"/>
          <p:cNvSpPr>
            <a:spLocks noGrp="1"/>
          </p:cNvSpPr>
          <p:nvPr>
            <p:ph type="title"/>
          </p:nvPr>
        </p:nvSpPr>
        <p:spPr/>
        <p:txBody>
          <a:bodyPr/>
          <a:lstStyle/>
          <a:p>
            <a:r>
              <a:rPr lang="en-US" dirty="0"/>
              <a:t>Science &amp; Metaphors for ‘Seeing’</a:t>
            </a:r>
          </a:p>
        </p:txBody>
      </p:sp>
    </p:spTree>
    <p:extLst>
      <p:ext uri="{BB962C8B-B14F-4D97-AF65-F5344CB8AC3E}">
        <p14:creationId xmlns:p14="http://schemas.microsoft.com/office/powerpoint/2010/main" val="2803858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metaphor #2:</a:t>
            </a:r>
          </a:p>
          <a:p>
            <a:pPr lvl="1"/>
            <a:r>
              <a:rPr lang="en-US" dirty="0"/>
              <a:t>science is based on a metaphor of vision that is not transparent</a:t>
            </a:r>
          </a:p>
          <a:p>
            <a:pPr lvl="1"/>
            <a:r>
              <a:rPr lang="en-US" dirty="0"/>
              <a:t>the world is viewed through a particular lens that ‘</a:t>
            </a:r>
            <a:r>
              <a:rPr lang="en-US" dirty="0" err="1"/>
              <a:t>colours</a:t>
            </a:r>
            <a:r>
              <a:rPr lang="en-US" dirty="0"/>
              <a:t>’ what is seen</a:t>
            </a:r>
          </a:p>
          <a:p>
            <a:pPr lvl="1"/>
            <a:r>
              <a:rPr lang="en-US" dirty="0"/>
              <a:t>this is the metaphor for ‘situated knowledge’, which comes from particular points of view and is generated through particular mechanisms</a:t>
            </a:r>
          </a:p>
          <a:p>
            <a:pPr lvl="1"/>
            <a:r>
              <a:rPr lang="en-US" dirty="0"/>
              <a:t>‘truth’ is constructed of via interpretation</a:t>
            </a:r>
          </a:p>
          <a:p>
            <a:pPr lvl="2"/>
            <a:r>
              <a:rPr lang="en-US" dirty="0"/>
              <a:t>requires knowing not only what you can see in </a:t>
            </a:r>
            <a:r>
              <a:rPr lang="en-US" dirty="0" err="1"/>
              <a:t>artefacts</a:t>
            </a:r>
            <a:r>
              <a:rPr lang="en-US" dirty="0"/>
              <a:t>, but also knowing the mechanisms through which they are produced</a:t>
            </a:r>
          </a:p>
          <a:p>
            <a:endParaRPr lang="en-US" dirty="0"/>
          </a:p>
        </p:txBody>
      </p:sp>
      <p:sp>
        <p:nvSpPr>
          <p:cNvPr id="2" name="Title 1"/>
          <p:cNvSpPr>
            <a:spLocks noGrp="1"/>
          </p:cNvSpPr>
          <p:nvPr>
            <p:ph type="title"/>
          </p:nvPr>
        </p:nvSpPr>
        <p:spPr/>
        <p:txBody>
          <a:bodyPr/>
          <a:lstStyle/>
          <a:p>
            <a:r>
              <a:rPr lang="en-US" dirty="0"/>
              <a:t>Science &amp; Metaphors for ‘Seeing’</a:t>
            </a:r>
          </a:p>
        </p:txBody>
      </p:sp>
    </p:spTree>
    <p:extLst>
      <p:ext uri="{BB962C8B-B14F-4D97-AF65-F5344CB8AC3E}">
        <p14:creationId xmlns:p14="http://schemas.microsoft.com/office/powerpoint/2010/main" val="3529367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32B996-FF0B-3846-94C6-000E10FC6E35}"/>
              </a:ext>
            </a:extLst>
          </p:cNvPr>
          <p:cNvSpPr>
            <a:spLocks noGrp="1"/>
          </p:cNvSpPr>
          <p:nvPr>
            <p:ph idx="1"/>
          </p:nvPr>
        </p:nvSpPr>
        <p:spPr/>
        <p:txBody>
          <a:bodyPr/>
          <a:lstStyle/>
          <a:p>
            <a:endParaRPr lang="en-CA" dirty="0"/>
          </a:p>
          <a:p>
            <a:r>
              <a:rPr lang="en-CA" dirty="0"/>
              <a:t>these ideas come from a remarkable and highly influential essay by feminist philosopher of science, Donna Haraway (Haraway, 1988). </a:t>
            </a:r>
          </a:p>
          <a:p>
            <a:r>
              <a:rPr lang="en-CA" dirty="0"/>
              <a:t>The core idea was to rethink objectivity for successor science by changing the metaphor of vision which underlies it.</a:t>
            </a:r>
          </a:p>
          <a:p>
            <a:endParaRPr lang="en-US" dirty="0"/>
          </a:p>
          <a:p>
            <a:endParaRPr lang="en-US" dirty="0"/>
          </a:p>
        </p:txBody>
      </p:sp>
      <p:sp>
        <p:nvSpPr>
          <p:cNvPr id="3" name="Slide Number Placeholder 2">
            <a:extLst>
              <a:ext uri="{FF2B5EF4-FFF2-40B4-BE49-F238E27FC236}">
                <a16:creationId xmlns:a16="http://schemas.microsoft.com/office/drawing/2014/main" id="{445A39C9-A0C5-7E4D-9C31-D4C16F04D19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0CE1630-CCB1-C741-92E5-46B4F2364DEA}"/>
              </a:ext>
            </a:extLst>
          </p:cNvPr>
          <p:cNvSpPr>
            <a:spLocks noGrp="1"/>
          </p:cNvSpPr>
          <p:nvPr>
            <p:ph type="title"/>
          </p:nvPr>
        </p:nvSpPr>
        <p:spPr/>
        <p:txBody>
          <a:bodyPr/>
          <a:lstStyle/>
          <a:p>
            <a:r>
              <a:rPr lang="en-US" dirty="0" err="1"/>
              <a:t>Harraway</a:t>
            </a:r>
            <a:r>
              <a:rPr lang="en-US" dirty="0"/>
              <a:t> (1988)</a:t>
            </a:r>
          </a:p>
        </p:txBody>
      </p:sp>
    </p:spTree>
    <p:extLst>
      <p:ext uri="{BB962C8B-B14F-4D97-AF65-F5344CB8AC3E}">
        <p14:creationId xmlns:p14="http://schemas.microsoft.com/office/powerpoint/2010/main" val="1638925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any knowledge-maker has points of view that are situated (in their previous experiences, in the ideological framework, in their values, </a:t>
            </a:r>
            <a:r>
              <a:rPr lang="en-US" dirty="0" err="1"/>
              <a:t>etc</a:t>
            </a:r>
            <a:r>
              <a:rPr lang="en-US" dirty="0"/>
              <a:t>)</a:t>
            </a:r>
          </a:p>
          <a:p>
            <a:r>
              <a:rPr lang="en-US" dirty="0"/>
              <a:t>those who are 'scientific knowledge-makers' have points of view and those views are situated; </a:t>
            </a:r>
          </a:p>
          <a:p>
            <a:r>
              <a:rPr lang="en-US" dirty="0"/>
              <a:t>standpoint epistemology:</a:t>
            </a:r>
          </a:p>
          <a:p>
            <a:pPr lvl="1"/>
            <a:r>
              <a:rPr lang="en-US" dirty="0"/>
              <a:t>acknowledges the social dimension of scientific knowledge</a:t>
            </a:r>
          </a:p>
          <a:p>
            <a:pPr lvl="1"/>
            <a:r>
              <a:rPr lang="en-US" dirty="0"/>
              <a:t>acknowledges that knowledge arises from and is related to specific social, cultural, and historical circumstances</a:t>
            </a:r>
          </a:p>
          <a:p>
            <a:pPr lvl="1"/>
            <a:r>
              <a:rPr lang="en-US" dirty="0"/>
              <a:t>recognizes that there are claims of ‘universally-valid’, but the perspective of these claims is contingent on cultural and social factors</a:t>
            </a:r>
          </a:p>
          <a:p>
            <a:endParaRPr lang="en-US" dirty="0"/>
          </a:p>
        </p:txBody>
      </p:sp>
      <p:sp>
        <p:nvSpPr>
          <p:cNvPr id="2" name="Title 1"/>
          <p:cNvSpPr>
            <a:spLocks noGrp="1"/>
          </p:cNvSpPr>
          <p:nvPr>
            <p:ph type="title"/>
          </p:nvPr>
        </p:nvSpPr>
        <p:spPr/>
        <p:txBody>
          <a:bodyPr/>
          <a:lstStyle/>
          <a:p>
            <a:r>
              <a:rPr lang="en-US" dirty="0"/>
              <a:t>Standpoint Epistemology</a:t>
            </a:r>
          </a:p>
        </p:txBody>
      </p:sp>
    </p:spTree>
    <p:extLst>
      <p:ext uri="{BB962C8B-B14F-4D97-AF65-F5344CB8AC3E}">
        <p14:creationId xmlns:p14="http://schemas.microsoft.com/office/powerpoint/2010/main" val="2376888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taking </a:t>
            </a:r>
            <a:r>
              <a:rPr lang="en-US" dirty="0">
                <a:solidFill>
                  <a:srgbClr val="FF2929"/>
                </a:solidFill>
              </a:rPr>
              <a:t>situated knowledges</a:t>
            </a:r>
            <a:r>
              <a:rPr lang="en-US" dirty="0"/>
              <a:t> seriously has two concrete implications for how we report HCI research</a:t>
            </a:r>
          </a:p>
        </p:txBody>
      </p:sp>
      <p:sp>
        <p:nvSpPr>
          <p:cNvPr id="3" name="Title 2"/>
          <p:cNvSpPr>
            <a:spLocks noGrp="1"/>
          </p:cNvSpPr>
          <p:nvPr>
            <p:ph type="title"/>
          </p:nvPr>
        </p:nvSpPr>
        <p:spPr/>
        <p:txBody>
          <a:bodyPr/>
          <a:lstStyle/>
          <a:p>
            <a:r>
              <a:rPr lang="en-US" sz="2800" dirty="0"/>
              <a:t>Harrison et al</a:t>
            </a:r>
            <a:endParaRPr lang="en-US" dirty="0"/>
          </a:p>
        </p:txBody>
      </p:sp>
    </p:spTree>
    <p:extLst>
      <p:ext uri="{BB962C8B-B14F-4D97-AF65-F5344CB8AC3E}">
        <p14:creationId xmlns:p14="http://schemas.microsoft.com/office/powerpoint/2010/main" val="1013759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Implication #1</a:t>
            </a:r>
          </a:p>
          <a:p>
            <a:r>
              <a:rPr lang="en-US" dirty="0"/>
              <a:t>research papers should articulate </a:t>
            </a:r>
            <a:r>
              <a:rPr lang="en-US" dirty="0">
                <a:solidFill>
                  <a:srgbClr val="0000FF"/>
                </a:solidFill>
              </a:rPr>
              <a:t>to the extent possible the intellectual and political commitments that the authors bring to a particular project</a:t>
            </a:r>
            <a:r>
              <a:rPr lang="en-US" dirty="0"/>
              <a:t>, in order to </a:t>
            </a:r>
            <a:r>
              <a:rPr lang="en-US" dirty="0">
                <a:solidFill>
                  <a:srgbClr val="800040"/>
                </a:solidFill>
              </a:rPr>
              <a:t>allow readers to better evaluate the knowledge which it generates</a:t>
            </a:r>
            <a:r>
              <a:rPr lang="en-US" dirty="0"/>
              <a:t>. </a:t>
            </a:r>
          </a:p>
        </p:txBody>
      </p:sp>
      <p:sp>
        <p:nvSpPr>
          <p:cNvPr id="3" name="Title 2"/>
          <p:cNvSpPr>
            <a:spLocks noGrp="1"/>
          </p:cNvSpPr>
          <p:nvPr>
            <p:ph type="title"/>
          </p:nvPr>
        </p:nvSpPr>
        <p:spPr/>
        <p:txBody>
          <a:bodyPr/>
          <a:lstStyle/>
          <a:p>
            <a:r>
              <a:rPr lang="en-US" sz="2800" dirty="0"/>
              <a:t>Harrison et al</a:t>
            </a:r>
            <a:endParaRPr lang="en-US" dirty="0"/>
          </a:p>
        </p:txBody>
      </p:sp>
    </p:spTree>
    <p:extLst>
      <p:ext uri="{BB962C8B-B14F-4D97-AF65-F5344CB8AC3E}">
        <p14:creationId xmlns:p14="http://schemas.microsoft.com/office/powerpoint/2010/main" val="341980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Implication #2</a:t>
            </a:r>
          </a:p>
          <a:p>
            <a:r>
              <a:rPr lang="en-US" dirty="0"/>
              <a:t>since the mechanisms by which knowledge is produced are crucial for its evaluation, research papers should not only mention </a:t>
            </a:r>
            <a:r>
              <a:rPr lang="en-US" dirty="0">
                <a:solidFill>
                  <a:srgbClr val="008000"/>
                </a:solidFill>
              </a:rPr>
              <a:t>what methods were used</a:t>
            </a:r>
            <a:r>
              <a:rPr lang="en-US" dirty="0"/>
              <a:t> but also articulate </a:t>
            </a:r>
            <a:r>
              <a:rPr lang="en-US" dirty="0">
                <a:solidFill>
                  <a:srgbClr val="00B050"/>
                </a:solidFill>
              </a:rPr>
              <a:t>how and why methods are applied. </a:t>
            </a:r>
          </a:p>
          <a:p>
            <a:r>
              <a:rPr lang="en-US" dirty="0">
                <a:solidFill>
                  <a:srgbClr val="000090"/>
                </a:solidFill>
              </a:rPr>
              <a:t>Practitioners in the field should not use ‘black-box’ methods (i.e., recipes that can be applied without understanding)</a:t>
            </a:r>
            <a:r>
              <a:rPr lang="en-US" dirty="0"/>
              <a:t>, since </a:t>
            </a:r>
            <a:r>
              <a:rPr lang="en-US" dirty="0">
                <a:solidFill>
                  <a:srgbClr val="6666FF"/>
                </a:solidFill>
              </a:rPr>
              <a:t>we need to know how knowledge was generated in order to be able to weigh it</a:t>
            </a:r>
            <a:r>
              <a:rPr lang="en-US" dirty="0"/>
              <a:t>. </a:t>
            </a:r>
          </a:p>
        </p:txBody>
      </p:sp>
      <p:sp>
        <p:nvSpPr>
          <p:cNvPr id="3" name="Title 2"/>
          <p:cNvSpPr>
            <a:spLocks noGrp="1"/>
          </p:cNvSpPr>
          <p:nvPr>
            <p:ph type="title"/>
          </p:nvPr>
        </p:nvSpPr>
        <p:spPr/>
        <p:txBody>
          <a:bodyPr/>
          <a:lstStyle/>
          <a:p>
            <a:r>
              <a:rPr lang="en-US" sz="2800" dirty="0"/>
              <a:t>Harrison et al</a:t>
            </a:r>
            <a:endParaRPr lang="en-US" dirty="0"/>
          </a:p>
        </p:txBody>
      </p:sp>
    </p:spTree>
    <p:extLst>
      <p:ext uri="{BB962C8B-B14F-4D97-AF65-F5344CB8AC3E}">
        <p14:creationId xmlns:p14="http://schemas.microsoft.com/office/powerpoint/2010/main" val="2220852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pPr marL="0" lvl="0" indent="0">
              <a:buNone/>
            </a:pPr>
            <a:r>
              <a:rPr lang="en-US" dirty="0"/>
              <a:t>In this module, we will explore types of interactive systems where the ‘interface’ seems to melt away</a:t>
            </a:r>
            <a:endParaRPr lang="en-CA" dirty="0"/>
          </a:p>
          <a:p>
            <a:pPr marL="457200" lvl="0" indent="-457200">
              <a:buFont typeface="+mj-lt"/>
              <a:buAutoNum type="arabicPeriod"/>
            </a:pPr>
            <a:r>
              <a:rPr lang="en-CA" dirty="0"/>
              <a:t>What is ‘Dangling String’ and why is it relevant?</a:t>
            </a:r>
          </a:p>
          <a:p>
            <a:pPr marL="457200" lvl="0" indent="-457200">
              <a:buFont typeface="+mj-lt"/>
              <a:buAutoNum type="arabicPeriod"/>
            </a:pPr>
            <a:r>
              <a:rPr lang="en-CA" dirty="0"/>
              <a:t>What is the idea of the disappearing interface?</a:t>
            </a:r>
          </a:p>
          <a:p>
            <a:pPr marL="457200" lvl="0" indent="-457200">
              <a:buFont typeface="+mj-lt"/>
              <a:buAutoNum type="arabicPeriod"/>
            </a:pPr>
            <a:r>
              <a:rPr lang="en-CA" dirty="0"/>
              <a:t>What are the design dimensions of ambient systems?</a:t>
            </a:r>
            <a:endParaRPr lang="en-US" dirty="0"/>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a:t>Topics</a:t>
            </a:r>
          </a:p>
        </p:txBody>
      </p:sp>
    </p:spTree>
    <p:extLst>
      <p:ext uri="{BB962C8B-B14F-4D97-AF65-F5344CB8AC3E}">
        <p14:creationId xmlns:p14="http://schemas.microsoft.com/office/powerpoint/2010/main" val="262809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40256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8D2E0D-868B-394C-B651-30916475FA77}"/>
              </a:ext>
            </a:extLst>
          </p:cNvPr>
          <p:cNvSpPr>
            <a:spLocks noGrp="1"/>
          </p:cNvSpPr>
          <p:nvPr>
            <p:ph idx="1"/>
          </p:nvPr>
        </p:nvSpPr>
        <p:spPr/>
        <p:txBody>
          <a:bodyPr/>
          <a:lstStyle/>
          <a:p>
            <a:r>
              <a:rPr lang="en-US" dirty="0"/>
              <a:t>The early days of computing (e.g., 1965-1980, prior to personal computing) saw interaction as a form of </a:t>
            </a:r>
            <a:r>
              <a:rPr lang="en-US" b="1" dirty="0">
                <a:solidFill>
                  <a:srgbClr val="FF0000"/>
                </a:solidFill>
              </a:rPr>
              <a:t>man-machine coupling</a:t>
            </a:r>
          </a:p>
          <a:p>
            <a:pPr lvl="1"/>
            <a:r>
              <a:rPr lang="en-US" dirty="0"/>
              <a:t>an amalgam of engineering and human factors, inspired by industrial engineering and ergonomics</a:t>
            </a:r>
          </a:p>
          <a:p>
            <a:r>
              <a:rPr lang="en-US" dirty="0"/>
              <a:t>questions to be answered: what are the problems in the coupling? how can we developing pragmatic solutions to them?</a:t>
            </a:r>
          </a:p>
          <a:p>
            <a:r>
              <a:rPr lang="en-US" dirty="0"/>
              <a:t>goal of design:</a:t>
            </a:r>
          </a:p>
          <a:p>
            <a:pPr lvl="1"/>
            <a:r>
              <a:rPr lang="en-US" dirty="0"/>
              <a:t>optimize the fit between humans and machines, deal with the concrete problems that arise in interaction and that cause disruption</a:t>
            </a:r>
          </a:p>
        </p:txBody>
      </p:sp>
      <p:sp>
        <p:nvSpPr>
          <p:cNvPr id="3" name="Slide Number Placeholder 2">
            <a:extLst>
              <a:ext uri="{FF2B5EF4-FFF2-40B4-BE49-F238E27FC236}">
                <a16:creationId xmlns:a16="http://schemas.microsoft.com/office/drawing/2014/main" id="{82FDD985-6DB2-C246-991D-7016CF0EADAC}"/>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5EC9B82-AB10-2947-BBEF-5C9C0B746E79}"/>
              </a:ext>
            </a:extLst>
          </p:cNvPr>
          <p:cNvSpPr>
            <a:spLocks noGrp="1"/>
          </p:cNvSpPr>
          <p:nvPr>
            <p:ph type="title"/>
          </p:nvPr>
        </p:nvSpPr>
        <p:spPr/>
        <p:txBody>
          <a:bodyPr/>
          <a:lstStyle/>
          <a:p>
            <a:r>
              <a:rPr lang="en-US" dirty="0"/>
              <a:t>First Paradigm            </a:t>
            </a:r>
            <a:r>
              <a:rPr lang="en-US" sz="1800" dirty="0">
                <a:solidFill>
                  <a:srgbClr val="990000"/>
                </a:solidFill>
              </a:rPr>
              <a:t>[Harrison, 2007]</a:t>
            </a:r>
            <a:endParaRPr lang="en-US" dirty="0"/>
          </a:p>
        </p:txBody>
      </p:sp>
    </p:spTree>
    <p:extLst>
      <p:ext uri="{BB962C8B-B14F-4D97-AF65-F5344CB8AC3E}">
        <p14:creationId xmlns:p14="http://schemas.microsoft.com/office/powerpoint/2010/main" val="204734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C3D72-7203-6D46-AB8F-66D09D541014}"/>
              </a:ext>
            </a:extLst>
          </p:cNvPr>
          <p:cNvSpPr>
            <a:spLocks noGrp="1"/>
          </p:cNvSpPr>
          <p:nvPr>
            <p:ph idx="1"/>
          </p:nvPr>
        </p:nvSpPr>
        <p:spPr/>
        <p:txBody>
          <a:bodyPr>
            <a:normAutofit fontScale="92500"/>
          </a:bodyPr>
          <a:lstStyle/>
          <a:p>
            <a:r>
              <a:rPr lang="en-US" dirty="0"/>
              <a:t>Next comes a revolution that </a:t>
            </a:r>
            <a:r>
              <a:rPr lang="en-CA" dirty="0"/>
              <a:t>that human minds are like </a:t>
            </a:r>
            <a:r>
              <a:rPr lang="en-CA" dirty="0">
                <a:solidFill>
                  <a:srgbClr val="FF0000"/>
                </a:solidFill>
              </a:rPr>
              <a:t>information processors</a:t>
            </a:r>
            <a:r>
              <a:rPr lang="en-CA" dirty="0"/>
              <a:t>, and that interaction can be modeled as information exchange between humans and computers</a:t>
            </a:r>
          </a:p>
          <a:p>
            <a:pPr lvl="1"/>
            <a:r>
              <a:rPr lang="en-US" dirty="0"/>
              <a:t>the paradigm places “rationality and rational analysis [as] the most important mode of operation for human activity” (</a:t>
            </a:r>
            <a:r>
              <a:rPr lang="en-CA" dirty="0" err="1"/>
              <a:t>Flyvbjerg</a:t>
            </a:r>
            <a:r>
              <a:rPr lang="en-CA" dirty="0"/>
              <a:t>, </a:t>
            </a:r>
            <a:r>
              <a:rPr lang="en-US" dirty="0"/>
              <a:t>2001, p. 23)</a:t>
            </a:r>
          </a:p>
          <a:p>
            <a:r>
              <a:rPr lang="en-US" dirty="0"/>
              <a:t>questions to be answered: </a:t>
            </a:r>
          </a:p>
          <a:p>
            <a:pPr lvl="1"/>
            <a:r>
              <a:rPr lang="en-US" dirty="0"/>
              <a:t>‘how does information get in’, ‘what transformations does it undergo’, ‘how does it go out again,’ ‘how can it be communicated efficiently’</a:t>
            </a:r>
          </a:p>
          <a:p>
            <a:r>
              <a:rPr lang="en-US" dirty="0"/>
              <a:t>premise: </a:t>
            </a:r>
          </a:p>
          <a:p>
            <a:pPr lvl="1"/>
            <a:r>
              <a:rPr lang="en-CA" dirty="0"/>
              <a:t>human information processing is deeply analogous to computational signal processing</a:t>
            </a:r>
          </a:p>
          <a:p>
            <a:pPr lvl="1"/>
            <a:r>
              <a:rPr lang="en-CA" dirty="0"/>
              <a:t>the primary interaction task is enabling communication between the machine and the person</a:t>
            </a:r>
          </a:p>
          <a:p>
            <a:endParaRPr lang="en-US" dirty="0"/>
          </a:p>
          <a:p>
            <a:endParaRPr lang="en-US" dirty="0"/>
          </a:p>
        </p:txBody>
      </p:sp>
      <p:sp>
        <p:nvSpPr>
          <p:cNvPr id="3" name="Slide Number Placeholder 2">
            <a:extLst>
              <a:ext uri="{FF2B5EF4-FFF2-40B4-BE49-F238E27FC236}">
                <a16:creationId xmlns:a16="http://schemas.microsoft.com/office/drawing/2014/main" id="{E8C7640A-C224-A243-AA3E-F851AD39D14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3460DE4-BE37-2645-B374-69FBF48F5925}"/>
              </a:ext>
            </a:extLst>
          </p:cNvPr>
          <p:cNvSpPr>
            <a:spLocks noGrp="1"/>
          </p:cNvSpPr>
          <p:nvPr>
            <p:ph type="title"/>
          </p:nvPr>
        </p:nvSpPr>
        <p:spPr/>
        <p:txBody>
          <a:bodyPr/>
          <a:lstStyle/>
          <a:p>
            <a:r>
              <a:rPr lang="en-US" dirty="0"/>
              <a:t>Second Paradigm            </a:t>
            </a:r>
            <a:r>
              <a:rPr lang="en-US" sz="1800" dirty="0">
                <a:solidFill>
                  <a:srgbClr val="990000"/>
                </a:solidFill>
              </a:rPr>
              <a:t>[Harrison, 2012]</a:t>
            </a:r>
            <a:endParaRPr lang="en-US" dirty="0"/>
          </a:p>
        </p:txBody>
      </p:sp>
    </p:spTree>
    <p:extLst>
      <p:ext uri="{BB962C8B-B14F-4D97-AF65-F5344CB8AC3E}">
        <p14:creationId xmlns:p14="http://schemas.microsoft.com/office/powerpoint/2010/main" val="361814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CD908D-2C29-594F-80CB-0776636AA48D}"/>
              </a:ext>
            </a:extLst>
          </p:cNvPr>
          <p:cNvSpPr>
            <a:spLocks noGrp="1"/>
          </p:cNvSpPr>
          <p:nvPr>
            <p:ph idx="1"/>
          </p:nvPr>
        </p:nvSpPr>
        <p:spPr/>
        <p:txBody>
          <a:bodyPr/>
          <a:lstStyle/>
          <a:p>
            <a:endParaRPr lang="en-US" dirty="0"/>
          </a:p>
          <a:p>
            <a:r>
              <a:rPr lang="en-US" dirty="0"/>
              <a:t>recall our earlier class material, when we discussed the primary fields upon which User Interfaces and Interaction Design are based: Design and HCI</a:t>
            </a:r>
          </a:p>
          <a:p>
            <a:r>
              <a:rPr lang="en-US" dirty="0"/>
              <a:t>also recall that HCI had its start in the 1980’s, with a foundation in cognitive psychology </a:t>
            </a:r>
          </a:p>
          <a:p>
            <a:r>
              <a:rPr lang="en-US" dirty="0"/>
              <a:t>cognitive psychology is a field strongly associated with the scientific method</a:t>
            </a:r>
          </a:p>
        </p:txBody>
      </p:sp>
      <p:sp>
        <p:nvSpPr>
          <p:cNvPr id="3" name="Slide Number Placeholder 2">
            <a:extLst>
              <a:ext uri="{FF2B5EF4-FFF2-40B4-BE49-F238E27FC236}">
                <a16:creationId xmlns:a16="http://schemas.microsoft.com/office/drawing/2014/main" id="{0CBC43CE-14AD-354A-9157-6A8EA3C7A632}"/>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0C00091-8A80-724F-914C-B4872CE1DE6E}"/>
              </a:ext>
            </a:extLst>
          </p:cNvPr>
          <p:cNvSpPr>
            <a:spLocks noGrp="1"/>
          </p:cNvSpPr>
          <p:nvPr>
            <p:ph type="title"/>
          </p:nvPr>
        </p:nvSpPr>
        <p:spPr/>
        <p:txBody>
          <a:bodyPr/>
          <a:lstStyle/>
          <a:p>
            <a:r>
              <a:rPr lang="en-US" dirty="0"/>
              <a:t>User Interfaces, Interaction Design</a:t>
            </a:r>
          </a:p>
        </p:txBody>
      </p:sp>
    </p:spTree>
    <p:extLst>
      <p:ext uri="{BB962C8B-B14F-4D97-AF65-F5344CB8AC3E}">
        <p14:creationId xmlns:p14="http://schemas.microsoft.com/office/powerpoint/2010/main" val="820788518"/>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16542</TotalTime>
  <Words>2724</Words>
  <Application>Microsoft Macintosh PowerPoint</Application>
  <PresentationFormat>On-screen Show (4:3)</PresentationFormat>
  <Paragraphs>308</Paragraphs>
  <Slides>47</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Avenir Book</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Key Questions</vt:lpstr>
      <vt:lpstr>Topics</vt:lpstr>
      <vt:lpstr> </vt:lpstr>
      <vt:lpstr>First Paradigm            [Harrison, 2007]</vt:lpstr>
      <vt:lpstr>Second Paradigm            [Harrison, 2012]</vt:lpstr>
      <vt:lpstr>User Interfaces, Interaction Design</vt:lpstr>
      <vt:lpstr>Historical Reflection</vt:lpstr>
      <vt:lpstr>Historical Reflection</vt:lpstr>
      <vt:lpstr>Analysis of the Metaphor</vt:lpstr>
      <vt:lpstr> Harrison et al (2011)</vt:lpstr>
      <vt:lpstr> </vt:lpstr>
      <vt:lpstr>New challenging areas</vt:lpstr>
      <vt:lpstr>Workplace Studies</vt:lpstr>
      <vt:lpstr>Workplace Studies</vt:lpstr>
      <vt:lpstr>Ubiquitous, Pervasive,  Ambient Computing </vt:lpstr>
      <vt:lpstr>Ubiquitous, Pervasive,  Ambient Computing </vt:lpstr>
      <vt:lpstr>Non-task-oriented computing</vt:lpstr>
      <vt:lpstr>Affective Computing</vt:lpstr>
      <vt:lpstr>New challenging areas</vt:lpstr>
      <vt:lpstr> </vt:lpstr>
      <vt:lpstr>What to do?</vt:lpstr>
      <vt:lpstr>Centrality</vt:lpstr>
      <vt:lpstr>Marginality</vt:lpstr>
      <vt:lpstr>Improvement?</vt:lpstr>
      <vt:lpstr>PowerPoint Presentation</vt:lpstr>
      <vt:lpstr> </vt:lpstr>
      <vt:lpstr>Underpinnings of knowledge</vt:lpstr>
      <vt:lpstr>Recap</vt:lpstr>
      <vt:lpstr>Scientific method </vt:lpstr>
      <vt:lpstr> Scientific Approach</vt:lpstr>
      <vt:lpstr> </vt:lpstr>
      <vt:lpstr>Scientific Research</vt:lpstr>
      <vt:lpstr>The Science Stance</vt:lpstr>
      <vt:lpstr>Generating Knowledge: Science Stance</vt:lpstr>
      <vt:lpstr>“Science-as-we-know-it” and Successor Science</vt:lpstr>
      <vt:lpstr>Successor Science</vt:lpstr>
      <vt:lpstr>WTF? Is this saying that we should get rid of science? </vt:lpstr>
      <vt:lpstr>Science &amp; Metaphors for ‘Seeing’</vt:lpstr>
      <vt:lpstr>Science &amp; Metaphors for ‘Seeing’</vt:lpstr>
      <vt:lpstr>Harraway (1988)</vt:lpstr>
      <vt:lpstr>Standpoint Epistemology</vt:lpstr>
      <vt:lpstr>Harrison et al</vt:lpstr>
      <vt:lpstr>Harrison et al</vt:lpstr>
      <vt:lpstr>Harrison et 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1624</cp:revision>
  <cp:lastPrinted>2021-11-17T14:47:50Z</cp:lastPrinted>
  <dcterms:created xsi:type="dcterms:W3CDTF">2020-01-08T18:20:23Z</dcterms:created>
  <dcterms:modified xsi:type="dcterms:W3CDTF">2021-12-01T14:57:02Z</dcterms:modified>
</cp:coreProperties>
</file>