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6" r:id="rId2"/>
    <p:sldId id="939" r:id="rId3"/>
    <p:sldId id="956" r:id="rId4"/>
    <p:sldId id="1089" r:id="rId5"/>
    <p:sldId id="1108" r:id="rId6"/>
    <p:sldId id="918" r:id="rId7"/>
    <p:sldId id="349" r:id="rId8"/>
    <p:sldId id="1092" r:id="rId9"/>
    <p:sldId id="312" r:id="rId10"/>
    <p:sldId id="1091" r:id="rId11"/>
    <p:sldId id="1093" r:id="rId12"/>
    <p:sldId id="268" r:id="rId13"/>
    <p:sldId id="1099" r:id="rId14"/>
    <p:sldId id="437" r:id="rId15"/>
    <p:sldId id="1102" r:id="rId16"/>
    <p:sldId id="907" r:id="rId17"/>
    <p:sldId id="1095" r:id="rId18"/>
    <p:sldId id="1101" r:id="rId19"/>
    <p:sldId id="1094" r:id="rId20"/>
    <p:sldId id="340" r:id="rId21"/>
    <p:sldId id="342" r:id="rId22"/>
    <p:sldId id="1096" r:id="rId23"/>
    <p:sldId id="344" r:id="rId24"/>
    <p:sldId id="1103" r:id="rId25"/>
    <p:sldId id="1097" r:id="rId26"/>
    <p:sldId id="1098" r:id="rId27"/>
    <p:sldId id="267" r:id="rId28"/>
    <p:sldId id="905" r:id="rId29"/>
    <p:sldId id="1100" r:id="rId30"/>
    <p:sldId id="499" r:id="rId31"/>
    <p:sldId id="573" r:id="rId32"/>
    <p:sldId id="552" r:id="rId33"/>
    <p:sldId id="562" r:id="rId34"/>
    <p:sldId id="1105" r:id="rId35"/>
    <p:sldId id="555" r:id="rId36"/>
    <p:sldId id="561" r:id="rId37"/>
    <p:sldId id="553" r:id="rId38"/>
    <p:sldId id="1106" r:id="rId39"/>
    <p:sldId id="1107" r:id="rId40"/>
    <p:sldId id="564" r:id="rId41"/>
    <p:sldId id="558" r:id="rId42"/>
    <p:sldId id="1104" r:id="rId43"/>
    <p:sldId id="32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6"/>
            <p14:sldId id="1089"/>
            <p14:sldId id="1108"/>
          </p14:sldIdLst>
        </p14:section>
        <p14:section name="Body" id="{8FA06C60-78DB-394B-8DB0-549F3538F18B}">
          <p14:sldIdLst>
            <p14:sldId id="918"/>
            <p14:sldId id="349"/>
            <p14:sldId id="1092"/>
            <p14:sldId id="312"/>
            <p14:sldId id="1091"/>
            <p14:sldId id="1093"/>
            <p14:sldId id="268"/>
            <p14:sldId id="1099"/>
            <p14:sldId id="437"/>
            <p14:sldId id="1102"/>
            <p14:sldId id="907"/>
            <p14:sldId id="1095"/>
            <p14:sldId id="1101"/>
            <p14:sldId id="1094"/>
            <p14:sldId id="340"/>
            <p14:sldId id="342"/>
            <p14:sldId id="1096"/>
            <p14:sldId id="344"/>
            <p14:sldId id="1103"/>
            <p14:sldId id="1097"/>
            <p14:sldId id="1098"/>
            <p14:sldId id="267"/>
            <p14:sldId id="905"/>
            <p14:sldId id="1100"/>
            <p14:sldId id="499"/>
            <p14:sldId id="573"/>
            <p14:sldId id="552"/>
            <p14:sldId id="562"/>
            <p14:sldId id="1105"/>
            <p14:sldId id="555"/>
            <p14:sldId id="561"/>
            <p14:sldId id="553"/>
            <p14:sldId id="1106"/>
            <p14:sldId id="1107"/>
            <p14:sldId id="564"/>
            <p14:sldId id="558"/>
            <p14:sldId id="1104"/>
          </p14:sldIdLst>
        </p14:section>
        <p14:section name="Fin" id="{840572E7-B92E-F644-8CBB-57D56592BCA2}">
          <p14:sldIdLst>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88"/>
    <p:restoredTop sz="94831"/>
  </p:normalViewPr>
  <p:slideViewPr>
    <p:cSldViewPr snapToGrid="0" snapToObjects="1">
      <p:cViewPr varScale="1">
        <p:scale>
          <a:sx n="148" d="100"/>
          <a:sy n="148" d="100"/>
        </p:scale>
        <p:origin x="5608" y="20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8055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rapid </a:t>
            </a:r>
            <a:r>
              <a:rPr lang="en-US" dirty="0" err="1"/>
              <a:t>prototypingL</a:t>
            </a:r>
            <a:r>
              <a:rPr lang="en-US" dirty="0"/>
              <a:t> group of techniques used to quickly fabricate a scale model of a physical part, often using 3D printing, milling, </a:t>
            </a:r>
            <a:r>
              <a:rPr lang="en-US" dirty="0" err="1"/>
              <a:t>etc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t>functional prototyping: a group of techniques to captures both function and appearance of the intended design, though it may be created with different techniques and even different scale from final design, </a:t>
            </a:r>
            <a:r>
              <a:rPr lang="en-CA" b="0" dirty="0"/>
              <a:t>user experience prototyping is one type of functional prototyping</a:t>
            </a:r>
          </a:p>
          <a:p>
            <a:pPr marL="0" marR="0" indent="0" algn="l" defTabSz="457200" rtl="0" eaLnBrk="1" fontAlgn="auto" latinLnBrk="0" hangingPunct="1">
              <a:lnSpc>
                <a:spcPct val="100000"/>
              </a:lnSpc>
              <a:spcBef>
                <a:spcPts val="0"/>
              </a:spcBef>
              <a:spcAft>
                <a:spcPts val="0"/>
              </a:spcAft>
              <a:buClrTx/>
              <a:buSzTx/>
              <a:buFontTx/>
              <a:buNone/>
              <a:tabLst/>
              <a:defRPr/>
            </a:pPr>
            <a:r>
              <a:rPr lang="en-CA" b="0" dirty="0"/>
              <a:t>electronics prototyping is a group of techniques to test out theoretical electronics design, to see whether it works, whether by software simulation or by breadboarding</a:t>
            </a:r>
            <a:endParaRPr lang="en-US" b="0" dirty="0"/>
          </a:p>
        </p:txBody>
      </p:sp>
    </p:spTree>
    <p:extLst>
      <p:ext uri="{BB962C8B-B14F-4D97-AF65-F5344CB8AC3E}">
        <p14:creationId xmlns:p14="http://schemas.microsoft.com/office/powerpoint/2010/main" val="387853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8551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plato.stanford.edu/entries/knowledge-how/"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www.sshrc-crsh.gc.ca/funding-financement/programs-programmes/definitions-eng.aspx"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a:xfrm>
            <a:off x="1312424" y="4607614"/>
            <a:ext cx="6519153" cy="622273"/>
          </a:xfrm>
        </p:spPr>
        <p:txBody>
          <a:bodyPr/>
          <a:lstStyle/>
          <a:p>
            <a:r>
              <a:rPr lang="en-CA" dirty="0"/>
              <a:t>Resource Pack: Knowledge and Knowledge Practices I </a:t>
            </a:r>
            <a:br>
              <a:rPr lang="en-CA" dirty="0"/>
            </a:br>
            <a:r>
              <a:rPr lang="en-CA" dirty="0"/>
              <a:t>Activities, Methodologies, Methods</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31E1E4-FD06-6740-8C0A-A0CDC7604144}"/>
              </a:ext>
            </a:extLst>
          </p:cNvPr>
          <p:cNvSpPr>
            <a:spLocks noGrp="1"/>
          </p:cNvSpPr>
          <p:nvPr>
            <p:ph idx="1"/>
          </p:nvPr>
        </p:nvSpPr>
        <p:spPr/>
        <p:txBody>
          <a:bodyPr/>
          <a:lstStyle/>
          <a:p>
            <a:r>
              <a:rPr lang="en-US" dirty="0"/>
              <a:t>Examples of methodologies:</a:t>
            </a:r>
          </a:p>
          <a:p>
            <a:pPr lvl="1"/>
            <a:r>
              <a:rPr lang="en-US" dirty="0"/>
              <a:t>research methodology: ethnography, scientific method</a:t>
            </a:r>
          </a:p>
          <a:p>
            <a:pPr lvl="1"/>
            <a:r>
              <a:rPr lang="en-US" dirty="0"/>
              <a:t>design methodology: double diamond, waterfall</a:t>
            </a:r>
          </a:p>
          <a:p>
            <a:pPr lvl="1"/>
            <a:r>
              <a:rPr lang="en-US" dirty="0"/>
              <a:t>evaluation methodology: outcome-based, process-based</a:t>
            </a:r>
          </a:p>
          <a:p>
            <a:pPr lvl="1"/>
            <a:r>
              <a:rPr lang="en-US" dirty="0"/>
              <a:t>prototyping methodology: electronics prototyping, scale modelling, rapid prototyping, functional prototyping</a:t>
            </a:r>
          </a:p>
          <a:p>
            <a:r>
              <a:rPr lang="en-US" dirty="0"/>
              <a:t>Examples of methods:</a:t>
            </a:r>
          </a:p>
          <a:p>
            <a:pPr lvl="1"/>
            <a:r>
              <a:rPr lang="en-US" dirty="0"/>
              <a:t>research methods: interviews, </a:t>
            </a:r>
            <a:r>
              <a:rPr lang="en-US" dirty="0" err="1"/>
              <a:t>behavioural</a:t>
            </a:r>
            <a:r>
              <a:rPr lang="en-US" dirty="0"/>
              <a:t> observations</a:t>
            </a:r>
          </a:p>
          <a:p>
            <a:pPr lvl="1"/>
            <a:r>
              <a:rPr lang="en-US" dirty="0"/>
              <a:t>design method: journey mapping</a:t>
            </a:r>
          </a:p>
          <a:p>
            <a:pPr lvl="1"/>
            <a:r>
              <a:rPr lang="en-US" dirty="0"/>
              <a:t>evaluation methods: metrics, case study, sampling</a:t>
            </a:r>
          </a:p>
          <a:p>
            <a:pPr lvl="1"/>
            <a:r>
              <a:rPr lang="en-US" dirty="0"/>
              <a:t>prototyping methods: pen-and-paper sketching, cardboard modelling, wireframing</a:t>
            </a:r>
          </a:p>
          <a:p>
            <a:pPr lvl="1"/>
            <a:endParaRPr lang="en-US" dirty="0"/>
          </a:p>
          <a:p>
            <a:pPr lvl="1"/>
            <a:endParaRPr lang="en-US" dirty="0"/>
          </a:p>
          <a:p>
            <a:endParaRPr lang="en-US" dirty="0"/>
          </a:p>
        </p:txBody>
      </p:sp>
      <p:sp>
        <p:nvSpPr>
          <p:cNvPr id="3" name="Slide Number Placeholder 2">
            <a:extLst>
              <a:ext uri="{FF2B5EF4-FFF2-40B4-BE49-F238E27FC236}">
                <a16:creationId xmlns:a16="http://schemas.microsoft.com/office/drawing/2014/main" id="{975B3B76-06FE-684A-AE1B-2AE50EF4E9A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2701C65-FF65-5A4F-913F-AC0AEC9E1893}"/>
              </a:ext>
            </a:extLst>
          </p:cNvPr>
          <p:cNvSpPr>
            <a:spLocks noGrp="1"/>
          </p:cNvSpPr>
          <p:nvPr>
            <p:ph type="title"/>
          </p:nvPr>
        </p:nvSpPr>
        <p:spPr/>
        <p:txBody>
          <a:bodyPr/>
          <a:lstStyle/>
          <a:p>
            <a:r>
              <a:rPr lang="en-US" dirty="0"/>
              <a:t>Examples:</a:t>
            </a:r>
          </a:p>
        </p:txBody>
      </p:sp>
    </p:spTree>
    <p:extLst>
      <p:ext uri="{BB962C8B-B14F-4D97-AF65-F5344CB8AC3E}">
        <p14:creationId xmlns:p14="http://schemas.microsoft.com/office/powerpoint/2010/main" val="354797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313A44-747E-634D-A410-58243B3112B0}"/>
              </a:ext>
            </a:extLst>
          </p:cNvPr>
          <p:cNvSpPr>
            <a:spLocks noGrp="1"/>
          </p:cNvSpPr>
          <p:nvPr>
            <p:ph idx="1"/>
          </p:nvPr>
        </p:nvSpPr>
        <p:spPr/>
        <p:txBody>
          <a:bodyPr/>
          <a:lstStyle/>
          <a:p>
            <a:r>
              <a:rPr lang="en-US" dirty="0"/>
              <a:t>as we already established, a methodology provides the rationale behind the methods that are chosen</a:t>
            </a:r>
          </a:p>
          <a:p>
            <a:r>
              <a:rPr lang="en-US" dirty="0"/>
              <a:t>this is often referred to as the underlying </a:t>
            </a:r>
            <a:r>
              <a:rPr lang="en-US" i="1" dirty="0"/>
              <a:t>epistemology</a:t>
            </a:r>
          </a:p>
          <a:p>
            <a:endParaRPr lang="en-US" dirty="0"/>
          </a:p>
          <a:p>
            <a:endParaRPr lang="en-US" dirty="0"/>
          </a:p>
        </p:txBody>
      </p:sp>
      <p:sp>
        <p:nvSpPr>
          <p:cNvPr id="3" name="Slide Number Placeholder 2">
            <a:extLst>
              <a:ext uri="{FF2B5EF4-FFF2-40B4-BE49-F238E27FC236}">
                <a16:creationId xmlns:a16="http://schemas.microsoft.com/office/drawing/2014/main" id="{95668ED6-F7FD-E84F-9C01-BD4C9445D39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3242675-3362-9E4D-AACF-F69D4A25BFDC}"/>
              </a:ext>
            </a:extLst>
          </p:cNvPr>
          <p:cNvSpPr>
            <a:spLocks noGrp="1"/>
          </p:cNvSpPr>
          <p:nvPr>
            <p:ph type="title"/>
          </p:nvPr>
        </p:nvSpPr>
        <p:spPr/>
        <p:txBody>
          <a:bodyPr/>
          <a:lstStyle/>
          <a:p>
            <a:r>
              <a:rPr lang="en-US" dirty="0"/>
              <a:t>Rationale behind a Methodology</a:t>
            </a:r>
          </a:p>
        </p:txBody>
      </p:sp>
    </p:spTree>
    <p:extLst>
      <p:ext uri="{BB962C8B-B14F-4D97-AF65-F5344CB8AC3E}">
        <p14:creationId xmlns:p14="http://schemas.microsoft.com/office/powerpoint/2010/main" val="290867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ACEF8F-7E4F-6847-AA18-457F12D97822}"/>
              </a:ext>
            </a:extLst>
          </p:cNvPr>
          <p:cNvSpPr>
            <a:spLocks noGrp="1"/>
          </p:cNvSpPr>
          <p:nvPr>
            <p:ph idx="1"/>
          </p:nvPr>
        </p:nvSpPr>
        <p:spPr/>
        <p:txBody>
          <a:bodyPr/>
          <a:lstStyle/>
          <a:p>
            <a:pPr marL="414000" lvl="1" indent="0">
              <a:buNone/>
            </a:pPr>
            <a:r>
              <a:rPr lang="en-CA" dirty="0"/>
              <a:t>“An epistemology is a theory of knowledge. It answers questions about who can be a "knower” […]; what tests beliefs must pass in order to be legitimated as knowledge? […], what kinds of things can be known (can "subjective truths" count as knowledge?), and so forth.”</a:t>
            </a:r>
          </a:p>
          <a:p>
            <a:pPr marL="0" indent="0">
              <a:buNone/>
            </a:pPr>
            <a:r>
              <a:rPr lang="en-CA" dirty="0"/>
              <a:t>					[Harding, 1987]</a:t>
            </a:r>
          </a:p>
          <a:p>
            <a:endParaRPr lang="en-CA" dirty="0"/>
          </a:p>
          <a:p>
            <a:endParaRPr lang="en-CA" dirty="0"/>
          </a:p>
          <a:p>
            <a:r>
              <a:rPr lang="en-CA" dirty="0"/>
              <a:t>beliefs are the starting point, beliefs remain beliefs until they pass a test to be </a:t>
            </a:r>
            <a:r>
              <a:rPr lang="en-CA" i="1" dirty="0"/>
              <a:t>legitimated</a:t>
            </a:r>
            <a:r>
              <a:rPr lang="en-CA" dirty="0"/>
              <a:t> as knowledge</a:t>
            </a:r>
          </a:p>
        </p:txBody>
      </p:sp>
      <p:sp>
        <p:nvSpPr>
          <p:cNvPr id="3" name="Slide Number Placeholder 2">
            <a:extLst>
              <a:ext uri="{FF2B5EF4-FFF2-40B4-BE49-F238E27FC236}">
                <a16:creationId xmlns:a16="http://schemas.microsoft.com/office/drawing/2014/main" id="{29AC7999-05CD-0842-B4B0-DA484415757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01F8004E-C106-9141-AD53-25A64873B5C9}"/>
              </a:ext>
            </a:extLst>
          </p:cNvPr>
          <p:cNvSpPr>
            <a:spLocks noGrp="1"/>
          </p:cNvSpPr>
          <p:nvPr>
            <p:ph type="title"/>
          </p:nvPr>
        </p:nvSpPr>
        <p:spPr/>
        <p:txBody>
          <a:bodyPr/>
          <a:lstStyle/>
          <a:p>
            <a:r>
              <a:rPr lang="en-US"/>
              <a:t>Epistemology</a:t>
            </a:r>
          </a:p>
        </p:txBody>
      </p:sp>
    </p:spTree>
    <p:extLst>
      <p:ext uri="{BB962C8B-B14F-4D97-AF65-F5344CB8AC3E}">
        <p14:creationId xmlns:p14="http://schemas.microsoft.com/office/powerpoint/2010/main" val="343640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AAA9C8-FCF5-B044-A520-78E6A192B9C8}"/>
              </a:ext>
            </a:extLst>
          </p:cNvPr>
          <p:cNvSpPr>
            <a:spLocks noGrp="1"/>
          </p:cNvSpPr>
          <p:nvPr>
            <p:ph idx="1"/>
          </p:nvPr>
        </p:nvSpPr>
        <p:spPr/>
        <p:txBody>
          <a:bodyPr/>
          <a:lstStyle/>
          <a:p>
            <a:pPr marL="414000" lvl="1" indent="0">
              <a:buNone/>
            </a:pPr>
            <a:r>
              <a:rPr lang="en-CA" dirty="0"/>
              <a:t>It is common in epistemology to distinguish among three kinds of knowledge. There's the kind of knowledge you have when it is truly said of you that you know how to do something—say, ride a bicycle. There's the kind of knowledge you have when it is truly said of you that you know a person—say, your best friend. And there's the kind of knowledge you have when it is truly said of you that you know that some fact is true—say, that the Red Sox won the 2004 World Series. Here we will be concerned with the first and last of these kinds. The first is usually called “knowledge-how” and the last is usually called “knowledge-that” or “propositional knowledge.”</a:t>
            </a:r>
          </a:p>
          <a:p>
            <a:pPr marL="414000" lvl="1" indent="0">
              <a:buNone/>
            </a:pPr>
            <a:r>
              <a:rPr lang="en-CA" dirty="0"/>
              <a:t>	</a:t>
            </a:r>
          </a:p>
          <a:p>
            <a:pPr marL="954000" lvl="2" indent="0">
              <a:buNone/>
            </a:pPr>
            <a:r>
              <a:rPr lang="en-CA" sz="1600" dirty="0"/>
              <a:t>“Knowledge How”, Stanford Encyclopedia of Philosophy, </a:t>
            </a:r>
            <a:r>
              <a:rPr lang="en-CA" sz="1600" dirty="0">
                <a:hlinkClick r:id="rId2"/>
              </a:rPr>
              <a:t>https://plato.stanford.edu/entries/knowledge-how/</a:t>
            </a:r>
            <a:endParaRPr lang="en-CA" sz="1600" dirty="0"/>
          </a:p>
          <a:p>
            <a:pPr marL="954000" lvl="2" indent="0">
              <a:buNone/>
            </a:pPr>
            <a:endParaRPr lang="en-CA" dirty="0"/>
          </a:p>
          <a:p>
            <a:pPr marL="414000" lvl="1" indent="0">
              <a:buNone/>
            </a:pPr>
            <a:endParaRPr lang="en-US" dirty="0"/>
          </a:p>
        </p:txBody>
      </p:sp>
      <p:sp>
        <p:nvSpPr>
          <p:cNvPr id="3" name="Slide Number Placeholder 2">
            <a:extLst>
              <a:ext uri="{FF2B5EF4-FFF2-40B4-BE49-F238E27FC236}">
                <a16:creationId xmlns:a16="http://schemas.microsoft.com/office/drawing/2014/main" id="{30FECD5A-C2F4-754A-99E1-2DCAE192830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AA36EE6-5BC4-7C4F-A8B8-082B227A7BD4}"/>
              </a:ext>
            </a:extLst>
          </p:cNvPr>
          <p:cNvSpPr>
            <a:spLocks noGrp="1"/>
          </p:cNvSpPr>
          <p:nvPr>
            <p:ph type="title"/>
          </p:nvPr>
        </p:nvSpPr>
        <p:spPr/>
        <p:txBody>
          <a:bodyPr/>
          <a:lstStyle/>
          <a:p>
            <a:r>
              <a:rPr lang="en-US" dirty="0"/>
              <a:t>Types of Knowledge</a:t>
            </a:r>
          </a:p>
        </p:txBody>
      </p:sp>
    </p:spTree>
    <p:extLst>
      <p:ext uri="{BB962C8B-B14F-4D97-AF65-F5344CB8AC3E}">
        <p14:creationId xmlns:p14="http://schemas.microsoft.com/office/powerpoint/2010/main" val="319110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a:t>positivism </a:t>
            </a:r>
            <a:r>
              <a:rPr lang="en-US" dirty="0"/>
              <a:t>refers to a philosophical position, an epistemological stance</a:t>
            </a:r>
          </a:p>
          <a:p>
            <a:r>
              <a:rPr lang="en-US" dirty="0"/>
              <a:t>holds that the world consists of regularities and these regularities are detectable</a:t>
            </a:r>
          </a:p>
          <a:p>
            <a:pPr lvl="1"/>
            <a:r>
              <a:rPr lang="en-US" dirty="0"/>
              <a:t>society and the world operates according to general laws</a:t>
            </a:r>
          </a:p>
          <a:p>
            <a:pPr lvl="1"/>
            <a:r>
              <a:rPr lang="en-US" dirty="0"/>
              <a:t>thus, the researcher can infer knowledge about the real world by observing it</a:t>
            </a:r>
          </a:p>
          <a:p>
            <a:pPr lvl="1"/>
            <a:r>
              <a:rPr lang="en-US" dirty="0"/>
              <a:t>the researcher should be more concerned with general rules than with explaining the particular</a:t>
            </a:r>
          </a:p>
          <a:p>
            <a:r>
              <a:rPr lang="en-US" dirty="0"/>
              <a:t>the only true or genuine knowledge is that which can be verified by sense experience</a:t>
            </a:r>
          </a:p>
          <a:p>
            <a:pPr lvl="1"/>
            <a:r>
              <a:rPr lang="en-US" dirty="0"/>
              <a:t>facts are ‘out there’ in the objective world, facts are not mediated by the social world</a:t>
            </a:r>
          </a:p>
          <a:p>
            <a:pPr lvl="1"/>
            <a:endParaRPr lang="en-US" dirty="0"/>
          </a:p>
        </p:txBody>
      </p:sp>
      <p:sp>
        <p:nvSpPr>
          <p:cNvPr id="5" name="Title 4">
            <a:extLst>
              <a:ext uri="{FF2B5EF4-FFF2-40B4-BE49-F238E27FC236}">
                <a16:creationId xmlns:a16="http://schemas.microsoft.com/office/drawing/2014/main" id="{74EAF09C-BE4B-704E-BDF3-2021E3A810D1}"/>
              </a:ext>
            </a:extLst>
          </p:cNvPr>
          <p:cNvSpPr>
            <a:spLocks noGrp="1"/>
          </p:cNvSpPr>
          <p:nvPr>
            <p:ph type="title"/>
          </p:nvPr>
        </p:nvSpPr>
        <p:spPr/>
        <p:txBody>
          <a:bodyPr/>
          <a:lstStyle/>
          <a:p>
            <a:r>
              <a:rPr lang="en-US"/>
              <a:t>Positivism (in a nutshell)</a:t>
            </a:r>
          </a:p>
        </p:txBody>
      </p:sp>
      <p:sp>
        <p:nvSpPr>
          <p:cNvPr id="4" name="Rectangle 3"/>
          <p:cNvSpPr/>
          <p:nvPr/>
        </p:nvSpPr>
        <p:spPr>
          <a:xfrm>
            <a:off x="1597267" y="86361"/>
            <a:ext cx="7471963" cy="307777"/>
          </a:xfrm>
          <a:prstGeom prst="rect">
            <a:avLst/>
          </a:prstGeom>
        </p:spPr>
        <p:txBody>
          <a:bodyPr wrap="square">
            <a:spAutoFit/>
          </a:bodyPr>
          <a:lstStyle/>
          <a:p>
            <a:pPr algn="r"/>
            <a:r>
              <a:rPr lang="en-US" sz="1400" dirty="0"/>
              <a:t>http://</a:t>
            </a:r>
            <a:r>
              <a:rPr lang="en-US" sz="1400" dirty="0" err="1"/>
              <a:t>www.popularsocialscience.com</a:t>
            </a:r>
            <a:r>
              <a:rPr lang="en-US" sz="1400" dirty="0"/>
              <a:t>/2013/02/15/theory-of-science-what-is-positivism/</a:t>
            </a:r>
          </a:p>
        </p:txBody>
      </p:sp>
    </p:spTree>
    <p:extLst>
      <p:ext uri="{BB962C8B-B14F-4D97-AF65-F5344CB8AC3E}">
        <p14:creationId xmlns:p14="http://schemas.microsoft.com/office/powerpoint/2010/main" val="422644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966B7F-6909-8D4F-8AE7-E0F26156D232}"/>
              </a:ext>
            </a:extLst>
          </p:cNvPr>
          <p:cNvSpPr>
            <a:spLocks noGrp="1"/>
          </p:cNvSpPr>
          <p:nvPr>
            <p:ph idx="1"/>
          </p:nvPr>
        </p:nvSpPr>
        <p:spPr/>
        <p:txBody>
          <a:bodyPr/>
          <a:lstStyle/>
          <a:p>
            <a:r>
              <a:rPr lang="en-US" dirty="0"/>
              <a:t>what if you do not believe that the social realm can be studied solely using a scientific approach?</a:t>
            </a:r>
          </a:p>
          <a:p>
            <a:r>
              <a:rPr lang="en-US" dirty="0"/>
              <a:t>for instance:</a:t>
            </a:r>
          </a:p>
          <a:p>
            <a:pPr lvl="1"/>
            <a:r>
              <a:rPr lang="en-US" dirty="0"/>
              <a:t>you might feel that not all facts are ‘out there’ in the objective world, instead what we consider to be fact may instead be socially constructed</a:t>
            </a:r>
          </a:p>
          <a:p>
            <a:pPr lvl="1"/>
            <a:r>
              <a:rPr lang="en-US" dirty="0"/>
              <a:t>you feel that some types of knowledge are subjective, cannot be verified by science, and yet still are true and genuine knowledge</a:t>
            </a:r>
          </a:p>
          <a:p>
            <a:pPr lvl="1"/>
            <a:r>
              <a:rPr lang="en-US" dirty="0"/>
              <a:t>… and so on (there are many objections to positivism)…</a:t>
            </a:r>
          </a:p>
          <a:p>
            <a:pPr lvl="1"/>
            <a:endParaRPr lang="en-US" dirty="0"/>
          </a:p>
          <a:p>
            <a:r>
              <a:rPr lang="en-US" dirty="0"/>
              <a:t>and so we will need to consider other epistemological stances (forward pointer to module on Third Paradigm HCI)</a:t>
            </a:r>
          </a:p>
          <a:p>
            <a:pPr lvl="1"/>
            <a:endParaRPr lang="en-US" dirty="0"/>
          </a:p>
        </p:txBody>
      </p:sp>
      <p:sp>
        <p:nvSpPr>
          <p:cNvPr id="3" name="Slide Number Placeholder 2">
            <a:extLst>
              <a:ext uri="{FF2B5EF4-FFF2-40B4-BE49-F238E27FC236}">
                <a16:creationId xmlns:a16="http://schemas.microsoft.com/office/drawing/2014/main" id="{926F471C-01CD-5348-84B1-1C1F81BD3FA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A45D0C4-3A4C-FE4C-9FC9-D74A16A77850}"/>
              </a:ext>
            </a:extLst>
          </p:cNvPr>
          <p:cNvSpPr>
            <a:spLocks noGrp="1"/>
          </p:cNvSpPr>
          <p:nvPr>
            <p:ph type="title"/>
          </p:nvPr>
        </p:nvSpPr>
        <p:spPr/>
        <p:txBody>
          <a:bodyPr/>
          <a:lstStyle/>
          <a:p>
            <a:r>
              <a:rPr lang="en-US" dirty="0"/>
              <a:t>Other epistemological stances</a:t>
            </a:r>
          </a:p>
        </p:txBody>
      </p:sp>
    </p:spTree>
    <p:extLst>
      <p:ext uri="{BB962C8B-B14F-4D97-AF65-F5344CB8AC3E}">
        <p14:creationId xmlns:p14="http://schemas.microsoft.com/office/powerpoint/2010/main" val="66570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684C53-8CBB-AC4C-A298-DF1453E27A93}"/>
              </a:ext>
            </a:extLst>
          </p:cNvPr>
          <p:cNvSpPr>
            <a:spLocks noGrp="1"/>
          </p:cNvSpPr>
          <p:nvPr>
            <p:ph idx="1"/>
          </p:nvPr>
        </p:nvSpPr>
        <p:spPr/>
        <p:txBody>
          <a:bodyPr/>
          <a:lstStyle/>
          <a:p>
            <a:r>
              <a:rPr lang="en-US" dirty="0"/>
              <a:t>Interactive system design makes use of several different knowledges (only one of which is scientific knowledge)</a:t>
            </a:r>
          </a:p>
          <a:p>
            <a:r>
              <a:rPr lang="en-US" dirty="0"/>
              <a:t>at this point in your degree program, you are likely to have a certain developed stance with respect to what counts as knowledge </a:t>
            </a:r>
          </a:p>
          <a:p>
            <a:pPr lvl="1"/>
            <a:r>
              <a:rPr lang="en-US" dirty="0"/>
              <a:t>this stance is likely to depend on your program of study</a:t>
            </a:r>
          </a:p>
          <a:p>
            <a:pPr lvl="1"/>
            <a:r>
              <a:rPr lang="en-US" dirty="0"/>
              <a:t>this stance may be based on assumptions that you have made (even without realizing)</a:t>
            </a:r>
          </a:p>
          <a:p>
            <a:r>
              <a:rPr lang="en-US" dirty="0"/>
              <a:t>sometimes there is a default assumption that the only knowledge is knowledge that is produced by the scientific method</a:t>
            </a:r>
          </a:p>
          <a:p>
            <a:pPr lvl="1"/>
            <a:r>
              <a:rPr lang="en-US" dirty="0"/>
              <a:t>if so, this assumption can be problematic the discipline of interactive system design</a:t>
            </a:r>
          </a:p>
        </p:txBody>
      </p:sp>
      <p:sp>
        <p:nvSpPr>
          <p:cNvPr id="3" name="Slide Number Placeholder 2">
            <a:extLst>
              <a:ext uri="{FF2B5EF4-FFF2-40B4-BE49-F238E27FC236}">
                <a16:creationId xmlns:a16="http://schemas.microsoft.com/office/drawing/2014/main" id="{0505784F-10AC-1040-A2AD-56BEBCC2C41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CBD20E80-A848-5C4C-9441-5B79D0F15464}"/>
              </a:ext>
            </a:extLst>
          </p:cNvPr>
          <p:cNvSpPr>
            <a:spLocks noGrp="1"/>
          </p:cNvSpPr>
          <p:nvPr>
            <p:ph type="title"/>
          </p:nvPr>
        </p:nvSpPr>
        <p:spPr/>
        <p:txBody>
          <a:bodyPr/>
          <a:lstStyle/>
          <a:p>
            <a:r>
              <a:rPr lang="en-US" dirty="0"/>
              <a:t>Why are we talking about this?</a:t>
            </a:r>
          </a:p>
        </p:txBody>
      </p:sp>
    </p:spTree>
    <p:extLst>
      <p:ext uri="{BB962C8B-B14F-4D97-AF65-F5344CB8AC3E}">
        <p14:creationId xmlns:p14="http://schemas.microsoft.com/office/powerpoint/2010/main" val="274151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D347F9-05CC-D34A-A905-4B794B4EDFED}"/>
              </a:ext>
            </a:extLst>
          </p:cNvPr>
          <p:cNvSpPr>
            <a:spLocks noGrp="1"/>
          </p:cNvSpPr>
          <p:nvPr>
            <p:ph idx="1"/>
          </p:nvPr>
        </p:nvSpPr>
        <p:spPr/>
        <p:txBody>
          <a:bodyPr/>
          <a:lstStyle/>
          <a:p>
            <a:endParaRPr lang="en-US" dirty="0"/>
          </a:p>
          <a:p>
            <a:r>
              <a:rPr lang="en-US" dirty="0"/>
              <a:t>a component of being a critical learner is asking questions about what is being taught and about what assumptions are being made</a:t>
            </a:r>
          </a:p>
          <a:p>
            <a:endParaRPr lang="en-US" dirty="0"/>
          </a:p>
        </p:txBody>
      </p:sp>
      <p:sp>
        <p:nvSpPr>
          <p:cNvPr id="3" name="Slide Number Placeholder 2">
            <a:extLst>
              <a:ext uri="{FF2B5EF4-FFF2-40B4-BE49-F238E27FC236}">
                <a16:creationId xmlns:a16="http://schemas.microsoft.com/office/drawing/2014/main" id="{2C8782A1-2822-1F4A-9606-B416A1C998F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F44AE1E-74A8-C247-89C7-8B424A241473}"/>
              </a:ext>
            </a:extLst>
          </p:cNvPr>
          <p:cNvSpPr>
            <a:spLocks noGrp="1"/>
          </p:cNvSpPr>
          <p:nvPr>
            <p:ph type="title"/>
          </p:nvPr>
        </p:nvSpPr>
        <p:spPr/>
        <p:txBody>
          <a:bodyPr/>
          <a:lstStyle/>
          <a:p>
            <a:r>
              <a:rPr lang="en-US" dirty="0"/>
              <a:t>Being a critical learner</a:t>
            </a:r>
          </a:p>
        </p:txBody>
      </p:sp>
    </p:spTree>
    <p:extLst>
      <p:ext uri="{BB962C8B-B14F-4D97-AF65-F5344CB8AC3E}">
        <p14:creationId xmlns:p14="http://schemas.microsoft.com/office/powerpoint/2010/main" val="246408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32F5EF-F220-FF45-9C46-F97DF6A8925A}"/>
              </a:ext>
            </a:extLst>
          </p:cNvPr>
          <p:cNvSpPr>
            <a:spLocks noGrp="1"/>
          </p:cNvSpPr>
          <p:nvPr>
            <p:ph idx="1"/>
          </p:nvPr>
        </p:nvSpPr>
        <p:spPr/>
        <p:txBody>
          <a:bodyPr/>
          <a:lstStyle/>
          <a:p>
            <a:r>
              <a:rPr lang="en-US" dirty="0"/>
              <a:t>a </a:t>
            </a:r>
            <a:r>
              <a:rPr lang="en-US" i="1" dirty="0"/>
              <a:t>methodology</a:t>
            </a:r>
            <a:r>
              <a:rPr lang="en-US" dirty="0"/>
              <a:t> refers to a system of </a:t>
            </a:r>
            <a:r>
              <a:rPr lang="en-US" i="1" dirty="0"/>
              <a:t>methods</a:t>
            </a:r>
            <a:r>
              <a:rPr lang="en-US" dirty="0"/>
              <a:t> used in a particular activity, and the </a:t>
            </a:r>
            <a:r>
              <a:rPr lang="en-US" i="1" dirty="0"/>
              <a:t>methods </a:t>
            </a:r>
            <a:r>
              <a:rPr lang="en-US" dirty="0"/>
              <a:t>refer to the particular procedures</a:t>
            </a:r>
          </a:p>
          <a:p>
            <a:r>
              <a:rPr lang="en-US" dirty="0"/>
              <a:t>a research methodology is different from a design methodology</a:t>
            </a:r>
          </a:p>
          <a:p>
            <a:r>
              <a:rPr lang="en-US" dirty="0"/>
              <a:t>methodologies have underlying epistemologies, which have underlying rationales</a:t>
            </a:r>
          </a:p>
          <a:p>
            <a:r>
              <a:rPr lang="en-US" dirty="0"/>
              <a:t>part of being a critical learner is being attuned to these underlying rationales</a:t>
            </a:r>
          </a:p>
        </p:txBody>
      </p:sp>
      <p:sp>
        <p:nvSpPr>
          <p:cNvPr id="3" name="Slide Number Placeholder 2">
            <a:extLst>
              <a:ext uri="{FF2B5EF4-FFF2-40B4-BE49-F238E27FC236}">
                <a16:creationId xmlns:a16="http://schemas.microsoft.com/office/drawing/2014/main" id="{1B68D7FC-81CC-5F40-8D62-040EED4A392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21548B6-60C9-CC47-ACE6-F70EA7F7C6B7}"/>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3328236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US" dirty="0"/>
              <a:t>What are the four core activities?</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312763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Clr>
                <a:srgbClr val="990000"/>
              </a:buClr>
            </a:pPr>
            <a:r>
              <a:rPr lang="en-US" sz="1900" dirty="0">
                <a:solidFill>
                  <a:prstClr val="black"/>
                </a:solidFill>
              </a:rPr>
              <a:t>In most design methodologies, especially human-centered methodologies, there is some arrangement of four core activities</a:t>
            </a:r>
          </a:p>
          <a:p>
            <a:pPr lvl="0">
              <a:buClr>
                <a:srgbClr val="990000"/>
              </a:buClr>
            </a:pPr>
            <a:r>
              <a:rPr lang="en-US" sz="1900" dirty="0">
                <a:solidFill>
                  <a:prstClr val="black"/>
                </a:solidFill>
              </a:rPr>
              <a:t>Although the activities may be called by different names, they align with common underlying methodologies</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HCD: Four Core Activities</a:t>
            </a:r>
            <a:br>
              <a:rPr lang="en-US" dirty="0"/>
            </a:br>
            <a:endParaRPr lang="en-US" dirty="0"/>
          </a:p>
        </p:txBody>
      </p:sp>
      <p:sp>
        <p:nvSpPr>
          <p:cNvPr id="5" name="Rectangle 4"/>
          <p:cNvSpPr/>
          <p:nvPr/>
        </p:nvSpPr>
        <p:spPr>
          <a:xfrm>
            <a:off x="220717" y="4469963"/>
            <a:ext cx="4351283" cy="1585049"/>
          </a:xfrm>
          <a:prstGeom prst="rect">
            <a:avLst/>
          </a:prstGeom>
        </p:spPr>
        <p:txBody>
          <a:bodyPr wrap="square" lIns="45720" tIns="22860" rIns="45720" bIns="22860">
            <a:spAutoFit/>
          </a:bodyPr>
          <a:lstStyle/>
          <a:p>
            <a:r>
              <a:rPr lang="en-US" sz="2000" b="1" dirty="0">
                <a:latin typeface="Gill Sans MT" panose="020B0502020104020203" pitchFamily="34" charset="77"/>
                <a:cs typeface="Avenir Next Regular"/>
              </a:rPr>
              <a:t>Sharp et al (2019): </a:t>
            </a:r>
          </a:p>
          <a:p>
            <a:pPr marL="371475" lvl="2" indent="-371475">
              <a:buFont typeface="+mj-lt"/>
              <a:buAutoNum type="arabicPeriod"/>
            </a:pPr>
            <a:r>
              <a:rPr lang="en-US" sz="2000" dirty="0">
                <a:latin typeface="Gill Sans MT" panose="020B0502020104020203" pitchFamily="34" charset="77"/>
                <a:cs typeface="Avenir Next Regular"/>
              </a:rPr>
              <a:t>Discover requirements</a:t>
            </a:r>
          </a:p>
          <a:p>
            <a:pPr marL="371475" lvl="2" indent="-371475">
              <a:buFont typeface="+mj-lt"/>
              <a:buAutoNum type="arabicPeriod"/>
            </a:pPr>
            <a:r>
              <a:rPr lang="en-US" sz="2000" dirty="0">
                <a:latin typeface="Gill Sans MT" panose="020B0502020104020203" pitchFamily="34" charset="77"/>
                <a:cs typeface="Avenir Next Regular"/>
              </a:rPr>
              <a:t>Designing alternatives</a:t>
            </a:r>
          </a:p>
          <a:p>
            <a:pPr marL="371475" lvl="2" indent="-371475">
              <a:buFont typeface="+mj-lt"/>
              <a:buAutoNum type="arabicPeriod"/>
            </a:pPr>
            <a:r>
              <a:rPr lang="en-US" sz="2000" dirty="0">
                <a:latin typeface="Gill Sans MT" panose="020B0502020104020203" pitchFamily="34" charset="77"/>
                <a:cs typeface="Avenir Next Regular"/>
              </a:rPr>
              <a:t>Prototyping</a:t>
            </a:r>
          </a:p>
          <a:p>
            <a:pPr marL="371475" lvl="2" indent="-371475">
              <a:buFont typeface="+mj-lt"/>
              <a:buAutoNum type="arabicPeriod"/>
            </a:pPr>
            <a:r>
              <a:rPr lang="en-US" sz="2000" dirty="0">
                <a:latin typeface="Gill Sans MT" panose="020B0502020104020203" pitchFamily="34" charset="77"/>
                <a:cs typeface="Avenir Next Regular"/>
              </a:rPr>
              <a:t>Evaluating</a:t>
            </a:r>
          </a:p>
        </p:txBody>
      </p:sp>
      <p:sp>
        <p:nvSpPr>
          <p:cNvPr id="6" name="Rectangle 5"/>
          <p:cNvSpPr/>
          <p:nvPr/>
        </p:nvSpPr>
        <p:spPr>
          <a:xfrm>
            <a:off x="3447391" y="4469963"/>
            <a:ext cx="5520669" cy="1585049"/>
          </a:xfrm>
          <a:prstGeom prst="rect">
            <a:avLst/>
          </a:prstGeom>
        </p:spPr>
        <p:txBody>
          <a:bodyPr wrap="square" lIns="45720" tIns="22860" rIns="45720" bIns="22860">
            <a:spAutoFit/>
          </a:bodyPr>
          <a:lstStyle/>
          <a:p>
            <a:r>
              <a:rPr lang="en-US" sz="2000" b="1" dirty="0">
                <a:latin typeface="Gill Sans MT" panose="020B0502020104020203" pitchFamily="34" charset="77"/>
                <a:cs typeface="Avenir Next Regular"/>
              </a:rPr>
              <a:t>Norman, Design of Everyday Things (2013)</a:t>
            </a:r>
          </a:p>
          <a:p>
            <a:pPr marL="371475" indent="-371475">
              <a:buFont typeface="+mj-lt"/>
              <a:buAutoNum type="arabicPeriod"/>
            </a:pPr>
            <a:r>
              <a:rPr lang="en-US" sz="2000" dirty="0">
                <a:latin typeface="Gill Sans MT" panose="020B0502020104020203" pitchFamily="34" charset="77"/>
                <a:cs typeface="Avenir Next Regular"/>
              </a:rPr>
              <a:t>Observing (research)</a:t>
            </a:r>
          </a:p>
          <a:p>
            <a:pPr marL="371475" indent="-371475">
              <a:buFont typeface="+mj-lt"/>
              <a:buAutoNum type="arabicPeriod"/>
            </a:pPr>
            <a:r>
              <a:rPr lang="en-US" sz="2000" dirty="0">
                <a:latin typeface="Gill Sans MT" panose="020B0502020104020203" pitchFamily="34" charset="77"/>
                <a:cs typeface="Avenir Next Regular"/>
              </a:rPr>
              <a:t>Generating Ideas</a:t>
            </a:r>
          </a:p>
          <a:p>
            <a:pPr marL="371475" indent="-371475">
              <a:buFont typeface="+mj-lt"/>
              <a:buAutoNum type="arabicPeriod"/>
            </a:pPr>
            <a:r>
              <a:rPr lang="en-US" sz="2000" dirty="0">
                <a:latin typeface="Gill Sans MT" panose="020B0502020104020203" pitchFamily="34" charset="77"/>
                <a:cs typeface="Avenir Next Regular"/>
              </a:rPr>
              <a:t>Prototyping</a:t>
            </a:r>
          </a:p>
          <a:p>
            <a:pPr marL="371475" indent="-371475">
              <a:buFont typeface="+mj-lt"/>
              <a:buAutoNum type="arabicPeriod"/>
            </a:pPr>
            <a:r>
              <a:rPr lang="en-US" sz="2000" dirty="0">
                <a:latin typeface="Gill Sans MT" panose="020B0502020104020203" pitchFamily="34" charset="77"/>
                <a:cs typeface="Avenir Next Regular"/>
              </a:rPr>
              <a:t>Testing</a:t>
            </a:r>
          </a:p>
        </p:txBody>
      </p:sp>
      <p:sp>
        <p:nvSpPr>
          <p:cNvPr id="7" name="Rectangle 6">
            <a:extLst>
              <a:ext uri="{FF2B5EF4-FFF2-40B4-BE49-F238E27FC236}">
                <a16:creationId xmlns:a16="http://schemas.microsoft.com/office/drawing/2014/main" id="{03259C01-0DC7-BA46-B1D5-F799A242754F}"/>
              </a:ext>
            </a:extLst>
          </p:cNvPr>
          <p:cNvSpPr/>
          <p:nvPr/>
        </p:nvSpPr>
        <p:spPr>
          <a:xfrm>
            <a:off x="3013589" y="4747313"/>
            <a:ext cx="489236" cy="369332"/>
          </a:xfrm>
          <a:prstGeom prst="rect">
            <a:avLst/>
          </a:prstGeom>
        </p:spPr>
        <p:txBody>
          <a:bodyPr wrap="none">
            <a:spAutoFit/>
          </a:bodyPr>
          <a:lstStyle/>
          <a:p>
            <a:r>
              <a:rPr lang="en-CA"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Symbol" pitchFamily="2" charset="2"/>
              </a:rPr>
              <a:t></a:t>
            </a:r>
            <a:r>
              <a:rPr lang="en-CA" dirty="0">
                <a:solidFill>
                  <a:srgbClr val="FF0000"/>
                </a:solidFill>
              </a:rPr>
              <a:t> </a:t>
            </a:r>
            <a:endParaRPr lang="en-US" dirty="0">
              <a:solidFill>
                <a:srgbClr val="FF0000"/>
              </a:solidFill>
            </a:endParaRPr>
          </a:p>
        </p:txBody>
      </p:sp>
      <p:sp>
        <p:nvSpPr>
          <p:cNvPr id="8" name="Rectangle 7">
            <a:extLst>
              <a:ext uri="{FF2B5EF4-FFF2-40B4-BE49-F238E27FC236}">
                <a16:creationId xmlns:a16="http://schemas.microsoft.com/office/drawing/2014/main" id="{8E052011-8D70-2941-8854-2B8938AC0DC5}"/>
              </a:ext>
            </a:extLst>
          </p:cNvPr>
          <p:cNvSpPr/>
          <p:nvPr/>
        </p:nvSpPr>
        <p:spPr>
          <a:xfrm>
            <a:off x="3013589" y="5060165"/>
            <a:ext cx="489236" cy="369332"/>
          </a:xfrm>
          <a:prstGeom prst="rect">
            <a:avLst/>
          </a:prstGeom>
        </p:spPr>
        <p:txBody>
          <a:bodyPr wrap="none">
            <a:spAutoFit/>
          </a:bodyPr>
          <a:lstStyle/>
          <a:p>
            <a:r>
              <a:rPr lang="en-CA"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Symbol" pitchFamily="2" charset="2"/>
              </a:rPr>
              <a:t></a:t>
            </a:r>
            <a:r>
              <a:rPr lang="en-CA" dirty="0">
                <a:solidFill>
                  <a:srgbClr val="FF0000"/>
                </a:solidFill>
              </a:rPr>
              <a:t> </a:t>
            </a:r>
            <a:endParaRPr lang="en-US" dirty="0">
              <a:solidFill>
                <a:srgbClr val="FF0000"/>
              </a:solidFill>
            </a:endParaRPr>
          </a:p>
        </p:txBody>
      </p:sp>
      <p:sp>
        <p:nvSpPr>
          <p:cNvPr id="9" name="Rectangle 8">
            <a:extLst>
              <a:ext uri="{FF2B5EF4-FFF2-40B4-BE49-F238E27FC236}">
                <a16:creationId xmlns:a16="http://schemas.microsoft.com/office/drawing/2014/main" id="{ACD32E01-A223-0743-93C2-9FFA6F6AE417}"/>
              </a:ext>
            </a:extLst>
          </p:cNvPr>
          <p:cNvSpPr/>
          <p:nvPr/>
        </p:nvSpPr>
        <p:spPr>
          <a:xfrm>
            <a:off x="3013589" y="5341487"/>
            <a:ext cx="489236" cy="369332"/>
          </a:xfrm>
          <a:prstGeom prst="rect">
            <a:avLst/>
          </a:prstGeom>
        </p:spPr>
        <p:txBody>
          <a:bodyPr wrap="none">
            <a:spAutoFit/>
          </a:bodyPr>
          <a:lstStyle/>
          <a:p>
            <a:r>
              <a:rPr lang="en-CA"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Symbol" pitchFamily="2" charset="2"/>
              </a:rPr>
              <a:t></a:t>
            </a:r>
            <a:r>
              <a:rPr lang="en-CA" dirty="0">
                <a:solidFill>
                  <a:srgbClr val="FF0000"/>
                </a:solidFill>
              </a:rPr>
              <a:t> </a:t>
            </a:r>
            <a:endParaRPr lang="en-US" dirty="0">
              <a:solidFill>
                <a:srgbClr val="FF0000"/>
              </a:solidFill>
            </a:endParaRPr>
          </a:p>
        </p:txBody>
      </p:sp>
      <p:sp>
        <p:nvSpPr>
          <p:cNvPr id="10" name="Rectangle 9">
            <a:extLst>
              <a:ext uri="{FF2B5EF4-FFF2-40B4-BE49-F238E27FC236}">
                <a16:creationId xmlns:a16="http://schemas.microsoft.com/office/drawing/2014/main" id="{9977CDBD-20C6-9649-A218-710E36826389}"/>
              </a:ext>
            </a:extLst>
          </p:cNvPr>
          <p:cNvSpPr/>
          <p:nvPr/>
        </p:nvSpPr>
        <p:spPr>
          <a:xfrm>
            <a:off x="3013589" y="5643829"/>
            <a:ext cx="489236" cy="369332"/>
          </a:xfrm>
          <a:prstGeom prst="rect">
            <a:avLst/>
          </a:prstGeom>
        </p:spPr>
        <p:txBody>
          <a:bodyPr wrap="none">
            <a:spAutoFit/>
          </a:bodyPr>
          <a:lstStyle/>
          <a:p>
            <a:r>
              <a:rPr lang="en-CA"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Symbol" pitchFamily="2" charset="2"/>
              </a:rPr>
              <a:t></a:t>
            </a:r>
            <a:r>
              <a:rPr lang="en-CA" dirty="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478997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lIns="45720" tIns="22860" rIns="45720" bIns="22860"/>
          <a:lstStyle/>
          <a:p>
            <a:r>
              <a:rPr lang="en-US" dirty="0"/>
              <a:t> </a:t>
            </a:r>
          </a:p>
        </p:txBody>
      </p:sp>
      <p:pic>
        <p:nvPicPr>
          <p:cNvPr id="4" name="Picture 3"/>
          <p:cNvPicPr>
            <a:picLocks noChangeAspect="1"/>
          </p:cNvPicPr>
          <p:nvPr/>
        </p:nvPicPr>
        <p:blipFill>
          <a:blip r:embed="rId2"/>
          <a:stretch>
            <a:fillRect/>
          </a:stretch>
        </p:blipFill>
        <p:spPr>
          <a:xfrm>
            <a:off x="4593756" y="1141626"/>
            <a:ext cx="4550244" cy="4430500"/>
          </a:xfrm>
          <a:prstGeom prst="rect">
            <a:avLst/>
          </a:prstGeom>
        </p:spPr>
      </p:pic>
      <p:sp>
        <p:nvSpPr>
          <p:cNvPr id="7" name="Rectangle 6"/>
          <p:cNvSpPr/>
          <p:nvPr/>
        </p:nvSpPr>
        <p:spPr>
          <a:xfrm>
            <a:off x="5413590" y="5572126"/>
            <a:ext cx="3468779" cy="523220"/>
          </a:xfrm>
          <a:prstGeom prst="rect">
            <a:avLst/>
          </a:prstGeom>
        </p:spPr>
        <p:txBody>
          <a:bodyPr wrap="square" lIns="91440" tIns="45720" rIns="91440" bIns="45720">
            <a:spAutoFit/>
          </a:bodyPr>
          <a:lstStyle/>
          <a:p>
            <a:r>
              <a:rPr lang="en-US" sz="1400" dirty="0">
                <a:latin typeface="Gill Sans MT" panose="020B0502020104020203" pitchFamily="34" charset="77"/>
              </a:rPr>
              <a:t>Donald A. Norman, The Design of Everyday Things, New York : Basic Books, 2013. </a:t>
            </a:r>
          </a:p>
        </p:txBody>
      </p:sp>
      <p:pic>
        <p:nvPicPr>
          <p:cNvPr id="6" name="Picture 5"/>
          <p:cNvPicPr>
            <a:picLocks noChangeAspect="1"/>
          </p:cNvPicPr>
          <p:nvPr/>
        </p:nvPicPr>
        <p:blipFill>
          <a:blip r:embed="rId2"/>
          <a:stretch>
            <a:fillRect/>
          </a:stretch>
        </p:blipFill>
        <p:spPr>
          <a:xfrm>
            <a:off x="148150" y="1141626"/>
            <a:ext cx="4550244" cy="4430500"/>
          </a:xfrm>
          <a:prstGeom prst="rect">
            <a:avLst/>
          </a:prstGeom>
        </p:spPr>
      </p:pic>
      <p:sp>
        <p:nvSpPr>
          <p:cNvPr id="8" name="Rectangle 7"/>
          <p:cNvSpPr/>
          <p:nvPr/>
        </p:nvSpPr>
        <p:spPr>
          <a:xfrm>
            <a:off x="132675" y="1895022"/>
            <a:ext cx="2433123" cy="307777"/>
          </a:xfrm>
          <a:prstGeom prst="rect">
            <a:avLst/>
          </a:prstGeom>
          <a:solidFill>
            <a:schemeClr val="bg1"/>
          </a:solidFill>
        </p:spPr>
        <p:txBody>
          <a:bodyPr wrap="square" lIns="91440" tIns="45720" rIns="91440" bIns="45720">
            <a:spAutoFit/>
          </a:bodyPr>
          <a:lstStyle/>
          <a:p>
            <a:pPr algn="ctr"/>
            <a:r>
              <a:rPr lang="en-US" sz="1400" dirty="0"/>
              <a:t>Discovering Requirements</a:t>
            </a:r>
          </a:p>
        </p:txBody>
      </p:sp>
      <p:sp>
        <p:nvSpPr>
          <p:cNvPr id="9" name="Rectangle 8"/>
          <p:cNvSpPr/>
          <p:nvPr/>
        </p:nvSpPr>
        <p:spPr>
          <a:xfrm>
            <a:off x="2445777" y="2026226"/>
            <a:ext cx="2100354" cy="307777"/>
          </a:xfrm>
          <a:prstGeom prst="rect">
            <a:avLst/>
          </a:prstGeom>
          <a:solidFill>
            <a:schemeClr val="bg1"/>
          </a:solidFill>
        </p:spPr>
        <p:txBody>
          <a:bodyPr wrap="square" lIns="91440" tIns="45720" rIns="91440" bIns="45720">
            <a:spAutoFit/>
          </a:bodyPr>
          <a:lstStyle/>
          <a:p>
            <a:pPr algn="ctr"/>
            <a:r>
              <a:rPr lang="en-US" sz="1400" dirty="0"/>
              <a:t>Design Alternatives</a:t>
            </a:r>
          </a:p>
        </p:txBody>
      </p:sp>
      <p:sp>
        <p:nvSpPr>
          <p:cNvPr id="10" name="Rectangle 9"/>
          <p:cNvSpPr/>
          <p:nvPr/>
        </p:nvSpPr>
        <p:spPr>
          <a:xfrm>
            <a:off x="2629790" y="4402614"/>
            <a:ext cx="2100354" cy="307777"/>
          </a:xfrm>
          <a:prstGeom prst="rect">
            <a:avLst/>
          </a:prstGeom>
          <a:solidFill>
            <a:schemeClr val="bg1"/>
          </a:solidFill>
        </p:spPr>
        <p:txBody>
          <a:bodyPr wrap="square" lIns="91440" tIns="45720" rIns="91440" bIns="45720">
            <a:spAutoFit/>
          </a:bodyPr>
          <a:lstStyle/>
          <a:p>
            <a:pPr algn="ctr"/>
            <a:r>
              <a:rPr lang="en-US" sz="1400" dirty="0"/>
              <a:t>Prototyping</a:t>
            </a:r>
          </a:p>
        </p:txBody>
      </p:sp>
      <p:sp>
        <p:nvSpPr>
          <p:cNvPr id="11" name="Rectangle 10"/>
          <p:cNvSpPr/>
          <p:nvPr/>
        </p:nvSpPr>
        <p:spPr>
          <a:xfrm>
            <a:off x="0" y="4322296"/>
            <a:ext cx="2100354" cy="307777"/>
          </a:xfrm>
          <a:prstGeom prst="rect">
            <a:avLst/>
          </a:prstGeom>
          <a:solidFill>
            <a:schemeClr val="bg1"/>
          </a:solidFill>
        </p:spPr>
        <p:txBody>
          <a:bodyPr wrap="square" lIns="91440" tIns="45720" rIns="91440" bIns="45720">
            <a:spAutoFit/>
          </a:bodyPr>
          <a:lstStyle/>
          <a:p>
            <a:pPr algn="ctr"/>
            <a:r>
              <a:rPr lang="en-US" sz="1400" dirty="0"/>
              <a:t>Evaluating</a:t>
            </a:r>
          </a:p>
        </p:txBody>
      </p:sp>
      <p:sp>
        <p:nvSpPr>
          <p:cNvPr id="12" name="Rectangle 11"/>
          <p:cNvSpPr/>
          <p:nvPr/>
        </p:nvSpPr>
        <p:spPr>
          <a:xfrm>
            <a:off x="1104576" y="5616660"/>
            <a:ext cx="3050427" cy="523220"/>
          </a:xfrm>
          <a:prstGeom prst="rect">
            <a:avLst/>
          </a:prstGeom>
        </p:spPr>
        <p:txBody>
          <a:bodyPr wrap="square" lIns="91440" tIns="45720" rIns="91440" bIns="45720">
            <a:spAutoFit/>
          </a:bodyPr>
          <a:lstStyle/>
          <a:p>
            <a:r>
              <a:rPr lang="en-US" sz="1400" dirty="0">
                <a:latin typeface="Gill Sans MT" panose="020B0502020104020203" pitchFamily="34" charset="77"/>
              </a:rPr>
              <a:t>Sharp et al, (2019), 2.2.5 Four Basic Activities of Interaction Design, pp.50</a:t>
            </a:r>
          </a:p>
        </p:txBody>
      </p:sp>
    </p:spTree>
    <p:extLst>
      <p:ext uri="{BB962C8B-B14F-4D97-AF65-F5344CB8AC3E}">
        <p14:creationId xmlns:p14="http://schemas.microsoft.com/office/powerpoint/2010/main" val="1237902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E5C72-9F3F-564D-B22B-F4D0FB4AB8E1}"/>
              </a:ext>
            </a:extLst>
          </p:cNvPr>
          <p:cNvSpPr>
            <a:spLocks noGrp="1"/>
          </p:cNvSpPr>
          <p:nvPr>
            <p:ph idx="1"/>
          </p:nvPr>
        </p:nvSpPr>
        <p:spPr/>
        <p:txBody>
          <a:bodyPr/>
          <a:lstStyle/>
          <a:p>
            <a:endParaRPr lang="en-US" dirty="0"/>
          </a:p>
          <a:p>
            <a:pPr marL="457200" indent="-457200">
              <a:buFont typeface="+mj-lt"/>
              <a:buAutoNum type="arabicPeriod"/>
            </a:pPr>
            <a:r>
              <a:rPr lang="en-US" dirty="0"/>
              <a:t>Research (Observing/Discovering requirements) </a:t>
            </a:r>
          </a:p>
          <a:p>
            <a:pPr marL="457200" indent="-457200">
              <a:buFont typeface="+mj-lt"/>
              <a:buAutoNum type="arabicPeriod"/>
            </a:pPr>
            <a:r>
              <a:rPr lang="en-US" dirty="0"/>
              <a:t>Generating Ideas/Designing alternatives</a:t>
            </a:r>
          </a:p>
          <a:p>
            <a:pPr marL="457200" indent="-457200">
              <a:buFont typeface="+mj-lt"/>
              <a:buAutoNum type="arabicPeriod"/>
            </a:pPr>
            <a:r>
              <a:rPr lang="en-US" dirty="0"/>
              <a:t>Prototyping</a:t>
            </a:r>
          </a:p>
          <a:p>
            <a:pPr marL="457200" indent="-457200">
              <a:buFont typeface="+mj-lt"/>
              <a:buAutoNum type="arabicPeriod"/>
            </a:pPr>
            <a:r>
              <a:rPr lang="en-US" dirty="0"/>
              <a:t>Evaluating/Testing</a:t>
            </a:r>
          </a:p>
          <a:p>
            <a:pPr marL="457200" indent="-457200">
              <a:buFont typeface="+mj-lt"/>
              <a:buAutoNum type="arabicPeriod"/>
            </a:pPr>
            <a:endParaRPr lang="en-US" dirty="0"/>
          </a:p>
        </p:txBody>
      </p:sp>
      <p:sp>
        <p:nvSpPr>
          <p:cNvPr id="3" name="Slide Number Placeholder 2">
            <a:extLst>
              <a:ext uri="{FF2B5EF4-FFF2-40B4-BE49-F238E27FC236}">
                <a16:creationId xmlns:a16="http://schemas.microsoft.com/office/drawing/2014/main" id="{B6AFCE28-568C-9349-95AF-F7A34ECF03A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B629885-BBE6-3045-8540-588317C9CBCD}"/>
              </a:ext>
            </a:extLst>
          </p:cNvPr>
          <p:cNvSpPr>
            <a:spLocks noGrp="1"/>
          </p:cNvSpPr>
          <p:nvPr>
            <p:ph type="title"/>
          </p:nvPr>
        </p:nvSpPr>
        <p:spPr/>
        <p:txBody>
          <a:bodyPr/>
          <a:lstStyle/>
          <a:p>
            <a:r>
              <a:rPr lang="en-US" dirty="0"/>
              <a:t>Four Core Activities</a:t>
            </a:r>
          </a:p>
        </p:txBody>
      </p:sp>
    </p:spTree>
    <p:extLst>
      <p:ext uri="{BB962C8B-B14F-4D97-AF65-F5344CB8AC3E}">
        <p14:creationId xmlns:p14="http://schemas.microsoft.com/office/powerpoint/2010/main" val="198010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 </a:t>
            </a:r>
          </a:p>
        </p:txBody>
      </p:sp>
      <p:sp>
        <p:nvSpPr>
          <p:cNvPr id="3" name="Title 2"/>
          <p:cNvSpPr>
            <a:spLocks noGrp="1"/>
          </p:cNvSpPr>
          <p:nvPr>
            <p:ph type="title"/>
          </p:nvPr>
        </p:nvSpPr>
        <p:spPr/>
        <p:txBody>
          <a:bodyPr/>
          <a:lstStyle/>
          <a:p>
            <a:r>
              <a:rPr lang="en-US" dirty="0"/>
              <a:t>Four Core Activities</a:t>
            </a:r>
          </a:p>
        </p:txBody>
      </p:sp>
      <p:grpSp>
        <p:nvGrpSpPr>
          <p:cNvPr id="4" name="Group 3"/>
          <p:cNvGrpSpPr/>
          <p:nvPr/>
        </p:nvGrpSpPr>
        <p:grpSpPr>
          <a:xfrm>
            <a:off x="675313" y="2126450"/>
            <a:ext cx="7471785" cy="4430500"/>
            <a:chOff x="420949" y="1525602"/>
            <a:chExt cx="7471785" cy="4430500"/>
          </a:xfrm>
        </p:grpSpPr>
        <p:pic>
          <p:nvPicPr>
            <p:cNvPr id="5" name="Picture 4"/>
            <p:cNvPicPr>
              <a:picLocks noChangeAspect="1"/>
            </p:cNvPicPr>
            <p:nvPr/>
          </p:nvPicPr>
          <p:blipFill>
            <a:blip r:embed="rId2"/>
            <a:stretch>
              <a:fillRect/>
            </a:stretch>
          </p:blipFill>
          <p:spPr>
            <a:xfrm>
              <a:off x="2206307" y="1525602"/>
              <a:ext cx="4550244" cy="4430500"/>
            </a:xfrm>
            <a:prstGeom prst="rect">
              <a:avLst/>
            </a:prstGeom>
          </p:spPr>
        </p:pic>
        <p:sp>
          <p:nvSpPr>
            <p:cNvPr id="6" name="Rectangle 5"/>
            <p:cNvSpPr/>
            <p:nvPr/>
          </p:nvSpPr>
          <p:spPr>
            <a:xfrm>
              <a:off x="420949" y="2268793"/>
              <a:ext cx="4078480" cy="307777"/>
            </a:xfrm>
            <a:prstGeom prst="rect">
              <a:avLst/>
            </a:prstGeom>
            <a:solidFill>
              <a:schemeClr val="bg1"/>
            </a:solidFill>
          </p:spPr>
          <p:txBody>
            <a:bodyPr wrap="square" lIns="91440" tIns="45720" rIns="91440" bIns="45720">
              <a:spAutoFit/>
            </a:bodyPr>
            <a:lstStyle/>
            <a:p>
              <a:pPr marL="0" lvl="1" algn="ctr"/>
              <a:r>
                <a:rPr lang="en-US" sz="1400" dirty="0">
                  <a:latin typeface="Gill Sans MT" panose="020B0502020104020203" pitchFamily="34" charset="77"/>
                </a:rPr>
                <a:t>Research (Observing/Discovering requirements) </a:t>
              </a:r>
            </a:p>
          </p:txBody>
        </p:sp>
        <p:sp>
          <p:nvSpPr>
            <p:cNvPr id="7" name="Rectangle 6"/>
            <p:cNvSpPr/>
            <p:nvPr/>
          </p:nvSpPr>
          <p:spPr>
            <a:xfrm>
              <a:off x="4490462" y="2411432"/>
              <a:ext cx="3402272" cy="307777"/>
            </a:xfrm>
            <a:prstGeom prst="rect">
              <a:avLst/>
            </a:prstGeom>
            <a:solidFill>
              <a:schemeClr val="bg1"/>
            </a:solidFill>
          </p:spPr>
          <p:txBody>
            <a:bodyPr wrap="square" lIns="91440" tIns="45720" rIns="91440" bIns="45720">
              <a:spAutoFit/>
            </a:bodyPr>
            <a:lstStyle/>
            <a:p>
              <a:pPr algn="ctr"/>
              <a:r>
                <a:rPr lang="en-US" sz="1400" dirty="0">
                  <a:latin typeface="Gill Sans MT" panose="020B0502020104020203" pitchFamily="34" charset="77"/>
                </a:rPr>
                <a:t>Generating Ideas/Designing alternatives</a:t>
              </a:r>
            </a:p>
          </p:txBody>
        </p:sp>
        <p:sp>
          <p:nvSpPr>
            <p:cNvPr id="8" name="Rectangle 7"/>
            <p:cNvSpPr/>
            <p:nvPr/>
          </p:nvSpPr>
          <p:spPr>
            <a:xfrm>
              <a:off x="4656197" y="4801757"/>
              <a:ext cx="2100354" cy="307777"/>
            </a:xfrm>
            <a:prstGeom prst="rect">
              <a:avLst/>
            </a:prstGeom>
            <a:solidFill>
              <a:schemeClr val="bg1"/>
            </a:solidFill>
          </p:spPr>
          <p:txBody>
            <a:bodyPr wrap="square" lIns="91440" tIns="45720" rIns="91440" bIns="45720">
              <a:spAutoFit/>
            </a:bodyPr>
            <a:lstStyle/>
            <a:p>
              <a:pPr algn="ctr"/>
              <a:r>
                <a:rPr lang="en-US" sz="1400" dirty="0">
                  <a:latin typeface="Gill Sans MT" panose="020B0502020104020203" pitchFamily="34" charset="77"/>
                </a:rPr>
                <a:t>Prototyping</a:t>
              </a:r>
            </a:p>
          </p:txBody>
        </p:sp>
        <p:sp>
          <p:nvSpPr>
            <p:cNvPr id="9" name="Rectangle 8"/>
            <p:cNvSpPr/>
            <p:nvPr/>
          </p:nvSpPr>
          <p:spPr>
            <a:xfrm>
              <a:off x="1941293" y="4692204"/>
              <a:ext cx="1802190" cy="307777"/>
            </a:xfrm>
            <a:prstGeom prst="rect">
              <a:avLst/>
            </a:prstGeom>
            <a:solidFill>
              <a:schemeClr val="bg1"/>
            </a:solidFill>
          </p:spPr>
          <p:txBody>
            <a:bodyPr wrap="square" lIns="91440" tIns="45720" rIns="91440" bIns="45720">
              <a:spAutoFit/>
            </a:bodyPr>
            <a:lstStyle/>
            <a:p>
              <a:pPr algn="ctr"/>
              <a:r>
                <a:rPr lang="en-US" sz="1400" dirty="0">
                  <a:latin typeface="Gill Sans MT" panose="020B0502020104020203" pitchFamily="34" charset="77"/>
                </a:rPr>
                <a:t>Evaluating/Testing</a:t>
              </a:r>
            </a:p>
          </p:txBody>
        </p:sp>
      </p:grpSp>
      <p:sp>
        <p:nvSpPr>
          <p:cNvPr id="10" name="Rectangle 9">
            <a:extLst>
              <a:ext uri="{FF2B5EF4-FFF2-40B4-BE49-F238E27FC236}">
                <a16:creationId xmlns:a16="http://schemas.microsoft.com/office/drawing/2014/main" id="{50807B36-8CFE-ED46-A291-3ADCABBF5BC1}"/>
              </a:ext>
            </a:extLst>
          </p:cNvPr>
          <p:cNvSpPr/>
          <p:nvPr/>
        </p:nvSpPr>
        <p:spPr>
          <a:xfrm>
            <a:off x="4910561" y="1427500"/>
            <a:ext cx="3883480" cy="646331"/>
          </a:xfrm>
          <a:prstGeom prst="rect">
            <a:avLst/>
          </a:prstGeom>
        </p:spPr>
        <p:txBody>
          <a:bodyPr wrap="square">
            <a:spAutoFit/>
          </a:bodyPr>
          <a:lstStyle/>
          <a:p>
            <a:r>
              <a:rPr lang="en-US" i="1" dirty="0">
                <a:latin typeface="Garamond" panose="02020404030301010803" pitchFamily="18" charset="0"/>
              </a:rPr>
              <a:t>the output of one activity generally feeds into the next activity</a:t>
            </a:r>
          </a:p>
        </p:txBody>
      </p:sp>
    </p:spTree>
    <p:extLst>
      <p:ext uri="{BB962C8B-B14F-4D97-AF65-F5344CB8AC3E}">
        <p14:creationId xmlns:p14="http://schemas.microsoft.com/office/powerpoint/2010/main" val="2341099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32F5EF-F220-FF45-9C46-F97DF6A8925A}"/>
              </a:ext>
            </a:extLst>
          </p:cNvPr>
          <p:cNvSpPr>
            <a:spLocks noGrp="1"/>
          </p:cNvSpPr>
          <p:nvPr>
            <p:ph idx="1"/>
          </p:nvPr>
        </p:nvSpPr>
        <p:spPr/>
        <p:txBody>
          <a:bodyPr/>
          <a:lstStyle/>
          <a:p>
            <a:r>
              <a:rPr lang="en-US" dirty="0"/>
              <a:t>the four core activities that are relevant to most design  methodologies are: </a:t>
            </a:r>
          </a:p>
          <a:p>
            <a:pPr lvl="1"/>
            <a:r>
              <a:rPr lang="en-US" dirty="0"/>
              <a:t>Research (Observing/Discovering requirements) </a:t>
            </a:r>
          </a:p>
          <a:p>
            <a:pPr lvl="1"/>
            <a:r>
              <a:rPr lang="en-US" dirty="0"/>
              <a:t>Generating Ideas/Designing alternatives</a:t>
            </a:r>
          </a:p>
          <a:p>
            <a:pPr lvl="1"/>
            <a:r>
              <a:rPr lang="en-US" dirty="0"/>
              <a:t>Prototyping</a:t>
            </a:r>
          </a:p>
          <a:p>
            <a:pPr lvl="1"/>
            <a:r>
              <a:rPr lang="en-US" dirty="0"/>
              <a:t>Evaluating/Testing</a:t>
            </a:r>
          </a:p>
          <a:p>
            <a:endParaRPr lang="en-US" dirty="0"/>
          </a:p>
        </p:txBody>
      </p:sp>
      <p:sp>
        <p:nvSpPr>
          <p:cNvPr id="3" name="Slide Number Placeholder 2">
            <a:extLst>
              <a:ext uri="{FF2B5EF4-FFF2-40B4-BE49-F238E27FC236}">
                <a16:creationId xmlns:a16="http://schemas.microsoft.com/office/drawing/2014/main" id="{1B68D7FC-81CC-5F40-8D62-040EED4A392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21548B6-60C9-CC47-ACE6-F70EA7F7C6B7}"/>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2714168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US" dirty="0"/>
              <a:t>What is research?</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145509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BB834-58F9-2343-A460-CA85138DBD5D}"/>
              </a:ext>
            </a:extLst>
          </p:cNvPr>
          <p:cNvSpPr>
            <a:spLocks noGrp="1"/>
          </p:cNvSpPr>
          <p:nvPr>
            <p:ph idx="1"/>
          </p:nvPr>
        </p:nvSpPr>
        <p:spPr/>
        <p:txBody>
          <a:bodyPr/>
          <a:lstStyle/>
          <a:p>
            <a:r>
              <a:rPr lang="en-US" dirty="0"/>
              <a:t>We want to ask and answer the question “What is design?” (subsequent module)</a:t>
            </a:r>
          </a:p>
          <a:p>
            <a:r>
              <a:rPr lang="en-US" dirty="0"/>
              <a:t>To get there, we’ll start with a different but related question “What is research?”</a:t>
            </a:r>
          </a:p>
        </p:txBody>
      </p:sp>
      <p:sp>
        <p:nvSpPr>
          <p:cNvPr id="3" name="Slide Number Placeholder 2">
            <a:extLst>
              <a:ext uri="{FF2B5EF4-FFF2-40B4-BE49-F238E27FC236}">
                <a16:creationId xmlns:a16="http://schemas.microsoft.com/office/drawing/2014/main" id="{B4D4D580-4E6F-6F40-B6E9-AB69E6B7D06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106AC58-0BD7-1945-A866-6F36D9D604A8}"/>
              </a:ext>
            </a:extLst>
          </p:cNvPr>
          <p:cNvSpPr>
            <a:spLocks noGrp="1"/>
          </p:cNvSpPr>
          <p:nvPr>
            <p:ph type="title"/>
          </p:nvPr>
        </p:nvSpPr>
        <p:spPr/>
        <p:txBody>
          <a:bodyPr/>
          <a:lstStyle/>
          <a:p>
            <a:r>
              <a:rPr lang="en-US" dirty="0"/>
              <a:t>Why ask the question “What is research?”</a:t>
            </a:r>
          </a:p>
        </p:txBody>
      </p:sp>
    </p:spTree>
    <p:extLst>
      <p:ext uri="{BB962C8B-B14F-4D97-AF65-F5344CB8AC3E}">
        <p14:creationId xmlns:p14="http://schemas.microsoft.com/office/powerpoint/2010/main" val="146550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AD6673-4274-F04E-99F5-25F4EB4C1662}"/>
              </a:ext>
            </a:extLst>
          </p:cNvPr>
          <p:cNvSpPr>
            <a:spLocks noGrp="1"/>
          </p:cNvSpPr>
          <p:nvPr>
            <p:ph idx="1"/>
          </p:nvPr>
        </p:nvSpPr>
        <p:spPr/>
        <p:txBody>
          <a:bodyPr/>
          <a:lstStyle/>
          <a:p>
            <a:pPr marL="0" indent="0">
              <a:buNone/>
            </a:pPr>
            <a:r>
              <a:rPr lang="en-US" dirty="0"/>
              <a:t>Research is “the systematic investigation into and study of materials and sources in order to establish </a:t>
            </a:r>
            <a:r>
              <a:rPr lang="en-US" dirty="0">
                <a:solidFill>
                  <a:schemeClr val="accent1">
                    <a:lumMod val="60000"/>
                    <a:lumOff val="40000"/>
                  </a:schemeClr>
                </a:solidFill>
              </a:rPr>
              <a:t>facts</a:t>
            </a:r>
            <a:r>
              <a:rPr lang="en-US" dirty="0"/>
              <a:t> and reach </a:t>
            </a:r>
            <a:r>
              <a:rPr lang="en-US" dirty="0">
                <a:solidFill>
                  <a:schemeClr val="accent1">
                    <a:lumMod val="60000"/>
                    <a:lumOff val="40000"/>
                  </a:schemeClr>
                </a:solidFill>
              </a:rPr>
              <a:t>new conclusions</a:t>
            </a:r>
            <a:r>
              <a:rPr lang="en-US" dirty="0"/>
              <a:t>” 			</a:t>
            </a:r>
            <a:r>
              <a:rPr lang="en-US" sz="1600" dirty="0"/>
              <a:t>[OED]</a:t>
            </a:r>
            <a:endParaRPr lang="en-US" sz="1800" dirty="0"/>
          </a:p>
          <a:p>
            <a:pPr marL="0" indent="0">
              <a:buNone/>
            </a:pPr>
            <a:r>
              <a:rPr lang="en-US" dirty="0"/>
              <a:t>Research is "creative and systematic work undertaken to increase the stock of </a:t>
            </a:r>
            <a:r>
              <a:rPr lang="en-US" dirty="0">
                <a:solidFill>
                  <a:schemeClr val="accent1">
                    <a:lumMod val="60000"/>
                    <a:lumOff val="40000"/>
                  </a:schemeClr>
                </a:solidFill>
              </a:rPr>
              <a:t>knowledge</a:t>
            </a:r>
            <a:r>
              <a:rPr lang="en-US" dirty="0"/>
              <a:t>” 	</a:t>
            </a:r>
            <a:r>
              <a:rPr lang="en-US" sz="1600" dirty="0"/>
              <a:t>[OECD, 2015]</a:t>
            </a:r>
            <a:endParaRPr lang="en-US" dirty="0"/>
          </a:p>
          <a:p>
            <a:pPr marL="0" indent="0">
              <a:buNone/>
            </a:pPr>
            <a:r>
              <a:rPr lang="en-US" dirty="0"/>
              <a:t>Scientific research is investigation or experimentation aimed at the discovery and interpretation of </a:t>
            </a:r>
            <a:r>
              <a:rPr lang="en-US" dirty="0">
                <a:solidFill>
                  <a:srgbClr val="FF0000"/>
                </a:solidFill>
              </a:rPr>
              <a:t>facts</a:t>
            </a:r>
            <a:r>
              <a:rPr lang="en-US" dirty="0"/>
              <a:t> and </a:t>
            </a:r>
            <a:r>
              <a:rPr lang="en-US" dirty="0">
                <a:solidFill>
                  <a:srgbClr val="FF0000"/>
                </a:solidFill>
              </a:rPr>
              <a:t>revision</a:t>
            </a:r>
            <a:r>
              <a:rPr lang="en-US" dirty="0"/>
              <a:t> of accepted </a:t>
            </a:r>
            <a:r>
              <a:rPr lang="en-US" dirty="0">
                <a:solidFill>
                  <a:srgbClr val="FF0000"/>
                </a:solidFill>
              </a:rPr>
              <a:t>theories or laws</a:t>
            </a:r>
            <a:r>
              <a:rPr lang="en-US" dirty="0"/>
              <a:t> in light of new facts</a:t>
            </a:r>
            <a:br>
              <a:rPr lang="en-US" dirty="0"/>
            </a:br>
            <a:r>
              <a:rPr lang="en-US" i="1" dirty="0"/>
              <a:t>			</a:t>
            </a:r>
            <a:r>
              <a:rPr lang="en-US" dirty="0"/>
              <a:t>[</a:t>
            </a:r>
            <a:r>
              <a:rPr lang="en-US" dirty="0" err="1">
                <a:latin typeface="Garamond"/>
                <a:cs typeface="Garamond"/>
              </a:rPr>
              <a:t>MacKenzie</a:t>
            </a:r>
            <a:r>
              <a:rPr lang="en-US" dirty="0">
                <a:latin typeface="Garamond"/>
                <a:cs typeface="Garamond"/>
              </a:rPr>
              <a:t>, 2013, Ch 4, pp.129]</a:t>
            </a:r>
            <a:endParaRPr lang="en-US" i="1" dirty="0"/>
          </a:p>
          <a:p>
            <a:pPr marL="0" indent="0">
              <a:buNone/>
            </a:pPr>
            <a:endParaRPr lang="en-US" dirty="0"/>
          </a:p>
          <a:p>
            <a:pPr marL="0" indent="0">
              <a:buNone/>
            </a:pPr>
            <a:endParaRPr lang="en-US" dirty="0"/>
          </a:p>
          <a:p>
            <a:pPr marL="0" indent="0">
              <a:buNone/>
            </a:pPr>
            <a:endParaRPr lang="en-US" dirty="0"/>
          </a:p>
          <a:p>
            <a:pPr marL="0" indent="0">
              <a:buNone/>
            </a:pPr>
            <a:r>
              <a:rPr lang="en-US" dirty="0"/>
              <a:t>so clearly the characterization of </a:t>
            </a:r>
            <a:r>
              <a:rPr lang="en-US" i="1" dirty="0">
                <a:solidFill>
                  <a:schemeClr val="accent1">
                    <a:lumMod val="60000"/>
                    <a:lumOff val="40000"/>
                  </a:schemeClr>
                </a:solidFill>
              </a:rPr>
              <a:t>research</a:t>
            </a:r>
            <a:r>
              <a:rPr lang="en-US" dirty="0"/>
              <a:t> depends on the characterization of </a:t>
            </a:r>
            <a:r>
              <a:rPr lang="en-US" i="1" dirty="0">
                <a:solidFill>
                  <a:schemeClr val="accent1">
                    <a:lumMod val="60000"/>
                    <a:lumOff val="40000"/>
                  </a:schemeClr>
                </a:solidFill>
              </a:rPr>
              <a:t>knowledge</a:t>
            </a:r>
          </a:p>
        </p:txBody>
      </p:sp>
      <p:sp>
        <p:nvSpPr>
          <p:cNvPr id="3" name="Slide Number Placeholder 2">
            <a:extLst>
              <a:ext uri="{FF2B5EF4-FFF2-40B4-BE49-F238E27FC236}">
                <a16:creationId xmlns:a16="http://schemas.microsoft.com/office/drawing/2014/main" id="{2BA06E98-7EA6-A44D-9AE0-EB41C3C0C1D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867D014B-BD65-C846-81A7-412C60939E7C}"/>
              </a:ext>
            </a:extLst>
          </p:cNvPr>
          <p:cNvSpPr>
            <a:spLocks noGrp="1"/>
          </p:cNvSpPr>
          <p:nvPr>
            <p:ph type="title"/>
          </p:nvPr>
        </p:nvSpPr>
        <p:spPr/>
        <p:txBody>
          <a:bodyPr/>
          <a:lstStyle/>
          <a:p>
            <a:r>
              <a:rPr lang="en-US" dirty="0"/>
              <a:t>What is research?</a:t>
            </a:r>
          </a:p>
        </p:txBody>
      </p:sp>
    </p:spTree>
    <p:extLst>
      <p:ext uri="{BB962C8B-B14F-4D97-AF65-F5344CB8AC3E}">
        <p14:creationId xmlns:p14="http://schemas.microsoft.com/office/powerpoint/2010/main" val="4076764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AD6673-4274-F04E-99F5-25F4EB4C1662}"/>
              </a:ext>
            </a:extLst>
          </p:cNvPr>
          <p:cNvSpPr>
            <a:spLocks noGrp="1"/>
          </p:cNvSpPr>
          <p:nvPr>
            <p:ph idx="1"/>
          </p:nvPr>
        </p:nvSpPr>
        <p:spPr/>
        <p:txBody>
          <a:bodyPr/>
          <a:lstStyle/>
          <a:p>
            <a:pPr marL="0" indent="0">
              <a:buNone/>
            </a:pPr>
            <a:endParaRPr lang="en-US" dirty="0"/>
          </a:p>
          <a:p>
            <a:pPr marL="0" indent="0">
              <a:buNone/>
            </a:pPr>
            <a:r>
              <a:rPr lang="en-US" dirty="0"/>
              <a:t>“</a:t>
            </a:r>
            <a:r>
              <a:rPr lang="en-CA" dirty="0"/>
              <a:t>A methodology is a theory and analysis of how research does or should proceed.”</a:t>
            </a:r>
          </a:p>
          <a:p>
            <a:pPr marL="0" indent="0">
              <a:buNone/>
            </a:pPr>
            <a:r>
              <a:rPr lang="en-CA" dirty="0"/>
              <a:t>					[Harding, 1987]</a:t>
            </a:r>
          </a:p>
          <a:p>
            <a:pPr marL="0" indent="0">
              <a:buNone/>
            </a:pPr>
            <a:endParaRPr lang="en-US" dirty="0"/>
          </a:p>
        </p:txBody>
      </p:sp>
      <p:sp>
        <p:nvSpPr>
          <p:cNvPr id="3" name="Slide Number Placeholder 2">
            <a:extLst>
              <a:ext uri="{FF2B5EF4-FFF2-40B4-BE49-F238E27FC236}">
                <a16:creationId xmlns:a16="http://schemas.microsoft.com/office/drawing/2014/main" id="{2BA06E98-7EA6-A44D-9AE0-EB41C3C0C1D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867D014B-BD65-C846-81A7-412C60939E7C}"/>
              </a:ext>
            </a:extLst>
          </p:cNvPr>
          <p:cNvSpPr>
            <a:spLocks noGrp="1"/>
          </p:cNvSpPr>
          <p:nvPr>
            <p:ph type="title"/>
          </p:nvPr>
        </p:nvSpPr>
        <p:spPr/>
        <p:txBody>
          <a:bodyPr/>
          <a:lstStyle/>
          <a:p>
            <a:r>
              <a:rPr lang="en-US" dirty="0"/>
              <a:t>Research entails a methodology</a:t>
            </a:r>
          </a:p>
        </p:txBody>
      </p:sp>
    </p:spTree>
    <p:extLst>
      <p:ext uri="{BB962C8B-B14F-4D97-AF65-F5344CB8AC3E}">
        <p14:creationId xmlns:p14="http://schemas.microsoft.com/office/powerpoint/2010/main" val="2090565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1E8165-B870-B548-816F-B929FDDCD33C}"/>
              </a:ext>
            </a:extLst>
          </p:cNvPr>
          <p:cNvSpPr>
            <a:spLocks noGrp="1"/>
          </p:cNvSpPr>
          <p:nvPr>
            <p:ph idx="1"/>
          </p:nvPr>
        </p:nvSpPr>
        <p:spPr/>
        <p:txBody>
          <a:bodyPr>
            <a:normAutofit fontScale="92500" lnSpcReduction="20000"/>
          </a:bodyPr>
          <a:lstStyle/>
          <a:p>
            <a:r>
              <a:rPr lang="en-US" dirty="0"/>
              <a:t>An approach to research that combines creative and academic research practices, and supports the development of knowledge and innovation through artistic expression, scholarly investigation, and experimentation. </a:t>
            </a:r>
          </a:p>
          <a:p>
            <a:r>
              <a:rPr lang="en-US" dirty="0"/>
              <a:t>The creation process is situated within the research activity and produces critically informed work in a variety of media (art forms). </a:t>
            </a:r>
          </a:p>
          <a:p>
            <a:r>
              <a:rPr lang="en-US" dirty="0"/>
              <a:t>Research-creation cannot be limited to the interpretation or analysis of a creator’s work, conventional works of technological development, or work that focuses on the creation of curricula. </a:t>
            </a:r>
          </a:p>
          <a:p>
            <a:r>
              <a:rPr lang="en-US" dirty="0"/>
              <a:t>Fields that may involve research-creation may include, but are not limited to: architecture, design, creative writing, visual arts (e.g., painting, drawing, sculpture, ceramics, textiles), performing arts (e.g., dance, music, theatre), film, video, performance art, interdisciplinary arts, media and electronic arts, and new artistic practices.</a:t>
            </a:r>
          </a:p>
        </p:txBody>
      </p:sp>
      <p:sp>
        <p:nvSpPr>
          <p:cNvPr id="3" name="Slide Number Placeholder 2">
            <a:extLst>
              <a:ext uri="{FF2B5EF4-FFF2-40B4-BE49-F238E27FC236}">
                <a16:creationId xmlns:a16="http://schemas.microsoft.com/office/drawing/2014/main" id="{5C95A030-C829-C141-9158-539BB4D39C4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57C0924-8E25-0244-8F19-93EFD2949C7E}"/>
              </a:ext>
            </a:extLst>
          </p:cNvPr>
          <p:cNvSpPr>
            <a:spLocks noGrp="1"/>
          </p:cNvSpPr>
          <p:nvPr>
            <p:ph type="title"/>
          </p:nvPr>
        </p:nvSpPr>
        <p:spPr/>
        <p:txBody>
          <a:bodyPr/>
          <a:lstStyle/>
          <a:p>
            <a:r>
              <a:rPr lang="en-US" dirty="0"/>
              <a:t>Research-Creation</a:t>
            </a:r>
          </a:p>
        </p:txBody>
      </p:sp>
      <p:sp>
        <p:nvSpPr>
          <p:cNvPr id="5" name="TextBox 4">
            <a:extLst>
              <a:ext uri="{FF2B5EF4-FFF2-40B4-BE49-F238E27FC236}">
                <a16:creationId xmlns:a16="http://schemas.microsoft.com/office/drawing/2014/main" id="{E5CD1ED3-1D93-4547-9025-D6101C5D3106}"/>
              </a:ext>
            </a:extLst>
          </p:cNvPr>
          <p:cNvSpPr txBox="1"/>
          <p:nvPr/>
        </p:nvSpPr>
        <p:spPr>
          <a:xfrm>
            <a:off x="1621620" y="73572"/>
            <a:ext cx="7522380" cy="584775"/>
          </a:xfrm>
          <a:prstGeom prst="rect">
            <a:avLst/>
          </a:prstGeom>
          <a:noFill/>
        </p:spPr>
        <p:txBody>
          <a:bodyPr wrap="none" rtlCol="0">
            <a:spAutoFit/>
          </a:bodyPr>
          <a:lstStyle/>
          <a:p>
            <a:pPr algn="r"/>
            <a:r>
              <a:rPr lang="en-US" sz="1600" dirty="0">
                <a:latin typeface="Gill Sans Nova Light" panose="020B0302020104020203" pitchFamily="34" charset="0"/>
              </a:rPr>
              <a:t>Social Sciences and Humanities Research Council, Definition of terms</a:t>
            </a:r>
          </a:p>
          <a:p>
            <a:pPr algn="r"/>
            <a:r>
              <a:rPr lang="en-US" sz="1600" dirty="0">
                <a:latin typeface="Gill Sans Nova Light" panose="020B0302020104020203" pitchFamily="34" charset="0"/>
                <a:hlinkClick r:id="rId2"/>
              </a:rPr>
              <a:t>https://www.sshrc-crsh.gc.ca/funding-financement/programs-programmes/definitions-eng.aspx</a:t>
            </a:r>
            <a:endParaRPr lang="en-US" sz="1600" dirty="0">
              <a:latin typeface="Gill Sans Nova Light" panose="020B0302020104020203" pitchFamily="34" charset="0"/>
            </a:endParaRPr>
          </a:p>
        </p:txBody>
      </p:sp>
    </p:spTree>
    <p:extLst>
      <p:ext uri="{BB962C8B-B14F-4D97-AF65-F5344CB8AC3E}">
        <p14:creationId xmlns:p14="http://schemas.microsoft.com/office/powerpoint/2010/main" val="296656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CA" i="1" dirty="0"/>
              <a:t>no dependencies</a:t>
            </a:r>
            <a:endParaRPr lang="en-US" i="1"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i="1" dirty="0"/>
          </a:p>
          <a:p>
            <a:r>
              <a:rPr lang="en-US" dirty="0"/>
              <a:t>there are different ways to characterize the outputs of research</a:t>
            </a:r>
          </a:p>
          <a:p>
            <a:r>
              <a:rPr lang="en-US" dirty="0"/>
              <a:t>the most general characterization is increasing </a:t>
            </a:r>
            <a:r>
              <a:rPr lang="en-US" b="1" dirty="0"/>
              <a:t>knowledge</a:t>
            </a:r>
            <a:r>
              <a:rPr lang="en-US" dirty="0"/>
              <a:t> or to generate </a:t>
            </a:r>
            <a:r>
              <a:rPr lang="en-US" b="1" dirty="0"/>
              <a:t>knowledge outputs</a:t>
            </a:r>
          </a:p>
          <a:p>
            <a:pPr marL="0" indent="0">
              <a:buNone/>
            </a:pPr>
            <a:endParaRPr lang="en-US" b="1" dirty="0"/>
          </a:p>
          <a:p>
            <a:r>
              <a:rPr lang="en-US" dirty="0"/>
              <a:t>knowledge outputs:</a:t>
            </a:r>
          </a:p>
          <a:p>
            <a:pPr lvl="1"/>
            <a:r>
              <a:rPr lang="en-US" dirty="0"/>
              <a:t>knowledge-that </a:t>
            </a:r>
          </a:p>
          <a:p>
            <a:pPr lvl="1"/>
            <a:r>
              <a:rPr lang="en-US" dirty="0"/>
              <a:t>knowledge-how</a:t>
            </a:r>
          </a:p>
        </p:txBody>
      </p:sp>
      <p:sp>
        <p:nvSpPr>
          <p:cNvPr id="2" name="Title 1"/>
          <p:cNvSpPr>
            <a:spLocks noGrp="1"/>
          </p:cNvSpPr>
          <p:nvPr>
            <p:ph type="title"/>
          </p:nvPr>
        </p:nvSpPr>
        <p:spPr/>
        <p:txBody>
          <a:bodyPr/>
          <a:lstStyle/>
          <a:p>
            <a:r>
              <a:rPr lang="en-US" dirty="0"/>
              <a:t>What is the outcome of research?</a:t>
            </a:r>
          </a:p>
        </p:txBody>
      </p:sp>
    </p:spTree>
    <p:extLst>
      <p:ext uri="{BB962C8B-B14F-4D97-AF65-F5344CB8AC3E}">
        <p14:creationId xmlns:p14="http://schemas.microsoft.com/office/powerpoint/2010/main" val="2332959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4AA469-FC79-1248-9751-D060F998BA23}"/>
              </a:ext>
            </a:extLst>
          </p:cNvPr>
          <p:cNvSpPr>
            <a:spLocks noGrp="1"/>
          </p:cNvSpPr>
          <p:nvPr>
            <p:ph idx="1"/>
          </p:nvPr>
        </p:nvSpPr>
        <p:spPr/>
        <p:txBody>
          <a:bodyPr/>
          <a:lstStyle/>
          <a:p>
            <a:endParaRPr lang="en-US" dirty="0"/>
          </a:p>
          <a:p>
            <a:r>
              <a:rPr lang="en-US" dirty="0"/>
              <a:t>knowledge that is gained </a:t>
            </a:r>
            <a:r>
              <a:rPr lang="en-CA" dirty="0"/>
              <a:t>by means of the senses, particularly by observation and experimentation</a:t>
            </a:r>
          </a:p>
          <a:p>
            <a:endParaRPr lang="en-CA" dirty="0"/>
          </a:p>
          <a:p>
            <a:endParaRPr lang="en-CA" dirty="0"/>
          </a:p>
          <a:p>
            <a:r>
              <a:rPr lang="en-US" dirty="0"/>
              <a:t>While many research methodologies are empirical, not all are… e.g., philosophy, literary criticism, cultural studies, …</a:t>
            </a:r>
          </a:p>
          <a:p>
            <a:endParaRPr lang="en-US" dirty="0"/>
          </a:p>
        </p:txBody>
      </p:sp>
      <p:sp>
        <p:nvSpPr>
          <p:cNvPr id="3" name="Slide Number Placeholder 2">
            <a:extLst>
              <a:ext uri="{FF2B5EF4-FFF2-40B4-BE49-F238E27FC236}">
                <a16:creationId xmlns:a16="http://schemas.microsoft.com/office/drawing/2014/main" id="{D74D8A9E-E6A2-7E41-8B79-3839613CE5D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A9E752E-05F9-7347-A2CD-84D57E6DCD66}"/>
              </a:ext>
            </a:extLst>
          </p:cNvPr>
          <p:cNvSpPr>
            <a:spLocks noGrp="1"/>
          </p:cNvSpPr>
          <p:nvPr>
            <p:ph type="title"/>
          </p:nvPr>
        </p:nvSpPr>
        <p:spPr/>
        <p:txBody>
          <a:bodyPr/>
          <a:lstStyle/>
          <a:p>
            <a:r>
              <a:rPr lang="en-US" dirty="0"/>
              <a:t>Empirical Knowledge, Empirical Research</a:t>
            </a:r>
          </a:p>
        </p:txBody>
      </p:sp>
    </p:spTree>
    <p:extLst>
      <p:ext uri="{BB962C8B-B14F-4D97-AF65-F5344CB8AC3E}">
        <p14:creationId xmlns:p14="http://schemas.microsoft.com/office/powerpoint/2010/main" val="3728382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C4839E-3A11-1D48-9F9F-B8832BE26B75}"/>
              </a:ext>
            </a:extLst>
          </p:cNvPr>
          <p:cNvSpPr>
            <a:spLocks noGrp="1"/>
          </p:cNvSpPr>
          <p:nvPr>
            <p:ph idx="1"/>
          </p:nvPr>
        </p:nvSpPr>
        <p:spPr/>
        <p:txBody>
          <a:bodyPr/>
          <a:lstStyle/>
          <a:p>
            <a:r>
              <a:rPr lang="en-US" dirty="0"/>
              <a:t>observations or facts that capture something about phenomena and/or the state of the world</a:t>
            </a:r>
          </a:p>
          <a:p>
            <a:r>
              <a:rPr lang="en-US" dirty="0"/>
              <a:t>a phenomenon refers a situation that is observed to exist or to happen, especially one whose cause or explanation is in question</a:t>
            </a:r>
          </a:p>
          <a:p>
            <a:r>
              <a:rPr lang="en-US" dirty="0"/>
              <a:t>these observations has no inherent meaning without context and interpretation</a:t>
            </a:r>
          </a:p>
          <a:p>
            <a:endParaRPr lang="en-US" dirty="0"/>
          </a:p>
        </p:txBody>
      </p:sp>
      <p:sp>
        <p:nvSpPr>
          <p:cNvPr id="3" name="Slide Number Placeholder 2">
            <a:extLst>
              <a:ext uri="{FF2B5EF4-FFF2-40B4-BE49-F238E27FC236}">
                <a16:creationId xmlns:a16="http://schemas.microsoft.com/office/drawing/2014/main" id="{8F723BF4-CB75-2A4B-8041-EAF148173B9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CA54556-239E-B24A-8075-89B533574FBB}"/>
              </a:ext>
            </a:extLst>
          </p:cNvPr>
          <p:cNvSpPr>
            <a:spLocks noGrp="1"/>
          </p:cNvSpPr>
          <p:nvPr>
            <p:ph type="title"/>
          </p:nvPr>
        </p:nvSpPr>
        <p:spPr/>
        <p:txBody>
          <a:bodyPr/>
          <a:lstStyle/>
          <a:p>
            <a:r>
              <a:rPr lang="en-US" dirty="0"/>
              <a:t>Data, Phenomena</a:t>
            </a:r>
          </a:p>
        </p:txBody>
      </p:sp>
    </p:spTree>
    <p:extLst>
      <p:ext uri="{BB962C8B-B14F-4D97-AF65-F5344CB8AC3E}">
        <p14:creationId xmlns:p14="http://schemas.microsoft.com/office/powerpoint/2010/main" val="3128992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C4839E-3A11-1D48-9F9F-B8832BE26B75}"/>
              </a:ext>
            </a:extLst>
          </p:cNvPr>
          <p:cNvSpPr>
            <a:spLocks noGrp="1"/>
          </p:cNvSpPr>
          <p:nvPr>
            <p:ph idx="1"/>
          </p:nvPr>
        </p:nvSpPr>
        <p:spPr/>
        <p:txBody>
          <a:bodyPr/>
          <a:lstStyle/>
          <a:p>
            <a:pPr marL="0" indent="0">
              <a:buNone/>
            </a:pPr>
            <a:r>
              <a:rPr lang="en-US" dirty="0"/>
              <a:t>Is </a:t>
            </a:r>
            <a:r>
              <a:rPr lang="en-US" i="1" dirty="0"/>
              <a:t>data</a:t>
            </a:r>
            <a:r>
              <a:rPr lang="en-US" dirty="0"/>
              <a:t> singular or plural?</a:t>
            </a:r>
          </a:p>
          <a:p>
            <a:r>
              <a:rPr lang="en-US" dirty="0"/>
              <a:t>For instance, in the field of medicine, one will often hear “these data demonstrate that longevity is not correlated to …“ – that is, </a:t>
            </a:r>
            <a:r>
              <a:rPr lang="en-US" i="1" dirty="0"/>
              <a:t>data</a:t>
            </a:r>
            <a:r>
              <a:rPr lang="en-US" dirty="0"/>
              <a:t> is a plural </a:t>
            </a:r>
          </a:p>
          <a:p>
            <a:r>
              <a:rPr lang="en-CA" dirty="0"/>
              <a:t>In computer science, the term </a:t>
            </a:r>
            <a:r>
              <a:rPr lang="en-CA" i="1" dirty="0"/>
              <a:t>data</a:t>
            </a:r>
            <a:r>
              <a:rPr lang="en-CA" dirty="0"/>
              <a:t> is used to describe a mass of information to be accessed, stored, or processed: “this data was collected to demonstrate that Star Trek TNG is the best show ever”</a:t>
            </a:r>
            <a:endParaRPr lang="en-US" dirty="0"/>
          </a:p>
          <a:p>
            <a:r>
              <a:rPr lang="en-CA" dirty="0"/>
              <a:t>Usage has evolved from the word's origin as the Latin plural of </a:t>
            </a:r>
            <a:r>
              <a:rPr lang="en-CA" i="1" dirty="0"/>
              <a:t>datum</a:t>
            </a:r>
            <a:r>
              <a:rPr lang="en-CA" dirty="0"/>
              <a:t>, singular verbs now are often used; there is plenty of debate</a:t>
            </a:r>
          </a:p>
          <a:p>
            <a:r>
              <a:rPr lang="en-CA" dirty="0"/>
              <a:t>I use the word </a:t>
            </a:r>
            <a:r>
              <a:rPr lang="en-CA" i="1" dirty="0"/>
              <a:t>data</a:t>
            </a:r>
            <a:r>
              <a:rPr lang="en-CA" dirty="0"/>
              <a:t> in the singular form</a:t>
            </a:r>
          </a:p>
        </p:txBody>
      </p:sp>
      <p:sp>
        <p:nvSpPr>
          <p:cNvPr id="3" name="Slide Number Placeholder 2">
            <a:extLst>
              <a:ext uri="{FF2B5EF4-FFF2-40B4-BE49-F238E27FC236}">
                <a16:creationId xmlns:a16="http://schemas.microsoft.com/office/drawing/2014/main" id="{8F723BF4-CB75-2A4B-8041-EAF148173B9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CA54556-239E-B24A-8075-89B533574FBB}"/>
              </a:ext>
            </a:extLst>
          </p:cNvPr>
          <p:cNvSpPr>
            <a:spLocks noGrp="1"/>
          </p:cNvSpPr>
          <p:nvPr>
            <p:ph type="title"/>
          </p:nvPr>
        </p:nvSpPr>
        <p:spPr/>
        <p:txBody>
          <a:bodyPr/>
          <a:lstStyle/>
          <a:p>
            <a:r>
              <a:rPr lang="en-US" dirty="0"/>
              <a:t>Data: Singular or Plural</a:t>
            </a:r>
          </a:p>
        </p:txBody>
      </p:sp>
    </p:spTree>
    <p:extLst>
      <p:ext uri="{BB962C8B-B14F-4D97-AF65-F5344CB8AC3E}">
        <p14:creationId xmlns:p14="http://schemas.microsoft.com/office/powerpoint/2010/main" val="2952488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C4839E-3A11-1D48-9F9F-B8832BE26B75}"/>
              </a:ext>
            </a:extLst>
          </p:cNvPr>
          <p:cNvSpPr>
            <a:spLocks noGrp="1"/>
          </p:cNvSpPr>
          <p:nvPr>
            <p:ph idx="1"/>
          </p:nvPr>
        </p:nvSpPr>
        <p:spPr/>
        <p:txBody>
          <a:bodyPr/>
          <a:lstStyle/>
          <a:p>
            <a:pPr marL="0" indent="0">
              <a:buNone/>
            </a:pPr>
            <a:r>
              <a:rPr lang="en-US" dirty="0"/>
              <a:t>observations or facts can be captured via:</a:t>
            </a:r>
          </a:p>
          <a:p>
            <a:r>
              <a:rPr lang="en-CA" i="1" dirty="0"/>
              <a:t>unstructured </a:t>
            </a:r>
            <a:r>
              <a:rPr lang="en-CA" dirty="0"/>
              <a:t>approaches</a:t>
            </a:r>
            <a:r>
              <a:rPr lang="en-CA" i="1" dirty="0"/>
              <a:t> </a:t>
            </a:r>
            <a:r>
              <a:rPr lang="en-CA" dirty="0"/>
              <a:t>(data used in qualitative research)</a:t>
            </a:r>
          </a:p>
          <a:p>
            <a:pPr lvl="1"/>
            <a:r>
              <a:rPr lang="en-CA" dirty="0"/>
              <a:t>call this “Unstructured Qualitative Data”</a:t>
            </a:r>
          </a:p>
          <a:p>
            <a:r>
              <a:rPr lang="en-CA" i="1" dirty="0"/>
              <a:t>structured but non-numerical </a:t>
            </a:r>
            <a:r>
              <a:rPr lang="en-CA" dirty="0"/>
              <a:t>approaches</a:t>
            </a:r>
            <a:r>
              <a:rPr lang="en-CA" i="1" dirty="0"/>
              <a:t> </a:t>
            </a:r>
            <a:r>
              <a:rPr lang="en-CA" dirty="0"/>
              <a:t>(qualitative data)</a:t>
            </a:r>
          </a:p>
          <a:p>
            <a:pPr lvl="1"/>
            <a:r>
              <a:rPr lang="en-CA" dirty="0"/>
              <a:t>call this “Structured Qualitative Data”</a:t>
            </a:r>
            <a:endParaRPr lang="en-US" dirty="0"/>
          </a:p>
          <a:p>
            <a:r>
              <a:rPr lang="en-CA" i="1" dirty="0"/>
              <a:t>structured and numerical </a:t>
            </a:r>
            <a:r>
              <a:rPr lang="en-CA" dirty="0"/>
              <a:t>approaches</a:t>
            </a:r>
            <a:r>
              <a:rPr lang="en-CA" i="1" dirty="0"/>
              <a:t> </a:t>
            </a:r>
            <a:r>
              <a:rPr lang="en-CA" dirty="0"/>
              <a:t>(quantitative data)</a:t>
            </a:r>
          </a:p>
          <a:p>
            <a:pPr lvl="1"/>
            <a:r>
              <a:rPr lang="en-CA" dirty="0"/>
              <a:t>call this “(Structured) Quantitative Data” or just “Quantitative Data”</a:t>
            </a:r>
            <a:endParaRPr lang="en-US" dirty="0"/>
          </a:p>
          <a:p>
            <a:endParaRPr lang="en-US" dirty="0"/>
          </a:p>
          <a:p>
            <a:pPr lvl="1"/>
            <a:endParaRPr lang="en-US" dirty="0"/>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8F723BF4-CB75-2A4B-8041-EAF148173B9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CA54556-239E-B24A-8075-89B533574FBB}"/>
              </a:ext>
            </a:extLst>
          </p:cNvPr>
          <p:cNvSpPr>
            <a:spLocks noGrp="1"/>
          </p:cNvSpPr>
          <p:nvPr>
            <p:ph type="title"/>
          </p:nvPr>
        </p:nvSpPr>
        <p:spPr/>
        <p:txBody>
          <a:bodyPr/>
          <a:lstStyle/>
          <a:p>
            <a:r>
              <a:rPr lang="en-US" dirty="0"/>
              <a:t>Data</a:t>
            </a:r>
          </a:p>
        </p:txBody>
      </p:sp>
    </p:spTree>
    <p:extLst>
      <p:ext uri="{BB962C8B-B14F-4D97-AF65-F5344CB8AC3E}">
        <p14:creationId xmlns:p14="http://schemas.microsoft.com/office/powerpoint/2010/main" val="2767442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3EA4BE-02CF-FC43-A591-AB4DF8395AEC}"/>
              </a:ext>
            </a:extLst>
          </p:cNvPr>
          <p:cNvSpPr>
            <a:spLocks noGrp="1"/>
          </p:cNvSpPr>
          <p:nvPr>
            <p:ph idx="1"/>
          </p:nvPr>
        </p:nvSpPr>
        <p:spPr/>
        <p:txBody>
          <a:bodyPr>
            <a:normAutofit lnSpcReduction="10000"/>
          </a:bodyPr>
          <a:lstStyle/>
          <a:p>
            <a:r>
              <a:rPr lang="en-US" dirty="0"/>
              <a:t>observations or facts that capture something about phenomena and/or the state of the world </a:t>
            </a:r>
            <a:r>
              <a:rPr lang="en-US" i="1" dirty="0"/>
              <a:t>using </a:t>
            </a:r>
            <a:r>
              <a:rPr lang="en-CA" i="1" dirty="0"/>
              <a:t>unstructured approaches</a:t>
            </a:r>
          </a:p>
          <a:p>
            <a:r>
              <a:rPr lang="en-CA" dirty="0"/>
              <a:t>examples:</a:t>
            </a:r>
          </a:p>
          <a:p>
            <a:pPr lvl="1"/>
            <a:r>
              <a:rPr lang="en-CA" dirty="0"/>
              <a:t>field notes (taken by a researcher during the course of observation)</a:t>
            </a:r>
          </a:p>
          <a:p>
            <a:pPr lvl="1"/>
            <a:r>
              <a:rPr lang="en-CA" dirty="0"/>
              <a:t>audio or video recordings (made by a researcher of participants in natural settings)</a:t>
            </a:r>
          </a:p>
          <a:p>
            <a:pPr lvl="1"/>
            <a:r>
              <a:rPr lang="en-CA" dirty="0"/>
              <a:t>interview and focus groups transcripts</a:t>
            </a:r>
          </a:p>
          <a:p>
            <a:pPr lvl="1"/>
            <a:r>
              <a:rPr lang="en-CA" dirty="0"/>
              <a:t>reddit posts or other contributions on social media</a:t>
            </a:r>
          </a:p>
          <a:p>
            <a:r>
              <a:rPr lang="en-CA" dirty="0"/>
              <a:t>unstructured qualitative data is analyzed using specialized techniques</a:t>
            </a:r>
          </a:p>
          <a:p>
            <a:pPr lvl="1"/>
            <a:r>
              <a:rPr lang="en-CA" dirty="0"/>
              <a:t>e.g., coding, thematic analysis</a:t>
            </a:r>
          </a:p>
          <a:p>
            <a:pPr lvl="1"/>
            <a:r>
              <a:rPr lang="en-CA" dirty="0"/>
              <a:t>to be discussed later in the course</a:t>
            </a:r>
          </a:p>
          <a:p>
            <a:endParaRPr lang="en-US" dirty="0"/>
          </a:p>
        </p:txBody>
      </p:sp>
      <p:sp>
        <p:nvSpPr>
          <p:cNvPr id="3" name="Slide Number Placeholder 2">
            <a:extLst>
              <a:ext uri="{FF2B5EF4-FFF2-40B4-BE49-F238E27FC236}">
                <a16:creationId xmlns:a16="http://schemas.microsoft.com/office/drawing/2014/main" id="{E5772FBE-D642-BC48-8E22-279B44FA3C0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3FEFBB0-215E-7F4C-AEE9-4FEFFF404FA9}"/>
              </a:ext>
            </a:extLst>
          </p:cNvPr>
          <p:cNvSpPr>
            <a:spLocks noGrp="1"/>
          </p:cNvSpPr>
          <p:nvPr>
            <p:ph type="title"/>
          </p:nvPr>
        </p:nvSpPr>
        <p:spPr/>
        <p:txBody>
          <a:bodyPr/>
          <a:lstStyle/>
          <a:p>
            <a:r>
              <a:rPr lang="en-US" dirty="0"/>
              <a:t>Unstructured Qualitative Data</a:t>
            </a:r>
          </a:p>
        </p:txBody>
      </p:sp>
    </p:spTree>
    <p:extLst>
      <p:ext uri="{BB962C8B-B14F-4D97-AF65-F5344CB8AC3E}">
        <p14:creationId xmlns:p14="http://schemas.microsoft.com/office/powerpoint/2010/main" val="4108430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3EA4BE-02CF-FC43-A591-AB4DF8395AEC}"/>
              </a:ext>
            </a:extLst>
          </p:cNvPr>
          <p:cNvSpPr>
            <a:spLocks noGrp="1"/>
          </p:cNvSpPr>
          <p:nvPr>
            <p:ph idx="1"/>
          </p:nvPr>
        </p:nvSpPr>
        <p:spPr/>
        <p:txBody>
          <a:bodyPr>
            <a:normAutofit fontScale="92500" lnSpcReduction="10000"/>
          </a:bodyPr>
          <a:lstStyle/>
          <a:p>
            <a:r>
              <a:rPr lang="en-US" dirty="0"/>
              <a:t>observations or facts that capture something about phenomena and/or the state of the world </a:t>
            </a:r>
            <a:r>
              <a:rPr lang="en-US" i="1" dirty="0"/>
              <a:t>using </a:t>
            </a:r>
            <a:r>
              <a:rPr lang="en-CA" i="1" dirty="0"/>
              <a:t>structured approaches</a:t>
            </a:r>
          </a:p>
          <a:p>
            <a:r>
              <a:rPr lang="en-CA" dirty="0"/>
              <a:t>examples:</a:t>
            </a:r>
          </a:p>
          <a:p>
            <a:pPr lvl="1"/>
            <a:r>
              <a:rPr lang="en-CA" dirty="0"/>
              <a:t>true/false, agree/disagree questions</a:t>
            </a:r>
          </a:p>
          <a:p>
            <a:pPr lvl="1"/>
            <a:r>
              <a:rPr lang="en-CA" dirty="0"/>
              <a:t>questions that ask for rating (“on a scale from 1 to 5”…)</a:t>
            </a:r>
          </a:p>
          <a:p>
            <a:pPr lvl="1"/>
            <a:r>
              <a:rPr lang="en-CA" dirty="0"/>
              <a:t>questionnaires asking about qualities, characteristics, preferences</a:t>
            </a:r>
          </a:p>
          <a:p>
            <a:r>
              <a:rPr lang="en-CA" dirty="0"/>
              <a:t>this data gets </a:t>
            </a:r>
            <a:r>
              <a:rPr lang="en-US" dirty="0"/>
              <a:t>represented using variables, and these variables have scales </a:t>
            </a:r>
          </a:p>
          <a:p>
            <a:pPr lvl="1"/>
            <a:r>
              <a:rPr lang="en-US" dirty="0"/>
              <a:t>the data gets </a:t>
            </a:r>
            <a:r>
              <a:rPr lang="en-CA" dirty="0"/>
              <a:t>structured by virtue of the scale of measurement </a:t>
            </a:r>
          </a:p>
          <a:p>
            <a:r>
              <a:rPr lang="en-CA" dirty="0"/>
              <a:t>only some mathematical operations can be performed on this type of data </a:t>
            </a:r>
          </a:p>
          <a:p>
            <a:pPr lvl="1"/>
            <a:r>
              <a:rPr lang="en-CA" dirty="0"/>
              <a:t>e.g., calculation of the mode (the most frequent item)</a:t>
            </a:r>
          </a:p>
        </p:txBody>
      </p:sp>
      <p:sp>
        <p:nvSpPr>
          <p:cNvPr id="3" name="Slide Number Placeholder 2">
            <a:extLst>
              <a:ext uri="{FF2B5EF4-FFF2-40B4-BE49-F238E27FC236}">
                <a16:creationId xmlns:a16="http://schemas.microsoft.com/office/drawing/2014/main" id="{E5772FBE-D642-BC48-8E22-279B44FA3C0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3FEFBB0-215E-7F4C-AEE9-4FEFFF404FA9}"/>
              </a:ext>
            </a:extLst>
          </p:cNvPr>
          <p:cNvSpPr>
            <a:spLocks noGrp="1"/>
          </p:cNvSpPr>
          <p:nvPr>
            <p:ph type="title"/>
          </p:nvPr>
        </p:nvSpPr>
        <p:spPr/>
        <p:txBody>
          <a:bodyPr/>
          <a:lstStyle/>
          <a:p>
            <a:r>
              <a:rPr lang="en-US" dirty="0"/>
              <a:t>Structured Qualitative Data</a:t>
            </a:r>
          </a:p>
        </p:txBody>
      </p:sp>
    </p:spTree>
    <p:extLst>
      <p:ext uri="{BB962C8B-B14F-4D97-AF65-F5344CB8AC3E}">
        <p14:creationId xmlns:p14="http://schemas.microsoft.com/office/powerpoint/2010/main" val="2087817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3EA4BE-02CF-FC43-A591-AB4DF8395AEC}"/>
              </a:ext>
            </a:extLst>
          </p:cNvPr>
          <p:cNvSpPr>
            <a:spLocks noGrp="1"/>
          </p:cNvSpPr>
          <p:nvPr>
            <p:ph idx="1"/>
          </p:nvPr>
        </p:nvSpPr>
        <p:spPr>
          <a:xfrm>
            <a:off x="1160200" y="2048911"/>
            <a:ext cx="6823602" cy="4591375"/>
          </a:xfrm>
        </p:spPr>
        <p:txBody>
          <a:bodyPr>
            <a:normAutofit fontScale="85000" lnSpcReduction="10000"/>
          </a:bodyPr>
          <a:lstStyle/>
          <a:p>
            <a:r>
              <a:rPr lang="en-US" dirty="0"/>
              <a:t>observations or facts that capture something about phenomena and/or the state of the world </a:t>
            </a:r>
            <a:r>
              <a:rPr lang="en-US" i="1" dirty="0"/>
              <a:t>using structured and  numerical values</a:t>
            </a:r>
          </a:p>
          <a:p>
            <a:r>
              <a:rPr lang="en-US" dirty="0"/>
              <a:t>examples:</a:t>
            </a:r>
          </a:p>
          <a:p>
            <a:pPr lvl="1"/>
            <a:r>
              <a:rPr lang="en-US" dirty="0"/>
              <a:t>number of input errors</a:t>
            </a:r>
          </a:p>
          <a:p>
            <a:pPr lvl="1"/>
            <a:r>
              <a:rPr lang="en-US" dirty="0"/>
              <a:t>typing speed</a:t>
            </a:r>
          </a:p>
          <a:p>
            <a:pPr lvl="1"/>
            <a:r>
              <a:rPr lang="en-US" dirty="0"/>
              <a:t>proportion of a GUI’s menu hierarchy that gets traversed</a:t>
            </a:r>
          </a:p>
          <a:p>
            <a:pPr lvl="1"/>
            <a:r>
              <a:rPr lang="en-US" dirty="0"/>
              <a:t>user’s ranked preference for interface options</a:t>
            </a:r>
          </a:p>
          <a:p>
            <a:pPr lvl="1"/>
            <a:r>
              <a:rPr lang="en-US" dirty="0"/>
              <a:t>force exerted on input device to activate input action</a:t>
            </a:r>
          </a:p>
          <a:p>
            <a:r>
              <a:rPr lang="en-US" dirty="0"/>
              <a:t>the data gets structured via the measurement scale associated with its representation (e.g., counting and numerical measurement)</a:t>
            </a:r>
          </a:p>
          <a:p>
            <a:r>
              <a:rPr lang="en-US" dirty="0"/>
              <a:t>many types of mathematical operations can be performed on this data (from basic to advanced) </a:t>
            </a:r>
          </a:p>
          <a:p>
            <a:pPr lvl="1"/>
            <a:r>
              <a:rPr lang="en-US" dirty="0"/>
              <a:t>basic: compute the mode or median</a:t>
            </a:r>
          </a:p>
          <a:p>
            <a:pPr lvl="1"/>
            <a:r>
              <a:rPr lang="en-US" dirty="0"/>
              <a:t>advanced: compute the coefficient of variation </a:t>
            </a:r>
          </a:p>
        </p:txBody>
      </p:sp>
      <p:sp>
        <p:nvSpPr>
          <p:cNvPr id="3" name="Slide Number Placeholder 2">
            <a:extLst>
              <a:ext uri="{FF2B5EF4-FFF2-40B4-BE49-F238E27FC236}">
                <a16:creationId xmlns:a16="http://schemas.microsoft.com/office/drawing/2014/main" id="{E5772FBE-D642-BC48-8E22-279B44FA3C0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3FEFBB0-215E-7F4C-AEE9-4FEFFF404FA9}"/>
              </a:ext>
            </a:extLst>
          </p:cNvPr>
          <p:cNvSpPr>
            <a:spLocks noGrp="1"/>
          </p:cNvSpPr>
          <p:nvPr>
            <p:ph type="title"/>
          </p:nvPr>
        </p:nvSpPr>
        <p:spPr/>
        <p:txBody>
          <a:bodyPr/>
          <a:lstStyle/>
          <a:p>
            <a:r>
              <a:rPr lang="en-US" dirty="0"/>
              <a:t>(Structured) Quantitative Data</a:t>
            </a:r>
          </a:p>
        </p:txBody>
      </p:sp>
    </p:spTree>
    <p:extLst>
      <p:ext uri="{BB962C8B-B14F-4D97-AF65-F5344CB8AC3E}">
        <p14:creationId xmlns:p14="http://schemas.microsoft.com/office/powerpoint/2010/main" val="1489511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3EA4BE-02CF-FC43-A591-AB4DF8395AEC}"/>
              </a:ext>
            </a:extLst>
          </p:cNvPr>
          <p:cNvSpPr>
            <a:spLocks noGrp="1"/>
          </p:cNvSpPr>
          <p:nvPr>
            <p:ph idx="1"/>
          </p:nvPr>
        </p:nvSpPr>
        <p:spPr>
          <a:xfrm>
            <a:off x="1160200" y="2048911"/>
            <a:ext cx="6823602" cy="4591375"/>
          </a:xfrm>
        </p:spPr>
        <p:txBody>
          <a:bodyPr>
            <a:normAutofit/>
          </a:bodyPr>
          <a:lstStyle/>
          <a:p>
            <a:pPr marL="0" indent="0">
              <a:buNone/>
            </a:pPr>
            <a:endParaRPr lang="en-US" dirty="0"/>
          </a:p>
          <a:p>
            <a:r>
              <a:rPr lang="en-US" dirty="0"/>
              <a:t>mathematical operations can be performed on both quantitative data and structured qualitative data </a:t>
            </a:r>
          </a:p>
          <a:p>
            <a:r>
              <a:rPr lang="en-US" dirty="0"/>
              <a:t>the ability to perform mathematical operations is </a:t>
            </a:r>
            <a:r>
              <a:rPr lang="en-US" b="1" dirty="0"/>
              <a:t>not the sole defining characteristic </a:t>
            </a:r>
            <a:r>
              <a:rPr lang="en-US" dirty="0"/>
              <a:t>of quantitative data</a:t>
            </a:r>
          </a:p>
        </p:txBody>
      </p:sp>
      <p:sp>
        <p:nvSpPr>
          <p:cNvPr id="3" name="Slide Number Placeholder 2">
            <a:extLst>
              <a:ext uri="{FF2B5EF4-FFF2-40B4-BE49-F238E27FC236}">
                <a16:creationId xmlns:a16="http://schemas.microsoft.com/office/drawing/2014/main" id="{E5772FBE-D642-BC48-8E22-279B44FA3C0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3FEFBB0-215E-7F4C-AEE9-4FEFFF404FA9}"/>
              </a:ext>
            </a:extLst>
          </p:cNvPr>
          <p:cNvSpPr>
            <a:spLocks noGrp="1"/>
          </p:cNvSpPr>
          <p:nvPr>
            <p:ph type="title"/>
          </p:nvPr>
        </p:nvSpPr>
        <p:spPr/>
        <p:txBody>
          <a:bodyPr/>
          <a:lstStyle/>
          <a:p>
            <a:r>
              <a:rPr lang="en-US" dirty="0"/>
              <a:t>Structured Data: Notice!</a:t>
            </a:r>
          </a:p>
        </p:txBody>
      </p:sp>
    </p:spTree>
    <p:extLst>
      <p:ext uri="{BB962C8B-B14F-4D97-AF65-F5344CB8AC3E}">
        <p14:creationId xmlns:p14="http://schemas.microsoft.com/office/powerpoint/2010/main" val="88080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C4839E-3A11-1D48-9F9F-B8832BE26B75}"/>
              </a:ext>
            </a:extLst>
          </p:cNvPr>
          <p:cNvSpPr>
            <a:spLocks noGrp="1"/>
          </p:cNvSpPr>
          <p:nvPr>
            <p:ph idx="1"/>
          </p:nvPr>
        </p:nvSpPr>
        <p:spPr/>
        <p:txBody>
          <a:bodyPr/>
          <a:lstStyle/>
          <a:p>
            <a:r>
              <a:rPr lang="en-US" dirty="0"/>
              <a:t>date refers to observations or facts that capture something about phenomena and/or the state of the world</a:t>
            </a:r>
          </a:p>
          <a:p>
            <a:r>
              <a:rPr lang="en-US" dirty="0"/>
              <a:t>these observations has no inherent meaning without context and interpretation</a:t>
            </a:r>
          </a:p>
          <a:p>
            <a:r>
              <a:rPr lang="en-US" dirty="0"/>
              <a:t>the scale of measurement employed to represent and structure data provides some of the context, but data still needs to be analyzed and interpreted</a:t>
            </a:r>
          </a:p>
          <a:p>
            <a:endParaRPr lang="en-US" dirty="0"/>
          </a:p>
          <a:p>
            <a:endParaRPr lang="en-US" dirty="0"/>
          </a:p>
        </p:txBody>
      </p:sp>
      <p:sp>
        <p:nvSpPr>
          <p:cNvPr id="3" name="Slide Number Placeholder 2">
            <a:extLst>
              <a:ext uri="{FF2B5EF4-FFF2-40B4-BE49-F238E27FC236}">
                <a16:creationId xmlns:a16="http://schemas.microsoft.com/office/drawing/2014/main" id="{8F723BF4-CB75-2A4B-8041-EAF148173B9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CA54556-239E-B24A-8075-89B533574FBB}"/>
              </a:ext>
            </a:extLst>
          </p:cNvPr>
          <p:cNvSpPr>
            <a:spLocks noGrp="1"/>
          </p:cNvSpPr>
          <p:nvPr>
            <p:ph type="title"/>
          </p:nvPr>
        </p:nvSpPr>
        <p:spPr/>
        <p:txBody>
          <a:bodyPr/>
          <a:lstStyle/>
          <a:p>
            <a:r>
              <a:rPr lang="en-US" dirty="0"/>
              <a:t>Data</a:t>
            </a:r>
          </a:p>
        </p:txBody>
      </p:sp>
    </p:spTree>
    <p:extLst>
      <p:ext uri="{BB962C8B-B14F-4D97-AF65-F5344CB8AC3E}">
        <p14:creationId xmlns:p14="http://schemas.microsoft.com/office/powerpoint/2010/main" val="216057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marL="241200" indent="-241200">
              <a:spcBef>
                <a:spcPts val="0"/>
              </a:spcBef>
              <a:spcAft>
                <a:spcPts val="1200"/>
              </a:spcAft>
              <a:buNone/>
            </a:pPr>
            <a:endParaRPr lang="en-US" dirty="0"/>
          </a:p>
          <a:p>
            <a:pPr marL="241200" indent="-241200">
              <a:spcBef>
                <a:spcPts val="0"/>
              </a:spcBef>
              <a:spcAft>
                <a:spcPts val="1200"/>
              </a:spcAft>
              <a:buNone/>
            </a:pPr>
            <a:endParaRPr lang="en-US" dirty="0">
              <a:solidFill>
                <a:schemeClr val="accent2">
                  <a:lumMod val="75000"/>
                  <a:lumOff val="25000"/>
                </a:schemeClr>
              </a:solidFill>
            </a:endParaRPr>
          </a:p>
          <a:p>
            <a:pPr marL="241200" indent="-241200">
              <a:spcBef>
                <a:spcPts val="0"/>
              </a:spcBef>
              <a:spcAft>
                <a:spcPts val="1200"/>
              </a:spcAft>
              <a:buNone/>
            </a:pPr>
            <a:r>
              <a:rPr lang="en-US" dirty="0">
                <a:solidFill>
                  <a:schemeClr val="accent2">
                    <a:lumMod val="75000"/>
                    <a:lumOff val="25000"/>
                  </a:schemeClr>
                </a:solidFill>
              </a:rPr>
              <a:t>1. </a:t>
            </a:r>
            <a:r>
              <a:rPr lang="en-US" dirty="0"/>
              <a:t>What is a </a:t>
            </a:r>
            <a:r>
              <a:rPr lang="en-US" i="1" dirty="0"/>
              <a:t>methodology</a:t>
            </a:r>
            <a:r>
              <a:rPr lang="en-US" dirty="0"/>
              <a:t> vs a </a:t>
            </a:r>
            <a:r>
              <a:rPr lang="en-US" i="1" dirty="0"/>
              <a:t>method</a:t>
            </a:r>
            <a:r>
              <a:rPr lang="en-US" dirty="0"/>
              <a:t>?</a:t>
            </a:r>
          </a:p>
          <a:p>
            <a:pPr marL="241200" indent="-241200">
              <a:spcBef>
                <a:spcPts val="0"/>
              </a:spcBef>
              <a:spcAft>
                <a:spcPts val="1200"/>
              </a:spcAft>
              <a:buNone/>
            </a:pPr>
            <a:r>
              <a:rPr lang="en-CA" dirty="0">
                <a:solidFill>
                  <a:srgbClr val="C00000"/>
                </a:solidFill>
              </a:rPr>
              <a:t>2.</a:t>
            </a:r>
            <a:r>
              <a:rPr lang="en-CA" dirty="0"/>
              <a:t> </a:t>
            </a:r>
            <a:r>
              <a:rPr lang="en-US" dirty="0"/>
              <a:t>What are the four core activities (in most design methodologies)?</a:t>
            </a:r>
            <a:endParaRPr lang="en-CA" dirty="0"/>
          </a:p>
          <a:p>
            <a:pPr marL="241200" indent="-241200">
              <a:spcBef>
                <a:spcPts val="0"/>
              </a:spcBef>
              <a:spcAft>
                <a:spcPts val="1200"/>
              </a:spcAft>
              <a:buNone/>
            </a:pPr>
            <a:r>
              <a:rPr lang="en-US" dirty="0">
                <a:solidFill>
                  <a:schemeClr val="accent2">
                    <a:lumMod val="75000"/>
                    <a:lumOff val="25000"/>
                  </a:schemeClr>
                </a:solidFill>
              </a:rPr>
              <a:t>3. </a:t>
            </a:r>
            <a:r>
              <a:rPr lang="en-US" dirty="0"/>
              <a:t>What is research?</a:t>
            </a: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971477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97F5FF-7DC9-F349-9D66-81D3ECB25356}"/>
              </a:ext>
            </a:extLst>
          </p:cNvPr>
          <p:cNvSpPr>
            <a:spLocks noGrp="1"/>
          </p:cNvSpPr>
          <p:nvPr>
            <p:ph idx="1"/>
          </p:nvPr>
        </p:nvSpPr>
        <p:spPr/>
        <p:txBody>
          <a:bodyPr>
            <a:normAutofit/>
          </a:bodyPr>
          <a:lstStyle/>
          <a:p>
            <a:r>
              <a:rPr lang="en-US" dirty="0"/>
              <a:t>the DIKW pyramid is a speculative model of the relationships between </a:t>
            </a:r>
            <a:r>
              <a:rPr lang="en-US" b="1" dirty="0"/>
              <a:t>d</a:t>
            </a:r>
            <a:r>
              <a:rPr lang="en-US" dirty="0"/>
              <a:t>ata, </a:t>
            </a:r>
            <a:r>
              <a:rPr lang="en-US" b="1" dirty="0"/>
              <a:t>i</a:t>
            </a:r>
            <a:r>
              <a:rPr lang="en-US" dirty="0"/>
              <a:t>nformation, </a:t>
            </a:r>
            <a:r>
              <a:rPr lang="en-US" b="1" dirty="0"/>
              <a:t>k</a:t>
            </a:r>
            <a:r>
              <a:rPr lang="en-US" dirty="0"/>
              <a:t>nowledge, and </a:t>
            </a:r>
            <a:r>
              <a:rPr lang="en-US" b="1" dirty="0"/>
              <a:t>w</a:t>
            </a:r>
            <a:r>
              <a:rPr lang="en-US" dirty="0"/>
              <a:t>isdom</a:t>
            </a:r>
          </a:p>
          <a:p>
            <a:pPr marL="0" indent="0">
              <a:buNone/>
            </a:pPr>
            <a:endParaRPr lang="en-US" dirty="0"/>
          </a:p>
        </p:txBody>
      </p:sp>
      <p:sp>
        <p:nvSpPr>
          <p:cNvPr id="3" name="Slide Number Placeholder 2">
            <a:extLst>
              <a:ext uri="{FF2B5EF4-FFF2-40B4-BE49-F238E27FC236}">
                <a16:creationId xmlns:a16="http://schemas.microsoft.com/office/drawing/2014/main" id="{A253AB5D-F8B1-5042-BC76-711E84FE3E1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4AEF083-B406-014F-8215-6B900C92E2CC}"/>
              </a:ext>
            </a:extLst>
          </p:cNvPr>
          <p:cNvSpPr>
            <a:spLocks noGrp="1"/>
          </p:cNvSpPr>
          <p:nvPr>
            <p:ph type="title"/>
          </p:nvPr>
        </p:nvSpPr>
        <p:spPr/>
        <p:txBody>
          <a:bodyPr/>
          <a:lstStyle/>
          <a:p>
            <a:r>
              <a:rPr lang="en-US" dirty="0"/>
              <a:t>DIKW Pyramid</a:t>
            </a:r>
          </a:p>
        </p:txBody>
      </p:sp>
      <p:pic>
        <p:nvPicPr>
          <p:cNvPr id="6" name="Picture 5">
            <a:extLst>
              <a:ext uri="{FF2B5EF4-FFF2-40B4-BE49-F238E27FC236}">
                <a16:creationId xmlns:a16="http://schemas.microsoft.com/office/drawing/2014/main" id="{E7ACFC7A-7B11-074A-A1A7-5441F09C9059}"/>
              </a:ext>
            </a:extLst>
          </p:cNvPr>
          <p:cNvPicPr>
            <a:picLocks noChangeAspect="1"/>
          </p:cNvPicPr>
          <p:nvPr/>
        </p:nvPicPr>
        <p:blipFill>
          <a:blip r:embed="rId2"/>
          <a:stretch>
            <a:fillRect/>
          </a:stretch>
        </p:blipFill>
        <p:spPr>
          <a:xfrm>
            <a:off x="2434055" y="2931667"/>
            <a:ext cx="3905262" cy="3043575"/>
          </a:xfrm>
          <a:prstGeom prst="rect">
            <a:avLst/>
          </a:prstGeom>
        </p:spPr>
      </p:pic>
      <p:sp>
        <p:nvSpPr>
          <p:cNvPr id="7" name="Rectangle 6">
            <a:extLst>
              <a:ext uri="{FF2B5EF4-FFF2-40B4-BE49-F238E27FC236}">
                <a16:creationId xmlns:a16="http://schemas.microsoft.com/office/drawing/2014/main" id="{6077BFEB-731C-4C4F-9BD1-E0370FBDE522}"/>
              </a:ext>
            </a:extLst>
          </p:cNvPr>
          <p:cNvSpPr/>
          <p:nvPr/>
        </p:nvSpPr>
        <p:spPr>
          <a:xfrm>
            <a:off x="727404" y="6435942"/>
            <a:ext cx="7318564" cy="415498"/>
          </a:xfrm>
          <a:prstGeom prst="rect">
            <a:avLst/>
          </a:prstGeom>
        </p:spPr>
        <p:txBody>
          <a:bodyPr wrap="square">
            <a:spAutoFit/>
          </a:bodyPr>
          <a:lstStyle/>
          <a:p>
            <a:r>
              <a:rPr lang="en-US" sz="1050" dirty="0"/>
              <a:t>Rowley, Jennifer (2007). "The wisdom hierarchy: representations of the DIKW hierarchy". Journal of Information and Communication Science. 33 (2): 163–180. doi:10.1177/0165551506070706.</a:t>
            </a:r>
          </a:p>
        </p:txBody>
      </p:sp>
    </p:spTree>
    <p:extLst>
      <p:ext uri="{BB962C8B-B14F-4D97-AF65-F5344CB8AC3E}">
        <p14:creationId xmlns:p14="http://schemas.microsoft.com/office/powerpoint/2010/main" val="2706392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97F5FF-7DC9-F349-9D66-81D3ECB25356}"/>
              </a:ext>
            </a:extLst>
          </p:cNvPr>
          <p:cNvSpPr>
            <a:spLocks noGrp="1"/>
          </p:cNvSpPr>
          <p:nvPr>
            <p:ph idx="1"/>
          </p:nvPr>
        </p:nvSpPr>
        <p:spPr>
          <a:xfrm>
            <a:off x="384374" y="5159836"/>
            <a:ext cx="4305741" cy="803178"/>
          </a:xfrm>
        </p:spPr>
        <p:txBody>
          <a:bodyPr>
            <a:normAutofit fontScale="92500"/>
          </a:bodyPr>
          <a:lstStyle/>
          <a:p>
            <a:pPr marL="0" indent="0">
              <a:buNone/>
            </a:pPr>
            <a:r>
              <a:rPr lang="en-US" sz="1600" b="1" dirty="0">
                <a:solidFill>
                  <a:schemeClr val="accent1"/>
                </a:solidFill>
              </a:rPr>
              <a:t>data</a:t>
            </a:r>
            <a:r>
              <a:rPr lang="en-US" sz="1600" dirty="0">
                <a:solidFill>
                  <a:schemeClr val="accent1"/>
                </a:solidFill>
              </a:rPr>
              <a:t>: merely raw "facts" or "observations” that are products of a collection procedure that are of no use until they processed into a useable form</a:t>
            </a:r>
          </a:p>
        </p:txBody>
      </p:sp>
      <p:sp>
        <p:nvSpPr>
          <p:cNvPr id="3" name="Slide Number Placeholder 2">
            <a:extLst>
              <a:ext uri="{FF2B5EF4-FFF2-40B4-BE49-F238E27FC236}">
                <a16:creationId xmlns:a16="http://schemas.microsoft.com/office/drawing/2014/main" id="{A253AB5D-F8B1-5042-BC76-711E84FE3E1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4AEF083-B406-014F-8215-6B900C92E2CC}"/>
              </a:ext>
            </a:extLst>
          </p:cNvPr>
          <p:cNvSpPr>
            <a:spLocks noGrp="1"/>
          </p:cNvSpPr>
          <p:nvPr>
            <p:ph type="title"/>
          </p:nvPr>
        </p:nvSpPr>
        <p:spPr/>
        <p:txBody>
          <a:bodyPr/>
          <a:lstStyle/>
          <a:p>
            <a:r>
              <a:rPr lang="en-US" dirty="0"/>
              <a:t>DIKW Pyramid</a:t>
            </a:r>
          </a:p>
        </p:txBody>
      </p:sp>
      <p:pic>
        <p:nvPicPr>
          <p:cNvPr id="6" name="Picture 5">
            <a:extLst>
              <a:ext uri="{FF2B5EF4-FFF2-40B4-BE49-F238E27FC236}">
                <a16:creationId xmlns:a16="http://schemas.microsoft.com/office/drawing/2014/main" id="{E7ACFC7A-7B11-074A-A1A7-5441F09C9059}"/>
              </a:ext>
            </a:extLst>
          </p:cNvPr>
          <p:cNvPicPr>
            <a:picLocks noChangeAspect="1"/>
          </p:cNvPicPr>
          <p:nvPr/>
        </p:nvPicPr>
        <p:blipFill>
          <a:blip r:embed="rId2"/>
          <a:stretch>
            <a:fillRect/>
          </a:stretch>
        </p:blipFill>
        <p:spPr>
          <a:xfrm>
            <a:off x="4463580" y="2391668"/>
            <a:ext cx="4579612" cy="3569131"/>
          </a:xfrm>
          <a:prstGeom prst="rect">
            <a:avLst/>
          </a:prstGeom>
        </p:spPr>
      </p:pic>
      <p:sp>
        <p:nvSpPr>
          <p:cNvPr id="8" name="Content Placeholder 1">
            <a:extLst>
              <a:ext uri="{FF2B5EF4-FFF2-40B4-BE49-F238E27FC236}">
                <a16:creationId xmlns:a16="http://schemas.microsoft.com/office/drawing/2014/main" id="{D9F65875-ADFC-8E46-ADB4-5BD6F5E71FC1}"/>
              </a:ext>
            </a:extLst>
          </p:cNvPr>
          <p:cNvSpPr txBox="1">
            <a:spLocks/>
          </p:cNvSpPr>
          <p:nvPr/>
        </p:nvSpPr>
        <p:spPr>
          <a:xfrm>
            <a:off x="384374" y="4480226"/>
            <a:ext cx="4996543" cy="584059"/>
          </a:xfrm>
          <a:prstGeom prst="rect">
            <a:avLst/>
          </a:prstGeom>
        </p:spPr>
        <p:txBody>
          <a:bodyPr lIns="45720" tIns="22860" rIns="45720" bIns="22860">
            <a:noAutofit/>
          </a:bodyPr>
          <a:lstStyle>
            <a:lvl1pPr marL="126000" indent="-126000" algn="l" defTabSz="914400" rtl="0" eaLnBrk="1" latinLnBrk="0" hangingPunct="1">
              <a:lnSpc>
                <a:spcPct val="100000"/>
              </a:lnSpc>
              <a:spcBef>
                <a:spcPts val="1800"/>
              </a:spcBef>
              <a:buClr>
                <a:schemeClr val="accent1"/>
              </a:buClr>
              <a:buSzPct val="70000"/>
              <a:buFont typeface="Arial"/>
              <a:buChar char="•"/>
              <a:defRPr sz="2000" kern="1200">
                <a:solidFill>
                  <a:schemeClr val="tx1"/>
                </a:solidFill>
                <a:latin typeface="Palatino Linotype" panose="02040502050505030304" pitchFamily="18" charset="0"/>
                <a:ea typeface="+mn-ea"/>
                <a:cs typeface="Palatino Linotype" panose="02040502050505030304" pitchFamily="18" charset="0"/>
              </a:defRPr>
            </a:lvl1pPr>
            <a:lvl2pPr marL="540000" indent="-126000" algn="l" defTabSz="914400" rtl="0" eaLnBrk="1" latinLnBrk="0" hangingPunct="1">
              <a:lnSpc>
                <a:spcPct val="100000"/>
              </a:lnSpc>
              <a:spcBef>
                <a:spcPts val="500"/>
              </a:spcBef>
              <a:buClr>
                <a:schemeClr val="accent1">
                  <a:lumMod val="50000"/>
                </a:schemeClr>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2pPr>
            <a:lvl3pPr marL="1080000" indent="-126000" algn="l" defTabSz="914400" rtl="0" eaLnBrk="1" latinLnBrk="0" hangingPunct="1">
              <a:lnSpc>
                <a:spcPct val="100000"/>
              </a:lnSpc>
              <a:spcBef>
                <a:spcPts val="600"/>
              </a:spcBef>
              <a:buClr>
                <a:schemeClr val="accent1"/>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3pPr>
            <a:lvl4pPr marL="1620000" indent="-126000" algn="l" defTabSz="914400" rtl="0" eaLnBrk="1" latinLnBrk="0" hangingPunct="1">
              <a:spcBef>
                <a:spcPts val="600"/>
              </a:spcBef>
              <a:buClr>
                <a:schemeClr val="accent1">
                  <a:lumMod val="50000"/>
                </a:schemeClr>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4pPr>
            <a:lvl5pPr marL="2160000" indent="-126000" algn="l" defTabSz="914400" rtl="0" eaLnBrk="1" latinLnBrk="0" hangingPunct="1">
              <a:lnSpc>
                <a:spcPct val="100000"/>
              </a:lnSpc>
              <a:spcBef>
                <a:spcPts val="600"/>
              </a:spcBef>
              <a:buClr>
                <a:schemeClr val="accent1"/>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0" indent="0">
              <a:buNone/>
            </a:pPr>
            <a:r>
              <a:rPr lang="en-US" sz="1800" b="1" dirty="0"/>
              <a:t>information: </a:t>
            </a:r>
            <a:r>
              <a:rPr lang="en-US" sz="1800" dirty="0"/>
              <a:t>gets inferred from, or defined in terms of, data; provides answers to questions</a:t>
            </a:r>
          </a:p>
        </p:txBody>
      </p:sp>
      <p:sp>
        <p:nvSpPr>
          <p:cNvPr id="9" name="Content Placeholder 1">
            <a:extLst>
              <a:ext uri="{FF2B5EF4-FFF2-40B4-BE49-F238E27FC236}">
                <a16:creationId xmlns:a16="http://schemas.microsoft.com/office/drawing/2014/main" id="{2D6A0FEA-88E6-9440-BB30-DFEC99D82831}"/>
              </a:ext>
            </a:extLst>
          </p:cNvPr>
          <p:cNvSpPr txBox="1">
            <a:spLocks/>
          </p:cNvSpPr>
          <p:nvPr/>
        </p:nvSpPr>
        <p:spPr>
          <a:xfrm>
            <a:off x="384374" y="2800033"/>
            <a:ext cx="6006077" cy="625078"/>
          </a:xfrm>
          <a:prstGeom prst="rect">
            <a:avLst/>
          </a:prstGeom>
        </p:spPr>
        <p:txBody>
          <a:bodyPr lIns="45720" tIns="22860" rIns="45720" bIns="22860">
            <a:normAutofit lnSpcReduction="10000"/>
          </a:bodyPr>
          <a:lstStyle>
            <a:lvl1pPr marL="126000" indent="-126000" algn="l" defTabSz="914400" rtl="0" eaLnBrk="1" latinLnBrk="0" hangingPunct="1">
              <a:lnSpc>
                <a:spcPct val="100000"/>
              </a:lnSpc>
              <a:spcBef>
                <a:spcPts val="1800"/>
              </a:spcBef>
              <a:buClr>
                <a:schemeClr val="accent1"/>
              </a:buClr>
              <a:buSzPct val="70000"/>
              <a:buFont typeface="Arial"/>
              <a:buChar char="•"/>
              <a:defRPr sz="2000" kern="1200">
                <a:solidFill>
                  <a:schemeClr val="tx1"/>
                </a:solidFill>
                <a:latin typeface="Palatino Linotype" panose="02040502050505030304" pitchFamily="18" charset="0"/>
                <a:ea typeface="+mn-ea"/>
                <a:cs typeface="Palatino Linotype" panose="02040502050505030304" pitchFamily="18" charset="0"/>
              </a:defRPr>
            </a:lvl1pPr>
            <a:lvl2pPr marL="540000" indent="-126000" algn="l" defTabSz="914400" rtl="0" eaLnBrk="1" latinLnBrk="0" hangingPunct="1">
              <a:lnSpc>
                <a:spcPct val="100000"/>
              </a:lnSpc>
              <a:spcBef>
                <a:spcPts val="500"/>
              </a:spcBef>
              <a:buClr>
                <a:schemeClr val="accent1">
                  <a:lumMod val="50000"/>
                </a:schemeClr>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2pPr>
            <a:lvl3pPr marL="1080000" indent="-126000" algn="l" defTabSz="914400" rtl="0" eaLnBrk="1" latinLnBrk="0" hangingPunct="1">
              <a:lnSpc>
                <a:spcPct val="100000"/>
              </a:lnSpc>
              <a:spcBef>
                <a:spcPts val="600"/>
              </a:spcBef>
              <a:buClr>
                <a:schemeClr val="accent1"/>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3pPr>
            <a:lvl4pPr marL="1620000" indent="-126000" algn="l" defTabSz="914400" rtl="0" eaLnBrk="1" latinLnBrk="0" hangingPunct="1">
              <a:spcBef>
                <a:spcPts val="600"/>
              </a:spcBef>
              <a:buClr>
                <a:schemeClr val="accent1">
                  <a:lumMod val="50000"/>
                </a:schemeClr>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4pPr>
            <a:lvl5pPr marL="2160000" indent="-126000" algn="l" defTabSz="914400" rtl="0" eaLnBrk="1" latinLnBrk="0" hangingPunct="1">
              <a:lnSpc>
                <a:spcPct val="100000"/>
              </a:lnSpc>
              <a:spcBef>
                <a:spcPts val="600"/>
              </a:spcBef>
              <a:buClr>
                <a:schemeClr val="accent1"/>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0" indent="0">
              <a:buNone/>
            </a:pPr>
            <a:r>
              <a:rPr lang="en-US" b="1" dirty="0">
                <a:solidFill>
                  <a:srgbClr val="0070C0"/>
                </a:solidFill>
              </a:rPr>
              <a:t>wisdom</a:t>
            </a:r>
            <a:r>
              <a:rPr lang="en-US" dirty="0">
                <a:solidFill>
                  <a:srgbClr val="0070C0"/>
                </a:solidFill>
              </a:rPr>
              <a:t> is increasing effectiveness through judgement and knowledge</a:t>
            </a:r>
          </a:p>
        </p:txBody>
      </p:sp>
      <p:sp>
        <p:nvSpPr>
          <p:cNvPr id="5" name="Rectangle 4">
            <a:extLst>
              <a:ext uri="{FF2B5EF4-FFF2-40B4-BE49-F238E27FC236}">
                <a16:creationId xmlns:a16="http://schemas.microsoft.com/office/drawing/2014/main" id="{F8BC1C18-DB40-7C4D-90E5-0471E6ED55DC}"/>
              </a:ext>
            </a:extLst>
          </p:cNvPr>
          <p:cNvSpPr/>
          <p:nvPr/>
        </p:nvSpPr>
        <p:spPr>
          <a:xfrm>
            <a:off x="108857" y="5159836"/>
            <a:ext cx="9018736" cy="800963"/>
          </a:xfrm>
          <a:prstGeom prst="rect">
            <a:avLst/>
          </a:prstGeom>
          <a:no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3F64DC-689D-AC44-98CD-219B93B0C652}"/>
              </a:ext>
            </a:extLst>
          </p:cNvPr>
          <p:cNvSpPr/>
          <p:nvPr/>
        </p:nvSpPr>
        <p:spPr>
          <a:xfrm>
            <a:off x="100808" y="2430522"/>
            <a:ext cx="9018736" cy="1978192"/>
          </a:xfrm>
          <a:prstGeom prst="rect">
            <a:avLst/>
          </a:prstGeom>
          <a:noFill/>
          <a:ln w="508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1">
            <a:extLst>
              <a:ext uri="{FF2B5EF4-FFF2-40B4-BE49-F238E27FC236}">
                <a16:creationId xmlns:a16="http://schemas.microsoft.com/office/drawing/2014/main" id="{88815FDC-C743-F045-AC21-B6359F828333}"/>
              </a:ext>
            </a:extLst>
          </p:cNvPr>
          <p:cNvSpPr txBox="1">
            <a:spLocks/>
          </p:cNvSpPr>
          <p:nvPr/>
        </p:nvSpPr>
        <p:spPr>
          <a:xfrm>
            <a:off x="384374" y="3514208"/>
            <a:ext cx="6006077" cy="975849"/>
          </a:xfrm>
          <a:prstGeom prst="rect">
            <a:avLst/>
          </a:prstGeom>
        </p:spPr>
        <p:txBody>
          <a:bodyPr lIns="45720" tIns="22860" rIns="45720" bIns="22860">
            <a:normAutofit/>
          </a:bodyPr>
          <a:lstStyle>
            <a:lvl1pPr marL="126000" indent="-126000" algn="l" defTabSz="914400" rtl="0" eaLnBrk="1" latinLnBrk="0" hangingPunct="1">
              <a:lnSpc>
                <a:spcPct val="100000"/>
              </a:lnSpc>
              <a:spcBef>
                <a:spcPts val="1800"/>
              </a:spcBef>
              <a:buClr>
                <a:schemeClr val="accent1"/>
              </a:buClr>
              <a:buSzPct val="70000"/>
              <a:buFont typeface="Arial"/>
              <a:buChar char="•"/>
              <a:defRPr sz="2000" kern="1200">
                <a:solidFill>
                  <a:schemeClr val="tx1"/>
                </a:solidFill>
                <a:latin typeface="Palatino Linotype" panose="02040502050505030304" pitchFamily="18" charset="0"/>
                <a:ea typeface="+mn-ea"/>
                <a:cs typeface="Palatino Linotype" panose="02040502050505030304" pitchFamily="18" charset="0"/>
              </a:defRPr>
            </a:lvl1pPr>
            <a:lvl2pPr marL="540000" indent="-126000" algn="l" defTabSz="914400" rtl="0" eaLnBrk="1" latinLnBrk="0" hangingPunct="1">
              <a:lnSpc>
                <a:spcPct val="100000"/>
              </a:lnSpc>
              <a:spcBef>
                <a:spcPts val="500"/>
              </a:spcBef>
              <a:buClr>
                <a:schemeClr val="accent1">
                  <a:lumMod val="50000"/>
                </a:schemeClr>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2pPr>
            <a:lvl3pPr marL="1080000" indent="-126000" algn="l" defTabSz="914400" rtl="0" eaLnBrk="1" latinLnBrk="0" hangingPunct="1">
              <a:lnSpc>
                <a:spcPct val="100000"/>
              </a:lnSpc>
              <a:spcBef>
                <a:spcPts val="600"/>
              </a:spcBef>
              <a:buClr>
                <a:schemeClr val="accent1"/>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3pPr>
            <a:lvl4pPr marL="1620000" indent="-126000" algn="l" defTabSz="914400" rtl="0" eaLnBrk="1" latinLnBrk="0" hangingPunct="1">
              <a:spcBef>
                <a:spcPts val="600"/>
              </a:spcBef>
              <a:buClr>
                <a:schemeClr val="accent1">
                  <a:lumMod val="50000"/>
                </a:schemeClr>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4pPr>
            <a:lvl5pPr marL="2160000" indent="-126000" algn="l" defTabSz="914400" rtl="0" eaLnBrk="1" latinLnBrk="0" hangingPunct="1">
              <a:lnSpc>
                <a:spcPct val="100000"/>
              </a:lnSpc>
              <a:spcBef>
                <a:spcPts val="600"/>
              </a:spcBef>
              <a:buClr>
                <a:schemeClr val="accent1"/>
              </a:buClr>
              <a:buSzPct val="70000"/>
              <a:buFont typeface="Arial"/>
              <a:buChar char="•"/>
              <a:defRPr sz="1800" kern="1200">
                <a:solidFill>
                  <a:schemeClr val="tx2"/>
                </a:solidFill>
                <a:latin typeface="Palatino Linotype" panose="02040502050505030304" pitchFamily="18" charset="0"/>
                <a:ea typeface="+mn-ea"/>
                <a:cs typeface="Palatino Linotype" panose="02040502050505030304" pitchFamily="18" charset="0"/>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0" indent="0">
              <a:buNone/>
            </a:pPr>
            <a:r>
              <a:rPr lang="en-US" sz="1800" b="1" dirty="0">
                <a:solidFill>
                  <a:srgbClr val="0070C0"/>
                </a:solidFill>
              </a:rPr>
              <a:t>knowledge</a:t>
            </a:r>
            <a:r>
              <a:rPr lang="en-US" sz="1800" dirty="0">
                <a:solidFill>
                  <a:srgbClr val="0070C0"/>
                </a:solidFill>
              </a:rPr>
              <a:t> is know-how (</a:t>
            </a:r>
            <a:r>
              <a:rPr lang="en-US" sz="1800" dirty="0" err="1">
                <a:solidFill>
                  <a:srgbClr val="0070C0"/>
                </a:solidFill>
              </a:rPr>
              <a:t>e.g</a:t>
            </a:r>
            <a:r>
              <a:rPr lang="en-US" sz="1800" dirty="0">
                <a:solidFill>
                  <a:srgbClr val="0070C0"/>
                </a:solidFill>
              </a:rPr>
              <a:t>, being able to do or</a:t>
            </a:r>
            <a:br>
              <a:rPr lang="en-US" sz="1800" dirty="0">
                <a:solidFill>
                  <a:srgbClr val="0070C0"/>
                </a:solidFill>
              </a:rPr>
            </a:br>
            <a:r>
              <a:rPr lang="en-US" sz="1800" dirty="0">
                <a:solidFill>
                  <a:srgbClr val="0070C0"/>
                </a:solidFill>
              </a:rPr>
              <a:t>to accomplish something through the use of </a:t>
            </a:r>
            <a:br>
              <a:rPr lang="en-US" sz="1800" dirty="0">
                <a:solidFill>
                  <a:srgbClr val="0070C0"/>
                </a:solidFill>
              </a:rPr>
            </a:br>
            <a:r>
              <a:rPr lang="en-US" sz="1800" dirty="0">
                <a:solidFill>
                  <a:srgbClr val="0070C0"/>
                </a:solidFill>
              </a:rPr>
              <a:t>information)</a:t>
            </a:r>
          </a:p>
        </p:txBody>
      </p:sp>
      <p:sp>
        <p:nvSpPr>
          <p:cNvPr id="12" name="Rectangle 11">
            <a:extLst>
              <a:ext uri="{FF2B5EF4-FFF2-40B4-BE49-F238E27FC236}">
                <a16:creationId xmlns:a16="http://schemas.microsoft.com/office/drawing/2014/main" id="{E728E374-8FAB-5E4C-9FF0-622F11CAF313}"/>
              </a:ext>
            </a:extLst>
          </p:cNvPr>
          <p:cNvSpPr/>
          <p:nvPr/>
        </p:nvSpPr>
        <p:spPr>
          <a:xfrm>
            <a:off x="727404" y="6435942"/>
            <a:ext cx="7318564" cy="415498"/>
          </a:xfrm>
          <a:prstGeom prst="rect">
            <a:avLst/>
          </a:prstGeom>
        </p:spPr>
        <p:txBody>
          <a:bodyPr wrap="square">
            <a:spAutoFit/>
          </a:bodyPr>
          <a:lstStyle/>
          <a:p>
            <a:r>
              <a:rPr lang="en-US" sz="1050" dirty="0"/>
              <a:t>Rowley, Jennifer (2007). "The wisdom hierarchy: representations of the DIKW hierarchy". Journal of Information and Communication Science. 33 (2): 163–180. doi:10.1177/0165551506070706.</a:t>
            </a:r>
          </a:p>
        </p:txBody>
      </p:sp>
    </p:spTree>
    <p:extLst>
      <p:ext uri="{BB962C8B-B14F-4D97-AF65-F5344CB8AC3E}">
        <p14:creationId xmlns:p14="http://schemas.microsoft.com/office/powerpoint/2010/main" val="3926572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32F5EF-F220-FF45-9C46-F97DF6A8925A}"/>
              </a:ext>
            </a:extLst>
          </p:cNvPr>
          <p:cNvSpPr>
            <a:spLocks noGrp="1"/>
          </p:cNvSpPr>
          <p:nvPr>
            <p:ph idx="1"/>
          </p:nvPr>
        </p:nvSpPr>
        <p:spPr/>
        <p:txBody>
          <a:bodyPr/>
          <a:lstStyle/>
          <a:p>
            <a:r>
              <a:rPr lang="en-US" dirty="0"/>
              <a:t>answering the question “what is research?” helps us toward answering the question “what is design?”</a:t>
            </a:r>
          </a:p>
          <a:p>
            <a:r>
              <a:rPr lang="en-US" dirty="0"/>
              <a:t>research is concerned with generating knowledge</a:t>
            </a:r>
          </a:p>
          <a:p>
            <a:r>
              <a:rPr lang="en-US" dirty="0"/>
              <a:t>knowledge generation (often) depends on data: unstructured qualitative data, structured qualitative data, and quantitative data</a:t>
            </a:r>
          </a:p>
          <a:p>
            <a:r>
              <a:rPr lang="en-US" dirty="0"/>
              <a:t>data can be linked to knowledge through the (speculative) DIKW model</a:t>
            </a:r>
          </a:p>
          <a:p>
            <a:endParaRPr lang="en-US" dirty="0"/>
          </a:p>
        </p:txBody>
      </p:sp>
      <p:sp>
        <p:nvSpPr>
          <p:cNvPr id="3" name="Slide Number Placeholder 2">
            <a:extLst>
              <a:ext uri="{FF2B5EF4-FFF2-40B4-BE49-F238E27FC236}">
                <a16:creationId xmlns:a16="http://schemas.microsoft.com/office/drawing/2014/main" id="{1B68D7FC-81CC-5F40-8D62-040EED4A392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21548B6-60C9-CC47-ACE6-F70EA7F7C6B7}"/>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3562926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fontScale="92500" lnSpcReduction="20000"/>
          </a:bodyPr>
          <a:lstStyle/>
          <a:p>
            <a:r>
              <a:rPr lang="en-US" dirty="0"/>
              <a:t>a research methodology is different from a design methodology</a:t>
            </a:r>
          </a:p>
          <a:p>
            <a:r>
              <a:rPr lang="en-US" dirty="0"/>
              <a:t>the four core activities that are relevant to (most) design  methodologies are: research, ideation, prototyping, evaluating</a:t>
            </a:r>
          </a:p>
          <a:p>
            <a:r>
              <a:rPr lang="en-US" dirty="0"/>
              <a:t>research, which is concerned with generating knowledge, can depend on one or more of unstructured qualitative data, structured qualitative data, and/or quantitative data</a:t>
            </a:r>
          </a:p>
          <a:p>
            <a:r>
              <a:rPr lang="en-US" dirty="0"/>
              <a:t>data can be linked to knowledge through the (speculative) DIKW model</a:t>
            </a:r>
          </a:p>
          <a:p>
            <a:r>
              <a:rPr lang="en-US" dirty="0"/>
              <a:t>a </a:t>
            </a:r>
            <a:r>
              <a:rPr lang="en-US" i="1" dirty="0"/>
              <a:t>methodology</a:t>
            </a:r>
            <a:r>
              <a:rPr lang="en-US" dirty="0"/>
              <a:t> refers to a system of </a:t>
            </a:r>
            <a:r>
              <a:rPr lang="en-US" i="1" dirty="0"/>
              <a:t>methods</a:t>
            </a:r>
            <a:r>
              <a:rPr lang="en-US" dirty="0"/>
              <a:t> used in a particular activity, and the </a:t>
            </a:r>
            <a:r>
              <a:rPr lang="en-US" i="1" dirty="0"/>
              <a:t>methods</a:t>
            </a:r>
            <a:r>
              <a:rPr lang="en-US" dirty="0"/>
              <a:t> refer to particular procedures</a:t>
            </a:r>
          </a:p>
          <a:p>
            <a:r>
              <a:rPr lang="en-US" dirty="0"/>
              <a:t>part of being a critical learner is being attuned to the rationales and epistemologies that underlie various methodologies</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36098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fontScale="92500" lnSpcReduction="20000"/>
          </a:bodyPr>
          <a:lstStyle/>
          <a:p>
            <a:r>
              <a:rPr lang="en-US" dirty="0"/>
              <a:t>a research methodology is different from a design methodology</a:t>
            </a:r>
          </a:p>
          <a:p>
            <a:r>
              <a:rPr lang="en-US" dirty="0"/>
              <a:t>the four core activities that are relevant to (most) design  methodologies are: research, ideation, prototyping, evaluating</a:t>
            </a:r>
          </a:p>
          <a:p>
            <a:r>
              <a:rPr lang="en-US" dirty="0"/>
              <a:t>research, which is concerned with generating knowledge, can depend on one or more of unstructured qualitative data, structured qualitative data, and/or quantitative data</a:t>
            </a:r>
          </a:p>
          <a:p>
            <a:r>
              <a:rPr lang="en-US" dirty="0"/>
              <a:t>data can be linked to knowledge through the (speculative) DIKW model</a:t>
            </a:r>
          </a:p>
          <a:p>
            <a:r>
              <a:rPr lang="en-US" dirty="0"/>
              <a:t>a </a:t>
            </a:r>
            <a:r>
              <a:rPr lang="en-US" i="1" dirty="0"/>
              <a:t>methodology</a:t>
            </a:r>
            <a:r>
              <a:rPr lang="en-US" dirty="0"/>
              <a:t> refers to a system of </a:t>
            </a:r>
            <a:r>
              <a:rPr lang="en-US" i="1" dirty="0"/>
              <a:t>methods</a:t>
            </a:r>
            <a:r>
              <a:rPr lang="en-US" dirty="0"/>
              <a:t> used in a particular activity, and the </a:t>
            </a:r>
            <a:r>
              <a:rPr lang="en-US" i="1" dirty="0"/>
              <a:t>methods</a:t>
            </a:r>
            <a:r>
              <a:rPr lang="en-US" dirty="0"/>
              <a:t> refer to particular procedures</a:t>
            </a:r>
          </a:p>
          <a:p>
            <a:r>
              <a:rPr lang="en-US" dirty="0"/>
              <a:t>part of being a critical learner is being attuned to the rationales and epistemologies that underlie various methodologies</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In Sum</a:t>
            </a:r>
          </a:p>
        </p:txBody>
      </p:sp>
      <p:sp>
        <p:nvSpPr>
          <p:cNvPr id="5" name="Rectangle 4">
            <a:extLst>
              <a:ext uri="{FF2B5EF4-FFF2-40B4-BE49-F238E27FC236}">
                <a16:creationId xmlns:a16="http://schemas.microsoft.com/office/drawing/2014/main" id="{AE5FEE1D-5AEB-8441-82B7-0024F1CC8E2A}"/>
              </a:ext>
            </a:extLst>
          </p:cNvPr>
          <p:cNvSpPr/>
          <p:nvPr/>
        </p:nvSpPr>
        <p:spPr>
          <a:xfrm>
            <a:off x="3292979" y="1275794"/>
            <a:ext cx="3102003" cy="369332"/>
          </a:xfrm>
          <a:prstGeom prst="rect">
            <a:avLst/>
          </a:prstGeom>
        </p:spPr>
        <p:txBody>
          <a:bodyPr wrap="none">
            <a:spAutoFit/>
          </a:bodyPr>
          <a:lstStyle/>
          <a:p>
            <a:r>
              <a:rPr lang="en-US" dirty="0">
                <a:solidFill>
                  <a:srgbClr val="FF0000"/>
                </a:solidFill>
                <a:latin typeface="Gill Sans Nova Light" panose="020B0302020104020203" pitchFamily="34" charset="0"/>
              </a:rPr>
              <a:t>[putting the “punchline” upfront]</a:t>
            </a:r>
          </a:p>
        </p:txBody>
      </p:sp>
    </p:spTree>
    <p:extLst>
      <p:ext uri="{BB962C8B-B14F-4D97-AF65-F5344CB8AC3E}">
        <p14:creationId xmlns:p14="http://schemas.microsoft.com/office/powerpoint/2010/main" val="136780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US" dirty="0"/>
              <a:t>What is a methodology vs a method?</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33046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terms </a:t>
            </a:r>
            <a:r>
              <a:rPr lang="en-US" i="1" dirty="0"/>
              <a:t>method</a:t>
            </a:r>
            <a:r>
              <a:rPr lang="en-US" dirty="0"/>
              <a:t> and </a:t>
            </a:r>
            <a:r>
              <a:rPr lang="en-US" i="1" dirty="0"/>
              <a:t>methodology</a:t>
            </a:r>
            <a:r>
              <a:rPr lang="en-US" dirty="0"/>
              <a:t> are often used interchangeably, but they are indeed different</a:t>
            </a:r>
          </a:p>
          <a:p>
            <a:r>
              <a:rPr lang="en-US" b="1" i="1" dirty="0"/>
              <a:t>method</a:t>
            </a:r>
            <a:r>
              <a:rPr lang="en-US" dirty="0"/>
              <a:t>: a particular procedure for accomplishing or approaching something (akin to a tool)</a:t>
            </a:r>
          </a:p>
          <a:p>
            <a:r>
              <a:rPr lang="en-US" b="1" i="1" dirty="0"/>
              <a:t>methodology</a:t>
            </a:r>
            <a:r>
              <a:rPr lang="en-US" dirty="0"/>
              <a:t>: a system of methods used in a particular activity; has an underlying rationale and implements a particular strategy</a:t>
            </a:r>
          </a:p>
          <a:p>
            <a:endParaRPr lang="en-US" dirty="0"/>
          </a:p>
        </p:txBody>
      </p:sp>
      <p:sp>
        <p:nvSpPr>
          <p:cNvPr id="3" name="Title 2"/>
          <p:cNvSpPr>
            <a:spLocks noGrp="1"/>
          </p:cNvSpPr>
          <p:nvPr>
            <p:ph type="title"/>
          </p:nvPr>
        </p:nvSpPr>
        <p:spPr/>
        <p:txBody>
          <a:bodyPr/>
          <a:lstStyle/>
          <a:p>
            <a:r>
              <a:rPr lang="en-US" dirty="0"/>
              <a:t>Method vs Methodology</a:t>
            </a:r>
          </a:p>
        </p:txBody>
      </p:sp>
      <p:sp>
        <p:nvSpPr>
          <p:cNvPr id="4" name="Rectangle 3"/>
          <p:cNvSpPr/>
          <p:nvPr/>
        </p:nvSpPr>
        <p:spPr>
          <a:xfrm>
            <a:off x="1160198" y="5167906"/>
            <a:ext cx="6567714" cy="1200329"/>
          </a:xfrm>
          <a:prstGeom prst="rect">
            <a:avLst/>
          </a:prstGeom>
        </p:spPr>
        <p:txBody>
          <a:bodyPr wrap="square">
            <a:spAutoFit/>
          </a:bodyPr>
          <a:lstStyle/>
          <a:p>
            <a:r>
              <a:rPr lang="en-US" dirty="0">
                <a:latin typeface="Garamond"/>
                <a:cs typeface="Garamond"/>
              </a:rPr>
              <a:t>This is a reasonable discussion:</a:t>
            </a:r>
          </a:p>
          <a:p>
            <a:r>
              <a:rPr lang="en-US" dirty="0" err="1">
                <a:latin typeface="Garamond"/>
                <a:cs typeface="Garamond"/>
              </a:rPr>
              <a:t>Brookshier</a:t>
            </a:r>
            <a:r>
              <a:rPr lang="en-US" dirty="0">
                <a:latin typeface="Garamond"/>
                <a:cs typeface="Garamond"/>
              </a:rPr>
              <a:t> (2018) Method vs. methodology: understanding the difference, https://</a:t>
            </a:r>
            <a:r>
              <a:rPr lang="en-US" dirty="0" err="1">
                <a:latin typeface="Garamond"/>
                <a:cs typeface="Garamond"/>
              </a:rPr>
              <a:t>uxdesign.cc</a:t>
            </a:r>
            <a:r>
              <a:rPr lang="en-US" dirty="0">
                <a:latin typeface="Garamond"/>
                <a:cs typeface="Garamond"/>
              </a:rPr>
              <a:t>/method-vs-methodology-whats-the-difference-9cc755c2e69d</a:t>
            </a:r>
          </a:p>
        </p:txBody>
      </p:sp>
    </p:spTree>
    <p:extLst>
      <p:ext uri="{BB962C8B-B14F-4D97-AF65-F5344CB8AC3E}">
        <p14:creationId xmlns:p14="http://schemas.microsoft.com/office/powerpoint/2010/main" val="397765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313A44-747E-634D-A410-58243B3112B0}"/>
              </a:ext>
            </a:extLst>
          </p:cNvPr>
          <p:cNvSpPr>
            <a:spLocks noGrp="1"/>
          </p:cNvSpPr>
          <p:nvPr>
            <p:ph idx="1"/>
          </p:nvPr>
        </p:nvSpPr>
        <p:spPr/>
        <p:txBody>
          <a:bodyPr/>
          <a:lstStyle/>
          <a:p>
            <a:r>
              <a:rPr lang="en-US" dirty="0"/>
              <a:t>is a general approach, a general strategy for the activity</a:t>
            </a:r>
          </a:p>
          <a:p>
            <a:r>
              <a:rPr lang="en-US" dirty="0"/>
              <a:t>consists of methods, rules, and postulates</a:t>
            </a:r>
          </a:p>
          <a:p>
            <a:r>
              <a:rPr lang="en-US" dirty="0"/>
              <a:t>provides the rationale behind the methods that are chosen</a:t>
            </a:r>
          </a:p>
          <a:p>
            <a:endParaRPr lang="en-US" dirty="0"/>
          </a:p>
          <a:p>
            <a:endParaRPr lang="en-US" dirty="0"/>
          </a:p>
        </p:txBody>
      </p:sp>
      <p:sp>
        <p:nvSpPr>
          <p:cNvPr id="3" name="Slide Number Placeholder 2">
            <a:extLst>
              <a:ext uri="{FF2B5EF4-FFF2-40B4-BE49-F238E27FC236}">
                <a16:creationId xmlns:a16="http://schemas.microsoft.com/office/drawing/2014/main" id="{95668ED6-F7FD-E84F-9C01-BD4C9445D39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3242675-3362-9E4D-AACF-F69D4A25BFDC}"/>
              </a:ext>
            </a:extLst>
          </p:cNvPr>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286397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Of course, there are different activities, and thus there are are different methodologies…</a:t>
            </a:r>
          </a:p>
          <a:p>
            <a:r>
              <a:rPr lang="en-US" b="1" dirty="0"/>
              <a:t>research methodology</a:t>
            </a:r>
            <a:r>
              <a:rPr lang="en-US" dirty="0"/>
              <a:t>: </a:t>
            </a:r>
          </a:p>
          <a:p>
            <a:pPr lvl="1"/>
            <a:r>
              <a:rPr lang="en-US" dirty="0"/>
              <a:t>a system of methods for </a:t>
            </a:r>
            <a:r>
              <a:rPr lang="en-US" b="1" dirty="0"/>
              <a:t>research </a:t>
            </a:r>
          </a:p>
          <a:p>
            <a:pPr lvl="1"/>
            <a:r>
              <a:rPr lang="en-US" dirty="0"/>
              <a:t>methodology for knowledge production (for generating knowledge outputs)</a:t>
            </a:r>
          </a:p>
          <a:p>
            <a:r>
              <a:rPr lang="en-US" b="1" dirty="0"/>
              <a:t>design methodology</a:t>
            </a:r>
            <a:r>
              <a:rPr lang="en-US" dirty="0"/>
              <a:t>: </a:t>
            </a:r>
          </a:p>
          <a:p>
            <a:pPr lvl="1"/>
            <a:r>
              <a:rPr lang="en-US" dirty="0"/>
              <a:t>a system of methods for </a:t>
            </a:r>
            <a:r>
              <a:rPr lang="en-US" b="1" dirty="0"/>
              <a:t>design </a:t>
            </a:r>
          </a:p>
          <a:p>
            <a:pPr lvl="1"/>
            <a:r>
              <a:rPr lang="en-US" dirty="0"/>
              <a:t>methodology for generating design outputs</a:t>
            </a:r>
            <a:endParaRPr lang="en-US" b="1" dirty="0"/>
          </a:p>
          <a:p>
            <a:r>
              <a:rPr lang="en-US" b="1" dirty="0"/>
              <a:t>evaluation methodology</a:t>
            </a:r>
            <a:r>
              <a:rPr lang="en-US" dirty="0"/>
              <a:t>: </a:t>
            </a:r>
          </a:p>
          <a:p>
            <a:pPr lvl="1"/>
            <a:r>
              <a:rPr lang="en-US" dirty="0"/>
              <a:t>a system of methods for </a:t>
            </a:r>
            <a:r>
              <a:rPr lang="en-US" b="1" dirty="0"/>
              <a:t>evaluation</a:t>
            </a:r>
          </a:p>
          <a:p>
            <a:pPr lvl="1"/>
            <a:r>
              <a:rPr lang="en-US" dirty="0"/>
              <a:t>methodology for generating evaluation outcomes</a:t>
            </a:r>
          </a:p>
          <a:p>
            <a:r>
              <a:rPr lang="en-US" b="1" dirty="0"/>
              <a:t>prototyping methodology</a:t>
            </a:r>
          </a:p>
          <a:p>
            <a:pPr lvl="1"/>
            <a:r>
              <a:rPr lang="en-US" dirty="0"/>
              <a:t>a system of methods for prototyping</a:t>
            </a:r>
          </a:p>
          <a:p>
            <a:pPr marL="0" indent="0">
              <a:buNone/>
            </a:pPr>
            <a:endParaRPr lang="en-US" dirty="0"/>
          </a:p>
        </p:txBody>
      </p:sp>
      <p:sp>
        <p:nvSpPr>
          <p:cNvPr id="3" name="Title 2"/>
          <p:cNvSpPr>
            <a:spLocks noGrp="1"/>
          </p:cNvSpPr>
          <p:nvPr>
            <p:ph type="title"/>
          </p:nvPr>
        </p:nvSpPr>
        <p:spPr/>
        <p:txBody>
          <a:bodyPr/>
          <a:lstStyle/>
          <a:p>
            <a:r>
              <a:rPr lang="en-US" dirty="0"/>
              <a:t>Different Methodologies</a:t>
            </a:r>
          </a:p>
        </p:txBody>
      </p:sp>
    </p:spTree>
    <p:extLst>
      <p:ext uri="{BB962C8B-B14F-4D97-AF65-F5344CB8AC3E}">
        <p14:creationId xmlns:p14="http://schemas.microsoft.com/office/powerpoint/2010/main" val="2302587515"/>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4717</TotalTime>
  <Words>3059</Words>
  <Application>Microsoft Macintosh PowerPoint</Application>
  <PresentationFormat>On-screen Show (4:3)</PresentationFormat>
  <Paragraphs>320</Paragraphs>
  <Slides>43</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Avenir Next Regular</vt:lpstr>
      <vt:lpstr>Calibri</vt:lpstr>
      <vt:lpstr>Garamond</vt:lpstr>
      <vt:lpstr>Gill Sans</vt:lpstr>
      <vt:lpstr>Gill Sans MT</vt:lpstr>
      <vt:lpstr>Gill Sans Nova Light</vt:lpstr>
      <vt:lpstr>Palatino Linotype</vt:lpstr>
      <vt:lpstr>Source Sans Pro</vt:lpstr>
      <vt:lpstr>Times New Roman</vt:lpstr>
      <vt:lpstr>Wingdings 2</vt:lpstr>
      <vt:lpstr>3461w20</vt:lpstr>
      <vt:lpstr>PowerPoint Presentation</vt:lpstr>
      <vt:lpstr>Intellectual Property Notice</vt:lpstr>
      <vt:lpstr>Dependencies</vt:lpstr>
      <vt:lpstr> Inquiry</vt:lpstr>
      <vt:lpstr>In Sum</vt:lpstr>
      <vt:lpstr> </vt:lpstr>
      <vt:lpstr>Method vs Methodology</vt:lpstr>
      <vt:lpstr>Methodology</vt:lpstr>
      <vt:lpstr>Different Methodologies</vt:lpstr>
      <vt:lpstr>Examples:</vt:lpstr>
      <vt:lpstr>Rationale behind a Methodology</vt:lpstr>
      <vt:lpstr>Epistemology</vt:lpstr>
      <vt:lpstr>Types of Knowledge</vt:lpstr>
      <vt:lpstr>Positivism (in a nutshell)</vt:lpstr>
      <vt:lpstr>Other epistemological stances</vt:lpstr>
      <vt:lpstr>Why are we talking about this?</vt:lpstr>
      <vt:lpstr>Being a critical learner</vt:lpstr>
      <vt:lpstr>In Sum</vt:lpstr>
      <vt:lpstr> </vt:lpstr>
      <vt:lpstr>HCD: Four Core Activities </vt:lpstr>
      <vt:lpstr> </vt:lpstr>
      <vt:lpstr>Four Core Activities</vt:lpstr>
      <vt:lpstr>Four Core Activities</vt:lpstr>
      <vt:lpstr>In Sum</vt:lpstr>
      <vt:lpstr> </vt:lpstr>
      <vt:lpstr>Why ask the question “What is research?”</vt:lpstr>
      <vt:lpstr>What is research?</vt:lpstr>
      <vt:lpstr>Research entails a methodology</vt:lpstr>
      <vt:lpstr>Research-Creation</vt:lpstr>
      <vt:lpstr>What is the outcome of research?</vt:lpstr>
      <vt:lpstr>Empirical Knowledge, Empirical Research</vt:lpstr>
      <vt:lpstr>Data, Phenomena</vt:lpstr>
      <vt:lpstr>Data: Singular or Plural</vt:lpstr>
      <vt:lpstr>Data</vt:lpstr>
      <vt:lpstr>Unstructured Qualitative Data</vt:lpstr>
      <vt:lpstr>Structured Qualitative Data</vt:lpstr>
      <vt:lpstr>(Structured) Quantitative Data</vt:lpstr>
      <vt:lpstr>Structured Data: Notice!</vt:lpstr>
      <vt:lpstr>Data</vt:lpstr>
      <vt:lpstr>DIKW Pyramid</vt:lpstr>
      <vt:lpstr>DIKW Pyramid</vt:lpstr>
      <vt:lpstr>In Sum</vt:lpstr>
      <vt:lpstr>In 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1247</cp:revision>
  <cp:lastPrinted>2021-09-20T18:43:28Z</cp:lastPrinted>
  <dcterms:created xsi:type="dcterms:W3CDTF">2020-01-08T18:20:23Z</dcterms:created>
  <dcterms:modified xsi:type="dcterms:W3CDTF">2021-09-21T02:04:51Z</dcterms:modified>
</cp:coreProperties>
</file>