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939" r:id="rId3"/>
    <p:sldId id="1091" r:id="rId4"/>
    <p:sldId id="264" r:id="rId5"/>
    <p:sldId id="1205" r:id="rId6"/>
    <p:sldId id="589" r:id="rId7"/>
    <p:sldId id="1190" r:id="rId8"/>
    <p:sldId id="1194" r:id="rId9"/>
    <p:sldId id="1193" r:id="rId10"/>
    <p:sldId id="1191" r:id="rId11"/>
    <p:sldId id="1182" r:id="rId12"/>
    <p:sldId id="593" r:id="rId13"/>
    <p:sldId id="575" r:id="rId14"/>
    <p:sldId id="549" r:id="rId15"/>
    <p:sldId id="1185" r:id="rId16"/>
    <p:sldId id="1069" r:id="rId17"/>
    <p:sldId id="978" r:id="rId18"/>
    <p:sldId id="1196" r:id="rId19"/>
    <p:sldId id="1197" r:id="rId20"/>
    <p:sldId id="1195" r:id="rId21"/>
    <p:sldId id="979" r:id="rId22"/>
    <p:sldId id="977" r:id="rId23"/>
    <p:sldId id="577" r:id="rId24"/>
    <p:sldId id="590" r:id="rId25"/>
    <p:sldId id="580" r:id="rId26"/>
    <p:sldId id="1187" r:id="rId27"/>
    <p:sldId id="582" r:id="rId28"/>
    <p:sldId id="588" r:id="rId29"/>
    <p:sldId id="583" r:id="rId30"/>
    <p:sldId id="586" r:id="rId31"/>
    <p:sldId id="587" r:id="rId32"/>
    <p:sldId id="581" r:id="rId33"/>
    <p:sldId id="592" r:id="rId34"/>
    <p:sldId id="1188" r:id="rId35"/>
    <p:sldId id="579" r:id="rId36"/>
    <p:sldId id="1198" r:id="rId37"/>
    <p:sldId id="962" r:id="rId38"/>
    <p:sldId id="970" r:id="rId39"/>
    <p:sldId id="963" r:id="rId40"/>
    <p:sldId id="965" r:id="rId41"/>
    <p:sldId id="1202" r:id="rId42"/>
    <p:sldId id="1203" r:id="rId43"/>
    <p:sldId id="964" r:id="rId44"/>
    <p:sldId id="971" r:id="rId45"/>
    <p:sldId id="1204" r:id="rId46"/>
    <p:sldId id="280" r:id="rId47"/>
    <p:sldId id="1199" r:id="rId48"/>
    <p:sldId id="972" r:id="rId49"/>
    <p:sldId id="120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1091"/>
            <p14:sldId id="264"/>
          </p14:sldIdLst>
        </p14:section>
        <p14:section name="Body" id="{7C644759-45B7-764F-8741-7D4FFBBBA371}">
          <p14:sldIdLst>
            <p14:sldId id="1205"/>
            <p14:sldId id="589"/>
            <p14:sldId id="1190"/>
            <p14:sldId id="1194"/>
            <p14:sldId id="1193"/>
            <p14:sldId id="1191"/>
            <p14:sldId id="1182"/>
            <p14:sldId id="593"/>
            <p14:sldId id="575"/>
            <p14:sldId id="549"/>
            <p14:sldId id="1185"/>
            <p14:sldId id="1069"/>
            <p14:sldId id="978"/>
            <p14:sldId id="1196"/>
            <p14:sldId id="1197"/>
            <p14:sldId id="1195"/>
            <p14:sldId id="979"/>
            <p14:sldId id="977"/>
            <p14:sldId id="577"/>
            <p14:sldId id="590"/>
            <p14:sldId id="580"/>
            <p14:sldId id="1187"/>
            <p14:sldId id="582"/>
            <p14:sldId id="588"/>
            <p14:sldId id="583"/>
            <p14:sldId id="586"/>
            <p14:sldId id="587"/>
            <p14:sldId id="581"/>
            <p14:sldId id="592"/>
            <p14:sldId id="1188"/>
            <p14:sldId id="579"/>
            <p14:sldId id="1198"/>
            <p14:sldId id="962"/>
            <p14:sldId id="970"/>
            <p14:sldId id="963"/>
            <p14:sldId id="965"/>
            <p14:sldId id="1202"/>
            <p14:sldId id="1203"/>
            <p14:sldId id="964"/>
            <p14:sldId id="971"/>
            <p14:sldId id="1204"/>
            <p14:sldId id="280"/>
            <p14:sldId id="1199"/>
            <p14:sldId id="972"/>
            <p14:sldId id="1200"/>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94830"/>
  </p:normalViewPr>
  <p:slideViewPr>
    <p:cSldViewPr snapToGrid="0" snapToObjects="1">
      <p:cViewPr varScale="1">
        <p:scale>
          <a:sx n="121" d="100"/>
          <a:sy n="121" d="100"/>
        </p:scale>
        <p:origin x="2480"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9519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95" r:id="rId7"/>
    <p:sldLayoutId id="2147483696" r:id="rId8"/>
    <p:sldLayoutId id="2147483705" r:id="rId9"/>
    <p:sldLayoutId id="2147483714" r:id="rId10"/>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www.newstatesman.com/science-tech/social-media/2020/08/better-goodreads-possible-bad-for-books-storygraph-amazon"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a:t>
            </a:r>
            <a:r>
              <a:rPr lang="en-CA" dirty="0" err="1"/>
              <a:t>Technosocial</a:t>
            </a:r>
            <a:r>
              <a:rPr lang="en-CA" dirty="0"/>
              <a:t>-I</a:t>
            </a:r>
            <a:br>
              <a:rPr lang="en-CA" dirty="0"/>
            </a:br>
            <a:r>
              <a:rPr lang="en-CA" dirty="0"/>
              <a:t>.</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F01626-099B-2B4A-A15B-F2A26794B1C4}"/>
              </a:ext>
            </a:extLst>
          </p:cNvPr>
          <p:cNvSpPr>
            <a:spLocks noGrp="1"/>
          </p:cNvSpPr>
          <p:nvPr>
            <p:ph idx="1"/>
          </p:nvPr>
        </p:nvSpPr>
        <p:spPr/>
        <p:txBody>
          <a:bodyPr>
            <a:normAutofit fontScale="85000" lnSpcReduction="20000"/>
          </a:bodyPr>
          <a:lstStyle/>
          <a:p>
            <a:pPr>
              <a:lnSpc>
                <a:spcPct val="120000"/>
              </a:lnSpc>
              <a:spcBef>
                <a:spcPts val="0"/>
              </a:spcBef>
              <a:spcAft>
                <a:spcPts val="600"/>
              </a:spcAft>
            </a:pPr>
            <a:r>
              <a:rPr lang="en-CA" dirty="0"/>
              <a:t>for advocating change…</a:t>
            </a:r>
          </a:p>
          <a:p>
            <a:pPr>
              <a:lnSpc>
                <a:spcPct val="120000"/>
              </a:lnSpc>
              <a:spcBef>
                <a:spcPts val="0"/>
              </a:spcBef>
              <a:spcAft>
                <a:spcPts val="600"/>
              </a:spcAft>
            </a:pPr>
            <a:r>
              <a:rPr lang="en-CA" dirty="0"/>
              <a:t>“critical design”</a:t>
            </a:r>
          </a:p>
          <a:p>
            <a:pPr lvl="1">
              <a:lnSpc>
                <a:spcPct val="120000"/>
              </a:lnSpc>
              <a:spcBef>
                <a:spcPts val="0"/>
              </a:spcBef>
              <a:spcAft>
                <a:spcPts val="600"/>
              </a:spcAft>
            </a:pPr>
            <a:r>
              <a:rPr lang="en-CA" dirty="0"/>
              <a:t>a form of research aimed at leveraging designs to make consumers more critical about their everyday lives</a:t>
            </a:r>
          </a:p>
          <a:p>
            <a:pPr lvl="1">
              <a:lnSpc>
                <a:spcPct val="120000"/>
              </a:lnSpc>
              <a:spcBef>
                <a:spcPts val="0"/>
              </a:spcBef>
              <a:spcAft>
                <a:spcPts val="600"/>
              </a:spcAft>
            </a:pPr>
            <a:r>
              <a:rPr lang="en-CA" dirty="0"/>
              <a:t>aims, in particular, to make consumers more critical about how their lives are mediated by assumptions, values, ideologies, and behavioral norms inscribed in designs </a:t>
            </a:r>
          </a:p>
          <a:p>
            <a:pPr lvl="2">
              <a:lnSpc>
                <a:spcPct val="120000"/>
              </a:lnSpc>
              <a:spcBef>
                <a:spcPts val="0"/>
              </a:spcBef>
              <a:spcAft>
                <a:spcPts val="600"/>
              </a:spcAft>
            </a:pPr>
            <a:r>
              <a:rPr lang="en-US" dirty="0"/>
              <a:t>e.g., </a:t>
            </a:r>
            <a:r>
              <a:rPr lang="en-US" dirty="0" err="1"/>
              <a:t>Bardzell</a:t>
            </a:r>
            <a:r>
              <a:rPr lang="en-US" dirty="0"/>
              <a:t> and </a:t>
            </a:r>
            <a:r>
              <a:rPr lang="en-US" dirty="0" err="1"/>
              <a:t>Bardzell</a:t>
            </a:r>
            <a:r>
              <a:rPr lang="en-US" dirty="0"/>
              <a:t>, Dunne and Raby</a:t>
            </a:r>
          </a:p>
          <a:p>
            <a:pPr lvl="1">
              <a:lnSpc>
                <a:spcPct val="120000"/>
              </a:lnSpc>
              <a:spcBef>
                <a:spcPts val="0"/>
              </a:spcBef>
              <a:spcAft>
                <a:spcPts val="600"/>
              </a:spcAft>
            </a:pPr>
            <a:r>
              <a:rPr lang="en-CA" dirty="0"/>
              <a:t>aims to foreground the ethics of design practice</a:t>
            </a:r>
          </a:p>
          <a:p>
            <a:pPr>
              <a:lnSpc>
                <a:spcPct val="120000"/>
              </a:lnSpc>
              <a:spcBef>
                <a:spcPts val="0"/>
              </a:spcBef>
              <a:spcAft>
                <a:spcPts val="600"/>
              </a:spcAft>
            </a:pPr>
            <a:r>
              <a:rPr lang="en-US" dirty="0"/>
              <a:t>“speculative design”</a:t>
            </a:r>
          </a:p>
          <a:p>
            <a:pPr lvl="1">
              <a:lnSpc>
                <a:spcPct val="120000"/>
              </a:lnSpc>
              <a:spcBef>
                <a:spcPts val="0"/>
              </a:spcBef>
              <a:spcAft>
                <a:spcPts val="600"/>
              </a:spcAft>
            </a:pPr>
            <a:r>
              <a:rPr lang="en-CA" dirty="0"/>
              <a:t>the practice of addressing big societal issues with design processes and systems, looking towards the future and creating products and services for those scenarios</a:t>
            </a:r>
            <a:endParaRPr lang="en-US" dirty="0"/>
          </a:p>
          <a:p>
            <a:pPr>
              <a:lnSpc>
                <a:spcPct val="120000"/>
              </a:lnSpc>
              <a:spcBef>
                <a:spcPts val="0"/>
              </a:spcBef>
              <a:spcAft>
                <a:spcPts val="600"/>
              </a:spcAft>
            </a:pPr>
            <a:r>
              <a:rPr lang="en-US" dirty="0"/>
              <a:t>“adversarial design”</a:t>
            </a:r>
          </a:p>
          <a:p>
            <a:pPr lvl="1">
              <a:lnSpc>
                <a:spcPct val="120000"/>
              </a:lnSpc>
              <a:spcBef>
                <a:spcPts val="0"/>
              </a:spcBef>
              <a:spcAft>
                <a:spcPts val="600"/>
              </a:spcAft>
            </a:pPr>
            <a:r>
              <a:rPr lang="en-CA" dirty="0"/>
              <a:t>technology design that provokes and engages the political, activism</a:t>
            </a:r>
          </a:p>
          <a:p>
            <a:pPr lvl="1">
              <a:lnSpc>
                <a:spcPct val="120000"/>
              </a:lnSpc>
              <a:spcBef>
                <a:spcPts val="0"/>
              </a:spcBef>
              <a:spcAft>
                <a:spcPts val="600"/>
              </a:spcAft>
            </a:pPr>
            <a:r>
              <a:rPr lang="en-CA" dirty="0"/>
              <a:t>e.g., DiSalvo</a:t>
            </a:r>
            <a:endParaRPr lang="en-US" dirty="0"/>
          </a:p>
        </p:txBody>
      </p:sp>
      <p:sp>
        <p:nvSpPr>
          <p:cNvPr id="3" name="Slide Number Placeholder 2">
            <a:extLst>
              <a:ext uri="{FF2B5EF4-FFF2-40B4-BE49-F238E27FC236}">
                <a16:creationId xmlns:a16="http://schemas.microsoft.com/office/drawing/2014/main" id="{AF0820CA-CACB-9446-B773-C6FCCA16085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70082C3-F6FB-FF44-8BC5-11FE214755CF}"/>
              </a:ext>
            </a:extLst>
          </p:cNvPr>
          <p:cNvSpPr>
            <a:spLocks noGrp="1"/>
          </p:cNvSpPr>
          <p:nvPr>
            <p:ph type="title"/>
          </p:nvPr>
        </p:nvSpPr>
        <p:spPr/>
        <p:txBody>
          <a:bodyPr/>
          <a:lstStyle/>
          <a:p>
            <a:r>
              <a:rPr lang="en-CA" dirty="0"/>
              <a:t>Design Contexts, Idea Valuation</a:t>
            </a:r>
            <a:endParaRPr lang="en-US" dirty="0"/>
          </a:p>
        </p:txBody>
      </p:sp>
    </p:spTree>
    <p:extLst>
      <p:ext uri="{BB962C8B-B14F-4D97-AF65-F5344CB8AC3E}">
        <p14:creationId xmlns:p14="http://schemas.microsoft.com/office/powerpoint/2010/main" val="376686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CA" dirty="0"/>
              <a:t>What is a market vs a commons?</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92365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CEF2B2-8711-3247-AC8F-54FEC1922C1B}"/>
              </a:ext>
            </a:extLst>
          </p:cNvPr>
          <p:cNvSpPr>
            <a:spLocks noGrp="1"/>
          </p:cNvSpPr>
          <p:nvPr>
            <p:ph idx="1"/>
          </p:nvPr>
        </p:nvSpPr>
        <p:spPr/>
        <p:txBody>
          <a:bodyPr/>
          <a:lstStyle/>
          <a:p>
            <a:r>
              <a:rPr lang="en-US" dirty="0"/>
              <a:t>the design of interactive systems takes place in </a:t>
            </a:r>
            <a:r>
              <a:rPr lang="en-US" b="1" dirty="0"/>
              <a:t>situated contexts</a:t>
            </a:r>
          </a:p>
          <a:p>
            <a:r>
              <a:rPr lang="en-US" dirty="0"/>
              <a:t>there are many situated contexts, only one of which is based in </a:t>
            </a:r>
            <a:r>
              <a:rPr lang="en-US" b="1" dirty="0"/>
              <a:t>product development</a:t>
            </a:r>
            <a:r>
              <a:rPr lang="en-US" dirty="0"/>
              <a:t> for </a:t>
            </a:r>
            <a:r>
              <a:rPr lang="en-US" b="1" dirty="0"/>
              <a:t>consumer markets</a:t>
            </a:r>
            <a:endParaRPr lang="en-US" dirty="0"/>
          </a:p>
          <a:p>
            <a:r>
              <a:rPr lang="en-US" dirty="0"/>
              <a:t>another situated context is a </a:t>
            </a:r>
            <a:r>
              <a:rPr lang="en-US" b="1" dirty="0"/>
              <a:t>commons</a:t>
            </a:r>
            <a:r>
              <a:rPr lang="en-US" dirty="0"/>
              <a:t>; commons are different from consumer markets</a:t>
            </a:r>
            <a:endParaRPr lang="en-US" b="1" dirty="0"/>
          </a:p>
          <a:p>
            <a:r>
              <a:rPr lang="en-US" dirty="0"/>
              <a:t>the </a:t>
            </a:r>
            <a:r>
              <a:rPr lang="en-US" b="1" dirty="0"/>
              <a:t>open source movement</a:t>
            </a:r>
            <a:r>
              <a:rPr lang="en-US" dirty="0"/>
              <a:t> is an entry point</a:t>
            </a:r>
          </a:p>
          <a:p>
            <a:r>
              <a:rPr lang="en-US" dirty="0"/>
              <a:t>to get to the concept of the open source movement, we will first follow </a:t>
            </a:r>
            <a:r>
              <a:rPr lang="en-US" b="1" dirty="0"/>
              <a:t>a sequence of introductory concepts</a:t>
            </a:r>
          </a:p>
          <a:p>
            <a:endParaRPr lang="en-US" dirty="0"/>
          </a:p>
        </p:txBody>
      </p:sp>
      <p:sp>
        <p:nvSpPr>
          <p:cNvPr id="3" name="Slide Number Placeholder 2">
            <a:extLst>
              <a:ext uri="{FF2B5EF4-FFF2-40B4-BE49-F238E27FC236}">
                <a16:creationId xmlns:a16="http://schemas.microsoft.com/office/drawing/2014/main" id="{440B65B8-5BB5-C149-8FAB-D9C8B24B9C6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407D9F6-E9B1-D546-9F24-79317F9A392C}"/>
              </a:ext>
            </a:extLst>
          </p:cNvPr>
          <p:cNvSpPr>
            <a:spLocks noGrp="1"/>
          </p:cNvSpPr>
          <p:nvPr>
            <p:ph type="title"/>
          </p:nvPr>
        </p:nvSpPr>
        <p:spPr/>
        <p:txBody>
          <a:bodyPr/>
          <a:lstStyle/>
          <a:p>
            <a:r>
              <a:rPr lang="en-US" dirty="0"/>
              <a:t>Starting Point</a:t>
            </a:r>
          </a:p>
        </p:txBody>
      </p:sp>
    </p:spTree>
    <p:extLst>
      <p:ext uri="{BB962C8B-B14F-4D97-AF65-F5344CB8AC3E}">
        <p14:creationId xmlns:p14="http://schemas.microsoft.com/office/powerpoint/2010/main" val="88277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B696A-8137-F44B-8E14-A4EF675324E4}"/>
              </a:ext>
            </a:extLst>
          </p:cNvPr>
          <p:cNvSpPr>
            <a:spLocks noGrp="1"/>
          </p:cNvSpPr>
          <p:nvPr>
            <p:ph idx="1"/>
          </p:nvPr>
        </p:nvSpPr>
        <p:spPr/>
        <p:txBody>
          <a:bodyPr/>
          <a:lstStyle/>
          <a:p>
            <a:pPr marL="0" indent="0">
              <a:buNone/>
            </a:pPr>
            <a:r>
              <a:rPr lang="en-US" dirty="0"/>
              <a:t>“A digital ecosystem is a distributed, adaptive, open socio-technical system with properties of self-</a:t>
            </a:r>
            <a:r>
              <a:rPr lang="en-US" dirty="0" err="1"/>
              <a:t>organisation</a:t>
            </a:r>
            <a:r>
              <a:rPr lang="en-US" dirty="0"/>
              <a:t>, scalability and sustainability inspired from natural ecosystems.”[1][2]</a:t>
            </a:r>
          </a:p>
          <a:p>
            <a:endParaRPr lang="en-US" dirty="0"/>
          </a:p>
          <a:p>
            <a:r>
              <a:rPr lang="en-US" dirty="0"/>
              <a:t>we’ll use this concept to frame issues of production and consumption with respect to interactive systems</a:t>
            </a:r>
          </a:p>
          <a:p>
            <a:pPr lvl="1"/>
            <a:r>
              <a:rPr lang="en-US" dirty="0"/>
              <a:t>who is engaged in </a:t>
            </a:r>
            <a:r>
              <a:rPr lang="en-US" b="1" dirty="0"/>
              <a:t>producing</a:t>
            </a:r>
            <a:r>
              <a:rPr lang="en-US" dirty="0"/>
              <a:t> (designing, implementing, distributing) interactive systems? and why?</a:t>
            </a:r>
          </a:p>
          <a:p>
            <a:pPr lvl="1"/>
            <a:r>
              <a:rPr lang="en-US" dirty="0"/>
              <a:t>who is engaged in </a:t>
            </a:r>
            <a:r>
              <a:rPr lang="en-US" b="1" dirty="0"/>
              <a:t>consuming</a:t>
            </a:r>
            <a:r>
              <a:rPr lang="en-US" dirty="0"/>
              <a:t> (buying, adopting, using) interactive systems? and why?</a:t>
            </a:r>
          </a:p>
          <a:p>
            <a:pPr marL="414000" lvl="1" indent="0">
              <a:buNone/>
            </a:pPr>
            <a:endParaRPr lang="en-US" dirty="0"/>
          </a:p>
          <a:p>
            <a:endParaRPr lang="en-US" dirty="0"/>
          </a:p>
          <a:p>
            <a:endParaRPr lang="en-US" dirty="0"/>
          </a:p>
          <a:p>
            <a:endParaRPr lang="en-US" dirty="0"/>
          </a:p>
          <a:p>
            <a:endParaRPr lang="en-US" dirty="0"/>
          </a:p>
          <a:p>
            <a:pPr marL="0" indent="0">
              <a:buNone/>
            </a:pPr>
            <a:r>
              <a:rPr lang="en-US" sz="1400" dirty="0"/>
              <a:t>[1] definition from Wikipedia</a:t>
            </a:r>
            <a:br>
              <a:rPr lang="en-US" sz="1400" dirty="0"/>
            </a:br>
            <a:r>
              <a:rPr lang="en-US" sz="1400" dirty="0"/>
              <a:t>[2] if Economics could be made a pre-requisite of this course, then we would draw more heavily on economic theory</a:t>
            </a:r>
          </a:p>
        </p:txBody>
      </p:sp>
      <p:sp>
        <p:nvSpPr>
          <p:cNvPr id="4" name="Title 3">
            <a:extLst>
              <a:ext uri="{FF2B5EF4-FFF2-40B4-BE49-F238E27FC236}">
                <a16:creationId xmlns:a16="http://schemas.microsoft.com/office/drawing/2014/main" id="{47AD844B-A171-3940-A30E-FAB5AF924848}"/>
              </a:ext>
            </a:extLst>
          </p:cNvPr>
          <p:cNvSpPr>
            <a:spLocks noGrp="1"/>
          </p:cNvSpPr>
          <p:nvPr>
            <p:ph type="title"/>
          </p:nvPr>
        </p:nvSpPr>
        <p:spPr/>
        <p:txBody>
          <a:bodyPr/>
          <a:lstStyle/>
          <a:p>
            <a:r>
              <a:rPr lang="en-US" dirty="0"/>
              <a:t>Digital ecosystem</a:t>
            </a:r>
            <a:br>
              <a:rPr lang="en-US" dirty="0"/>
            </a:br>
            <a:endParaRPr lang="en-US" dirty="0"/>
          </a:p>
        </p:txBody>
      </p:sp>
    </p:spTree>
    <p:extLst>
      <p:ext uri="{BB962C8B-B14F-4D97-AF65-F5344CB8AC3E}">
        <p14:creationId xmlns:p14="http://schemas.microsoft.com/office/powerpoint/2010/main" val="106538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B696A-8137-F44B-8E14-A4EF675324E4}"/>
              </a:ext>
            </a:extLst>
          </p:cNvPr>
          <p:cNvSpPr>
            <a:spLocks noGrp="1"/>
          </p:cNvSpPr>
          <p:nvPr>
            <p:ph idx="1"/>
          </p:nvPr>
        </p:nvSpPr>
        <p:spPr/>
        <p:txBody>
          <a:bodyPr>
            <a:normAutofit/>
          </a:bodyPr>
          <a:lstStyle/>
          <a:p>
            <a:r>
              <a:rPr lang="en-US" dirty="0"/>
              <a:t>the concept of digital ecosystem derives from the more-basic concept of an ecosystem, which was first developed in the 1930’s in context of ecology</a:t>
            </a:r>
          </a:p>
          <a:p>
            <a:r>
              <a:rPr lang="en-US" dirty="0"/>
              <a:t>in ecology, an ecosystem is typically defined as:</a:t>
            </a:r>
          </a:p>
          <a:p>
            <a:pPr lvl="1"/>
            <a:r>
              <a:rPr lang="en-US" dirty="0"/>
              <a:t>“a community of living organisms in conjunction with the nonliving components of their environment, interacting as a system”[1]</a:t>
            </a:r>
          </a:p>
          <a:p>
            <a:pPr marL="414000" lvl="1" indent="0">
              <a:buNone/>
            </a:pPr>
            <a:endParaRPr lang="en-US" sz="1400" dirty="0"/>
          </a:p>
          <a:p>
            <a:pPr marL="0" indent="0">
              <a:buNone/>
            </a:pPr>
            <a:r>
              <a:rPr lang="en-US" sz="1400" dirty="0"/>
              <a:t>[1] definition from Wikipedia, which cites: </a:t>
            </a:r>
            <a:r>
              <a:rPr lang="en-CA" sz="1400" dirty="0" err="1"/>
              <a:t>Tansley</a:t>
            </a:r>
            <a:r>
              <a:rPr lang="en-CA" sz="1400" dirty="0"/>
              <a:t> (1934); </a:t>
            </a:r>
            <a:r>
              <a:rPr lang="en-CA" sz="1400" dirty="0" err="1"/>
              <a:t>Molles</a:t>
            </a:r>
            <a:r>
              <a:rPr lang="en-CA" sz="1400" dirty="0"/>
              <a:t> (1999), p. 482; Chapin </a:t>
            </a:r>
            <a:r>
              <a:rPr lang="en-CA" sz="1400" i="1" dirty="0"/>
              <a:t>et al</a:t>
            </a:r>
            <a:r>
              <a:rPr lang="en-CA" sz="1400" dirty="0"/>
              <a:t>. (2002), p. 380; Schulze </a:t>
            </a:r>
            <a:r>
              <a:rPr lang="en-CA" sz="1400" i="1" dirty="0"/>
              <a:t>et al</a:t>
            </a:r>
            <a:r>
              <a:rPr lang="en-CA" sz="1400" dirty="0"/>
              <a:t>. (2005); p. 400; </a:t>
            </a:r>
            <a:r>
              <a:rPr lang="en-CA" sz="1400" dirty="0" err="1"/>
              <a:t>Gurevitch</a:t>
            </a:r>
            <a:r>
              <a:rPr lang="en-CA" sz="1400" dirty="0"/>
              <a:t> </a:t>
            </a:r>
            <a:r>
              <a:rPr lang="en-CA" sz="1400" i="1" dirty="0"/>
              <a:t>et al</a:t>
            </a:r>
            <a:r>
              <a:rPr lang="en-CA" sz="1400" dirty="0"/>
              <a:t>. (2006), p. 522; Smith &amp; Smith 2012, p. G-5</a:t>
            </a:r>
            <a:endParaRPr lang="en-US" sz="1400" dirty="0"/>
          </a:p>
        </p:txBody>
      </p:sp>
      <p:sp>
        <p:nvSpPr>
          <p:cNvPr id="4" name="Title 3">
            <a:extLst>
              <a:ext uri="{FF2B5EF4-FFF2-40B4-BE49-F238E27FC236}">
                <a16:creationId xmlns:a16="http://schemas.microsoft.com/office/drawing/2014/main" id="{47AD844B-A171-3940-A30E-FAB5AF924848}"/>
              </a:ext>
            </a:extLst>
          </p:cNvPr>
          <p:cNvSpPr>
            <a:spLocks noGrp="1"/>
          </p:cNvSpPr>
          <p:nvPr>
            <p:ph type="title"/>
          </p:nvPr>
        </p:nvSpPr>
        <p:spPr/>
        <p:txBody>
          <a:bodyPr/>
          <a:lstStyle/>
          <a:p>
            <a:r>
              <a:rPr lang="en-US" dirty="0"/>
              <a:t>Ecosystem</a:t>
            </a:r>
          </a:p>
        </p:txBody>
      </p:sp>
    </p:spTree>
    <p:extLst>
      <p:ext uri="{BB962C8B-B14F-4D97-AF65-F5344CB8AC3E}">
        <p14:creationId xmlns:p14="http://schemas.microsoft.com/office/powerpoint/2010/main" val="212498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B696A-8137-F44B-8E14-A4EF675324E4}"/>
              </a:ext>
            </a:extLst>
          </p:cNvPr>
          <p:cNvSpPr>
            <a:spLocks noGrp="1"/>
          </p:cNvSpPr>
          <p:nvPr>
            <p:ph idx="1"/>
          </p:nvPr>
        </p:nvSpPr>
        <p:spPr/>
        <p:txBody>
          <a:bodyPr>
            <a:normAutofit fontScale="92500" lnSpcReduction="10000"/>
          </a:bodyPr>
          <a:lstStyle/>
          <a:p>
            <a:r>
              <a:rPr lang="en-US" dirty="0"/>
              <a:t>ecosystems are dynamical systems that:</a:t>
            </a:r>
          </a:p>
          <a:p>
            <a:pPr lvl="1"/>
            <a:r>
              <a:rPr lang="en-US" dirty="0"/>
              <a:t>have a sense of balance (balance of population: producers and  consumers)</a:t>
            </a:r>
          </a:p>
          <a:p>
            <a:pPr lvl="1"/>
            <a:r>
              <a:rPr lang="en-US" dirty="0"/>
              <a:t>a capacity to respond to perturbation</a:t>
            </a:r>
          </a:p>
          <a:p>
            <a:pPr lvl="2"/>
            <a:r>
              <a:rPr lang="en-US" dirty="0"/>
              <a:t>to resist disturbances and stay close to its equilibrium</a:t>
            </a:r>
          </a:p>
          <a:p>
            <a:pPr lvl="2"/>
            <a:r>
              <a:rPr lang="en-US" dirty="0"/>
              <a:t>to be perturbed but then to return to its equilibrium </a:t>
            </a:r>
          </a:p>
          <a:p>
            <a:pPr lvl="2"/>
            <a:r>
              <a:rPr lang="en-US" dirty="0"/>
              <a:t>gain a new state of equilibrium with a different composition of components</a:t>
            </a:r>
          </a:p>
          <a:p>
            <a:pPr lvl="1"/>
            <a:r>
              <a:rPr lang="en-US" dirty="0"/>
              <a:t>there is much more to the conceptualization of an ecosystem, but we’ll won’t delve into further detail here</a:t>
            </a:r>
          </a:p>
          <a:p>
            <a:r>
              <a:rPr lang="en-US" dirty="0"/>
              <a:t>the sustainability of an ecosystem refers to the ecosystem’s capacity to continue to exist</a:t>
            </a:r>
          </a:p>
          <a:p>
            <a:pPr marL="0" indent="0">
              <a:buNone/>
            </a:pPr>
            <a:endParaRPr lang="en-US" sz="1400" dirty="0"/>
          </a:p>
          <a:p>
            <a:pPr marL="0" indent="0">
              <a:buNone/>
            </a:pPr>
            <a:r>
              <a:rPr lang="en-US" sz="1400" dirty="0"/>
              <a:t>[1] definition from Wikipedia, which cites: </a:t>
            </a:r>
            <a:r>
              <a:rPr lang="en-CA" sz="1400" dirty="0" err="1"/>
              <a:t>Tansley</a:t>
            </a:r>
            <a:r>
              <a:rPr lang="en-CA" sz="1400" dirty="0"/>
              <a:t> (1934); </a:t>
            </a:r>
            <a:r>
              <a:rPr lang="en-CA" sz="1400" dirty="0" err="1"/>
              <a:t>Molles</a:t>
            </a:r>
            <a:r>
              <a:rPr lang="en-CA" sz="1400" dirty="0"/>
              <a:t> (1999), p. 482; Chapin </a:t>
            </a:r>
            <a:r>
              <a:rPr lang="en-CA" sz="1400" i="1" dirty="0"/>
              <a:t>et al</a:t>
            </a:r>
            <a:r>
              <a:rPr lang="en-CA" sz="1400" dirty="0"/>
              <a:t>. (2002), p. 380; Schulze </a:t>
            </a:r>
            <a:r>
              <a:rPr lang="en-CA" sz="1400" i="1" dirty="0"/>
              <a:t>et al</a:t>
            </a:r>
            <a:r>
              <a:rPr lang="en-CA" sz="1400" dirty="0"/>
              <a:t>. (2005); p. 400; </a:t>
            </a:r>
            <a:r>
              <a:rPr lang="en-CA" sz="1400" dirty="0" err="1"/>
              <a:t>Gurevitch</a:t>
            </a:r>
            <a:r>
              <a:rPr lang="en-CA" sz="1400" dirty="0"/>
              <a:t> </a:t>
            </a:r>
            <a:r>
              <a:rPr lang="en-CA" sz="1400" i="1" dirty="0"/>
              <a:t>et al</a:t>
            </a:r>
            <a:r>
              <a:rPr lang="en-CA" sz="1400" dirty="0"/>
              <a:t>. (2006), p. 522; Smith &amp; Smith 2012, p. G-5</a:t>
            </a:r>
            <a:endParaRPr lang="en-US" sz="1400" dirty="0"/>
          </a:p>
        </p:txBody>
      </p:sp>
      <p:sp>
        <p:nvSpPr>
          <p:cNvPr id="4" name="Title 3">
            <a:extLst>
              <a:ext uri="{FF2B5EF4-FFF2-40B4-BE49-F238E27FC236}">
                <a16:creationId xmlns:a16="http://schemas.microsoft.com/office/drawing/2014/main" id="{47AD844B-A171-3940-A30E-FAB5AF924848}"/>
              </a:ext>
            </a:extLst>
          </p:cNvPr>
          <p:cNvSpPr>
            <a:spLocks noGrp="1"/>
          </p:cNvSpPr>
          <p:nvPr>
            <p:ph type="title"/>
          </p:nvPr>
        </p:nvSpPr>
        <p:spPr/>
        <p:txBody>
          <a:bodyPr/>
          <a:lstStyle/>
          <a:p>
            <a:r>
              <a:rPr lang="en-US" dirty="0"/>
              <a:t>Ecosystems as Dynamical Systems</a:t>
            </a:r>
          </a:p>
        </p:txBody>
      </p:sp>
    </p:spTree>
    <p:extLst>
      <p:ext uri="{BB962C8B-B14F-4D97-AF65-F5344CB8AC3E}">
        <p14:creationId xmlns:p14="http://schemas.microsoft.com/office/powerpoint/2010/main" val="76342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537476-10CD-3945-9851-D6674E9040A1}"/>
              </a:ext>
            </a:extLst>
          </p:cNvPr>
          <p:cNvSpPr>
            <a:spLocks noGrp="1"/>
          </p:cNvSpPr>
          <p:nvPr>
            <p:ph idx="1"/>
          </p:nvPr>
        </p:nvSpPr>
        <p:spPr>
          <a:xfrm>
            <a:off x="1160199" y="809770"/>
            <a:ext cx="6823602" cy="4809089"/>
          </a:xfrm>
        </p:spPr>
        <p:txBody>
          <a:bodyPr>
            <a:normAutofit/>
          </a:bodyPr>
          <a:lstStyle/>
          <a:p>
            <a:pPr marL="0" indent="0">
              <a:buNone/>
            </a:pPr>
            <a:r>
              <a:rPr lang="en-CA" dirty="0"/>
              <a:t>“Human activities implicitly articulate needs, preferences and design visions. Artifacts are designed in response, but inevitably do more than merely respond. Through the course of their adoption and appropriation, new designs provide new possibilities for action and interaction. Ultimately, this activity articulates further human needs, preferences, and design visions.” </a:t>
            </a:r>
          </a:p>
          <a:p>
            <a:pPr marL="0" indent="0" algn="r">
              <a:buNone/>
            </a:pPr>
            <a:r>
              <a:rPr lang="en-CA" dirty="0"/>
              <a:t>(Carroll, 2009)</a:t>
            </a:r>
          </a:p>
        </p:txBody>
      </p:sp>
      <p:sp>
        <p:nvSpPr>
          <p:cNvPr id="3" name="Slide Number Placeholder 2">
            <a:extLst>
              <a:ext uri="{FF2B5EF4-FFF2-40B4-BE49-F238E27FC236}">
                <a16:creationId xmlns:a16="http://schemas.microsoft.com/office/drawing/2014/main" id="{AD1D82F9-FEFD-B84B-9336-9D730B139FB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82095FE-C96F-7B4F-B521-863A267430E2}"/>
              </a:ext>
            </a:extLst>
          </p:cNvPr>
          <p:cNvSpPr>
            <a:spLocks noGrp="1"/>
          </p:cNvSpPr>
          <p:nvPr>
            <p:ph type="title"/>
          </p:nvPr>
        </p:nvSpPr>
        <p:spPr>
          <a:xfrm>
            <a:off x="1160199" y="243559"/>
            <a:ext cx="6823602" cy="807571"/>
          </a:xfrm>
        </p:spPr>
        <p:txBody>
          <a:bodyPr/>
          <a:lstStyle/>
          <a:p>
            <a:r>
              <a:rPr lang="en-US" dirty="0"/>
              <a:t>The “Task-Artifact Cycle”</a:t>
            </a:r>
          </a:p>
        </p:txBody>
      </p:sp>
      <p:pic>
        <p:nvPicPr>
          <p:cNvPr id="6" name="Picture 5">
            <a:extLst>
              <a:ext uri="{FF2B5EF4-FFF2-40B4-BE49-F238E27FC236}">
                <a16:creationId xmlns:a16="http://schemas.microsoft.com/office/drawing/2014/main" id="{8F9D60D2-9DBF-4546-96B1-6D13E32D0C1B}"/>
              </a:ext>
            </a:extLst>
          </p:cNvPr>
          <p:cNvPicPr>
            <a:picLocks noChangeAspect="1"/>
          </p:cNvPicPr>
          <p:nvPr/>
        </p:nvPicPr>
        <p:blipFill>
          <a:blip r:embed="rId2"/>
          <a:stretch>
            <a:fillRect/>
          </a:stretch>
        </p:blipFill>
        <p:spPr>
          <a:xfrm>
            <a:off x="1993900" y="3515193"/>
            <a:ext cx="4864100" cy="2832100"/>
          </a:xfrm>
          <a:prstGeom prst="rect">
            <a:avLst/>
          </a:prstGeom>
        </p:spPr>
      </p:pic>
      <p:sp>
        <p:nvSpPr>
          <p:cNvPr id="7" name="Rectangle 6">
            <a:extLst>
              <a:ext uri="{FF2B5EF4-FFF2-40B4-BE49-F238E27FC236}">
                <a16:creationId xmlns:a16="http://schemas.microsoft.com/office/drawing/2014/main" id="{22B3E7AD-1E74-9249-A98F-092957CFC887}"/>
              </a:ext>
            </a:extLst>
          </p:cNvPr>
          <p:cNvSpPr/>
          <p:nvPr/>
        </p:nvSpPr>
        <p:spPr>
          <a:xfrm>
            <a:off x="223023" y="6318326"/>
            <a:ext cx="8218449" cy="523220"/>
          </a:xfrm>
          <a:prstGeom prst="rect">
            <a:avLst/>
          </a:prstGeom>
        </p:spPr>
        <p:txBody>
          <a:bodyPr wrap="square">
            <a:spAutoFit/>
          </a:bodyPr>
          <a:lstStyle/>
          <a:p>
            <a:r>
              <a:rPr lang="en-CA" sz="1400" dirty="0">
                <a:solidFill>
                  <a:srgbClr val="FF0000"/>
                </a:solidFill>
                <a:latin typeface="Palatino Linotype" panose="02040502050505030304" pitchFamily="18" charset="0"/>
              </a:rPr>
              <a:t>Author/Copyright holder: Courtesy of John M. Carroll. Copyright terms and licence: CC-Att-SA-3 (Creative Commons Attribution-</a:t>
            </a:r>
            <a:r>
              <a:rPr lang="en-CA" sz="1400" dirty="0" err="1">
                <a:solidFill>
                  <a:srgbClr val="FF0000"/>
                </a:solidFill>
                <a:latin typeface="Palatino Linotype" panose="02040502050505030304" pitchFamily="18" charset="0"/>
              </a:rPr>
              <a:t>ShareAlike</a:t>
            </a:r>
            <a:r>
              <a:rPr lang="en-CA" sz="1400" dirty="0">
                <a:solidFill>
                  <a:srgbClr val="FF0000"/>
                </a:solidFill>
                <a:latin typeface="Palatino Linotype" panose="02040502050505030304" pitchFamily="18" charset="0"/>
              </a:rPr>
              <a:t> 3.0)</a:t>
            </a:r>
            <a:endParaRPr lang="en-US" sz="14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69383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F01626-099B-2B4A-A15B-F2A26794B1C4}"/>
              </a:ext>
            </a:extLst>
          </p:cNvPr>
          <p:cNvSpPr>
            <a:spLocks noGrp="1"/>
          </p:cNvSpPr>
          <p:nvPr>
            <p:ph idx="1"/>
          </p:nvPr>
        </p:nvSpPr>
        <p:spPr>
          <a:xfrm>
            <a:off x="1160200" y="2059421"/>
            <a:ext cx="6823602" cy="4809089"/>
          </a:xfrm>
        </p:spPr>
        <p:txBody>
          <a:bodyPr>
            <a:normAutofit/>
          </a:bodyPr>
          <a:lstStyle/>
          <a:p>
            <a:r>
              <a:rPr lang="en-US" dirty="0"/>
              <a:t>a commons is</a:t>
            </a:r>
          </a:p>
          <a:p>
            <a:pPr lvl="1"/>
            <a:r>
              <a:rPr lang="en-US" dirty="0"/>
              <a:t>a set of resources held in common, managed for individual and collective benefit, accessible to all members of a society</a:t>
            </a:r>
          </a:p>
          <a:p>
            <a:pPr lvl="1"/>
            <a:r>
              <a:rPr lang="en-US" dirty="0"/>
              <a:t>governed by social practice within its community of users, not by the state or a market</a:t>
            </a:r>
          </a:p>
        </p:txBody>
      </p:sp>
      <p:sp>
        <p:nvSpPr>
          <p:cNvPr id="3" name="Slide Number Placeholder 2">
            <a:extLst>
              <a:ext uri="{FF2B5EF4-FFF2-40B4-BE49-F238E27FC236}">
                <a16:creationId xmlns:a16="http://schemas.microsoft.com/office/drawing/2014/main" id="{AF0820CA-CACB-9446-B773-C6FCCA16085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70082C3-F6FB-FF44-8BC5-11FE214755CF}"/>
              </a:ext>
            </a:extLst>
          </p:cNvPr>
          <p:cNvSpPr>
            <a:spLocks noGrp="1"/>
          </p:cNvSpPr>
          <p:nvPr>
            <p:ph type="title"/>
          </p:nvPr>
        </p:nvSpPr>
        <p:spPr/>
        <p:txBody>
          <a:bodyPr/>
          <a:lstStyle/>
          <a:p>
            <a:r>
              <a:rPr lang="en-CA" dirty="0"/>
              <a:t>Commons</a:t>
            </a:r>
            <a:endParaRPr lang="en-US" dirty="0"/>
          </a:p>
        </p:txBody>
      </p:sp>
    </p:spTree>
    <p:extLst>
      <p:ext uri="{BB962C8B-B14F-4D97-AF65-F5344CB8AC3E}">
        <p14:creationId xmlns:p14="http://schemas.microsoft.com/office/powerpoint/2010/main" val="194781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F01626-099B-2B4A-A15B-F2A26794B1C4}"/>
              </a:ext>
            </a:extLst>
          </p:cNvPr>
          <p:cNvSpPr>
            <a:spLocks noGrp="1"/>
          </p:cNvSpPr>
          <p:nvPr>
            <p:ph idx="1"/>
          </p:nvPr>
        </p:nvSpPr>
        <p:spPr>
          <a:xfrm>
            <a:off x="1160200" y="2059421"/>
            <a:ext cx="6823602" cy="4809089"/>
          </a:xfrm>
        </p:spPr>
        <p:txBody>
          <a:bodyPr>
            <a:normAutofit fontScale="92500" lnSpcReduction="10000"/>
          </a:bodyPr>
          <a:lstStyle/>
          <a:p>
            <a:r>
              <a:rPr lang="en-US" dirty="0"/>
              <a:t>environmental commons</a:t>
            </a:r>
          </a:p>
          <a:p>
            <a:pPr lvl="1"/>
            <a:r>
              <a:rPr lang="en-US" dirty="0"/>
              <a:t>common land for grazing, for hiking, </a:t>
            </a:r>
            <a:r>
              <a:rPr lang="en-US" dirty="0" err="1"/>
              <a:t>etc</a:t>
            </a:r>
            <a:r>
              <a:rPr lang="en-US" dirty="0"/>
              <a:t> </a:t>
            </a:r>
          </a:p>
          <a:p>
            <a:pPr lvl="1"/>
            <a:r>
              <a:rPr lang="en-US" dirty="0"/>
              <a:t>connected to the concept called the ‘tragedy of the commons’</a:t>
            </a:r>
          </a:p>
          <a:p>
            <a:r>
              <a:rPr lang="en-US" dirty="0"/>
              <a:t>cultural and intellectual commons </a:t>
            </a:r>
          </a:p>
          <a:p>
            <a:pPr lvl="1"/>
            <a:r>
              <a:rPr lang="en-US" dirty="0"/>
              <a:t>e.g., Wikipedia, literature, music</a:t>
            </a:r>
          </a:p>
          <a:p>
            <a:r>
              <a:rPr lang="en-US" dirty="0"/>
              <a:t>digital commons</a:t>
            </a:r>
          </a:p>
          <a:p>
            <a:pPr lvl="1"/>
            <a:r>
              <a:rPr lang="en-US" dirty="0"/>
              <a:t>e.g., </a:t>
            </a:r>
            <a:r>
              <a:rPr lang="en-US" dirty="0" err="1"/>
              <a:t>github</a:t>
            </a:r>
            <a:r>
              <a:rPr lang="en-US" dirty="0"/>
              <a:t>, </a:t>
            </a:r>
            <a:r>
              <a:rPr lang="en-US" dirty="0" err="1"/>
              <a:t>sourceforge</a:t>
            </a:r>
            <a:endParaRPr lang="en-US" dirty="0"/>
          </a:p>
          <a:p>
            <a:r>
              <a:rPr lang="en-US" dirty="0"/>
              <a:t>information commons</a:t>
            </a:r>
          </a:p>
          <a:p>
            <a:pPr lvl="1"/>
            <a:r>
              <a:rPr lang="en-US" dirty="0"/>
              <a:t>e.g., the York library and other libraries, the WWW</a:t>
            </a:r>
          </a:p>
          <a:p>
            <a:r>
              <a:rPr lang="en-US" dirty="0"/>
              <a:t>knowledge commons</a:t>
            </a:r>
          </a:p>
          <a:p>
            <a:pPr lvl="1"/>
            <a:r>
              <a:rPr lang="en-US" dirty="0"/>
              <a:t>e.g., open educational resources (OERs), open-source research</a:t>
            </a:r>
          </a:p>
          <a:p>
            <a:pPr marL="0" indent="0">
              <a:buNone/>
            </a:pPr>
            <a:r>
              <a:rPr lang="en-US" sz="1500" dirty="0"/>
              <a:t>*intellectual, digital, information, knowledge commons are overlapping, not distinguished very clearly</a:t>
            </a:r>
          </a:p>
        </p:txBody>
      </p:sp>
      <p:sp>
        <p:nvSpPr>
          <p:cNvPr id="3" name="Slide Number Placeholder 2">
            <a:extLst>
              <a:ext uri="{FF2B5EF4-FFF2-40B4-BE49-F238E27FC236}">
                <a16:creationId xmlns:a16="http://schemas.microsoft.com/office/drawing/2014/main" id="{AF0820CA-CACB-9446-B773-C6FCCA16085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70082C3-F6FB-FF44-8BC5-11FE214755CF}"/>
              </a:ext>
            </a:extLst>
          </p:cNvPr>
          <p:cNvSpPr>
            <a:spLocks noGrp="1"/>
          </p:cNvSpPr>
          <p:nvPr>
            <p:ph type="title"/>
          </p:nvPr>
        </p:nvSpPr>
        <p:spPr/>
        <p:txBody>
          <a:bodyPr/>
          <a:lstStyle/>
          <a:p>
            <a:r>
              <a:rPr lang="en-CA" dirty="0"/>
              <a:t>Types of Commons</a:t>
            </a:r>
            <a:endParaRPr lang="en-US" dirty="0"/>
          </a:p>
        </p:txBody>
      </p:sp>
    </p:spTree>
    <p:extLst>
      <p:ext uri="{BB962C8B-B14F-4D97-AF65-F5344CB8AC3E}">
        <p14:creationId xmlns:p14="http://schemas.microsoft.com/office/powerpoint/2010/main" val="121907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BBA59B-BE9E-4F45-A1ED-FBBE93CF15A8}"/>
              </a:ext>
            </a:extLst>
          </p:cNvPr>
          <p:cNvSpPr>
            <a:spLocks noGrp="1"/>
          </p:cNvSpPr>
          <p:nvPr>
            <p:ph idx="1"/>
          </p:nvPr>
        </p:nvSpPr>
        <p:spPr/>
        <p:txBody>
          <a:bodyPr>
            <a:normAutofit fontScale="92500" lnSpcReduction="20000"/>
          </a:bodyPr>
          <a:lstStyle/>
          <a:p>
            <a:r>
              <a:rPr lang="en-US" dirty="0"/>
              <a:t>a situation in which </a:t>
            </a:r>
          </a:p>
          <a:p>
            <a:pPr lvl="1"/>
            <a:r>
              <a:rPr lang="en-US" dirty="0"/>
              <a:t>individual users have open access to a resource </a:t>
            </a:r>
          </a:p>
          <a:p>
            <a:pPr lvl="1"/>
            <a:r>
              <a:rPr lang="en-US" dirty="0"/>
              <a:t>the individuals are unhampered by shared social structures or formal rules that govern access and use</a:t>
            </a:r>
          </a:p>
          <a:p>
            <a:pPr lvl="1"/>
            <a:r>
              <a:rPr lang="en-US" dirty="0"/>
              <a:t>the individuals act independently according to their own self-interest </a:t>
            </a:r>
          </a:p>
          <a:p>
            <a:pPr lvl="1"/>
            <a:r>
              <a:rPr lang="en-US" dirty="0"/>
              <a:t>through individual action, depletion of the resource is caused through their uncoordinated action</a:t>
            </a:r>
          </a:p>
          <a:p>
            <a:pPr lvl="1"/>
            <a:r>
              <a:rPr lang="en-US" dirty="0"/>
              <a:t>the acts of the individuals are contrary to the common good of all users</a:t>
            </a:r>
          </a:p>
          <a:p>
            <a:r>
              <a:rPr lang="en-US" dirty="0"/>
              <a:t>first coined in the 1800’s – grazing land in Great Britain is was called a ‘commons’ – if everyone grazes their livestock in an uncontrolled fashion, the grazing land is destroyed and becomes unusable for everyone</a:t>
            </a:r>
          </a:p>
          <a:p>
            <a:r>
              <a:rPr lang="en-US" dirty="0"/>
              <a:t>Ostrom (Nobel prize winner) </a:t>
            </a:r>
            <a:r>
              <a:rPr lang="en-CA" dirty="0"/>
              <a:t>found the tragedy of the commons is not as prevalent and not as difficult to solve some maintained</a:t>
            </a:r>
            <a:endParaRPr lang="en-US" dirty="0"/>
          </a:p>
        </p:txBody>
      </p:sp>
      <p:sp>
        <p:nvSpPr>
          <p:cNvPr id="3" name="Slide Number Placeholder 2">
            <a:extLst>
              <a:ext uri="{FF2B5EF4-FFF2-40B4-BE49-F238E27FC236}">
                <a16:creationId xmlns:a16="http://schemas.microsoft.com/office/drawing/2014/main" id="{89778487-D812-D34B-9580-E94816FEB15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5C2E46D-90CD-574C-88A0-1B18BBE59764}"/>
              </a:ext>
            </a:extLst>
          </p:cNvPr>
          <p:cNvSpPr>
            <a:spLocks noGrp="1"/>
          </p:cNvSpPr>
          <p:nvPr>
            <p:ph type="title"/>
          </p:nvPr>
        </p:nvSpPr>
        <p:spPr/>
        <p:txBody>
          <a:bodyPr/>
          <a:lstStyle/>
          <a:p>
            <a:r>
              <a:rPr lang="en-US" dirty="0"/>
              <a:t>Tragedy of the Commons</a:t>
            </a:r>
          </a:p>
        </p:txBody>
      </p:sp>
    </p:spTree>
    <p:extLst>
      <p:ext uri="{BB962C8B-B14F-4D97-AF65-F5344CB8AC3E}">
        <p14:creationId xmlns:p14="http://schemas.microsoft.com/office/powerpoint/2010/main" val="378279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F01626-099B-2B4A-A15B-F2A26794B1C4}"/>
              </a:ext>
            </a:extLst>
          </p:cNvPr>
          <p:cNvSpPr>
            <a:spLocks noGrp="1"/>
          </p:cNvSpPr>
          <p:nvPr>
            <p:ph idx="1"/>
          </p:nvPr>
        </p:nvSpPr>
        <p:spPr>
          <a:xfrm>
            <a:off x="1160200" y="2059421"/>
            <a:ext cx="6823602" cy="4809089"/>
          </a:xfrm>
        </p:spPr>
        <p:txBody>
          <a:bodyPr>
            <a:normAutofit/>
          </a:bodyPr>
          <a:lstStyle/>
          <a:p>
            <a:r>
              <a:rPr lang="en-US" dirty="0"/>
              <a:t>commons-based peer production (CBPP)</a:t>
            </a:r>
          </a:p>
          <a:p>
            <a:pPr lvl="1"/>
            <a:r>
              <a:rPr lang="en-US" dirty="0"/>
              <a:t>is a form of socio-economic production via collaborative work </a:t>
            </a:r>
          </a:p>
          <a:p>
            <a:pPr lvl="1"/>
            <a:r>
              <a:rPr lang="en-US" dirty="0"/>
              <a:t>often (but not always) the contributors are not financially compensated</a:t>
            </a:r>
          </a:p>
          <a:p>
            <a:pPr lvl="1"/>
            <a:r>
              <a:rPr lang="en-US" dirty="0"/>
              <a:t>different from economic production under traditional business models</a:t>
            </a:r>
          </a:p>
          <a:p>
            <a:pPr lvl="1"/>
            <a:r>
              <a:rPr lang="en-US" dirty="0"/>
              <a:t>e.g., </a:t>
            </a:r>
            <a:r>
              <a:rPr lang="en-US" dirty="0" err="1"/>
              <a:t>thingiverse</a:t>
            </a:r>
            <a:r>
              <a:rPr lang="en-US" dirty="0"/>
              <a:t>, fan fiction, open source software</a:t>
            </a:r>
          </a:p>
        </p:txBody>
      </p:sp>
      <p:sp>
        <p:nvSpPr>
          <p:cNvPr id="3" name="Slide Number Placeholder 2">
            <a:extLst>
              <a:ext uri="{FF2B5EF4-FFF2-40B4-BE49-F238E27FC236}">
                <a16:creationId xmlns:a16="http://schemas.microsoft.com/office/drawing/2014/main" id="{AF0820CA-CACB-9446-B773-C6FCCA16085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70082C3-F6FB-FF44-8BC5-11FE214755CF}"/>
              </a:ext>
            </a:extLst>
          </p:cNvPr>
          <p:cNvSpPr>
            <a:spLocks noGrp="1"/>
          </p:cNvSpPr>
          <p:nvPr>
            <p:ph type="title"/>
          </p:nvPr>
        </p:nvSpPr>
        <p:spPr/>
        <p:txBody>
          <a:bodyPr/>
          <a:lstStyle/>
          <a:p>
            <a:r>
              <a:rPr lang="en-CA" dirty="0"/>
              <a:t>Commons-Based Peer Production</a:t>
            </a:r>
            <a:endParaRPr lang="en-US" dirty="0"/>
          </a:p>
        </p:txBody>
      </p:sp>
    </p:spTree>
    <p:extLst>
      <p:ext uri="{BB962C8B-B14F-4D97-AF65-F5344CB8AC3E}">
        <p14:creationId xmlns:p14="http://schemas.microsoft.com/office/powerpoint/2010/main" val="346682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F01626-099B-2B4A-A15B-F2A26794B1C4}"/>
              </a:ext>
            </a:extLst>
          </p:cNvPr>
          <p:cNvSpPr>
            <a:spLocks noGrp="1"/>
          </p:cNvSpPr>
          <p:nvPr>
            <p:ph idx="1"/>
          </p:nvPr>
        </p:nvSpPr>
        <p:spPr>
          <a:xfrm>
            <a:off x="1160200" y="2059421"/>
            <a:ext cx="6823602" cy="4809089"/>
          </a:xfrm>
        </p:spPr>
        <p:txBody>
          <a:bodyPr>
            <a:normAutofit/>
          </a:bodyPr>
          <a:lstStyle/>
          <a:p>
            <a:r>
              <a:rPr lang="en-US" dirty="0"/>
              <a:t>a market is</a:t>
            </a:r>
          </a:p>
          <a:p>
            <a:pPr lvl="1"/>
            <a:r>
              <a:rPr lang="en-US" dirty="0"/>
              <a:t>a composition of systems, institutions, procedures, social relations or infrastructures whereby parties engage in exchange</a:t>
            </a:r>
          </a:p>
          <a:p>
            <a:r>
              <a:rPr lang="en-US" dirty="0"/>
              <a:t>markets have producers and consumers</a:t>
            </a:r>
          </a:p>
          <a:p>
            <a:r>
              <a:rPr lang="en-US" dirty="0"/>
              <a:t>consumer: </a:t>
            </a:r>
          </a:p>
          <a:p>
            <a:pPr lvl="1"/>
            <a:r>
              <a:rPr lang="en-US" dirty="0"/>
              <a:t>“a person or a group who intends to order, orders, or uses purchased goods, products, or services”</a:t>
            </a:r>
          </a:p>
          <a:p>
            <a:r>
              <a:rPr lang="en-US" dirty="0"/>
              <a:t>the exchange is typically in fungible goods (currency)</a:t>
            </a:r>
          </a:p>
          <a:p>
            <a:r>
              <a:rPr lang="en-US" dirty="0"/>
              <a:t>there also can be the ‘double coincidence of wants’ – each party holds an item that the other wants, exchange without monetary medium</a:t>
            </a:r>
          </a:p>
        </p:txBody>
      </p:sp>
      <p:sp>
        <p:nvSpPr>
          <p:cNvPr id="3" name="Slide Number Placeholder 2">
            <a:extLst>
              <a:ext uri="{FF2B5EF4-FFF2-40B4-BE49-F238E27FC236}">
                <a16:creationId xmlns:a16="http://schemas.microsoft.com/office/drawing/2014/main" id="{AF0820CA-CACB-9446-B773-C6FCCA16085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70082C3-F6FB-FF44-8BC5-11FE214755CF}"/>
              </a:ext>
            </a:extLst>
          </p:cNvPr>
          <p:cNvSpPr>
            <a:spLocks noGrp="1"/>
          </p:cNvSpPr>
          <p:nvPr>
            <p:ph type="title"/>
          </p:nvPr>
        </p:nvSpPr>
        <p:spPr/>
        <p:txBody>
          <a:bodyPr/>
          <a:lstStyle/>
          <a:p>
            <a:r>
              <a:rPr lang="en-CA" dirty="0"/>
              <a:t>Markets</a:t>
            </a:r>
            <a:endParaRPr lang="en-US" dirty="0"/>
          </a:p>
        </p:txBody>
      </p:sp>
    </p:spTree>
    <p:extLst>
      <p:ext uri="{BB962C8B-B14F-4D97-AF65-F5344CB8AC3E}">
        <p14:creationId xmlns:p14="http://schemas.microsoft.com/office/powerpoint/2010/main" val="359753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F01626-099B-2B4A-A15B-F2A26794B1C4}"/>
              </a:ext>
            </a:extLst>
          </p:cNvPr>
          <p:cNvSpPr>
            <a:spLocks noGrp="1"/>
          </p:cNvSpPr>
          <p:nvPr>
            <p:ph idx="1"/>
          </p:nvPr>
        </p:nvSpPr>
        <p:spPr>
          <a:xfrm>
            <a:off x="1160200" y="2059421"/>
            <a:ext cx="6823602" cy="4809089"/>
          </a:xfrm>
        </p:spPr>
        <p:txBody>
          <a:bodyPr>
            <a:normAutofit fontScale="85000" lnSpcReduction="20000"/>
          </a:bodyPr>
          <a:lstStyle/>
          <a:p>
            <a:pPr marL="0" indent="0">
              <a:buNone/>
            </a:pPr>
            <a:r>
              <a:rPr lang="en-US" dirty="0"/>
              <a:t>we can distinguish design contexts in terms of </a:t>
            </a:r>
            <a:r>
              <a:rPr lang="en-US" b="1" dirty="0"/>
              <a:t>the ‘market’ </a:t>
            </a:r>
            <a:r>
              <a:rPr lang="en-US" dirty="0"/>
              <a:t>within which the outcome will be deployed</a:t>
            </a:r>
          </a:p>
          <a:p>
            <a:r>
              <a:rPr lang="en-US" dirty="0"/>
              <a:t>consumer markets, business to consumer (B2C)</a:t>
            </a:r>
            <a:endParaRPr lang="en-CA" dirty="0"/>
          </a:p>
          <a:p>
            <a:pPr lvl="1"/>
            <a:r>
              <a:rPr lang="en-US" dirty="0"/>
              <a:t>bottom-of-pyramid, mid-pyramid, top-of-pyramid markets refer to consumers grouped by socioeconomic status, from poorest to </a:t>
            </a:r>
            <a:r>
              <a:rPr lang="en-US" dirty="0" err="1"/>
              <a:t>wealthiesr</a:t>
            </a:r>
            <a:endParaRPr lang="en-CA" dirty="0"/>
          </a:p>
          <a:p>
            <a:pPr lvl="1"/>
            <a:r>
              <a:rPr lang="en-US" dirty="0"/>
              <a:t>consumer market is divided into different sectors: discretionary/non-discretionary or by industries (auto, leisure, household, apparel, </a:t>
            </a:r>
            <a:r>
              <a:rPr lang="en-US" dirty="0" err="1"/>
              <a:t>etc</a:t>
            </a:r>
            <a:r>
              <a:rPr lang="en-US" dirty="0"/>
              <a:t>) </a:t>
            </a:r>
          </a:p>
          <a:p>
            <a:pPr lvl="1"/>
            <a:r>
              <a:rPr lang="en-US" dirty="0"/>
              <a:t>planned obsolescence can be a business strategy</a:t>
            </a:r>
            <a:endParaRPr lang="en-CA" dirty="0"/>
          </a:p>
          <a:p>
            <a:r>
              <a:rPr lang="en-US" dirty="0"/>
              <a:t>business to business (B2B)</a:t>
            </a:r>
          </a:p>
          <a:p>
            <a:pPr lvl="1"/>
            <a:r>
              <a:rPr lang="en-US" dirty="0"/>
              <a:t>designing products and services for business clients/customers</a:t>
            </a:r>
          </a:p>
          <a:p>
            <a:r>
              <a:rPr lang="en-US" dirty="0"/>
              <a:t>business to government (B2G)</a:t>
            </a:r>
          </a:p>
          <a:p>
            <a:pPr lvl="1"/>
            <a:r>
              <a:rPr lang="en-US" dirty="0"/>
              <a:t>design for government/public sector, </a:t>
            </a:r>
          </a:p>
          <a:p>
            <a:pPr lvl="1"/>
            <a:r>
              <a:rPr lang="en-US" dirty="0"/>
              <a:t>procurement processes can implement social policy</a:t>
            </a:r>
          </a:p>
          <a:p>
            <a:pPr lvl="1"/>
            <a:r>
              <a:rPr lang="en-US" dirty="0"/>
              <a:t>some educational institutions are public, others are private</a:t>
            </a:r>
          </a:p>
          <a:p>
            <a:r>
              <a:rPr lang="en-US" dirty="0"/>
              <a:t>“captive market”:</a:t>
            </a:r>
          </a:p>
          <a:p>
            <a:pPr lvl="1"/>
            <a:r>
              <a:rPr lang="en-US" dirty="0"/>
              <a:t>design done ‘in house’ within an organization for the organization</a:t>
            </a:r>
          </a:p>
        </p:txBody>
      </p:sp>
      <p:sp>
        <p:nvSpPr>
          <p:cNvPr id="3" name="Slide Number Placeholder 2">
            <a:extLst>
              <a:ext uri="{FF2B5EF4-FFF2-40B4-BE49-F238E27FC236}">
                <a16:creationId xmlns:a16="http://schemas.microsoft.com/office/drawing/2014/main" id="{AF0820CA-CACB-9446-B773-C6FCCA16085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70082C3-F6FB-FF44-8BC5-11FE214755CF}"/>
              </a:ext>
            </a:extLst>
          </p:cNvPr>
          <p:cNvSpPr>
            <a:spLocks noGrp="1"/>
          </p:cNvSpPr>
          <p:nvPr>
            <p:ph type="title"/>
          </p:nvPr>
        </p:nvSpPr>
        <p:spPr/>
        <p:txBody>
          <a:bodyPr/>
          <a:lstStyle/>
          <a:p>
            <a:r>
              <a:rPr lang="en-CA" dirty="0"/>
              <a:t>Types of Markets</a:t>
            </a:r>
            <a:endParaRPr lang="en-US" dirty="0"/>
          </a:p>
        </p:txBody>
      </p:sp>
    </p:spTree>
    <p:extLst>
      <p:ext uri="{BB962C8B-B14F-4D97-AF65-F5344CB8AC3E}">
        <p14:creationId xmlns:p14="http://schemas.microsoft.com/office/powerpoint/2010/main" val="36860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B696A-8137-F44B-8E14-A4EF675324E4}"/>
              </a:ext>
            </a:extLst>
          </p:cNvPr>
          <p:cNvSpPr>
            <a:spLocks noGrp="1"/>
          </p:cNvSpPr>
          <p:nvPr>
            <p:ph idx="1"/>
          </p:nvPr>
        </p:nvSpPr>
        <p:spPr/>
        <p:txBody>
          <a:bodyPr>
            <a:normAutofit fontScale="92500" lnSpcReduction="10000"/>
          </a:bodyPr>
          <a:lstStyle/>
          <a:p>
            <a:r>
              <a:rPr lang="en-US" dirty="0"/>
              <a:t>much of interactive system production is connected to consumer markets:</a:t>
            </a:r>
          </a:p>
          <a:p>
            <a:pPr lvl="1"/>
            <a:r>
              <a:rPr lang="en-US" dirty="0"/>
              <a:t>creating new competitive products and brands, for different markets (e.g., bottom-of-pyramid markets) </a:t>
            </a:r>
          </a:p>
          <a:p>
            <a:pPr lvl="1"/>
            <a:r>
              <a:rPr lang="en-US" dirty="0"/>
              <a:t>redeveloping extant products, for mature or wealthy markets (e.g., interactive refrigerators)</a:t>
            </a:r>
          </a:p>
          <a:p>
            <a:r>
              <a:rPr lang="en-US" dirty="0"/>
              <a:t>consumerism is:</a:t>
            </a:r>
          </a:p>
          <a:p>
            <a:pPr lvl="1"/>
            <a:r>
              <a:rPr lang="en-US" dirty="0"/>
              <a:t>encouragement of the acquisition of goods and services</a:t>
            </a:r>
          </a:p>
          <a:p>
            <a:pPr lvl="1"/>
            <a:r>
              <a:rPr lang="en-US" dirty="0"/>
              <a:t>a social and economic order</a:t>
            </a:r>
          </a:p>
          <a:p>
            <a:pPr lvl="1"/>
            <a:r>
              <a:rPr lang="en-US" dirty="0"/>
              <a:t>connected to capitalism</a:t>
            </a:r>
          </a:p>
          <a:p>
            <a:pPr lvl="1"/>
            <a:r>
              <a:rPr lang="en-US" dirty="0"/>
              <a:t>the gist of the idea: </a:t>
            </a:r>
            <a:r>
              <a:rPr lang="en-US" i="1" dirty="0"/>
              <a:t>getting people to buy new stuff even if they don’t need it or want it, even if the production of the new stuff is harmful to the environment or exploits workers</a:t>
            </a:r>
            <a:endParaRPr lang="en-US" dirty="0"/>
          </a:p>
          <a:p>
            <a:r>
              <a:rPr lang="en-US" dirty="0"/>
              <a:t>however, the production and consumption of interactive systems does not only take place solely within the framework of consumer markets</a:t>
            </a:r>
          </a:p>
        </p:txBody>
      </p:sp>
      <p:sp>
        <p:nvSpPr>
          <p:cNvPr id="4" name="Title 3">
            <a:extLst>
              <a:ext uri="{FF2B5EF4-FFF2-40B4-BE49-F238E27FC236}">
                <a16:creationId xmlns:a16="http://schemas.microsoft.com/office/drawing/2014/main" id="{47AD844B-A171-3940-A30E-FAB5AF924848}"/>
              </a:ext>
            </a:extLst>
          </p:cNvPr>
          <p:cNvSpPr>
            <a:spLocks noGrp="1"/>
          </p:cNvSpPr>
          <p:nvPr>
            <p:ph type="title"/>
          </p:nvPr>
        </p:nvSpPr>
        <p:spPr/>
        <p:txBody>
          <a:bodyPr/>
          <a:lstStyle/>
          <a:p>
            <a:r>
              <a:rPr lang="en-US" dirty="0"/>
              <a:t>Market and Consumerism Effects</a:t>
            </a:r>
          </a:p>
        </p:txBody>
      </p:sp>
    </p:spTree>
    <p:extLst>
      <p:ext uri="{BB962C8B-B14F-4D97-AF65-F5344CB8AC3E}">
        <p14:creationId xmlns:p14="http://schemas.microsoft.com/office/powerpoint/2010/main" val="3048568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3307C0-873E-6545-9F5C-8F426681BB09}"/>
              </a:ext>
            </a:extLst>
          </p:cNvPr>
          <p:cNvSpPr>
            <a:spLocks noGrp="1"/>
          </p:cNvSpPr>
          <p:nvPr>
            <p:ph idx="1"/>
          </p:nvPr>
        </p:nvSpPr>
        <p:spPr/>
        <p:txBody>
          <a:bodyPr/>
          <a:lstStyle/>
          <a:p>
            <a:r>
              <a:rPr lang="en-US" dirty="0"/>
              <a:t>industrial design has its roots in mass production; it is a design process applied to products that are intended to be manufactured (as opposed to hand crafted)</a:t>
            </a:r>
          </a:p>
          <a:p>
            <a:r>
              <a:rPr lang="en-US" dirty="0"/>
              <a:t>thus, industrial design also has connections to consumer market</a:t>
            </a:r>
          </a:p>
          <a:p>
            <a:endParaRPr lang="en-US" dirty="0"/>
          </a:p>
        </p:txBody>
      </p:sp>
      <p:sp>
        <p:nvSpPr>
          <p:cNvPr id="3" name="Slide Number Placeholder 2">
            <a:extLst>
              <a:ext uri="{FF2B5EF4-FFF2-40B4-BE49-F238E27FC236}">
                <a16:creationId xmlns:a16="http://schemas.microsoft.com/office/drawing/2014/main" id="{156F253B-EFF0-2748-8639-1E7BC954F60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9335A0D-CAD8-2C44-884E-D0DF6F2AA450}"/>
              </a:ext>
            </a:extLst>
          </p:cNvPr>
          <p:cNvSpPr>
            <a:spLocks noGrp="1"/>
          </p:cNvSpPr>
          <p:nvPr>
            <p:ph type="title"/>
          </p:nvPr>
        </p:nvSpPr>
        <p:spPr/>
        <p:txBody>
          <a:bodyPr/>
          <a:lstStyle/>
          <a:p>
            <a:r>
              <a:rPr lang="en-US" dirty="0"/>
              <a:t>Industrial Design and Mass Production</a:t>
            </a:r>
          </a:p>
        </p:txBody>
      </p:sp>
    </p:spTree>
    <p:extLst>
      <p:ext uri="{BB962C8B-B14F-4D97-AF65-F5344CB8AC3E}">
        <p14:creationId xmlns:p14="http://schemas.microsoft.com/office/powerpoint/2010/main" val="60071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782913-E523-8B48-9D28-B047205D1D55}"/>
              </a:ext>
            </a:extLst>
          </p:cNvPr>
          <p:cNvSpPr>
            <a:spLocks noGrp="1"/>
          </p:cNvSpPr>
          <p:nvPr>
            <p:ph idx="1"/>
          </p:nvPr>
        </p:nvSpPr>
        <p:spPr/>
        <p:txBody>
          <a:bodyPr/>
          <a:lstStyle/>
          <a:p>
            <a:r>
              <a:rPr lang="en-US" dirty="0"/>
              <a:t>Companies can and do make profit via the production and distribution of interactive systems, deployed via their own or other distribution platforms</a:t>
            </a:r>
          </a:p>
          <a:p>
            <a:r>
              <a:rPr lang="en-US" dirty="0"/>
              <a:t>Companies can </a:t>
            </a:r>
            <a:r>
              <a:rPr lang="en-US" dirty="0" err="1"/>
              <a:t>assetize</a:t>
            </a:r>
            <a:r>
              <a:rPr lang="en-US" dirty="0"/>
              <a:t> their interactive systems as products and services in different ways</a:t>
            </a:r>
          </a:p>
          <a:p>
            <a:r>
              <a:rPr lang="en-US" dirty="0"/>
              <a:t>We’ll next look at the distinction of </a:t>
            </a:r>
            <a:r>
              <a:rPr lang="en-US" b="1" dirty="0"/>
              <a:t>proprietary</a:t>
            </a:r>
            <a:r>
              <a:rPr lang="en-US" dirty="0"/>
              <a:t> vs </a:t>
            </a:r>
            <a:r>
              <a:rPr lang="en-US" b="1" dirty="0"/>
              <a:t>non-proprietary</a:t>
            </a:r>
            <a:r>
              <a:rPr lang="en-US" dirty="0"/>
              <a:t> software, which will illustrate:</a:t>
            </a:r>
          </a:p>
          <a:p>
            <a:pPr lvl="1"/>
            <a:r>
              <a:rPr lang="en-US" dirty="0"/>
              <a:t>the </a:t>
            </a:r>
            <a:r>
              <a:rPr lang="en-US" b="1" dirty="0" err="1"/>
              <a:t>payware</a:t>
            </a:r>
            <a:r>
              <a:rPr lang="en-US" dirty="0"/>
              <a:t> ⏤ </a:t>
            </a:r>
            <a:r>
              <a:rPr lang="en-US" b="1" dirty="0"/>
              <a:t>freeware</a:t>
            </a:r>
            <a:r>
              <a:rPr lang="en-US" dirty="0"/>
              <a:t> continuum</a:t>
            </a:r>
          </a:p>
          <a:p>
            <a:pPr lvl="1"/>
            <a:r>
              <a:rPr lang="en-US" dirty="0"/>
              <a:t>the </a:t>
            </a:r>
            <a:r>
              <a:rPr lang="en-US" b="1" dirty="0"/>
              <a:t>closed-source ⏤ open-source </a:t>
            </a:r>
            <a:r>
              <a:rPr lang="en-US" dirty="0"/>
              <a:t>continuum</a:t>
            </a:r>
          </a:p>
        </p:txBody>
      </p:sp>
      <p:sp>
        <p:nvSpPr>
          <p:cNvPr id="3" name="Slide Number Placeholder 2">
            <a:extLst>
              <a:ext uri="{FF2B5EF4-FFF2-40B4-BE49-F238E27FC236}">
                <a16:creationId xmlns:a16="http://schemas.microsoft.com/office/drawing/2014/main" id="{AB03E45D-309A-404E-9617-9EE8BD999F0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BF8C041-B4D9-8B45-AAAA-97D7241EDD15}"/>
              </a:ext>
            </a:extLst>
          </p:cNvPr>
          <p:cNvSpPr>
            <a:spLocks noGrp="1"/>
          </p:cNvSpPr>
          <p:nvPr>
            <p:ph type="title"/>
          </p:nvPr>
        </p:nvSpPr>
        <p:spPr/>
        <p:txBody>
          <a:bodyPr/>
          <a:lstStyle/>
          <a:p>
            <a:r>
              <a:rPr lang="en-US" dirty="0" err="1"/>
              <a:t>Assetization</a:t>
            </a:r>
            <a:r>
              <a:rPr lang="en-US" dirty="0"/>
              <a:t> of Interactive Systems</a:t>
            </a:r>
          </a:p>
        </p:txBody>
      </p:sp>
    </p:spTree>
    <p:extLst>
      <p:ext uri="{BB962C8B-B14F-4D97-AF65-F5344CB8AC3E}">
        <p14:creationId xmlns:p14="http://schemas.microsoft.com/office/powerpoint/2010/main" val="192510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US" dirty="0"/>
              <a:t>What is a proprietary vs a non-proprietary interactive system?</a:t>
            </a:r>
            <a:endParaRPr lang="en-CA"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18371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3F9253-7D54-1246-9467-4101329EE502}"/>
              </a:ext>
            </a:extLst>
          </p:cNvPr>
          <p:cNvSpPr>
            <a:spLocks noGrp="1"/>
          </p:cNvSpPr>
          <p:nvPr>
            <p:ph idx="1"/>
          </p:nvPr>
        </p:nvSpPr>
        <p:spPr/>
        <p:txBody>
          <a:bodyPr>
            <a:normAutofit fontScale="92500" lnSpcReduction="20000"/>
          </a:bodyPr>
          <a:lstStyle/>
          <a:p>
            <a:r>
              <a:rPr lang="en-US" dirty="0"/>
              <a:t>has a publisher or owner </a:t>
            </a:r>
          </a:p>
          <a:p>
            <a:r>
              <a:rPr lang="en-US" dirty="0"/>
              <a:t>the publisher or owner </a:t>
            </a:r>
            <a:r>
              <a:rPr lang="en-US" b="1" dirty="0"/>
              <a:t>retains</a:t>
            </a:r>
            <a:r>
              <a:rPr lang="en-US" dirty="0"/>
              <a:t> intellectual property rights</a:t>
            </a:r>
          </a:p>
          <a:p>
            <a:r>
              <a:rPr lang="en-US" dirty="0"/>
              <a:t>the intellectual property rights typically are in the form of copyright of the source code or patent rights</a:t>
            </a:r>
          </a:p>
          <a:p>
            <a:pPr lvl="1"/>
            <a:r>
              <a:rPr lang="en-US" dirty="0"/>
              <a:t>intellectual property rights can be upheld legally</a:t>
            </a:r>
          </a:p>
          <a:p>
            <a:pPr lvl="1"/>
            <a:r>
              <a:rPr lang="en-US" dirty="0"/>
              <a:t>infringement of IP can result in damages, for which there is legal recourse</a:t>
            </a:r>
          </a:p>
          <a:p>
            <a:r>
              <a:rPr lang="en-US" dirty="0"/>
              <a:t>in addition to legal means, owners protect their intellectual property rights via controlling access (closed-source software, confidentiality, </a:t>
            </a:r>
            <a:r>
              <a:rPr lang="en-US" dirty="0" err="1"/>
              <a:t>etc</a:t>
            </a:r>
            <a:r>
              <a:rPr lang="en-US" dirty="0"/>
              <a:t>)</a:t>
            </a:r>
          </a:p>
          <a:p>
            <a:r>
              <a:rPr lang="en-US" dirty="0"/>
              <a:t>owners capitalize on their intellectual property rights in different ways:</a:t>
            </a:r>
          </a:p>
          <a:p>
            <a:pPr lvl="1"/>
            <a:r>
              <a:rPr lang="en-US" dirty="0"/>
              <a:t>license their technologies to others (for profit)</a:t>
            </a:r>
          </a:p>
          <a:p>
            <a:pPr lvl="1"/>
            <a:r>
              <a:rPr lang="en-US" dirty="0"/>
              <a:t>decline to license their technologies to others (to establish and maintain market position; to have a competitive edge)</a:t>
            </a:r>
          </a:p>
          <a:p>
            <a:endParaRPr lang="en-US" dirty="0"/>
          </a:p>
        </p:txBody>
      </p:sp>
      <p:sp>
        <p:nvSpPr>
          <p:cNvPr id="3" name="Slide Number Placeholder 2">
            <a:extLst>
              <a:ext uri="{FF2B5EF4-FFF2-40B4-BE49-F238E27FC236}">
                <a16:creationId xmlns:a16="http://schemas.microsoft.com/office/drawing/2014/main" id="{7A8FBB06-E9B4-6F4E-90B1-17A16F2DBA5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88710B4-41FD-8447-80B8-2D4EB4C30A44}"/>
              </a:ext>
            </a:extLst>
          </p:cNvPr>
          <p:cNvSpPr>
            <a:spLocks noGrp="1"/>
          </p:cNvSpPr>
          <p:nvPr>
            <p:ph type="title"/>
          </p:nvPr>
        </p:nvSpPr>
        <p:spPr/>
        <p:txBody>
          <a:bodyPr/>
          <a:lstStyle/>
          <a:p>
            <a:r>
              <a:rPr lang="en-US" dirty="0"/>
              <a:t>Proprietary Software</a:t>
            </a:r>
          </a:p>
        </p:txBody>
      </p:sp>
    </p:spTree>
    <p:extLst>
      <p:ext uri="{BB962C8B-B14F-4D97-AF65-F5344CB8AC3E}">
        <p14:creationId xmlns:p14="http://schemas.microsoft.com/office/powerpoint/2010/main" val="64699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2F2C44-FF5F-3745-BD6D-E06574869BC4}"/>
              </a:ext>
            </a:extLst>
          </p:cNvPr>
          <p:cNvSpPr>
            <a:spLocks noGrp="1"/>
          </p:cNvSpPr>
          <p:nvPr>
            <p:ph idx="1"/>
          </p:nvPr>
        </p:nvSpPr>
        <p:spPr/>
        <p:txBody>
          <a:bodyPr>
            <a:normAutofit fontScale="85000" lnSpcReduction="20000"/>
          </a:bodyPr>
          <a:lstStyle/>
          <a:p>
            <a:r>
              <a:rPr lang="en-US" dirty="0"/>
              <a:t>copyright is a legal instrument, put into force by </a:t>
            </a:r>
            <a:r>
              <a:rPr lang="en-US" i="1" dirty="0"/>
              <a:t>the Copyright Act</a:t>
            </a:r>
            <a:r>
              <a:rPr lang="en-US" dirty="0"/>
              <a:t>, a federal statute of Canada (1921, 1988, 1997, 2012)</a:t>
            </a:r>
          </a:p>
          <a:p>
            <a:pPr lvl="1"/>
            <a:r>
              <a:rPr lang="en-US" dirty="0"/>
              <a:t>other legal instruments: patents, trademarks, trade secrets</a:t>
            </a:r>
          </a:p>
          <a:p>
            <a:r>
              <a:rPr lang="en-US" dirty="0"/>
              <a:t>copyright is a type of intellectual property that gives its owner the exclusive right to make copies of a creative work </a:t>
            </a:r>
          </a:p>
          <a:p>
            <a:pPr lvl="1"/>
            <a:r>
              <a:rPr lang="en-US" dirty="0"/>
              <a:t>exclusive rights are usually not given in perpetuity, though</a:t>
            </a:r>
          </a:p>
          <a:p>
            <a:pPr lvl="1"/>
            <a:r>
              <a:rPr lang="en-US" dirty="0"/>
              <a:t>an interactive system (and its various facets, including its UI, techniques, algorithms) counts as a creative work</a:t>
            </a:r>
          </a:p>
          <a:p>
            <a:r>
              <a:rPr lang="en-US" dirty="0"/>
              <a:t>copyright attaches automatically upon the creation of the creative work</a:t>
            </a:r>
          </a:p>
          <a:p>
            <a:pPr lvl="1"/>
            <a:r>
              <a:rPr lang="en-US" dirty="0"/>
              <a:t>copyright does not need to be explicitly ‘claimed’</a:t>
            </a:r>
          </a:p>
          <a:p>
            <a:r>
              <a:rPr lang="en-US" dirty="0"/>
              <a:t>a copyright owner may decide what to do with the copyrighted work:</a:t>
            </a:r>
          </a:p>
          <a:p>
            <a:pPr lvl="1"/>
            <a:r>
              <a:rPr lang="en-US" dirty="0"/>
              <a:t>to monetize, but also may decide not to </a:t>
            </a:r>
          </a:p>
          <a:p>
            <a:pPr lvl="1"/>
            <a:r>
              <a:rPr lang="en-US" dirty="0"/>
              <a:t>to put their work into the </a:t>
            </a:r>
            <a:r>
              <a:rPr lang="en-CA" dirty="0"/>
              <a:t> public domain, uncopyrighted</a:t>
            </a:r>
          </a:p>
          <a:p>
            <a:pPr lvl="2"/>
            <a:r>
              <a:rPr lang="en-US" dirty="0"/>
              <a:t>But then others can take the work and convert it into proprietary software and then distribute it as a proprietary product.</a:t>
            </a:r>
          </a:p>
        </p:txBody>
      </p:sp>
      <p:sp>
        <p:nvSpPr>
          <p:cNvPr id="3" name="Slide Number Placeholder 2">
            <a:extLst>
              <a:ext uri="{FF2B5EF4-FFF2-40B4-BE49-F238E27FC236}">
                <a16:creationId xmlns:a16="http://schemas.microsoft.com/office/drawing/2014/main" id="{B33A34BD-03A7-2D46-AD31-446B601A7B6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28EA49F-69D9-3840-A10E-C2CCF65F7AEF}"/>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400184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C39E4C-9829-204B-A14A-D2BBEEC1D889}"/>
              </a:ext>
            </a:extLst>
          </p:cNvPr>
          <p:cNvSpPr>
            <a:spLocks noGrp="1"/>
          </p:cNvSpPr>
          <p:nvPr>
            <p:ph idx="1"/>
          </p:nvPr>
        </p:nvSpPr>
        <p:spPr/>
        <p:txBody>
          <a:bodyPr>
            <a:normAutofit/>
          </a:bodyPr>
          <a:lstStyle/>
          <a:p>
            <a:r>
              <a:rPr lang="en-US" dirty="0"/>
              <a:t>This is a complicated space</a:t>
            </a:r>
          </a:p>
          <a:p>
            <a:r>
              <a:rPr lang="en-US" dirty="0"/>
              <a:t>One dimension: do consumers need to pay?</a:t>
            </a:r>
          </a:p>
          <a:p>
            <a:pPr lvl="1"/>
            <a:r>
              <a:rPr lang="en-US" dirty="0"/>
              <a:t>upfront? after a while? never? </a:t>
            </a:r>
          </a:p>
          <a:p>
            <a:pPr lvl="1"/>
            <a:r>
              <a:rPr lang="en-US" dirty="0"/>
              <a:t>this is the </a:t>
            </a:r>
            <a:r>
              <a:rPr lang="en-US" b="1" dirty="0" err="1"/>
              <a:t>payware</a:t>
            </a:r>
            <a:r>
              <a:rPr lang="en-US" dirty="0"/>
              <a:t> ⏤ </a:t>
            </a:r>
            <a:r>
              <a:rPr lang="en-US" b="1" dirty="0"/>
              <a:t>freeware</a:t>
            </a:r>
            <a:r>
              <a:rPr lang="en-US" dirty="0"/>
              <a:t> continuum</a:t>
            </a:r>
          </a:p>
          <a:p>
            <a:r>
              <a:rPr lang="en-US" dirty="0"/>
              <a:t>Another dimension: can I take the software and riff on it?</a:t>
            </a:r>
          </a:p>
          <a:p>
            <a:pPr lvl="1"/>
            <a:r>
              <a:rPr lang="en-US" dirty="0"/>
              <a:t>yes without conditions? yes but subject to some conditions? yes but not legally? no not even if you wanted to and tried? </a:t>
            </a:r>
          </a:p>
          <a:p>
            <a:pPr lvl="1"/>
            <a:r>
              <a:rPr lang="en-US" dirty="0"/>
              <a:t>this is the </a:t>
            </a:r>
            <a:r>
              <a:rPr lang="en-US" b="1" dirty="0"/>
              <a:t>closed-source ⏤ open-source </a:t>
            </a:r>
            <a:r>
              <a:rPr lang="en-US" dirty="0"/>
              <a:t>continuum</a:t>
            </a:r>
          </a:p>
          <a:p>
            <a:r>
              <a:rPr lang="en-US" dirty="0"/>
              <a:t>Both dimensions are at play: </a:t>
            </a:r>
          </a:p>
          <a:p>
            <a:pPr lvl="1"/>
            <a:r>
              <a:rPr lang="en-US" dirty="0"/>
              <a:t>zero-price vs zero-restrictions (in the sense of freedom of use)</a:t>
            </a:r>
          </a:p>
          <a:p>
            <a:pPr lvl="1"/>
            <a:r>
              <a:rPr lang="en-US" dirty="0"/>
              <a:t>for example: Free and Open Source Software (FOSS) combines both dimensions – free and open-source</a:t>
            </a:r>
          </a:p>
        </p:txBody>
      </p:sp>
      <p:sp>
        <p:nvSpPr>
          <p:cNvPr id="3" name="Slide Number Placeholder 2">
            <a:extLst>
              <a:ext uri="{FF2B5EF4-FFF2-40B4-BE49-F238E27FC236}">
                <a16:creationId xmlns:a16="http://schemas.microsoft.com/office/drawing/2014/main" id="{E0263F7F-215A-3841-B3C7-2E9B06303EE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34D8A8B-0328-2F40-A296-1A2D6D008B10}"/>
              </a:ext>
            </a:extLst>
          </p:cNvPr>
          <p:cNvSpPr>
            <a:spLocks noGrp="1"/>
          </p:cNvSpPr>
          <p:nvPr>
            <p:ph type="title"/>
          </p:nvPr>
        </p:nvSpPr>
        <p:spPr/>
        <p:txBody>
          <a:bodyPr/>
          <a:lstStyle/>
          <a:p>
            <a:r>
              <a:rPr lang="en-US" dirty="0"/>
              <a:t>Non-Proprietary Software</a:t>
            </a:r>
          </a:p>
        </p:txBody>
      </p:sp>
    </p:spTree>
    <p:extLst>
      <p:ext uri="{BB962C8B-B14F-4D97-AF65-F5344CB8AC3E}">
        <p14:creationId xmlns:p14="http://schemas.microsoft.com/office/powerpoint/2010/main" val="134461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R-Humans-II (and all previous)</a:t>
            </a:r>
          </a:p>
          <a:p>
            <a:r>
              <a:rPr lang="en-US" dirty="0"/>
              <a:t>R-Design-VI (and all previous)</a:t>
            </a:r>
          </a:p>
          <a:p>
            <a:r>
              <a:rPr lang="en-CA" dirty="0"/>
              <a:t>R-Interaction-II </a:t>
            </a:r>
            <a:r>
              <a:rPr lang="en-US" dirty="0"/>
              <a:t>(and all previous)</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313664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F09BB-7546-D342-AE44-A05A708F765D}"/>
              </a:ext>
            </a:extLst>
          </p:cNvPr>
          <p:cNvSpPr>
            <a:spLocks noGrp="1"/>
          </p:cNvSpPr>
          <p:nvPr>
            <p:ph idx="1"/>
          </p:nvPr>
        </p:nvSpPr>
        <p:spPr/>
        <p:txBody>
          <a:bodyPr>
            <a:normAutofit lnSpcReduction="10000"/>
          </a:bodyPr>
          <a:lstStyle/>
          <a:p>
            <a:pPr marL="0" indent="0">
              <a:spcBef>
                <a:spcPts val="600"/>
              </a:spcBef>
              <a:buNone/>
            </a:pPr>
            <a:r>
              <a:rPr lang="en-US" b="1" dirty="0" err="1"/>
              <a:t>Payware</a:t>
            </a:r>
            <a:r>
              <a:rPr lang="en-US" b="1" dirty="0"/>
              <a:t>:</a:t>
            </a:r>
          </a:p>
          <a:p>
            <a:pPr>
              <a:spcBef>
                <a:spcPts val="600"/>
              </a:spcBef>
            </a:pPr>
            <a:r>
              <a:rPr lang="en-US" dirty="0"/>
              <a:t>software that is sold (can be for profit or to cover costs)</a:t>
            </a:r>
          </a:p>
          <a:p>
            <a:pPr>
              <a:spcBef>
                <a:spcPts val="600"/>
              </a:spcBef>
            </a:pPr>
            <a:r>
              <a:rPr lang="en-US" dirty="0"/>
              <a:t>the consumer needs to pay as a condition of use</a:t>
            </a:r>
          </a:p>
          <a:p>
            <a:pPr>
              <a:spcBef>
                <a:spcPts val="600"/>
              </a:spcBef>
            </a:pPr>
            <a:r>
              <a:rPr lang="en-US" dirty="0"/>
              <a:t>a key issue is enforcement: </a:t>
            </a:r>
          </a:p>
          <a:p>
            <a:pPr lvl="1">
              <a:spcBef>
                <a:spcPts val="600"/>
              </a:spcBef>
            </a:pPr>
            <a:r>
              <a:rPr lang="en-US" dirty="0"/>
              <a:t>a provider can offer software for sale, but payment can be circumvented</a:t>
            </a:r>
          </a:p>
          <a:p>
            <a:pPr lvl="1">
              <a:spcBef>
                <a:spcPts val="600"/>
              </a:spcBef>
            </a:pPr>
            <a:r>
              <a:rPr lang="en-US" dirty="0" err="1"/>
              <a:t>e..g</a:t>
            </a:r>
            <a:r>
              <a:rPr lang="en-US" dirty="0"/>
              <a:t>., cracked software</a:t>
            </a:r>
          </a:p>
          <a:p>
            <a:pPr marL="0" indent="0">
              <a:spcBef>
                <a:spcPts val="600"/>
              </a:spcBef>
              <a:buNone/>
            </a:pPr>
            <a:r>
              <a:rPr lang="en-US" b="1" dirty="0"/>
              <a:t>Freemium:</a:t>
            </a:r>
          </a:p>
          <a:p>
            <a:pPr>
              <a:spcBef>
                <a:spcPts val="600"/>
              </a:spcBef>
            </a:pPr>
            <a:r>
              <a:rPr lang="en-US" dirty="0"/>
              <a:t>software is provided free initially, but payment is subsequently required (for ongoing use or for additional features)</a:t>
            </a:r>
          </a:p>
          <a:p>
            <a:pPr marL="0" indent="0">
              <a:spcBef>
                <a:spcPts val="600"/>
              </a:spcBef>
              <a:buNone/>
            </a:pPr>
            <a:r>
              <a:rPr lang="en-US" b="1" dirty="0"/>
              <a:t>Free:</a:t>
            </a:r>
          </a:p>
          <a:p>
            <a:pPr>
              <a:spcBef>
                <a:spcPts val="600"/>
              </a:spcBef>
            </a:pPr>
            <a:r>
              <a:rPr lang="en-US" dirty="0"/>
              <a:t>do not have to pay; does not imply that the source code is available</a:t>
            </a:r>
          </a:p>
          <a:p>
            <a:pPr marL="0" indent="0">
              <a:spcBef>
                <a:spcPts val="600"/>
              </a:spcBef>
              <a:buNone/>
            </a:pPr>
            <a:endParaRPr lang="en-US" dirty="0"/>
          </a:p>
        </p:txBody>
      </p:sp>
      <p:sp>
        <p:nvSpPr>
          <p:cNvPr id="3" name="Slide Number Placeholder 2">
            <a:extLst>
              <a:ext uri="{FF2B5EF4-FFF2-40B4-BE49-F238E27FC236}">
                <a16:creationId xmlns:a16="http://schemas.microsoft.com/office/drawing/2014/main" id="{1C616632-9D4F-3643-B008-F0C89A51739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C919C16-651C-B940-B45F-A965548D5BC8}"/>
              </a:ext>
            </a:extLst>
          </p:cNvPr>
          <p:cNvSpPr>
            <a:spLocks noGrp="1"/>
          </p:cNvSpPr>
          <p:nvPr>
            <p:ph type="title"/>
          </p:nvPr>
        </p:nvSpPr>
        <p:spPr/>
        <p:txBody>
          <a:bodyPr/>
          <a:lstStyle/>
          <a:p>
            <a:r>
              <a:rPr lang="en-US" dirty="0"/>
              <a:t>The </a:t>
            </a:r>
            <a:r>
              <a:rPr lang="en-US" dirty="0" err="1"/>
              <a:t>Payware</a:t>
            </a:r>
            <a:r>
              <a:rPr lang="en-US" dirty="0"/>
              <a:t> ⏤ Freeware continuum</a:t>
            </a:r>
          </a:p>
        </p:txBody>
      </p:sp>
    </p:spTree>
    <p:extLst>
      <p:ext uri="{BB962C8B-B14F-4D97-AF65-F5344CB8AC3E}">
        <p14:creationId xmlns:p14="http://schemas.microsoft.com/office/powerpoint/2010/main" val="4269180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BE76BD-0876-6246-88D7-4634344C723D}"/>
              </a:ext>
            </a:extLst>
          </p:cNvPr>
          <p:cNvSpPr>
            <a:spLocks noGrp="1"/>
          </p:cNvSpPr>
          <p:nvPr>
            <p:ph idx="1"/>
          </p:nvPr>
        </p:nvSpPr>
        <p:spPr/>
        <p:txBody>
          <a:bodyPr/>
          <a:lstStyle/>
          <a:p>
            <a:r>
              <a:rPr lang="en-US" dirty="0"/>
              <a:t>the </a:t>
            </a:r>
            <a:r>
              <a:rPr lang="en-US" b="1" dirty="0" err="1"/>
              <a:t>payware</a:t>
            </a:r>
            <a:r>
              <a:rPr lang="en-US" dirty="0"/>
              <a:t> ⏤ </a:t>
            </a:r>
            <a:r>
              <a:rPr lang="en-US" b="1" dirty="0"/>
              <a:t>freeware</a:t>
            </a:r>
            <a:r>
              <a:rPr lang="en-US" dirty="0"/>
              <a:t> continuum relates to </a:t>
            </a:r>
            <a:r>
              <a:rPr lang="en-US" i="1" dirty="0"/>
              <a:t>pricing and distribution</a:t>
            </a:r>
          </a:p>
          <a:p>
            <a:r>
              <a:rPr lang="en-US" dirty="0"/>
              <a:t>the </a:t>
            </a:r>
            <a:r>
              <a:rPr lang="en-US" b="1" dirty="0"/>
              <a:t>closed-source ⏤ open-source </a:t>
            </a:r>
            <a:r>
              <a:rPr lang="en-US" dirty="0"/>
              <a:t>continuum relates to </a:t>
            </a:r>
            <a:r>
              <a:rPr lang="en-US" i="1" dirty="0"/>
              <a:t>intellectual property rights</a:t>
            </a:r>
          </a:p>
          <a:p>
            <a:pPr lvl="1"/>
            <a:r>
              <a:rPr lang="en-US" dirty="0"/>
              <a:t>open-source may, at the outset, appear to be an issue of the availability of the source code</a:t>
            </a:r>
          </a:p>
          <a:p>
            <a:pPr lvl="1"/>
            <a:r>
              <a:rPr lang="en-US" dirty="0"/>
              <a:t>however, the issue does boils down to </a:t>
            </a:r>
            <a:r>
              <a:rPr lang="en-US" i="1" dirty="0"/>
              <a:t>what one can do with the source code that has been made available</a:t>
            </a:r>
          </a:p>
          <a:p>
            <a:endParaRPr lang="en-US" dirty="0"/>
          </a:p>
        </p:txBody>
      </p:sp>
      <p:sp>
        <p:nvSpPr>
          <p:cNvPr id="3" name="Slide Number Placeholder 2">
            <a:extLst>
              <a:ext uri="{FF2B5EF4-FFF2-40B4-BE49-F238E27FC236}">
                <a16:creationId xmlns:a16="http://schemas.microsoft.com/office/drawing/2014/main" id="{3F71E55F-7B32-564C-BC39-EF565CC30B6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AAECA30-E83E-A44E-962A-A84118E18209}"/>
              </a:ext>
            </a:extLst>
          </p:cNvPr>
          <p:cNvSpPr>
            <a:spLocks noGrp="1"/>
          </p:cNvSpPr>
          <p:nvPr>
            <p:ph type="title"/>
          </p:nvPr>
        </p:nvSpPr>
        <p:spPr>
          <a:xfrm>
            <a:off x="1160199" y="1241340"/>
            <a:ext cx="7363691" cy="807571"/>
          </a:xfrm>
        </p:spPr>
        <p:txBody>
          <a:bodyPr/>
          <a:lstStyle/>
          <a:p>
            <a:r>
              <a:rPr lang="en-US" dirty="0"/>
              <a:t>The </a:t>
            </a:r>
            <a:r>
              <a:rPr lang="en-US" dirty="0" err="1"/>
              <a:t>Closed-source⏤Open-source</a:t>
            </a:r>
            <a:r>
              <a:rPr lang="en-US" dirty="0"/>
              <a:t> continuum</a:t>
            </a:r>
          </a:p>
        </p:txBody>
      </p:sp>
    </p:spTree>
    <p:extLst>
      <p:ext uri="{BB962C8B-B14F-4D97-AF65-F5344CB8AC3E}">
        <p14:creationId xmlns:p14="http://schemas.microsoft.com/office/powerpoint/2010/main" val="2657140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D166B-DDDA-5B42-95F8-3912ACDCFAF6}"/>
              </a:ext>
            </a:extLst>
          </p:cNvPr>
          <p:cNvSpPr>
            <a:spLocks noGrp="1"/>
          </p:cNvSpPr>
          <p:nvPr>
            <p:ph idx="1"/>
          </p:nvPr>
        </p:nvSpPr>
        <p:spPr/>
        <p:txBody>
          <a:bodyPr>
            <a:normAutofit fontScale="92500" lnSpcReduction="20000"/>
          </a:bodyPr>
          <a:lstStyle/>
          <a:p>
            <a:r>
              <a:rPr lang="en-US" dirty="0"/>
              <a:t>copyleft is </a:t>
            </a:r>
            <a:r>
              <a:rPr lang="en-US" i="1" dirty="0"/>
              <a:t>set of practices</a:t>
            </a:r>
            <a:r>
              <a:rPr lang="en-US" dirty="0"/>
              <a:t> </a:t>
            </a:r>
          </a:p>
          <a:p>
            <a:pPr lvl="1"/>
            <a:r>
              <a:rPr lang="en-US" dirty="0"/>
              <a:t>these practices make use of various legal instruments, but copyleft is not itself a legal instrument</a:t>
            </a:r>
          </a:p>
          <a:p>
            <a:pPr lvl="1"/>
            <a:r>
              <a:rPr lang="en-US" dirty="0"/>
              <a:t>e.g., there is no “</a:t>
            </a:r>
            <a:r>
              <a:rPr lang="en-US" i="1" dirty="0"/>
              <a:t>Copyleft Act” </a:t>
            </a:r>
            <a:r>
              <a:rPr lang="en-US" dirty="0"/>
              <a:t>federal statute in Canada (or in any other nation state, to my knowledge) </a:t>
            </a:r>
          </a:p>
          <a:p>
            <a:pPr marL="0" indent="0">
              <a:buNone/>
            </a:pPr>
            <a:r>
              <a:rPr lang="en-US" dirty="0"/>
              <a:t>“Copyleft is a general method for making a program (or other work) free (in the sense of freedom, not “zero price”), and requiring all modified and extended versions of the program to be free as well.” [1]</a:t>
            </a:r>
          </a:p>
          <a:p>
            <a:r>
              <a:rPr lang="en-US" dirty="0"/>
              <a:t>there are different entities in the business of crafting suitable licenses for people to use:</a:t>
            </a:r>
          </a:p>
          <a:p>
            <a:pPr lvl="1"/>
            <a:r>
              <a:rPr lang="en-US" dirty="0"/>
              <a:t>the Creative Commons (a not-for-profit), provides CC-0 and other licenses</a:t>
            </a:r>
          </a:p>
          <a:p>
            <a:pPr lvl="1"/>
            <a:r>
              <a:rPr lang="en-US" dirty="0"/>
              <a:t>the Free Software Foundation (a not-for-profit), provides the Gnu General Public License (GPL)</a:t>
            </a:r>
          </a:p>
          <a:p>
            <a:pPr marL="0" indent="0">
              <a:buNone/>
            </a:pPr>
            <a:r>
              <a:rPr lang="en-US" sz="1400" dirty="0"/>
              <a:t>[1] </a:t>
            </a:r>
            <a:r>
              <a:rPr lang="en-CA" sz="1400" dirty="0"/>
              <a:t>What is Copyleft?, https://</a:t>
            </a:r>
            <a:r>
              <a:rPr lang="en-CA" sz="1400" dirty="0" err="1"/>
              <a:t>www.gnu.org</a:t>
            </a:r>
            <a:r>
              <a:rPr lang="en-CA" sz="1400" dirty="0"/>
              <a:t>/copyleft/</a:t>
            </a:r>
          </a:p>
        </p:txBody>
      </p:sp>
      <p:sp>
        <p:nvSpPr>
          <p:cNvPr id="3" name="Slide Number Placeholder 2">
            <a:extLst>
              <a:ext uri="{FF2B5EF4-FFF2-40B4-BE49-F238E27FC236}">
                <a16:creationId xmlns:a16="http://schemas.microsoft.com/office/drawing/2014/main" id="{794886E9-D525-FB44-B958-C7C45E997C5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1A0EE15-0EA6-BD40-8D8B-7A07970AAC08}"/>
              </a:ext>
            </a:extLst>
          </p:cNvPr>
          <p:cNvSpPr>
            <a:spLocks noGrp="1"/>
          </p:cNvSpPr>
          <p:nvPr>
            <p:ph type="title"/>
          </p:nvPr>
        </p:nvSpPr>
        <p:spPr/>
        <p:txBody>
          <a:bodyPr/>
          <a:lstStyle/>
          <a:p>
            <a:r>
              <a:rPr lang="en-US" dirty="0"/>
              <a:t>Copyleft</a:t>
            </a:r>
          </a:p>
        </p:txBody>
      </p:sp>
    </p:spTree>
    <p:extLst>
      <p:ext uri="{BB962C8B-B14F-4D97-AF65-F5344CB8AC3E}">
        <p14:creationId xmlns:p14="http://schemas.microsoft.com/office/powerpoint/2010/main" val="372485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547D2F-4E87-C946-A01A-C38C652D1893}"/>
              </a:ext>
            </a:extLst>
          </p:cNvPr>
          <p:cNvSpPr>
            <a:spLocks noGrp="1"/>
          </p:cNvSpPr>
          <p:nvPr>
            <p:ph idx="1"/>
          </p:nvPr>
        </p:nvSpPr>
        <p:spPr/>
        <p:txBody>
          <a:bodyPr>
            <a:normAutofit fontScale="92500" lnSpcReduction="10000"/>
          </a:bodyPr>
          <a:lstStyle/>
          <a:p>
            <a:r>
              <a:rPr lang="en-US" dirty="0"/>
              <a:t>at one time referred to the open source software movement</a:t>
            </a:r>
          </a:p>
          <a:p>
            <a:r>
              <a:rPr lang="en-US" dirty="0"/>
              <a:t>open source now includes </a:t>
            </a:r>
            <a:r>
              <a:rPr lang="en-US" i="1" dirty="0"/>
              <a:t>open content</a:t>
            </a:r>
            <a:r>
              <a:rPr lang="en-US" dirty="0"/>
              <a:t>, </a:t>
            </a:r>
            <a:r>
              <a:rPr lang="en-US" i="1" dirty="0"/>
              <a:t>open collaboration</a:t>
            </a:r>
            <a:r>
              <a:rPr lang="en-US" dirty="0"/>
              <a:t>, and many practices connected with </a:t>
            </a:r>
            <a:r>
              <a:rPr lang="en-US" i="1" dirty="0"/>
              <a:t>knowledge commons</a:t>
            </a:r>
          </a:p>
          <a:p>
            <a:r>
              <a:rPr lang="en-US" dirty="0"/>
              <a:t>open source </a:t>
            </a:r>
            <a:r>
              <a:rPr lang="en-US" i="1" dirty="0"/>
              <a:t>stands in tension</a:t>
            </a:r>
            <a:r>
              <a:rPr lang="en-US" dirty="0"/>
              <a:t> with privatization (and capitalism, market-economies)</a:t>
            </a:r>
          </a:p>
          <a:p>
            <a:pPr lvl="1"/>
            <a:r>
              <a:rPr lang="en-US" dirty="0"/>
              <a:t>‘</a:t>
            </a:r>
            <a:r>
              <a:rPr lang="en-US" i="1" dirty="0"/>
              <a:t>stands in tension</a:t>
            </a:r>
            <a:r>
              <a:rPr lang="en-US" dirty="0"/>
              <a:t>’ does </a:t>
            </a:r>
            <a:r>
              <a:rPr lang="en-US" b="1" dirty="0"/>
              <a:t>not </a:t>
            </a:r>
            <a:r>
              <a:rPr lang="en-US" dirty="0"/>
              <a:t>mean ‘</a:t>
            </a:r>
            <a:r>
              <a:rPr lang="en-US" i="1" dirty="0"/>
              <a:t>is the opposite of</a:t>
            </a:r>
            <a:r>
              <a:rPr lang="en-US" dirty="0"/>
              <a:t>’ or ‘</a:t>
            </a:r>
            <a:r>
              <a:rPr lang="en-US" i="1" dirty="0"/>
              <a:t>contradicts</a:t>
            </a:r>
            <a:r>
              <a:rPr lang="en-US" dirty="0"/>
              <a:t>’ </a:t>
            </a:r>
          </a:p>
          <a:p>
            <a:pPr lvl="1"/>
            <a:r>
              <a:rPr lang="en-US" dirty="0"/>
              <a:t>e.g., some for-profit companies operate using open source products: </a:t>
            </a:r>
          </a:p>
          <a:p>
            <a:pPr lvl="2"/>
            <a:r>
              <a:rPr lang="en-US" dirty="0" err="1"/>
              <a:t>moodle</a:t>
            </a:r>
            <a:r>
              <a:rPr lang="en-US" dirty="0"/>
              <a:t> is open source</a:t>
            </a:r>
          </a:p>
          <a:p>
            <a:pPr lvl="2"/>
            <a:r>
              <a:rPr lang="en-US" dirty="0" err="1"/>
              <a:t>eThink</a:t>
            </a:r>
            <a:r>
              <a:rPr lang="en-US" dirty="0"/>
              <a:t> is a company that </a:t>
            </a:r>
            <a:r>
              <a:rPr lang="en-CA" dirty="0"/>
              <a:t>provides “implementation, integration, management. and cloud-hosting services for the open source LMS Moodle in the Higher Education” sector</a:t>
            </a:r>
            <a:endParaRPr lang="en-US" dirty="0"/>
          </a:p>
          <a:p>
            <a:r>
              <a:rPr lang="en-US" dirty="0"/>
              <a:t>the open source movement has opened up new spaces for production and consumption</a:t>
            </a:r>
          </a:p>
        </p:txBody>
      </p:sp>
      <p:sp>
        <p:nvSpPr>
          <p:cNvPr id="3" name="Slide Number Placeholder 2">
            <a:extLst>
              <a:ext uri="{FF2B5EF4-FFF2-40B4-BE49-F238E27FC236}">
                <a16:creationId xmlns:a16="http://schemas.microsoft.com/office/drawing/2014/main" id="{3C1456E7-B7C8-CF48-BDB1-91E52705995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75699A7-11E0-9B40-91C6-32C126EAB276}"/>
              </a:ext>
            </a:extLst>
          </p:cNvPr>
          <p:cNvSpPr>
            <a:spLocks noGrp="1"/>
          </p:cNvSpPr>
          <p:nvPr>
            <p:ph type="title"/>
          </p:nvPr>
        </p:nvSpPr>
        <p:spPr/>
        <p:txBody>
          <a:bodyPr/>
          <a:lstStyle/>
          <a:p>
            <a:r>
              <a:rPr lang="en-US" dirty="0"/>
              <a:t>Open Source</a:t>
            </a:r>
          </a:p>
        </p:txBody>
      </p:sp>
    </p:spTree>
    <p:extLst>
      <p:ext uri="{BB962C8B-B14F-4D97-AF65-F5344CB8AC3E}">
        <p14:creationId xmlns:p14="http://schemas.microsoft.com/office/powerpoint/2010/main" val="94698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4. </a:t>
            </a:r>
            <a:r>
              <a:rPr lang="en-CA" dirty="0"/>
              <a:t>The </a:t>
            </a:r>
            <a:r>
              <a:rPr lang="en-CA" dirty="0" err="1"/>
              <a:t>StoryGraph</a:t>
            </a:r>
            <a:r>
              <a:rPr lang="en-CA" dirty="0"/>
              <a:t> vs Goodreads case study</a:t>
            </a:r>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72782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0F026-6A10-0F45-AC38-4DC65D7281E8}"/>
              </a:ext>
            </a:extLst>
          </p:cNvPr>
          <p:cNvSpPr>
            <a:spLocks noGrp="1"/>
          </p:cNvSpPr>
          <p:nvPr>
            <p:ph idx="1"/>
          </p:nvPr>
        </p:nvSpPr>
        <p:spPr/>
        <p:txBody>
          <a:bodyPr/>
          <a:lstStyle/>
          <a:p>
            <a:endParaRPr lang="en-US" dirty="0"/>
          </a:p>
          <a:p>
            <a:pPr marL="0" indent="0">
              <a:buNone/>
            </a:pPr>
            <a:r>
              <a:rPr lang="en-US" dirty="0"/>
              <a:t>Case Study: </a:t>
            </a:r>
            <a:r>
              <a:rPr lang="en-CA" dirty="0"/>
              <a:t>The </a:t>
            </a:r>
            <a:r>
              <a:rPr lang="en-CA" dirty="0" err="1"/>
              <a:t>StoryGraph</a:t>
            </a:r>
            <a:r>
              <a:rPr lang="en-CA" dirty="0"/>
              <a:t> vs Goodreads</a:t>
            </a:r>
          </a:p>
          <a:p>
            <a:pPr marL="0" indent="0">
              <a:buNone/>
            </a:pPr>
            <a:r>
              <a:rPr lang="en-CA" b="1" dirty="0"/>
              <a:t>”Why Goodreads is bad for books”, </a:t>
            </a:r>
            <a:r>
              <a:rPr lang="en-CA" dirty="0"/>
              <a:t>Sarah </a:t>
            </a:r>
            <a:r>
              <a:rPr lang="en-CA" dirty="0" err="1"/>
              <a:t>Manavis</a:t>
            </a:r>
            <a:r>
              <a:rPr lang="en-CA" dirty="0"/>
              <a:t>, </a:t>
            </a:r>
            <a:r>
              <a:rPr lang="en-CA" dirty="0" err="1"/>
              <a:t>newstatesman.com</a:t>
            </a:r>
            <a:r>
              <a:rPr lang="en-CA" dirty="0"/>
              <a:t>, </a:t>
            </a:r>
          </a:p>
          <a:p>
            <a:pPr marL="0" indent="0">
              <a:buNone/>
            </a:pPr>
            <a:r>
              <a:rPr lang="en-CA" dirty="0">
                <a:hlinkClick r:id="rId2"/>
              </a:rPr>
              <a:t>https://www.newstatesman.com/science-tech/social-media/2020/08/better-goodreads-possible-bad-for-books-storygraph-amazon</a:t>
            </a:r>
            <a:endParaRPr lang="en-CA" dirty="0"/>
          </a:p>
          <a:p>
            <a:pPr marL="0" indent="0">
              <a:buNone/>
            </a:pPr>
            <a:r>
              <a:rPr lang="en-US" dirty="0"/>
              <a:t>The article illustrates, via the lens of UI/UX design, some of the dynamics of proprietary software in establishing and holding market share</a:t>
            </a:r>
            <a:endParaRPr lang="en-CA" dirty="0"/>
          </a:p>
          <a:p>
            <a:pPr marL="0" indent="0">
              <a:buNone/>
            </a:pPr>
            <a:endParaRPr lang="en-CA" b="1" dirty="0"/>
          </a:p>
          <a:p>
            <a:endParaRPr lang="en-US" dirty="0"/>
          </a:p>
        </p:txBody>
      </p:sp>
      <p:sp>
        <p:nvSpPr>
          <p:cNvPr id="3" name="Slide Number Placeholder 2">
            <a:extLst>
              <a:ext uri="{FF2B5EF4-FFF2-40B4-BE49-F238E27FC236}">
                <a16:creationId xmlns:a16="http://schemas.microsoft.com/office/drawing/2014/main" id="{1F5877EE-4BAE-2847-9D3E-4E33559FF6C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966EA00-5146-B643-8751-E02B1C894103}"/>
              </a:ext>
            </a:extLst>
          </p:cNvPr>
          <p:cNvSpPr>
            <a:spLocks noGrp="1"/>
          </p:cNvSpPr>
          <p:nvPr>
            <p:ph type="title"/>
          </p:nvPr>
        </p:nvSpPr>
        <p:spPr/>
        <p:txBody>
          <a:bodyPr/>
          <a:lstStyle/>
          <a:p>
            <a:r>
              <a:rPr lang="en-US" dirty="0"/>
              <a:t>Case Study</a:t>
            </a:r>
          </a:p>
        </p:txBody>
      </p:sp>
    </p:spTree>
    <p:extLst>
      <p:ext uri="{BB962C8B-B14F-4D97-AF65-F5344CB8AC3E}">
        <p14:creationId xmlns:p14="http://schemas.microsoft.com/office/powerpoint/2010/main" val="3227046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5. </a:t>
            </a:r>
            <a:r>
              <a:rPr lang="en-CA" dirty="0"/>
              <a:t>How do ideas spread? How do technologies get adopted?</a:t>
            </a:r>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201573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A6298-06D3-3E4C-B7D2-09B1D5C21DC5}"/>
              </a:ext>
            </a:extLst>
          </p:cNvPr>
          <p:cNvSpPr>
            <a:spLocks noGrp="1"/>
          </p:cNvSpPr>
          <p:nvPr>
            <p:ph idx="1"/>
          </p:nvPr>
        </p:nvSpPr>
        <p:spPr/>
        <p:txBody>
          <a:bodyPr/>
          <a:lstStyle/>
          <a:p>
            <a:r>
              <a:rPr lang="en-US" dirty="0"/>
              <a:t>The Diffusions of Innovations (</a:t>
            </a:r>
            <a:r>
              <a:rPr lang="en-US" dirty="0" err="1"/>
              <a:t>DoI</a:t>
            </a:r>
            <a:r>
              <a:rPr lang="en-US" dirty="0"/>
              <a:t>) is a theory that seeks to explain how, why, and at what rate new ideas and technology spread</a:t>
            </a:r>
          </a:p>
          <a:p>
            <a:r>
              <a:rPr lang="en-US" dirty="0" err="1"/>
              <a:t>DoI</a:t>
            </a:r>
            <a:r>
              <a:rPr lang="en-US" dirty="0"/>
              <a:t> was first developed by Rogers (1</a:t>
            </a:r>
            <a:r>
              <a:rPr lang="en-US" baseline="30000" dirty="0"/>
              <a:t>st</a:t>
            </a:r>
            <a:r>
              <a:rPr lang="en-US" dirty="0"/>
              <a:t> ed 1962… 5</a:t>
            </a:r>
            <a:r>
              <a:rPr lang="en-US" baseline="30000" dirty="0"/>
              <a:t>th</a:t>
            </a:r>
            <a:r>
              <a:rPr lang="en-US" dirty="0"/>
              <a:t> ed 2003)</a:t>
            </a:r>
          </a:p>
          <a:p>
            <a:r>
              <a:rPr lang="en-US" dirty="0"/>
              <a:t>the theory has its basis in communication studies, and is now used widely in many different fields (knowledge mobilization, innovation studies, entrepreneurship, </a:t>
            </a:r>
            <a:r>
              <a:rPr lang="en-US" dirty="0" err="1"/>
              <a:t>etc</a:t>
            </a:r>
            <a:r>
              <a:rPr lang="en-US" dirty="0"/>
              <a:t>)</a:t>
            </a:r>
          </a:p>
        </p:txBody>
      </p:sp>
      <p:sp>
        <p:nvSpPr>
          <p:cNvPr id="3" name="Slide Number Placeholder 2">
            <a:extLst>
              <a:ext uri="{FF2B5EF4-FFF2-40B4-BE49-F238E27FC236}">
                <a16:creationId xmlns:a16="http://schemas.microsoft.com/office/drawing/2014/main" id="{4D140DB6-26FD-CC46-B1F8-F80BC3A4D4C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D4A6022-2E97-B346-868D-B7093155C035}"/>
              </a:ext>
            </a:extLst>
          </p:cNvPr>
          <p:cNvSpPr>
            <a:spLocks noGrp="1"/>
          </p:cNvSpPr>
          <p:nvPr>
            <p:ph type="title"/>
          </p:nvPr>
        </p:nvSpPr>
        <p:spPr/>
        <p:txBody>
          <a:bodyPr/>
          <a:lstStyle/>
          <a:p>
            <a:r>
              <a:rPr lang="en-US" dirty="0"/>
              <a:t>Diffusion of innovations</a:t>
            </a:r>
          </a:p>
        </p:txBody>
      </p:sp>
    </p:spTree>
    <p:extLst>
      <p:ext uri="{BB962C8B-B14F-4D97-AF65-F5344CB8AC3E}">
        <p14:creationId xmlns:p14="http://schemas.microsoft.com/office/powerpoint/2010/main" val="2568142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A6298-06D3-3E4C-B7D2-09B1D5C21DC5}"/>
              </a:ext>
            </a:extLst>
          </p:cNvPr>
          <p:cNvSpPr>
            <a:spLocks noGrp="1"/>
          </p:cNvSpPr>
          <p:nvPr>
            <p:ph idx="1"/>
          </p:nvPr>
        </p:nvSpPr>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4D140DB6-26FD-CC46-B1F8-F80BC3A4D4C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D4A6022-2E97-B346-868D-B7093155C035}"/>
              </a:ext>
            </a:extLst>
          </p:cNvPr>
          <p:cNvSpPr>
            <a:spLocks noGrp="1"/>
          </p:cNvSpPr>
          <p:nvPr>
            <p:ph type="title"/>
          </p:nvPr>
        </p:nvSpPr>
        <p:spPr/>
        <p:txBody>
          <a:bodyPr/>
          <a:lstStyle/>
          <a:p>
            <a:r>
              <a:rPr lang="en-US" dirty="0"/>
              <a:t>The ‘S’ Curve</a:t>
            </a:r>
          </a:p>
        </p:txBody>
      </p:sp>
      <p:pic>
        <p:nvPicPr>
          <p:cNvPr id="1026" name="Picture 2" descr="Diffusion of innovations and the S-curve (see online version for colours) |  Download Scientific Diagram">
            <a:extLst>
              <a:ext uri="{FF2B5EF4-FFF2-40B4-BE49-F238E27FC236}">
                <a16:creationId xmlns:a16="http://schemas.microsoft.com/office/drawing/2014/main" id="{49636579-830C-134F-A78F-7BE3ECCDA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668" y="1812938"/>
            <a:ext cx="6460663" cy="459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321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5A2B92-D246-B843-848E-38B92DE23308}"/>
              </a:ext>
            </a:extLst>
          </p:cNvPr>
          <p:cNvSpPr>
            <a:spLocks noGrp="1"/>
          </p:cNvSpPr>
          <p:nvPr>
            <p:ph idx="1"/>
          </p:nvPr>
        </p:nvSpPr>
        <p:spPr/>
        <p:txBody>
          <a:bodyPr>
            <a:normAutofit/>
          </a:bodyPr>
          <a:lstStyle/>
          <a:p>
            <a:r>
              <a:rPr lang="en-US" dirty="0"/>
              <a:t>technology adoption occurs in stages</a:t>
            </a:r>
          </a:p>
          <a:p>
            <a:r>
              <a:rPr lang="en-US" dirty="0"/>
              <a:t>each stage occurs through a series of communication channels, over a period of time, among the members of a similar social system</a:t>
            </a:r>
          </a:p>
          <a:p>
            <a:r>
              <a:rPr lang="en-US" dirty="0"/>
              <a:t>exposure occurs via existing communication channels, many of which are established among the members of a similar social system</a:t>
            </a:r>
          </a:p>
          <a:p>
            <a:pPr marL="0" indent="0">
              <a:buNone/>
            </a:pPr>
            <a:endParaRPr lang="en-US" dirty="0"/>
          </a:p>
        </p:txBody>
      </p:sp>
      <p:sp>
        <p:nvSpPr>
          <p:cNvPr id="3" name="Slide Number Placeholder 2">
            <a:extLst>
              <a:ext uri="{FF2B5EF4-FFF2-40B4-BE49-F238E27FC236}">
                <a16:creationId xmlns:a16="http://schemas.microsoft.com/office/drawing/2014/main" id="{8E54CD46-E8FB-A840-8EDD-9AA4FA920A1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14FB7AF-151F-1E4E-BE51-E6D29C635A6D}"/>
              </a:ext>
            </a:extLst>
          </p:cNvPr>
          <p:cNvSpPr>
            <a:spLocks noGrp="1"/>
          </p:cNvSpPr>
          <p:nvPr>
            <p:ph type="title"/>
          </p:nvPr>
        </p:nvSpPr>
        <p:spPr/>
        <p:txBody>
          <a:bodyPr/>
          <a:lstStyle/>
          <a:p>
            <a:r>
              <a:rPr lang="en-US" dirty="0"/>
              <a:t>Process of Technology Adoption</a:t>
            </a:r>
          </a:p>
        </p:txBody>
      </p:sp>
    </p:spTree>
    <p:extLst>
      <p:ext uri="{BB962C8B-B14F-4D97-AF65-F5344CB8AC3E}">
        <p14:creationId xmlns:p14="http://schemas.microsoft.com/office/powerpoint/2010/main" val="227577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457200" indent="-457200">
              <a:buFont typeface="+mj-lt"/>
              <a:buAutoNum type="arabicPeriod"/>
            </a:pPr>
            <a:r>
              <a:rPr lang="en-CA" dirty="0"/>
              <a:t>design contexts?</a:t>
            </a:r>
          </a:p>
          <a:p>
            <a:pPr marL="457200" indent="-457200">
              <a:buFont typeface="+mj-lt"/>
              <a:buAutoNum type="arabicPeriod"/>
            </a:pPr>
            <a:r>
              <a:rPr lang="en-CA" dirty="0"/>
              <a:t>What is a market vs a commons?</a:t>
            </a:r>
          </a:p>
          <a:p>
            <a:pPr marL="457200" indent="-457200">
              <a:buFont typeface="+mj-lt"/>
              <a:buAutoNum type="arabicPeriod"/>
            </a:pPr>
            <a:r>
              <a:rPr lang="en-US" dirty="0"/>
              <a:t>What is a proprietary vs a non-proprietary interactive system? </a:t>
            </a:r>
          </a:p>
          <a:p>
            <a:pPr marL="457200" indent="-457200">
              <a:buFont typeface="+mj-lt"/>
              <a:buAutoNum type="arabicPeriod"/>
            </a:pPr>
            <a:r>
              <a:rPr lang="en-CA" dirty="0"/>
              <a:t>The </a:t>
            </a:r>
            <a:r>
              <a:rPr lang="en-CA" dirty="0" err="1"/>
              <a:t>StoryGraph</a:t>
            </a:r>
            <a:r>
              <a:rPr lang="en-CA" dirty="0"/>
              <a:t> vs Goodreads case study</a:t>
            </a:r>
          </a:p>
          <a:p>
            <a:pPr marL="457200" indent="-457200">
              <a:buFont typeface="+mj-lt"/>
              <a:buAutoNum type="arabicPeriod"/>
            </a:pPr>
            <a:r>
              <a:rPr lang="en-CA" dirty="0"/>
              <a:t>How do ideas spread? How do technologies get adopted?</a:t>
            </a:r>
          </a:p>
          <a:p>
            <a:pPr marL="457200" indent="-457200">
              <a:buFont typeface="+mj-lt"/>
              <a:buAutoNum type="arabicPeriod"/>
            </a:pPr>
            <a:endParaRPr lang="en-CA" dirty="0"/>
          </a:p>
          <a:p>
            <a:pPr marL="0" indent="0">
              <a:buNone/>
            </a:pPr>
            <a:endParaRPr lang="en-CA" dirty="0"/>
          </a:p>
          <a:p>
            <a:pPr marL="457200" indent="-457200">
              <a:buFont typeface="+mj-lt"/>
              <a:buAutoNum type="arabicPeriod"/>
            </a:pPr>
            <a:endParaRPr lang="en-CA" dirty="0"/>
          </a:p>
          <a:p>
            <a:pPr marL="0" lvl="0" indent="0">
              <a:buNone/>
            </a:pPr>
            <a:endParaRPr lang="en-US" dirty="0"/>
          </a:p>
          <a:p>
            <a:pPr marL="0" lvl="0" indent="0">
              <a:buNone/>
            </a:pP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2376643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AD1F5F-7EC5-B941-9FB7-6FE06E8FB043}"/>
              </a:ext>
            </a:extLst>
          </p:cNvPr>
          <p:cNvSpPr>
            <a:spLocks noGrp="1"/>
          </p:cNvSpPr>
          <p:nvPr>
            <p:ph idx="1"/>
          </p:nvPr>
        </p:nvSpPr>
        <p:spPr/>
        <p:txBody>
          <a:bodyPr>
            <a:normAutofit/>
          </a:bodyPr>
          <a:lstStyle/>
          <a:p>
            <a:r>
              <a:rPr lang="en-US" dirty="0"/>
              <a:t>the concepts of </a:t>
            </a:r>
            <a:r>
              <a:rPr lang="en-US" b="1" dirty="0"/>
              <a:t>homophily </a:t>
            </a:r>
            <a:r>
              <a:rPr lang="en-US" dirty="0"/>
              <a:t>and </a:t>
            </a:r>
            <a:r>
              <a:rPr lang="en-US" b="1" dirty="0"/>
              <a:t>heterophily </a:t>
            </a:r>
            <a:r>
              <a:rPr lang="en-US" dirty="0"/>
              <a:t>are used to explain the nature of social systems</a:t>
            </a:r>
          </a:p>
          <a:p>
            <a:pPr lvl="1"/>
            <a:r>
              <a:rPr lang="en-US" b="1" dirty="0"/>
              <a:t>homophily</a:t>
            </a:r>
            <a:r>
              <a:rPr lang="en-US" dirty="0"/>
              <a:t> is the tendency of individuals to associate and bond with similar others</a:t>
            </a:r>
          </a:p>
          <a:p>
            <a:pPr lvl="1"/>
            <a:r>
              <a:rPr lang="en-US" b="1" dirty="0"/>
              <a:t>heterophily</a:t>
            </a:r>
            <a:r>
              <a:rPr lang="en-US" dirty="0"/>
              <a:t> is the tendency of individuals to collect in diverse groups</a:t>
            </a:r>
          </a:p>
          <a:p>
            <a:r>
              <a:rPr lang="en-US" dirty="0"/>
              <a:t>most people have a combination of homo</a:t>
            </a:r>
            <a:r>
              <a:rPr lang="en-CA" dirty="0" err="1"/>
              <a:t>philous</a:t>
            </a:r>
            <a:r>
              <a:rPr lang="en-CA" dirty="0"/>
              <a:t> and </a:t>
            </a:r>
            <a:r>
              <a:rPr lang="en-CA" dirty="0" err="1"/>
              <a:t>heterophilous</a:t>
            </a:r>
            <a:r>
              <a:rPr lang="en-CA" dirty="0"/>
              <a:t> ties and </a:t>
            </a:r>
            <a:r>
              <a:rPr lang="en-US" dirty="0" err="1"/>
              <a:t>behaviours</a:t>
            </a:r>
            <a:r>
              <a:rPr lang="en-US" dirty="0"/>
              <a:t> </a:t>
            </a:r>
          </a:p>
          <a:p>
            <a:r>
              <a:rPr lang="en-CA" dirty="0"/>
              <a:t>diffusion will be easily promoted among </a:t>
            </a:r>
            <a:r>
              <a:rPr lang="en-CA" dirty="0" err="1"/>
              <a:t>homophilous</a:t>
            </a:r>
            <a:r>
              <a:rPr lang="en-CA" dirty="0"/>
              <a:t> people, and within </a:t>
            </a:r>
            <a:r>
              <a:rPr lang="en-CA" dirty="0" err="1"/>
              <a:t>homophilous</a:t>
            </a:r>
            <a:r>
              <a:rPr lang="en-CA" dirty="0"/>
              <a:t> groupings</a:t>
            </a:r>
            <a:endParaRPr lang="en-US" dirty="0"/>
          </a:p>
          <a:p>
            <a:r>
              <a:rPr lang="en-CA" dirty="0"/>
              <a:t>however, diffusion requires a certain degree of heterophily, for new ideas to be introduced outside of </a:t>
            </a:r>
            <a:r>
              <a:rPr lang="en-CA" dirty="0" err="1"/>
              <a:t>homophilous</a:t>
            </a:r>
            <a:r>
              <a:rPr lang="en-CA" dirty="0"/>
              <a:t> groupings</a:t>
            </a:r>
            <a:endParaRPr lang="en-US" b="1" dirty="0"/>
          </a:p>
          <a:p>
            <a:endParaRPr lang="en-US" dirty="0"/>
          </a:p>
        </p:txBody>
      </p:sp>
      <p:sp>
        <p:nvSpPr>
          <p:cNvPr id="3" name="Slide Number Placeholder 2">
            <a:extLst>
              <a:ext uri="{FF2B5EF4-FFF2-40B4-BE49-F238E27FC236}">
                <a16:creationId xmlns:a16="http://schemas.microsoft.com/office/drawing/2014/main" id="{ACEA5A1B-23B3-A44E-9133-3D73AE25456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F29745E-BEAE-8147-BF0F-C582FAC7210A}"/>
              </a:ext>
            </a:extLst>
          </p:cNvPr>
          <p:cNvSpPr>
            <a:spLocks noGrp="1"/>
          </p:cNvSpPr>
          <p:nvPr>
            <p:ph type="title"/>
          </p:nvPr>
        </p:nvSpPr>
        <p:spPr/>
        <p:txBody>
          <a:bodyPr/>
          <a:lstStyle/>
          <a:p>
            <a:r>
              <a:rPr lang="en-US" dirty="0"/>
              <a:t>Exposure within Social Systems</a:t>
            </a:r>
          </a:p>
        </p:txBody>
      </p:sp>
    </p:spTree>
    <p:extLst>
      <p:ext uri="{BB962C8B-B14F-4D97-AF65-F5344CB8AC3E}">
        <p14:creationId xmlns:p14="http://schemas.microsoft.com/office/powerpoint/2010/main" val="3670490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5A2B92-D246-B843-848E-38B92DE23308}"/>
              </a:ext>
            </a:extLst>
          </p:cNvPr>
          <p:cNvSpPr>
            <a:spLocks noGrp="1"/>
          </p:cNvSpPr>
          <p:nvPr>
            <p:ph idx="1"/>
          </p:nvPr>
        </p:nvSpPr>
        <p:spPr/>
        <p:txBody>
          <a:bodyPr>
            <a:normAutofit/>
          </a:bodyPr>
          <a:lstStyle/>
          <a:p>
            <a:pPr marL="457200" indent="-457200">
              <a:buFont typeface="+mj-lt"/>
              <a:buAutoNum type="arabicPeriod"/>
            </a:pPr>
            <a:r>
              <a:rPr lang="en-CA" b="1" dirty="0"/>
              <a:t>awareness</a:t>
            </a:r>
            <a:r>
              <a:rPr lang="en-CA" dirty="0"/>
              <a:t>: </a:t>
            </a:r>
          </a:p>
          <a:p>
            <a:pPr lvl="1"/>
            <a:r>
              <a:rPr lang="en-CA" dirty="0"/>
              <a:t>first exposure, lacking information, not yet been inspired to find out more</a:t>
            </a:r>
          </a:p>
          <a:p>
            <a:pPr marL="457200" indent="-457200">
              <a:buFont typeface="+mj-lt"/>
              <a:buAutoNum type="arabicPeriod"/>
            </a:pPr>
            <a:r>
              <a:rPr lang="en-CA" b="1" dirty="0"/>
              <a:t>persuasion</a:t>
            </a:r>
            <a:r>
              <a:rPr lang="en-CA" dirty="0"/>
              <a:t>: </a:t>
            </a:r>
          </a:p>
          <a:p>
            <a:pPr lvl="1"/>
            <a:r>
              <a:rPr lang="en-CA" dirty="0"/>
              <a:t>interest gained, actively seeking more info</a:t>
            </a:r>
          </a:p>
          <a:p>
            <a:pPr marL="457200" indent="-457200">
              <a:buFont typeface="+mj-lt"/>
              <a:buAutoNum type="arabicPeriod"/>
            </a:pPr>
            <a:r>
              <a:rPr lang="en-CA" b="1" dirty="0"/>
              <a:t>decision</a:t>
            </a:r>
            <a:r>
              <a:rPr lang="en-CA" dirty="0"/>
              <a:t>: </a:t>
            </a:r>
            <a:r>
              <a:rPr lang="en-CA" b="1" dirty="0">
                <a:solidFill>
                  <a:srgbClr val="0432FF"/>
                </a:solidFill>
              </a:rPr>
              <a:t>choice point</a:t>
            </a:r>
          </a:p>
          <a:p>
            <a:pPr lvl="1"/>
            <a:r>
              <a:rPr lang="en-CA" b="1" dirty="0">
                <a:solidFill>
                  <a:srgbClr val="0432FF"/>
                </a:solidFill>
              </a:rPr>
              <a:t>technology gets adopted or not?</a:t>
            </a:r>
          </a:p>
          <a:p>
            <a:pPr marL="457200" indent="-457200">
              <a:buFont typeface="+mj-lt"/>
              <a:buAutoNum type="arabicPeriod"/>
            </a:pPr>
            <a:r>
              <a:rPr lang="en-CA" b="1" dirty="0"/>
              <a:t>implementation</a:t>
            </a:r>
            <a:r>
              <a:rPr lang="en-CA" dirty="0"/>
              <a:t>: </a:t>
            </a:r>
          </a:p>
          <a:p>
            <a:pPr lvl="1"/>
            <a:r>
              <a:rPr lang="en-CA" dirty="0"/>
              <a:t>start using the technology, determining usefulness </a:t>
            </a:r>
          </a:p>
          <a:p>
            <a:pPr marL="457200" indent="-457200">
              <a:buFont typeface="+mj-lt"/>
              <a:buAutoNum type="arabicPeriod"/>
            </a:pPr>
            <a:r>
              <a:rPr lang="en-CA" b="1" dirty="0"/>
              <a:t>adoption</a:t>
            </a:r>
            <a:r>
              <a:rPr lang="en-CA" dirty="0"/>
              <a:t>:</a:t>
            </a:r>
          </a:p>
          <a:p>
            <a:pPr lvl="1"/>
            <a:r>
              <a:rPr lang="en-CA" dirty="0"/>
              <a:t>confirmation and continuation of use</a:t>
            </a:r>
            <a:endParaRPr lang="en-US" dirty="0"/>
          </a:p>
        </p:txBody>
      </p:sp>
      <p:sp>
        <p:nvSpPr>
          <p:cNvPr id="3" name="Slide Number Placeholder 2">
            <a:extLst>
              <a:ext uri="{FF2B5EF4-FFF2-40B4-BE49-F238E27FC236}">
                <a16:creationId xmlns:a16="http://schemas.microsoft.com/office/drawing/2014/main" id="{8E54CD46-E8FB-A840-8EDD-9AA4FA920A1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14FB7AF-151F-1E4E-BE51-E6D29C635A6D}"/>
              </a:ext>
            </a:extLst>
          </p:cNvPr>
          <p:cNvSpPr>
            <a:spLocks noGrp="1"/>
          </p:cNvSpPr>
          <p:nvPr>
            <p:ph type="title"/>
          </p:nvPr>
        </p:nvSpPr>
        <p:spPr/>
        <p:txBody>
          <a:bodyPr/>
          <a:lstStyle/>
          <a:p>
            <a:r>
              <a:rPr lang="en-US" dirty="0"/>
              <a:t>Process of Technology Adoption</a:t>
            </a:r>
          </a:p>
        </p:txBody>
      </p:sp>
    </p:spTree>
    <p:extLst>
      <p:ext uri="{BB962C8B-B14F-4D97-AF65-F5344CB8AC3E}">
        <p14:creationId xmlns:p14="http://schemas.microsoft.com/office/powerpoint/2010/main" val="108641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8B547-871E-5F4F-B7D8-C76F55440927}"/>
              </a:ext>
            </a:extLst>
          </p:cNvPr>
          <p:cNvSpPr>
            <a:spLocks noGrp="1"/>
          </p:cNvSpPr>
          <p:nvPr>
            <p:ph idx="1"/>
          </p:nvPr>
        </p:nvSpPr>
        <p:spPr/>
        <p:txBody>
          <a:bodyPr>
            <a:normAutofit/>
          </a:bodyPr>
          <a:lstStyle/>
          <a:p>
            <a:r>
              <a:rPr lang="en-CA" dirty="0"/>
              <a:t>Two factors play into the decision of whether a new technology is adopted</a:t>
            </a:r>
          </a:p>
          <a:p>
            <a:pPr lvl="1"/>
            <a:r>
              <a:rPr lang="en-CA" dirty="0"/>
              <a:t>the degree of choice (the degree to which a decision can be made freely and implemented voluntarily)</a:t>
            </a:r>
          </a:p>
          <a:p>
            <a:pPr lvl="1"/>
            <a:r>
              <a:rPr lang="en-CA" dirty="0"/>
              <a:t>who is making the decision</a:t>
            </a:r>
          </a:p>
        </p:txBody>
      </p:sp>
      <p:sp>
        <p:nvSpPr>
          <p:cNvPr id="3" name="Slide Number Placeholder 2">
            <a:extLst>
              <a:ext uri="{FF2B5EF4-FFF2-40B4-BE49-F238E27FC236}">
                <a16:creationId xmlns:a16="http://schemas.microsoft.com/office/drawing/2014/main" id="{E1C74C5D-54AA-1440-AC91-554C08452D5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3671CED-383A-584F-ACE5-67AC0B35BA5E}"/>
              </a:ext>
            </a:extLst>
          </p:cNvPr>
          <p:cNvSpPr>
            <a:spLocks noGrp="1"/>
          </p:cNvSpPr>
          <p:nvPr>
            <p:ph type="title"/>
          </p:nvPr>
        </p:nvSpPr>
        <p:spPr/>
        <p:txBody>
          <a:bodyPr/>
          <a:lstStyle/>
          <a:p>
            <a:r>
              <a:rPr lang="en-US" dirty="0"/>
              <a:t>The Decision Choice Point</a:t>
            </a:r>
          </a:p>
        </p:txBody>
      </p:sp>
    </p:spTree>
    <p:extLst>
      <p:ext uri="{BB962C8B-B14F-4D97-AF65-F5344CB8AC3E}">
        <p14:creationId xmlns:p14="http://schemas.microsoft.com/office/powerpoint/2010/main" val="1495330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8B547-871E-5F4F-B7D8-C76F55440927}"/>
              </a:ext>
            </a:extLst>
          </p:cNvPr>
          <p:cNvSpPr>
            <a:spLocks noGrp="1"/>
          </p:cNvSpPr>
          <p:nvPr>
            <p:ph idx="1"/>
          </p:nvPr>
        </p:nvSpPr>
        <p:spPr/>
        <p:txBody>
          <a:bodyPr>
            <a:normAutofit/>
          </a:bodyPr>
          <a:lstStyle/>
          <a:p>
            <a:r>
              <a:rPr lang="en-CA" dirty="0"/>
              <a:t>Optional:</a:t>
            </a:r>
          </a:p>
          <a:p>
            <a:pPr lvl="1"/>
            <a:r>
              <a:rPr lang="en-CA" dirty="0"/>
              <a:t>made by an individual, who weighs the advantages/disadvantages and decides whether to adopt or reject the innovation</a:t>
            </a:r>
          </a:p>
          <a:p>
            <a:pPr lvl="1"/>
            <a:r>
              <a:rPr lang="en-CA" dirty="0"/>
              <a:t>this may be a consumer decision (or not)</a:t>
            </a:r>
          </a:p>
          <a:p>
            <a:r>
              <a:rPr lang="en-CA" dirty="0"/>
              <a:t>Collective</a:t>
            </a:r>
          </a:p>
          <a:p>
            <a:pPr lvl="1"/>
            <a:r>
              <a:rPr lang="en-CA" dirty="0"/>
              <a:t>decision gets made made collectively by all participants.</a:t>
            </a:r>
          </a:p>
          <a:p>
            <a:r>
              <a:rPr lang="en-CA" dirty="0"/>
              <a:t>Authority</a:t>
            </a:r>
          </a:p>
          <a:p>
            <a:pPr lvl="1"/>
            <a:r>
              <a:rPr lang="en-CA" dirty="0"/>
              <a:t>decision gets made by individuals in positions of influence or power for the entire social system</a:t>
            </a:r>
          </a:p>
          <a:p>
            <a:endParaRPr lang="en-US" dirty="0"/>
          </a:p>
        </p:txBody>
      </p:sp>
      <p:sp>
        <p:nvSpPr>
          <p:cNvPr id="3" name="Slide Number Placeholder 2">
            <a:extLst>
              <a:ext uri="{FF2B5EF4-FFF2-40B4-BE49-F238E27FC236}">
                <a16:creationId xmlns:a16="http://schemas.microsoft.com/office/drawing/2014/main" id="{E1C74C5D-54AA-1440-AC91-554C08452D5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3671CED-383A-584F-ACE5-67AC0B35BA5E}"/>
              </a:ext>
            </a:extLst>
          </p:cNvPr>
          <p:cNvSpPr>
            <a:spLocks noGrp="1"/>
          </p:cNvSpPr>
          <p:nvPr>
            <p:ph type="title"/>
          </p:nvPr>
        </p:nvSpPr>
        <p:spPr>
          <a:xfrm>
            <a:off x="1160200" y="1241340"/>
            <a:ext cx="7354072" cy="807571"/>
          </a:xfrm>
        </p:spPr>
        <p:txBody>
          <a:bodyPr/>
          <a:lstStyle/>
          <a:p>
            <a:r>
              <a:rPr lang="en-US" dirty="0"/>
              <a:t>The Decision Choice Point: Types of Decisions</a:t>
            </a:r>
          </a:p>
        </p:txBody>
      </p:sp>
    </p:spTree>
    <p:extLst>
      <p:ext uri="{BB962C8B-B14F-4D97-AF65-F5344CB8AC3E}">
        <p14:creationId xmlns:p14="http://schemas.microsoft.com/office/powerpoint/2010/main" val="3933364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lIns="45720" tIns="22860" rIns="45720" bIns="22860">
            <a:normAutofit/>
          </a:bodyPr>
          <a:lstStyle/>
          <a:p>
            <a:r>
              <a:rPr lang="en-US" i="1" dirty="0"/>
              <a:t>technology acceptance</a:t>
            </a:r>
            <a:r>
              <a:rPr lang="en-US" dirty="0"/>
              <a:t> is an issue that is:</a:t>
            </a:r>
          </a:p>
          <a:p>
            <a:pPr lvl="1"/>
            <a:r>
              <a:rPr lang="en-US" dirty="0"/>
              <a:t>described primarily in organizational contexts (such as companies, which purchase or do in-house design of technologies for their employees to use)</a:t>
            </a:r>
          </a:p>
          <a:p>
            <a:pPr lvl="1"/>
            <a:r>
              <a:rPr lang="en-US" dirty="0"/>
              <a:t>primarily in discipline of Information Systems (IS)*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44</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Technology Acceptance, I</a:t>
            </a:r>
            <a:br>
              <a:rPr lang="en-US" dirty="0"/>
            </a:br>
            <a:endParaRPr lang="en-US" dirty="0"/>
          </a:p>
        </p:txBody>
      </p:sp>
    </p:spTree>
    <p:extLst>
      <p:ext uri="{BB962C8B-B14F-4D97-AF65-F5344CB8AC3E}">
        <p14:creationId xmlns:p14="http://schemas.microsoft.com/office/powerpoint/2010/main" val="2881900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lIns="45720" tIns="22860" rIns="45720" bIns="22860">
            <a:normAutofit/>
          </a:bodyPr>
          <a:lstStyle/>
          <a:p>
            <a:r>
              <a:rPr lang="en-US" dirty="0"/>
              <a:t>technology acceptance is considered to be an issue</a:t>
            </a:r>
          </a:p>
          <a:p>
            <a:r>
              <a:rPr lang="en-US" dirty="0"/>
              <a:t>why? because “white collar performance” gets “often obstructed by users’ unwillingness to accept and use available systems” (</a:t>
            </a:r>
            <a:r>
              <a:rPr lang="en-US" dirty="0" err="1"/>
              <a:t>Grudin</a:t>
            </a:r>
            <a:r>
              <a:rPr lang="en-US" dirty="0"/>
              <a:t>, 2012)</a:t>
            </a:r>
          </a:p>
          <a:p>
            <a:pPr lvl="1"/>
            <a:r>
              <a:rPr lang="en-US" dirty="0"/>
              <a:t>“we bought this expensive system and now our employees refuse to use it”</a:t>
            </a:r>
          </a:p>
          <a:p>
            <a:r>
              <a:rPr lang="en-US" dirty="0"/>
              <a:t>The discipline of Information Systems is concerned with design questions such as these:</a:t>
            </a:r>
          </a:p>
          <a:p>
            <a:pPr lvl="1"/>
            <a:r>
              <a:rPr lang="en-US" dirty="0"/>
              <a:t>what factors can influence the acceptance of technologies in these organizational contexts?</a:t>
            </a:r>
          </a:p>
          <a:p>
            <a:pPr lvl="1"/>
            <a:r>
              <a:rPr lang="en-US" dirty="0"/>
              <a:t>we know that perceptions of the incoming technology is a key factor, so how can we influence the perceptions of users of technologies that are about to be deployed?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45</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Technology Acceptance, II</a:t>
            </a:r>
            <a:br>
              <a:rPr lang="en-US" dirty="0"/>
            </a:br>
            <a:endParaRPr lang="en-US" dirty="0"/>
          </a:p>
        </p:txBody>
      </p:sp>
    </p:spTree>
    <p:extLst>
      <p:ext uri="{BB962C8B-B14F-4D97-AF65-F5344CB8AC3E}">
        <p14:creationId xmlns:p14="http://schemas.microsoft.com/office/powerpoint/2010/main" val="3651413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lIns="45720" tIns="22860" rIns="45720" bIns="22860">
            <a:normAutofit/>
          </a:bodyPr>
          <a:lstStyle/>
          <a:p>
            <a:r>
              <a:rPr lang="en-US" dirty="0"/>
              <a:t>we can see that </a:t>
            </a:r>
            <a:r>
              <a:rPr lang="en-US" i="1" dirty="0"/>
              <a:t>technology acceptance</a:t>
            </a:r>
            <a:r>
              <a:rPr lang="en-US" dirty="0"/>
              <a:t> is a case of technology use and adoption, with characteristic communication channels, social structure, decision making</a:t>
            </a:r>
          </a:p>
          <a:p>
            <a:r>
              <a:rPr lang="en-US" dirty="0"/>
              <a:t>technology use is a broader phenomena</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46</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Technology Use vs Technology Acceptance</a:t>
            </a:r>
            <a:br>
              <a:rPr lang="en-US" dirty="0"/>
            </a:br>
            <a:endParaRPr lang="en-US" dirty="0"/>
          </a:p>
        </p:txBody>
      </p:sp>
    </p:spTree>
    <p:extLst>
      <p:ext uri="{BB962C8B-B14F-4D97-AF65-F5344CB8AC3E}">
        <p14:creationId xmlns:p14="http://schemas.microsoft.com/office/powerpoint/2010/main" val="2661320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38BAE3-F489-7947-86E5-7A1925A50D9D}"/>
              </a:ext>
            </a:extLst>
          </p:cNvPr>
          <p:cNvSpPr>
            <a:spLocks noGrp="1"/>
          </p:cNvSpPr>
          <p:nvPr>
            <p:ph idx="1"/>
          </p:nvPr>
        </p:nvSpPr>
        <p:spPr/>
        <p:txBody>
          <a:bodyPr>
            <a:normAutofit/>
          </a:bodyPr>
          <a:lstStyle/>
          <a:p>
            <a:r>
              <a:rPr lang="en-US" dirty="0"/>
              <a:t>Example: </a:t>
            </a:r>
          </a:p>
          <a:p>
            <a:r>
              <a:rPr lang="en-US" dirty="0"/>
              <a:t>think of rural telephone use, particularly in developing regions (e.g. Parikh and </a:t>
            </a:r>
            <a:r>
              <a:rPr lang="en-US" dirty="0" err="1"/>
              <a:t>Lazowska</a:t>
            </a:r>
            <a:r>
              <a:rPr lang="en-US" dirty="0"/>
              <a:t> 2006)</a:t>
            </a:r>
          </a:p>
          <a:p>
            <a:r>
              <a:rPr lang="en-US" dirty="0"/>
              <a:t>only one or a few people in a village might own a telephone</a:t>
            </a:r>
          </a:p>
          <a:p>
            <a:r>
              <a:rPr lang="en-US" dirty="0"/>
              <a:t>the relaying of telephone messages can become a service performed on behalf of others</a:t>
            </a:r>
          </a:p>
          <a:p>
            <a:r>
              <a:rPr lang="en-US" dirty="0"/>
              <a:t>does it make sense to refer to the person who sends and receives phone messages as a user of the telephone?</a:t>
            </a:r>
          </a:p>
          <a:p>
            <a:r>
              <a:rPr lang="en-US" dirty="0"/>
              <a:t>they are a user even if they do not press the buttons?</a:t>
            </a:r>
          </a:p>
        </p:txBody>
      </p:sp>
      <p:sp>
        <p:nvSpPr>
          <p:cNvPr id="3" name="Slide Number Placeholder 2">
            <a:extLst>
              <a:ext uri="{FF2B5EF4-FFF2-40B4-BE49-F238E27FC236}">
                <a16:creationId xmlns:a16="http://schemas.microsoft.com/office/drawing/2014/main" id="{E6B656AE-8D26-2646-ABB5-E076DA89EB8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5480655-ABDD-E942-8030-5ACFC783DF69}"/>
              </a:ext>
            </a:extLst>
          </p:cNvPr>
          <p:cNvSpPr>
            <a:spLocks noGrp="1"/>
          </p:cNvSpPr>
          <p:nvPr>
            <p:ph type="title"/>
          </p:nvPr>
        </p:nvSpPr>
        <p:spPr/>
        <p:txBody>
          <a:bodyPr/>
          <a:lstStyle/>
          <a:p>
            <a:r>
              <a:rPr lang="en-US" dirty="0"/>
              <a:t>Case Study: </a:t>
            </a:r>
            <a:r>
              <a:rPr lang="en-CA" dirty="0"/>
              <a:t>technology as a service</a:t>
            </a:r>
            <a:endParaRPr lang="en-US" dirty="0"/>
          </a:p>
        </p:txBody>
      </p:sp>
    </p:spTree>
    <p:extLst>
      <p:ext uri="{BB962C8B-B14F-4D97-AF65-F5344CB8AC3E}">
        <p14:creationId xmlns:p14="http://schemas.microsoft.com/office/powerpoint/2010/main" val="892395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38BAE3-F489-7947-86E5-7A1925A50D9D}"/>
              </a:ext>
            </a:extLst>
          </p:cNvPr>
          <p:cNvSpPr>
            <a:spLocks noGrp="1"/>
          </p:cNvSpPr>
          <p:nvPr>
            <p:ph idx="1"/>
          </p:nvPr>
        </p:nvSpPr>
        <p:spPr/>
        <p:txBody>
          <a:bodyPr>
            <a:normAutofit/>
          </a:bodyPr>
          <a:lstStyle/>
          <a:p>
            <a:r>
              <a:rPr lang="en-US" dirty="0"/>
              <a:t>The characteristic picture of the user is of a person sitting in front of a computer or within arm’s reach of a computer system (Carroll 2003).</a:t>
            </a:r>
          </a:p>
          <a:p>
            <a:r>
              <a:rPr lang="en-US" dirty="0"/>
              <a:t>What if a person </a:t>
            </a:r>
            <a:r>
              <a:rPr lang="en-CA" dirty="0"/>
              <a:t>has all the capacities of the interactive system available to them, albeit at second hand?  </a:t>
            </a:r>
          </a:p>
          <a:p>
            <a:r>
              <a:rPr lang="en-CA" i="1" dirty="0"/>
              <a:t>Would it make sense to also call this person a user?</a:t>
            </a:r>
          </a:p>
        </p:txBody>
      </p:sp>
      <p:sp>
        <p:nvSpPr>
          <p:cNvPr id="3" name="Slide Number Placeholder 2">
            <a:extLst>
              <a:ext uri="{FF2B5EF4-FFF2-40B4-BE49-F238E27FC236}">
                <a16:creationId xmlns:a16="http://schemas.microsoft.com/office/drawing/2014/main" id="{E6B656AE-8D26-2646-ABB5-E076DA89EB8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5480655-ABDD-E942-8030-5ACFC783DF69}"/>
              </a:ext>
            </a:extLst>
          </p:cNvPr>
          <p:cNvSpPr>
            <a:spLocks noGrp="1"/>
          </p:cNvSpPr>
          <p:nvPr>
            <p:ph type="title"/>
          </p:nvPr>
        </p:nvSpPr>
        <p:spPr/>
        <p:txBody>
          <a:bodyPr/>
          <a:lstStyle/>
          <a:p>
            <a:r>
              <a:rPr lang="en-US" dirty="0"/>
              <a:t>‘Displaced User’</a:t>
            </a:r>
          </a:p>
        </p:txBody>
      </p:sp>
    </p:spTree>
    <p:extLst>
      <p:ext uri="{BB962C8B-B14F-4D97-AF65-F5344CB8AC3E}">
        <p14:creationId xmlns:p14="http://schemas.microsoft.com/office/powerpoint/2010/main" val="2564521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4ABCEE-FA3D-764A-9BE5-54B20C3255F8}"/>
              </a:ext>
            </a:extLst>
          </p:cNvPr>
          <p:cNvSpPr>
            <a:spLocks noGrp="1"/>
          </p:cNvSpPr>
          <p:nvPr>
            <p:ph idx="1"/>
          </p:nvPr>
        </p:nvSpPr>
        <p:spPr>
          <a:xfrm>
            <a:off x="1160198" y="1893636"/>
            <a:ext cx="6823602" cy="4809089"/>
          </a:xfrm>
        </p:spPr>
        <p:txBody>
          <a:bodyPr/>
          <a:lstStyle/>
          <a:p>
            <a:r>
              <a:rPr lang="en-US" dirty="0"/>
              <a:t>Satchell and </a:t>
            </a:r>
            <a:r>
              <a:rPr lang="en-US" dirty="0" err="1"/>
              <a:t>Dourish</a:t>
            </a:r>
            <a:r>
              <a:rPr lang="en-US" dirty="0"/>
              <a:t> (2009) identified several different types of non-use</a:t>
            </a:r>
          </a:p>
          <a:p>
            <a:pPr lvl="0"/>
            <a:r>
              <a:rPr lang="en-US" dirty="0"/>
              <a:t>active resistance </a:t>
            </a:r>
            <a:endParaRPr lang="en-CA" dirty="0"/>
          </a:p>
          <a:p>
            <a:pPr lvl="0"/>
            <a:r>
              <a:rPr lang="en-US" dirty="0"/>
              <a:t>disenchantment </a:t>
            </a:r>
            <a:endParaRPr lang="en-CA" dirty="0"/>
          </a:p>
          <a:p>
            <a:pPr lvl="0"/>
            <a:r>
              <a:rPr lang="en-US" dirty="0"/>
              <a:t>disenfranchisement</a:t>
            </a:r>
            <a:endParaRPr lang="en-CA" dirty="0"/>
          </a:p>
          <a:p>
            <a:pPr lvl="0"/>
            <a:r>
              <a:rPr lang="en-US" dirty="0"/>
              <a:t>disinterest</a:t>
            </a:r>
            <a:endParaRPr lang="en-CA" dirty="0"/>
          </a:p>
          <a:p>
            <a:endParaRPr lang="en-US" dirty="0"/>
          </a:p>
        </p:txBody>
      </p:sp>
      <p:sp>
        <p:nvSpPr>
          <p:cNvPr id="3" name="Slide Number Placeholder 2">
            <a:extLst>
              <a:ext uri="{FF2B5EF4-FFF2-40B4-BE49-F238E27FC236}">
                <a16:creationId xmlns:a16="http://schemas.microsoft.com/office/drawing/2014/main" id="{49878DFD-81B0-2543-B23D-FD3869D37D7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514A62-E69F-FA4E-8B1C-BF57AD5FA2D2}"/>
              </a:ext>
            </a:extLst>
          </p:cNvPr>
          <p:cNvSpPr>
            <a:spLocks noGrp="1"/>
          </p:cNvSpPr>
          <p:nvPr>
            <p:ph type="title"/>
          </p:nvPr>
        </p:nvSpPr>
        <p:spPr/>
        <p:txBody>
          <a:bodyPr/>
          <a:lstStyle/>
          <a:p>
            <a:r>
              <a:rPr lang="en-US" dirty="0"/>
              <a:t>Case Study: Types of Non-Use</a:t>
            </a:r>
          </a:p>
        </p:txBody>
      </p:sp>
      <p:sp>
        <p:nvSpPr>
          <p:cNvPr id="6" name="TextBox 5">
            <a:extLst>
              <a:ext uri="{FF2B5EF4-FFF2-40B4-BE49-F238E27FC236}">
                <a16:creationId xmlns:a16="http://schemas.microsoft.com/office/drawing/2014/main" id="{09DEF0A6-7858-354F-B8F1-328337CCAE07}"/>
              </a:ext>
            </a:extLst>
          </p:cNvPr>
          <p:cNvSpPr txBox="1"/>
          <p:nvPr/>
        </p:nvSpPr>
        <p:spPr>
          <a:xfrm>
            <a:off x="3036498" y="41011"/>
            <a:ext cx="5831457" cy="1015663"/>
          </a:xfrm>
          <a:prstGeom prst="rect">
            <a:avLst/>
          </a:prstGeom>
          <a:noFill/>
        </p:spPr>
        <p:txBody>
          <a:bodyPr wrap="square">
            <a:spAutoFit/>
          </a:bodyPr>
          <a:lstStyle/>
          <a:p>
            <a:r>
              <a:rPr lang="en-US" sz="1200" dirty="0"/>
              <a:t>Christine Satchell and Paul </a:t>
            </a:r>
            <a:r>
              <a:rPr lang="en-US" sz="1200" dirty="0" err="1"/>
              <a:t>Dourish</a:t>
            </a:r>
            <a:r>
              <a:rPr lang="en-US" sz="1200" dirty="0"/>
              <a:t>. 2009. Beyond the user: use and non-use in HCI. In Proceedings of the 21st Annual Conference of the Australian Computer-Human Interaction Special Interest Group: Design: Open 24/7 (OZCHI '09). Association for Computing Machinery, New York, NY, USA, 9–16. </a:t>
            </a:r>
            <a:r>
              <a:rPr lang="en-US" sz="1200" dirty="0" err="1"/>
              <a:t>DOI:https</a:t>
            </a:r>
            <a:r>
              <a:rPr lang="en-US" sz="1200" dirty="0"/>
              <a:t>://</a:t>
            </a:r>
            <a:r>
              <a:rPr lang="en-US" sz="1200" dirty="0" err="1"/>
              <a:t>doi.org</a:t>
            </a:r>
            <a:r>
              <a:rPr lang="en-US" sz="1200" dirty="0"/>
              <a:t>/10.1145/1738826.1738829</a:t>
            </a:r>
          </a:p>
        </p:txBody>
      </p:sp>
    </p:spTree>
    <p:extLst>
      <p:ext uri="{BB962C8B-B14F-4D97-AF65-F5344CB8AC3E}">
        <p14:creationId xmlns:p14="http://schemas.microsoft.com/office/powerpoint/2010/main" val="6592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design contexts?</a:t>
            </a:r>
          </a:p>
          <a:p>
            <a:pPr marL="0" indent="0">
              <a:buNone/>
            </a:pPr>
            <a:endParaRPr lang="en-CA"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26425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9536A0-128B-0642-8593-5D86F54AC45F}"/>
              </a:ext>
            </a:extLst>
          </p:cNvPr>
          <p:cNvSpPr>
            <a:spLocks noGrp="1"/>
          </p:cNvSpPr>
          <p:nvPr>
            <p:ph idx="1"/>
          </p:nvPr>
        </p:nvSpPr>
        <p:spPr/>
        <p:txBody>
          <a:bodyPr>
            <a:normAutofit lnSpcReduction="10000"/>
          </a:bodyPr>
          <a:lstStyle/>
          <a:p>
            <a:pPr marL="0" indent="0">
              <a:buNone/>
            </a:pPr>
            <a:r>
              <a:rPr lang="en-US" dirty="0"/>
              <a:t>“On one level, design is a general human process that we use to understand and to shape our world.  …</a:t>
            </a:r>
            <a:r>
              <a:rPr lang="en-US" b="1" dirty="0"/>
              <a:t>we meet the challenges of design in specific challenges, addressing problems or ideas in a situated context</a:t>
            </a:r>
            <a:r>
              <a:rPr lang="en-US" dirty="0"/>
              <a:t>.  The challenges we face as designers today are as diverse as the problems clients bring to us.  We are involved in design for economic anchors, economic continuity, and economic growth.  We design for urban needs and rural needs and for social development and creative communities.  We are involved with environmental sustainability and economic policy. agriculture competitive crafts for export, competitive products and brands for micro-enterprises, developing new products for bottom-of-pyramid markets and redeveloping old products for mature or wealthy markets.” </a:t>
            </a:r>
            <a:r>
              <a:rPr lang="en-US" sz="1600" baseline="30000" dirty="0"/>
              <a:t>[1]</a:t>
            </a:r>
            <a:endParaRPr lang="en-US" baseline="30000" dirty="0"/>
          </a:p>
          <a:p>
            <a:pPr marL="0" indent="0">
              <a:buNone/>
            </a:pPr>
            <a:r>
              <a:rPr lang="en-US" sz="1600" dirty="0"/>
              <a:t>[1] Friedman and </a:t>
            </a:r>
            <a:r>
              <a:rPr lang="en-US" sz="1600" dirty="0" err="1"/>
              <a:t>Stolterman</a:t>
            </a:r>
            <a:r>
              <a:rPr lang="en-US" sz="1600" dirty="0"/>
              <a:t>, series forward, Adversarial Design, Carl DiSalvo, 2012 </a:t>
            </a:r>
            <a:r>
              <a:rPr lang="en-US" sz="1600" b="1" dirty="0"/>
              <a:t>emphasis added</a:t>
            </a:r>
          </a:p>
        </p:txBody>
      </p:sp>
      <p:sp>
        <p:nvSpPr>
          <p:cNvPr id="3" name="Slide Number Placeholder 2">
            <a:extLst>
              <a:ext uri="{FF2B5EF4-FFF2-40B4-BE49-F238E27FC236}">
                <a16:creationId xmlns:a16="http://schemas.microsoft.com/office/drawing/2014/main" id="{A6A47936-5F82-E34F-845F-EEF01845713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932C062-99C8-C94F-8EDA-6C28CFB347E3}"/>
              </a:ext>
            </a:extLst>
          </p:cNvPr>
          <p:cNvSpPr>
            <a:spLocks noGrp="1"/>
          </p:cNvSpPr>
          <p:nvPr>
            <p:ph type="title"/>
          </p:nvPr>
        </p:nvSpPr>
        <p:spPr/>
        <p:txBody>
          <a:bodyPr/>
          <a:lstStyle/>
          <a:p>
            <a:r>
              <a:rPr lang="en-US" dirty="0"/>
              <a:t>Situated Contexts</a:t>
            </a:r>
          </a:p>
        </p:txBody>
      </p:sp>
    </p:spTree>
    <p:extLst>
      <p:ext uri="{BB962C8B-B14F-4D97-AF65-F5344CB8AC3E}">
        <p14:creationId xmlns:p14="http://schemas.microsoft.com/office/powerpoint/2010/main" val="411240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41DCDE-FB39-3745-A4B4-C4F604C5051B}"/>
              </a:ext>
            </a:extLst>
          </p:cNvPr>
          <p:cNvSpPr>
            <a:spLocks noGrp="1"/>
          </p:cNvSpPr>
          <p:nvPr>
            <p:ph idx="1"/>
          </p:nvPr>
        </p:nvSpPr>
        <p:spPr/>
        <p:txBody>
          <a:bodyPr/>
          <a:lstStyle/>
          <a:p>
            <a:r>
              <a:rPr lang="en-US" dirty="0"/>
              <a:t>Recall some of the key points from R-Design-III:</a:t>
            </a:r>
          </a:p>
          <a:p>
            <a:pPr lvl="1"/>
            <a:r>
              <a:rPr lang="en-US" dirty="0"/>
              <a:t>design is a basic human activity</a:t>
            </a:r>
          </a:p>
          <a:p>
            <a:pPr lvl="1"/>
            <a:r>
              <a:rPr lang="en-US" dirty="0"/>
              <a:t>UX design is an umbrella term for design practices that seek to (positively) intervene in user experience</a:t>
            </a:r>
          </a:p>
          <a:p>
            <a:pPr lvl="1"/>
            <a:r>
              <a:rPr lang="en-US" dirty="0"/>
              <a:t>user experience captures sense-making; it is about ‘inner’ experience</a:t>
            </a:r>
          </a:p>
          <a:p>
            <a:pPr lvl="1"/>
            <a:r>
              <a:rPr lang="en-US" dirty="0"/>
              <a:t>design is problem-solving (deficit thinking) and design is opportunity-generating (asset thinking)</a:t>
            </a:r>
          </a:p>
          <a:p>
            <a:pPr lvl="1"/>
            <a:endParaRPr lang="en-US" dirty="0"/>
          </a:p>
          <a:p>
            <a:pPr lvl="1"/>
            <a:r>
              <a:rPr lang="en-US" dirty="0"/>
              <a:t>the ideas that emerge from design have </a:t>
            </a:r>
            <a:r>
              <a:rPr lang="en-US" b="1" dirty="0"/>
              <a:t>value</a:t>
            </a:r>
          </a:p>
          <a:p>
            <a:pPr lvl="1"/>
            <a:r>
              <a:rPr lang="en-US" dirty="0"/>
              <a:t>what is the shape and form of this value?</a:t>
            </a:r>
          </a:p>
          <a:p>
            <a:endParaRPr lang="en-US" dirty="0"/>
          </a:p>
        </p:txBody>
      </p:sp>
      <p:sp>
        <p:nvSpPr>
          <p:cNvPr id="3" name="Slide Number Placeholder 2">
            <a:extLst>
              <a:ext uri="{FF2B5EF4-FFF2-40B4-BE49-F238E27FC236}">
                <a16:creationId xmlns:a16="http://schemas.microsoft.com/office/drawing/2014/main" id="{A0531C78-B08E-404C-B6A7-C5CF67039EC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4C61904-FA45-D04D-8677-0C75A4F9752C}"/>
              </a:ext>
            </a:extLst>
          </p:cNvPr>
          <p:cNvSpPr>
            <a:spLocks noGrp="1"/>
          </p:cNvSpPr>
          <p:nvPr>
            <p:ph type="title"/>
          </p:nvPr>
        </p:nvSpPr>
        <p:spPr/>
        <p:txBody>
          <a:bodyPr/>
          <a:lstStyle/>
          <a:p>
            <a:r>
              <a:rPr lang="en-US" dirty="0"/>
              <a:t>Recap of Key Points…</a:t>
            </a:r>
          </a:p>
        </p:txBody>
      </p:sp>
    </p:spTree>
    <p:extLst>
      <p:ext uri="{BB962C8B-B14F-4D97-AF65-F5344CB8AC3E}">
        <p14:creationId xmlns:p14="http://schemas.microsoft.com/office/powerpoint/2010/main" val="283290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11BC7A-D8C5-594D-8400-EBA237902F5D}"/>
              </a:ext>
            </a:extLst>
          </p:cNvPr>
          <p:cNvSpPr>
            <a:spLocks noGrp="1"/>
          </p:cNvSpPr>
          <p:nvPr>
            <p:ph idx="1"/>
          </p:nvPr>
        </p:nvSpPr>
        <p:spPr/>
        <p:txBody>
          <a:bodyPr/>
          <a:lstStyle/>
          <a:p>
            <a:r>
              <a:rPr lang="en-US" dirty="0"/>
              <a:t>Where do ideas go? </a:t>
            </a:r>
          </a:p>
          <a:p>
            <a:r>
              <a:rPr lang="en-US" dirty="0"/>
              <a:t>There are many different design contexts and we can distinguish among them in many different ways</a:t>
            </a:r>
          </a:p>
          <a:p>
            <a:r>
              <a:rPr lang="en-US" dirty="0"/>
              <a:t>Example (entity vs individual):</a:t>
            </a:r>
          </a:p>
          <a:p>
            <a:pPr lvl="1"/>
            <a:r>
              <a:rPr lang="en-US" dirty="0"/>
              <a:t>the context of an entity: to support business (for-profit) or other organizational (not-for-profit, public) function</a:t>
            </a:r>
          </a:p>
          <a:p>
            <a:pPr lvl="1"/>
            <a:r>
              <a:rPr lang="en-US" dirty="0"/>
              <a:t>personal contexts: personal problem solving, individual, grass-roots, entrepreneurial, creative practice</a:t>
            </a:r>
          </a:p>
        </p:txBody>
      </p:sp>
      <p:sp>
        <p:nvSpPr>
          <p:cNvPr id="3" name="Slide Number Placeholder 2">
            <a:extLst>
              <a:ext uri="{FF2B5EF4-FFF2-40B4-BE49-F238E27FC236}">
                <a16:creationId xmlns:a16="http://schemas.microsoft.com/office/drawing/2014/main" id="{7D5E1F4E-AFEB-2345-8EFF-EB3CB14BC2E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66FD9FF-B114-204C-9EFA-2448209D10AA}"/>
              </a:ext>
            </a:extLst>
          </p:cNvPr>
          <p:cNvSpPr>
            <a:spLocks noGrp="1"/>
          </p:cNvSpPr>
          <p:nvPr>
            <p:ph type="title"/>
          </p:nvPr>
        </p:nvSpPr>
        <p:spPr/>
        <p:txBody>
          <a:bodyPr/>
          <a:lstStyle/>
          <a:p>
            <a:r>
              <a:rPr lang="en-CA" dirty="0"/>
              <a:t>Design Contexts, Idea Valuation</a:t>
            </a:r>
            <a:endParaRPr lang="en-US" dirty="0"/>
          </a:p>
        </p:txBody>
      </p:sp>
    </p:spTree>
    <p:extLst>
      <p:ext uri="{BB962C8B-B14F-4D97-AF65-F5344CB8AC3E}">
        <p14:creationId xmlns:p14="http://schemas.microsoft.com/office/powerpoint/2010/main" val="386554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11BC7A-D8C5-594D-8400-EBA237902F5D}"/>
              </a:ext>
            </a:extLst>
          </p:cNvPr>
          <p:cNvSpPr>
            <a:spLocks noGrp="1"/>
          </p:cNvSpPr>
          <p:nvPr>
            <p:ph idx="1"/>
          </p:nvPr>
        </p:nvSpPr>
        <p:spPr/>
        <p:txBody>
          <a:bodyPr/>
          <a:lstStyle/>
          <a:p>
            <a:pPr>
              <a:lnSpc>
                <a:spcPct val="120000"/>
              </a:lnSpc>
              <a:spcBef>
                <a:spcPts val="0"/>
              </a:spcBef>
              <a:spcAft>
                <a:spcPts val="600"/>
              </a:spcAft>
            </a:pPr>
            <a:r>
              <a:rPr lang="en-US" dirty="0"/>
              <a:t>“design for good”, ideas for positive social change</a:t>
            </a:r>
          </a:p>
          <a:p>
            <a:pPr lvl="1">
              <a:lnSpc>
                <a:spcPct val="120000"/>
              </a:lnSpc>
              <a:spcBef>
                <a:spcPts val="0"/>
              </a:spcBef>
              <a:spcAft>
                <a:spcPts val="600"/>
              </a:spcAft>
            </a:pPr>
            <a:r>
              <a:rPr lang="en-US" dirty="0"/>
              <a:t>to be of service, to contribute positively</a:t>
            </a:r>
          </a:p>
          <a:p>
            <a:pPr lvl="1">
              <a:lnSpc>
                <a:spcPct val="120000"/>
              </a:lnSpc>
              <a:spcBef>
                <a:spcPts val="0"/>
              </a:spcBef>
              <a:spcAft>
                <a:spcPts val="600"/>
              </a:spcAft>
            </a:pPr>
            <a:r>
              <a:rPr lang="en-US" dirty="0"/>
              <a:t>frameworks: societal benefit, </a:t>
            </a:r>
            <a:r>
              <a:rPr lang="en-CA" dirty="0"/>
              <a:t>human rights, </a:t>
            </a:r>
            <a:r>
              <a:rPr lang="en-US" dirty="0"/>
              <a:t>UN Sustainable Development Goals (SDGs), design for socio-economic development (e.g., ICT4D)</a:t>
            </a:r>
          </a:p>
          <a:p>
            <a:pPr lvl="1">
              <a:lnSpc>
                <a:spcPct val="120000"/>
              </a:lnSpc>
              <a:spcBef>
                <a:spcPts val="0"/>
              </a:spcBef>
              <a:spcAft>
                <a:spcPts val="600"/>
              </a:spcAft>
            </a:pPr>
            <a:r>
              <a:rPr lang="en-US" dirty="0"/>
              <a:t>to contribute to knowledge production: </a:t>
            </a:r>
          </a:p>
          <a:p>
            <a:pPr lvl="2">
              <a:lnSpc>
                <a:spcPct val="120000"/>
              </a:lnSpc>
              <a:spcBef>
                <a:spcPts val="0"/>
              </a:spcBef>
              <a:spcAft>
                <a:spcPts val="600"/>
              </a:spcAft>
            </a:pPr>
            <a:r>
              <a:rPr lang="en-US" dirty="0"/>
              <a:t>e.g., for scholarly or research activities (e.g., design to support scholarship, to create experimental </a:t>
            </a:r>
            <a:r>
              <a:rPr lang="en-US" dirty="0" err="1"/>
              <a:t>apparatii</a:t>
            </a:r>
            <a:r>
              <a:rPr lang="en-US" dirty="0"/>
              <a:t> for data collection, to implement proof-of-concept); </a:t>
            </a:r>
          </a:p>
          <a:p>
            <a:pPr lvl="2">
              <a:lnSpc>
                <a:spcPct val="120000"/>
              </a:lnSpc>
              <a:spcBef>
                <a:spcPts val="0"/>
              </a:spcBef>
              <a:spcAft>
                <a:spcPts val="600"/>
              </a:spcAft>
            </a:pPr>
            <a:r>
              <a:rPr lang="en-US" dirty="0"/>
              <a:t>for open science, citizen science, for open pedagogy</a:t>
            </a:r>
          </a:p>
        </p:txBody>
      </p:sp>
      <p:sp>
        <p:nvSpPr>
          <p:cNvPr id="3" name="Slide Number Placeholder 2">
            <a:extLst>
              <a:ext uri="{FF2B5EF4-FFF2-40B4-BE49-F238E27FC236}">
                <a16:creationId xmlns:a16="http://schemas.microsoft.com/office/drawing/2014/main" id="{7D5E1F4E-AFEB-2345-8EFF-EB3CB14BC2E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66FD9FF-B114-204C-9EFA-2448209D10AA}"/>
              </a:ext>
            </a:extLst>
          </p:cNvPr>
          <p:cNvSpPr>
            <a:spLocks noGrp="1"/>
          </p:cNvSpPr>
          <p:nvPr>
            <p:ph type="title"/>
          </p:nvPr>
        </p:nvSpPr>
        <p:spPr/>
        <p:txBody>
          <a:bodyPr/>
          <a:lstStyle/>
          <a:p>
            <a:r>
              <a:rPr lang="en-CA" dirty="0"/>
              <a:t>Design Contexts, Idea Valuation</a:t>
            </a:r>
            <a:endParaRPr lang="en-US" dirty="0"/>
          </a:p>
        </p:txBody>
      </p:sp>
    </p:spTree>
    <p:extLst>
      <p:ext uri="{BB962C8B-B14F-4D97-AF65-F5344CB8AC3E}">
        <p14:creationId xmlns:p14="http://schemas.microsoft.com/office/powerpoint/2010/main" val="2611443944"/>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16467</TotalTime>
  <Words>3933</Words>
  <Application>Microsoft Macintosh PowerPoint</Application>
  <PresentationFormat>On-screen Show (4:3)</PresentationFormat>
  <Paragraphs>384</Paragraphs>
  <Slides>49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Key Questions</vt:lpstr>
      <vt:lpstr> </vt:lpstr>
      <vt:lpstr>Situated Contexts</vt:lpstr>
      <vt:lpstr>Recap of Key Points…</vt:lpstr>
      <vt:lpstr>Design Contexts, Idea Valuation</vt:lpstr>
      <vt:lpstr>Design Contexts, Idea Valuation</vt:lpstr>
      <vt:lpstr>Design Contexts, Idea Valuation</vt:lpstr>
      <vt:lpstr> </vt:lpstr>
      <vt:lpstr>Starting Point</vt:lpstr>
      <vt:lpstr>Digital ecosystem </vt:lpstr>
      <vt:lpstr>Ecosystem</vt:lpstr>
      <vt:lpstr>Ecosystems as Dynamical Systems</vt:lpstr>
      <vt:lpstr>The “Task-Artifact Cycle”</vt:lpstr>
      <vt:lpstr>Commons</vt:lpstr>
      <vt:lpstr>Types of Commons</vt:lpstr>
      <vt:lpstr>Tragedy of the Commons</vt:lpstr>
      <vt:lpstr>Commons-Based Peer Production</vt:lpstr>
      <vt:lpstr>Markets</vt:lpstr>
      <vt:lpstr>Types of Markets</vt:lpstr>
      <vt:lpstr>Market and Consumerism Effects</vt:lpstr>
      <vt:lpstr>Industrial Design and Mass Production</vt:lpstr>
      <vt:lpstr>Assetization of Interactive Systems</vt:lpstr>
      <vt:lpstr> </vt:lpstr>
      <vt:lpstr>Proprietary Software</vt:lpstr>
      <vt:lpstr>Copyright</vt:lpstr>
      <vt:lpstr>Non-Proprietary Software</vt:lpstr>
      <vt:lpstr>The Payware ⏤ Freeware continuum</vt:lpstr>
      <vt:lpstr>The Closed-source⏤Open-source continuum</vt:lpstr>
      <vt:lpstr>Copyleft</vt:lpstr>
      <vt:lpstr>Open Source</vt:lpstr>
      <vt:lpstr> </vt:lpstr>
      <vt:lpstr>Case Study</vt:lpstr>
      <vt:lpstr> </vt:lpstr>
      <vt:lpstr>Diffusion of innovations</vt:lpstr>
      <vt:lpstr>The ‘S’ Curve</vt:lpstr>
      <vt:lpstr>Process of Technology Adoption</vt:lpstr>
      <vt:lpstr>Exposure within Social Systems</vt:lpstr>
      <vt:lpstr>Process of Technology Adoption</vt:lpstr>
      <vt:lpstr>The Decision Choice Point</vt:lpstr>
      <vt:lpstr>The Decision Choice Point: Types of Decisions</vt:lpstr>
      <vt:lpstr>Technology Acceptance, I </vt:lpstr>
      <vt:lpstr>Technology Acceptance, II </vt:lpstr>
      <vt:lpstr>Technology Use vs Technology Acceptance </vt:lpstr>
      <vt:lpstr>Case Study: technology as a service</vt:lpstr>
      <vt:lpstr>‘Displaced User’</vt:lpstr>
      <vt:lpstr>Case Study: Types of Non-Use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1521</cp:revision>
  <cp:lastPrinted>2021-11-17T14:47:50Z</cp:lastPrinted>
  <dcterms:created xsi:type="dcterms:W3CDTF">2020-01-08T18:20:23Z</dcterms:created>
  <dcterms:modified xsi:type="dcterms:W3CDTF">2022-05-16T13:59:21Z</dcterms:modified>
</cp:coreProperties>
</file>