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89150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780800"/>
            <a:ext cx="89150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43434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43434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7808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7808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7808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4343400"/>
            <a:ext cx="891504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89150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89120" y="627480"/>
            <a:ext cx="8915040" cy="133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4343400"/>
            <a:ext cx="891504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780800"/>
            <a:ext cx="89150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89150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780800"/>
            <a:ext cx="89150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43434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43434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7808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7808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7808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2589120" y="4343400"/>
            <a:ext cx="891504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89150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89150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2589120" y="627480"/>
            <a:ext cx="8915040" cy="133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258912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15716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2589120" y="4780800"/>
            <a:ext cx="89150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89150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589120" y="4780800"/>
            <a:ext cx="89150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258912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715716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603400" y="43434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617320" y="43434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2589120" y="47808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5603400" y="47808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617320" y="4780800"/>
            <a:ext cx="287028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89120" y="627480"/>
            <a:ext cx="8915040" cy="133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837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7808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4343400"/>
            <a:ext cx="43502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780800"/>
            <a:ext cx="8915040" cy="39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262626"/>
                </a:solidFill>
                <a:latin typeface="Century Gothic"/>
              </a:rPr>
              <a:t>Clique para editar o título Mestre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FE208D-DEBC-4602-823E-09660A347655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6/4/22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BAE3E4-E7A4-45CF-9318-FC7258258BF8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DA59F6-D5CB-430A-B020-D6B55B53F0BE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6/4/22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8" name="CustomShape 30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48A5CE-B187-47D0-8B63-6B93920CE0F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  <p:sp>
        <p:nvSpPr>
          <p:cNvPr id="100" name="PlaceHolder 3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39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52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PlaceHolder 28"/>
          <p:cNvSpPr>
            <a:spLocks noGrp="1"/>
          </p:cNvSpPr>
          <p:nvPr>
            <p:ph type="title"/>
          </p:nvPr>
        </p:nvSpPr>
        <p:spPr>
          <a:xfrm>
            <a:off x="2589120" y="627480"/>
            <a:ext cx="8915040" cy="2879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262626"/>
                </a:solidFill>
                <a:latin typeface="Century Gothic"/>
              </a:rPr>
              <a:t>Clique para editar o título Mestre</a:t>
            </a:r>
            <a:endParaRPr b="0" lang="en-US" sz="4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29"/>
          <p:cNvSpPr>
            <a:spLocks noGrp="1"/>
          </p:cNvSpPr>
          <p:nvPr>
            <p:ph type="body"/>
          </p:nvPr>
        </p:nvSpPr>
        <p:spPr>
          <a:xfrm>
            <a:off x="2589120" y="4343400"/>
            <a:ext cx="8915040" cy="837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a53010"/>
                </a:solidFill>
                <a:latin typeface="Century Gothic"/>
              </a:rPr>
              <a:t>Clique para editar os estilos de texto Mestres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7" name="PlaceHolder 30"/>
          <p:cNvSpPr>
            <a:spLocks noGrp="1"/>
          </p:cNvSpPr>
          <p:nvPr>
            <p:ph type="body"/>
          </p:nvPr>
        </p:nvSpPr>
        <p:spPr>
          <a:xfrm>
            <a:off x="2589120" y="5181480"/>
            <a:ext cx="8915040" cy="7293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8" name="PlaceHolder 31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BA61FF0-4EA5-452F-81F9-1483146B4F91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6/4/22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69" name="PlaceHolder 32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70" name="CustomShape 33"/>
          <p:cNvSpPr/>
          <p:nvPr/>
        </p:nvSpPr>
        <p:spPr>
          <a:xfrm flipV="1">
            <a:off x="-3960" y="49114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34"/>
          <p:cNvSpPr>
            <a:spLocks noGrp="1"/>
          </p:cNvSpPr>
          <p:nvPr>
            <p:ph type="sldNum"/>
          </p:nvPr>
        </p:nvSpPr>
        <p:spPr>
          <a:xfrm>
            <a:off x="531720" y="49831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5529D5-4D57-4709-A7EA-AC6139C5A26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41240" y="185400"/>
            <a:ext cx="102063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entury Gothic"/>
              </a:rPr>
              <a:t>Uma análise de desempenho em solução de sistemas lineares aplicados em grafos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339320" y="5177520"/>
            <a:ext cx="46126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Métodos do Calculo Numérico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Davi Fileti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Gabriel Penido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Bruno Borges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m 5" descr=""/>
          <p:cNvPicPr/>
          <p:nvPr/>
        </p:nvPicPr>
        <p:blipFill>
          <a:blip r:embed="rId1"/>
          <a:stretch/>
        </p:blipFill>
        <p:spPr>
          <a:xfrm>
            <a:off x="3041640" y="996840"/>
            <a:ext cx="6108480" cy="486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589120" y="627480"/>
            <a:ext cx="8915040" cy="28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2589120" y="4343400"/>
            <a:ext cx="891504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2589120" y="5181480"/>
            <a:ext cx="8915040" cy="729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35" name="Imagem 5" descr=""/>
          <p:cNvPicPr/>
          <p:nvPr/>
        </p:nvPicPr>
        <p:blipFill>
          <a:blip r:embed="rId1"/>
          <a:stretch/>
        </p:blipFill>
        <p:spPr>
          <a:xfrm>
            <a:off x="2935080" y="946800"/>
            <a:ext cx="6176880" cy="485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589120" y="627480"/>
            <a:ext cx="8915040" cy="28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2589120" y="4343400"/>
            <a:ext cx="891504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2589120" y="5181480"/>
            <a:ext cx="8915040" cy="729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39" name="Imagem 5" descr=""/>
          <p:cNvPicPr/>
          <p:nvPr/>
        </p:nvPicPr>
        <p:blipFill>
          <a:blip r:embed="rId1"/>
          <a:stretch/>
        </p:blipFill>
        <p:spPr>
          <a:xfrm>
            <a:off x="2796120" y="946800"/>
            <a:ext cx="6059160" cy="442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589120" y="4343400"/>
            <a:ext cx="891504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2589120" y="5181480"/>
            <a:ext cx="8915040" cy="729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42" name="Imagem 5" descr=""/>
          <p:cNvPicPr/>
          <p:nvPr/>
        </p:nvPicPr>
        <p:blipFill>
          <a:blip r:embed="rId1"/>
          <a:stretch/>
        </p:blipFill>
        <p:spPr>
          <a:xfrm>
            <a:off x="2741760" y="934560"/>
            <a:ext cx="6150240" cy="437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589120" y="627480"/>
            <a:ext cx="8915040" cy="28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2589120" y="4343400"/>
            <a:ext cx="8915040" cy="837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2589120" y="5181480"/>
            <a:ext cx="8915040" cy="729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46" name="Imagem 5" descr=""/>
          <p:cNvPicPr/>
          <p:nvPr/>
        </p:nvPicPr>
        <p:blipFill>
          <a:blip r:embed="rId1"/>
          <a:stretch/>
        </p:blipFill>
        <p:spPr>
          <a:xfrm>
            <a:off x="2902680" y="946800"/>
            <a:ext cx="6111000" cy="459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94280" y="296640"/>
            <a:ext cx="8118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entury Gothic"/>
              </a:rPr>
              <a:t>Observações dos gráficos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64320" y="955800"/>
            <a:ext cx="113716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Para plotar o gráfico utilizamos o código ao lado direito e o color maps “Plasma” do matplotlib.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E para encontrarmos quais vértices em manh.xy pertenciam à maior componente conexa, bastou dar a cada vértice do manh.el um nome (no caso bastou um número) e assim conseguimos acessar a i-ésima linha através do vértice “i” graças ao seu nome! (Código abaixo)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9" name="Imagem 7" descr=""/>
          <p:cNvPicPr/>
          <p:nvPr/>
        </p:nvPicPr>
        <p:blipFill>
          <a:blip r:embed="rId1"/>
          <a:stretch/>
        </p:blipFill>
        <p:spPr>
          <a:xfrm>
            <a:off x="1080000" y="2376000"/>
            <a:ext cx="5106600" cy="3916800"/>
          </a:xfrm>
          <a:prstGeom prst="rect">
            <a:avLst/>
          </a:prstGeom>
          <a:ln>
            <a:noFill/>
          </a:ln>
        </p:spPr>
      </p:pic>
      <p:pic>
        <p:nvPicPr>
          <p:cNvPr id="250" name="Imagem 9" descr=""/>
          <p:cNvPicPr/>
          <p:nvPr/>
        </p:nvPicPr>
        <p:blipFill>
          <a:blip r:embed="rId2"/>
          <a:stretch/>
        </p:blipFill>
        <p:spPr>
          <a:xfrm>
            <a:off x="6454800" y="2376000"/>
            <a:ext cx="484920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54840" y="321120"/>
            <a:ext cx="772272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entury Gothic"/>
              </a:rPr>
              <a:t>Considerações sobre o tempo de execução e precisão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545560" y="1136880"/>
            <a:ext cx="861228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Métodos diretos são precisos, métodos iterativos são uma aproximação.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É preferível (se couber na memória) utilizar métodos diretos!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Os métodos de decomposição LU e de Cholesky apresentaram desempenho temporal semelhante e precisão idênticas!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Caso suas matrizes não sejam suportadas na memória há de se recorrer portanto ao método dos Gradientes Conjugados pois, dos métodos iterativos, esse é o mais rápido e o mais preciso!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2545560" y="3845160"/>
            <a:ext cx="80931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Como esperado pela teoria, o método de Gauss-Jacobi demorou mais que o método de Gauss-Seidel (justamente porque o método de Gauss-Seidel é uma versão aprimorada do métdo de Gauss-Jacobi).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Imagem 6" descr=""/>
          <p:cNvPicPr/>
          <p:nvPr/>
        </p:nvPicPr>
        <p:blipFill>
          <a:blip r:embed="rId1"/>
          <a:stretch/>
        </p:blipFill>
        <p:spPr>
          <a:xfrm>
            <a:off x="2973240" y="2097360"/>
            <a:ext cx="6242760" cy="330264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1359360" y="358200"/>
            <a:ext cx="6056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Por último mas não menos importante, segue abaixo as bibliotecas utilizadas no projeto!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726800" y="1702440"/>
            <a:ext cx="8915040" cy="28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262626"/>
                </a:solidFill>
                <a:latin typeface="Century Gothic"/>
              </a:rPr>
              <a:t>Dúvidas?</a:t>
            </a:r>
            <a:endParaRPr b="0" lang="en-US" sz="4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064320" y="2137680"/>
            <a:ext cx="89416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Problema central: As ilhas desconexas de Manhattan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Abordagem do grupo para estruturação do sistema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Os métodos para solução do sistema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Discussão do desempenho e da conveniente utilização dos métodos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019320" y="494280"/>
            <a:ext cx="4374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entury Gothic"/>
              </a:rPr>
              <a:t>Sumário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73360" y="333720"/>
            <a:ext cx="1094760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entury Gothic"/>
              </a:rPr>
              <a:t>Problema central: As ilhas desconexas de Manhattan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410640" y="1309680"/>
            <a:ext cx="69937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O problema a ser discutido é o vínculo entre vários vértices de um grafo e como seus valores variam dado um “ponta a pé” inicial de valores para alguns vértices (veremos que uma análise gráfica será muito conveniente para tal!)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410640" y="2829600"/>
            <a:ext cx="67834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Basta tomarmos como X o vetor coluna que contem todos os vértices do grafo, L a matriz laplaciana do sistema, P uma matriz penalidade e B um vetor coluna com valores arbitrários para alguns vértices e resolver o sistema 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5838480" y="4534200"/>
            <a:ext cx="192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(L + P) . X = B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08680" y="321120"/>
            <a:ext cx="7772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entury Gothic"/>
              </a:rPr>
              <a:t>Desconectividade entre os vértices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489200" y="1562040"/>
            <a:ext cx="70308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O grande desafio foi lidar com o arquivo manh.el que mostrava o vínculo entre os vértices.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Nele ficou evidente que o grafo dado não era completamente conexo, o que impediria a solução do sistema descrito anteriormente.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536000" y="3528000"/>
            <a:ext cx="6912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Nossa primeira etapa foi portanto descobrir qual era a maior componente e então, só após calcular sua Laplaciana, tomar a penalidade e B e começar a resolver o sistema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243000" y="-360720"/>
            <a:ext cx="11460240" cy="155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262626"/>
                </a:solidFill>
                <a:latin typeface="Century Gothic"/>
              </a:rPr>
              <a:t>Abordagem do grupo para estruturação do sistema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20" name="Imagem 6" descr=""/>
          <p:cNvPicPr/>
          <p:nvPr/>
        </p:nvPicPr>
        <p:blipFill>
          <a:blip r:embed="rId1"/>
          <a:stretch/>
        </p:blipFill>
        <p:spPr>
          <a:xfrm>
            <a:off x="5762520" y="912600"/>
            <a:ext cx="6186240" cy="582156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2582640" y="1087560"/>
            <a:ext cx="268092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O código ao lado descreve o processo proposto anteriormente: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Extrair o grafo, encontrar a maior componente e tomar a laplaciana e penalidade de tal grafo.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Note que foi criado o vetor B também e adotamos L + P como A (facilitará a compreensão e vai de encontro com a notação do professor)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13400" y="0"/>
            <a:ext cx="8352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entury Gothic"/>
              </a:rPr>
              <a:t>Os métodos para solução do sistema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223" name="Imagem 6" descr=""/>
          <p:cNvPicPr/>
          <p:nvPr/>
        </p:nvPicPr>
        <p:blipFill>
          <a:blip r:embed="rId1"/>
          <a:stretch/>
        </p:blipFill>
        <p:spPr>
          <a:xfrm>
            <a:off x="2136960" y="3876120"/>
            <a:ext cx="4271040" cy="2863440"/>
          </a:xfrm>
          <a:prstGeom prst="rect">
            <a:avLst/>
          </a:prstGeom>
          <a:ln>
            <a:noFill/>
          </a:ln>
        </p:spPr>
      </p:pic>
      <p:pic>
        <p:nvPicPr>
          <p:cNvPr id="224" name="Imagem 8" descr=""/>
          <p:cNvPicPr/>
          <p:nvPr/>
        </p:nvPicPr>
        <p:blipFill>
          <a:blip r:embed="rId2"/>
          <a:stretch/>
        </p:blipFill>
        <p:spPr>
          <a:xfrm>
            <a:off x="728280" y="903240"/>
            <a:ext cx="6443280" cy="284076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7509960" y="2413440"/>
            <a:ext cx="42163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Foi pedida a solução do sistema por 5 métodos diferentes, 3 cuja implementação é contida em bibliotecas utilizadas e mais 2 cuja implementação se apresenta ao lado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688120" y="61200"/>
            <a:ext cx="8915040" cy="112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262626"/>
                </a:solidFill>
                <a:latin typeface="Century Gothic"/>
              </a:rPr>
              <a:t>Aplicar os método com eles já em mão torna-se trivial! Segue abaixo o código que resolve o sistema a partir de cada método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27" name="Imagem 5" descr=""/>
          <p:cNvPicPr/>
          <p:nvPr/>
        </p:nvPicPr>
        <p:blipFill>
          <a:blip r:embed="rId1"/>
          <a:stretch/>
        </p:blipFill>
        <p:spPr>
          <a:xfrm>
            <a:off x="3672000" y="1055880"/>
            <a:ext cx="5544000" cy="569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m 8" descr=""/>
          <p:cNvPicPr/>
          <p:nvPr/>
        </p:nvPicPr>
        <p:blipFill>
          <a:blip r:embed="rId1"/>
          <a:stretch/>
        </p:blipFill>
        <p:spPr>
          <a:xfrm>
            <a:off x="3816000" y="127080"/>
            <a:ext cx="4883040" cy="660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3360" y="222480"/>
            <a:ext cx="8915040" cy="1072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262626"/>
                </a:solidFill>
                <a:latin typeface="Century Gothic"/>
              </a:rPr>
              <a:t>Mas e agora? </a:t>
            </a:r>
            <a:endParaRPr b="0" lang="en-US" sz="4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891520" y="1705320"/>
            <a:ext cx="8562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entury Gothic"/>
              </a:rPr>
              <a:t>Com o vetor X em mãos, com respostas exatas e estimadas iterativamente, vamos plotar em um gráfico cada uma das soluções e discutir um pouco o que significa cada gráfico, e o tempo que custou para chegar em cada um!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Cacho</Template>
  <TotalTime>79</TotalTime>
  <Application>LibreOffice/6.4.7.2$Linux_X86_64 LibreOffice_project/40$Build-2</Application>
  <Words>585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2022-05-27T19:26:53Z</dcterms:created>
  <dc:creator>Davi</dc:creator>
  <dc:description/>
  <dc:language>pt-BR</dc:language>
  <cp:lastModifiedBy/>
  <dcterms:modified xsi:type="dcterms:W3CDTF">2022-06-04T14:09:40Z</dcterms:modified>
  <cp:revision>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